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5230" r:id="rId2"/>
  </p:sldMasterIdLst>
  <p:notesMasterIdLst>
    <p:notesMasterId r:id="rId36"/>
  </p:notesMasterIdLst>
  <p:handoutMasterIdLst>
    <p:handoutMasterId r:id="rId37"/>
  </p:handoutMasterIdLst>
  <p:sldIdLst>
    <p:sldId id="256" r:id="rId3"/>
    <p:sldId id="338" r:id="rId4"/>
    <p:sldId id="353" r:id="rId5"/>
    <p:sldId id="352" r:id="rId6"/>
    <p:sldId id="8230" r:id="rId7"/>
    <p:sldId id="8231" r:id="rId8"/>
    <p:sldId id="8232" r:id="rId9"/>
    <p:sldId id="349" r:id="rId10"/>
    <p:sldId id="263" r:id="rId11"/>
    <p:sldId id="345" r:id="rId12"/>
    <p:sldId id="350" r:id="rId13"/>
    <p:sldId id="351" r:id="rId14"/>
    <p:sldId id="348" r:id="rId15"/>
    <p:sldId id="354" r:id="rId16"/>
    <p:sldId id="364" r:id="rId17"/>
    <p:sldId id="341" r:id="rId18"/>
    <p:sldId id="342" r:id="rId19"/>
    <p:sldId id="358" r:id="rId20"/>
    <p:sldId id="361" r:id="rId21"/>
    <p:sldId id="360" r:id="rId22"/>
    <p:sldId id="362" r:id="rId23"/>
    <p:sldId id="363" r:id="rId24"/>
    <p:sldId id="366" r:id="rId25"/>
    <p:sldId id="368" r:id="rId26"/>
    <p:sldId id="369" r:id="rId27"/>
    <p:sldId id="370" r:id="rId28"/>
    <p:sldId id="344" r:id="rId29"/>
    <p:sldId id="325" r:id="rId30"/>
    <p:sldId id="326" r:id="rId31"/>
    <p:sldId id="8227" r:id="rId32"/>
    <p:sldId id="8228" r:id="rId33"/>
    <p:sldId id="8229" r:id="rId34"/>
    <p:sldId id="367"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51">
          <p15:clr>
            <a:srgbClr val="A4A3A4"/>
          </p15:clr>
        </p15:guide>
        <p15:guide id="2" orient="horz" pos="1611">
          <p15:clr>
            <a:srgbClr val="A4A3A4"/>
          </p15:clr>
        </p15:guide>
        <p15:guide id="3" pos="2608">
          <p15:clr>
            <a:srgbClr val="A4A3A4"/>
          </p15:clr>
        </p15:guide>
        <p15:guide id="4" pos="715">
          <p15:clr>
            <a:srgbClr val="A4A3A4"/>
          </p15:clr>
        </p15:guide>
        <p15:guide id="5" pos="2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737"/>
    <a:srgbClr val="0A5499"/>
    <a:srgbClr val="116E32"/>
    <a:srgbClr val="339737"/>
    <a:srgbClr val="1F933F"/>
    <a:srgbClr val="116F33"/>
    <a:srgbClr val="1F943F"/>
    <a:srgbClr val="47A0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69" autoAdjust="0"/>
    <p:restoredTop sz="82276" autoAdjust="0"/>
  </p:normalViewPr>
  <p:slideViewPr>
    <p:cSldViewPr>
      <p:cViewPr varScale="1">
        <p:scale>
          <a:sx n="90" d="100"/>
          <a:sy n="90" d="100"/>
        </p:scale>
        <p:origin x="1184" y="200"/>
      </p:cViewPr>
      <p:guideLst>
        <p:guide orient="horz" pos="51"/>
        <p:guide orient="horz" pos="1611"/>
        <p:guide pos="2608"/>
        <p:guide pos="715"/>
        <p:guide pos="283"/>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88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6.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5.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image" Target="../media/image22.svg"/><Relationship Id="rId9" Type="http://schemas.openxmlformats.org/officeDocument/2006/relationships/image" Target="../media/image38.png"/><Relationship Id="rId1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6.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5.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image" Target="../media/image22.svg"/><Relationship Id="rId9" Type="http://schemas.openxmlformats.org/officeDocument/2006/relationships/image" Target="../media/image38.png"/><Relationship Id="rId1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89125-649C-452E-B3C1-1E766E11D6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EE495B0-B9D9-4FA6-8C68-1BA12CFF1459}">
      <dgm:prSet/>
      <dgm:spPr/>
      <dgm:t>
        <a:bodyPr/>
        <a:lstStyle/>
        <a:p>
          <a:r>
            <a:rPr lang="en-US" dirty="0"/>
            <a:t>Is an infectious Inflammatory disease, driven by certain bacterial compositions in biofilms, initiating an inflammatory response. </a:t>
          </a:r>
        </a:p>
      </dgm:t>
    </dgm:pt>
    <dgm:pt modelId="{55341B9E-E308-4D9E-AE29-8910480B6CE3}" type="parTrans" cxnId="{B796E986-28C0-4CDA-A2C9-6C5B73047D48}">
      <dgm:prSet/>
      <dgm:spPr/>
      <dgm:t>
        <a:bodyPr/>
        <a:lstStyle/>
        <a:p>
          <a:endParaRPr lang="en-US"/>
        </a:p>
      </dgm:t>
    </dgm:pt>
    <dgm:pt modelId="{83497561-7F3A-4F56-9062-679F18F465DF}" type="sibTrans" cxnId="{B796E986-28C0-4CDA-A2C9-6C5B73047D48}">
      <dgm:prSet/>
      <dgm:spPr/>
      <dgm:t>
        <a:bodyPr/>
        <a:lstStyle/>
        <a:p>
          <a:endParaRPr lang="en-US"/>
        </a:p>
      </dgm:t>
    </dgm:pt>
    <dgm:pt modelId="{A524AE3A-DB86-4364-B8B0-7C18DFCC0301}">
      <dgm:prSet/>
      <dgm:spPr/>
      <dgm:t>
        <a:bodyPr/>
        <a:lstStyle/>
        <a:p>
          <a:r>
            <a:rPr lang="en-US"/>
            <a:t>Genetics and environmental and behavioral factors are involved in the development of the disease.</a:t>
          </a:r>
        </a:p>
      </dgm:t>
    </dgm:pt>
    <dgm:pt modelId="{FB78D471-E423-4396-BC15-E3E15504F276}" type="parTrans" cxnId="{11BD6EE2-7385-4FE2-B3D5-B92C01B3455F}">
      <dgm:prSet/>
      <dgm:spPr/>
      <dgm:t>
        <a:bodyPr/>
        <a:lstStyle/>
        <a:p>
          <a:endParaRPr lang="en-US"/>
        </a:p>
      </dgm:t>
    </dgm:pt>
    <dgm:pt modelId="{4C9EC2D9-4D6C-45FA-8173-4EA1AA01AC83}" type="sibTrans" cxnId="{11BD6EE2-7385-4FE2-B3D5-B92C01B3455F}">
      <dgm:prSet/>
      <dgm:spPr/>
      <dgm:t>
        <a:bodyPr/>
        <a:lstStyle/>
        <a:p>
          <a:endParaRPr lang="en-US"/>
        </a:p>
      </dgm:t>
    </dgm:pt>
    <dgm:pt modelId="{096A7909-CF9F-46E6-A790-9568CE28372B}">
      <dgm:prSet/>
      <dgm:spPr/>
      <dgm:t>
        <a:bodyPr/>
        <a:lstStyle/>
        <a:p>
          <a:r>
            <a:rPr lang="en-US"/>
            <a:t>The most common chronic infection in the US is periodontal disease</a:t>
          </a:r>
        </a:p>
      </dgm:t>
    </dgm:pt>
    <dgm:pt modelId="{BFBFD4A5-E39C-4B70-86C4-8D846E00DAD7}" type="parTrans" cxnId="{37F66098-4835-4122-82CF-4EB65113859F}">
      <dgm:prSet/>
      <dgm:spPr/>
      <dgm:t>
        <a:bodyPr/>
        <a:lstStyle/>
        <a:p>
          <a:endParaRPr lang="en-US"/>
        </a:p>
      </dgm:t>
    </dgm:pt>
    <dgm:pt modelId="{920E889E-13F0-44F4-9F8D-5EF7C5E74930}" type="sibTrans" cxnId="{37F66098-4835-4122-82CF-4EB65113859F}">
      <dgm:prSet/>
      <dgm:spPr/>
      <dgm:t>
        <a:bodyPr/>
        <a:lstStyle/>
        <a:p>
          <a:endParaRPr lang="en-US"/>
        </a:p>
      </dgm:t>
    </dgm:pt>
    <dgm:pt modelId="{40DB1EC9-686E-443C-96C2-1DA677EAA28E}">
      <dgm:prSet/>
      <dgm:spPr/>
      <dgm:t>
        <a:bodyPr/>
        <a:lstStyle/>
        <a:p>
          <a:r>
            <a:rPr lang="en-US" dirty="0"/>
            <a:t>The most characteristic feature of periodontitis is the activation of </a:t>
          </a:r>
          <a:r>
            <a:rPr lang="en-US" dirty="0" err="1"/>
            <a:t>osteoclastogenesis</a:t>
          </a:r>
          <a:r>
            <a:rPr lang="en-US" dirty="0"/>
            <a:t> and the destruction of alveolar bone </a:t>
          </a:r>
        </a:p>
      </dgm:t>
    </dgm:pt>
    <dgm:pt modelId="{4871978F-FBFA-45DF-9D77-41CE2D917831}" type="parTrans" cxnId="{511187DA-0CF3-4F8F-920E-95C9A714CFFD}">
      <dgm:prSet/>
      <dgm:spPr/>
      <dgm:t>
        <a:bodyPr/>
        <a:lstStyle/>
        <a:p>
          <a:endParaRPr lang="en-US"/>
        </a:p>
      </dgm:t>
    </dgm:pt>
    <dgm:pt modelId="{630EDA09-2C5E-49A3-A096-EB4F64240156}" type="sibTrans" cxnId="{511187DA-0CF3-4F8F-920E-95C9A714CFFD}">
      <dgm:prSet/>
      <dgm:spPr/>
      <dgm:t>
        <a:bodyPr/>
        <a:lstStyle/>
        <a:p>
          <a:endParaRPr lang="en-US"/>
        </a:p>
      </dgm:t>
    </dgm:pt>
    <dgm:pt modelId="{931B6A5E-ED35-470E-A3EE-A9C321B1976F}" type="pres">
      <dgm:prSet presAssocID="{2C589125-649C-452E-B3C1-1E766E11D6AA}" presName="vert0" presStyleCnt="0">
        <dgm:presLayoutVars>
          <dgm:dir/>
          <dgm:animOne val="branch"/>
          <dgm:animLvl val="lvl"/>
        </dgm:presLayoutVars>
      </dgm:prSet>
      <dgm:spPr/>
    </dgm:pt>
    <dgm:pt modelId="{1332D48D-F44D-4942-8073-8B71E9EFD564}" type="pres">
      <dgm:prSet presAssocID="{3EE495B0-B9D9-4FA6-8C68-1BA12CFF1459}" presName="thickLine" presStyleLbl="alignNode1" presStyleIdx="0" presStyleCnt="4"/>
      <dgm:spPr/>
    </dgm:pt>
    <dgm:pt modelId="{568373A2-2E39-4339-990B-68CC7E33E3D9}" type="pres">
      <dgm:prSet presAssocID="{3EE495B0-B9D9-4FA6-8C68-1BA12CFF1459}" presName="horz1" presStyleCnt="0"/>
      <dgm:spPr/>
    </dgm:pt>
    <dgm:pt modelId="{BDF071D2-3D44-4B47-A70B-8899800841F4}" type="pres">
      <dgm:prSet presAssocID="{3EE495B0-B9D9-4FA6-8C68-1BA12CFF1459}" presName="tx1" presStyleLbl="revTx" presStyleIdx="0" presStyleCnt="4"/>
      <dgm:spPr/>
    </dgm:pt>
    <dgm:pt modelId="{C3F89061-854C-4041-B0BF-4AACE302F0A8}" type="pres">
      <dgm:prSet presAssocID="{3EE495B0-B9D9-4FA6-8C68-1BA12CFF1459}" presName="vert1" presStyleCnt="0"/>
      <dgm:spPr/>
    </dgm:pt>
    <dgm:pt modelId="{FD819485-5578-4C79-81C5-7EE3B2D96AD1}" type="pres">
      <dgm:prSet presAssocID="{A524AE3A-DB86-4364-B8B0-7C18DFCC0301}" presName="thickLine" presStyleLbl="alignNode1" presStyleIdx="1" presStyleCnt="4"/>
      <dgm:spPr/>
    </dgm:pt>
    <dgm:pt modelId="{C0F16BC9-7142-473D-A56D-1B50C7B5D82C}" type="pres">
      <dgm:prSet presAssocID="{A524AE3A-DB86-4364-B8B0-7C18DFCC0301}" presName="horz1" presStyleCnt="0"/>
      <dgm:spPr/>
    </dgm:pt>
    <dgm:pt modelId="{40BABC6D-E6D3-4814-94EE-2C560F9E5EE3}" type="pres">
      <dgm:prSet presAssocID="{A524AE3A-DB86-4364-B8B0-7C18DFCC0301}" presName="tx1" presStyleLbl="revTx" presStyleIdx="1" presStyleCnt="4"/>
      <dgm:spPr/>
    </dgm:pt>
    <dgm:pt modelId="{9F4525A6-9409-4C83-A2F4-2395A2E1CC2D}" type="pres">
      <dgm:prSet presAssocID="{A524AE3A-DB86-4364-B8B0-7C18DFCC0301}" presName="vert1" presStyleCnt="0"/>
      <dgm:spPr/>
    </dgm:pt>
    <dgm:pt modelId="{CC3EE740-9428-43BD-BB4E-1FF0B58CD9DF}" type="pres">
      <dgm:prSet presAssocID="{096A7909-CF9F-46E6-A790-9568CE28372B}" presName="thickLine" presStyleLbl="alignNode1" presStyleIdx="2" presStyleCnt="4"/>
      <dgm:spPr/>
    </dgm:pt>
    <dgm:pt modelId="{EDB38BDF-A5B7-46BB-B4F0-3EA28DA2BFAD}" type="pres">
      <dgm:prSet presAssocID="{096A7909-CF9F-46E6-A790-9568CE28372B}" presName="horz1" presStyleCnt="0"/>
      <dgm:spPr/>
    </dgm:pt>
    <dgm:pt modelId="{2A1DFAF5-638F-4326-929E-99716E0A285E}" type="pres">
      <dgm:prSet presAssocID="{096A7909-CF9F-46E6-A790-9568CE28372B}" presName="tx1" presStyleLbl="revTx" presStyleIdx="2" presStyleCnt="4"/>
      <dgm:spPr/>
    </dgm:pt>
    <dgm:pt modelId="{2A8C7FF0-2837-41F7-9773-3044C3441932}" type="pres">
      <dgm:prSet presAssocID="{096A7909-CF9F-46E6-A790-9568CE28372B}" presName="vert1" presStyleCnt="0"/>
      <dgm:spPr/>
    </dgm:pt>
    <dgm:pt modelId="{F37D728D-6DF2-4968-A892-D7464C1BA75E}" type="pres">
      <dgm:prSet presAssocID="{40DB1EC9-686E-443C-96C2-1DA677EAA28E}" presName="thickLine" presStyleLbl="alignNode1" presStyleIdx="3" presStyleCnt="4"/>
      <dgm:spPr/>
    </dgm:pt>
    <dgm:pt modelId="{9114EA32-F037-42F4-93C5-DA95F33A5933}" type="pres">
      <dgm:prSet presAssocID="{40DB1EC9-686E-443C-96C2-1DA677EAA28E}" presName="horz1" presStyleCnt="0"/>
      <dgm:spPr/>
    </dgm:pt>
    <dgm:pt modelId="{0A3EA838-2867-4854-9DFD-C99DB3313949}" type="pres">
      <dgm:prSet presAssocID="{40DB1EC9-686E-443C-96C2-1DA677EAA28E}" presName="tx1" presStyleLbl="revTx" presStyleIdx="3" presStyleCnt="4"/>
      <dgm:spPr/>
    </dgm:pt>
    <dgm:pt modelId="{8FD9CF14-5E40-44BD-8453-B192E8FEC2D5}" type="pres">
      <dgm:prSet presAssocID="{40DB1EC9-686E-443C-96C2-1DA677EAA28E}" presName="vert1" presStyleCnt="0"/>
      <dgm:spPr/>
    </dgm:pt>
  </dgm:ptLst>
  <dgm:cxnLst>
    <dgm:cxn modelId="{873CA212-F009-49E2-B557-A5F770400FAA}" type="presOf" srcId="{096A7909-CF9F-46E6-A790-9568CE28372B}" destId="{2A1DFAF5-638F-4326-929E-99716E0A285E}" srcOrd="0" destOrd="0" presId="urn:microsoft.com/office/officeart/2008/layout/LinedList"/>
    <dgm:cxn modelId="{D1D48F46-996D-4F3C-8E0D-3C52F7DF2BC5}" type="presOf" srcId="{40DB1EC9-686E-443C-96C2-1DA677EAA28E}" destId="{0A3EA838-2867-4854-9DFD-C99DB3313949}" srcOrd="0" destOrd="0" presId="urn:microsoft.com/office/officeart/2008/layout/LinedList"/>
    <dgm:cxn modelId="{E1DFEC65-8B25-4881-B90D-BEB95E14E4AE}" type="presOf" srcId="{A524AE3A-DB86-4364-B8B0-7C18DFCC0301}" destId="{40BABC6D-E6D3-4814-94EE-2C560F9E5EE3}" srcOrd="0" destOrd="0" presId="urn:microsoft.com/office/officeart/2008/layout/LinedList"/>
    <dgm:cxn modelId="{259E7884-F552-4E0C-A46B-5D70BB2DCD01}" type="presOf" srcId="{2C589125-649C-452E-B3C1-1E766E11D6AA}" destId="{931B6A5E-ED35-470E-A3EE-A9C321B1976F}" srcOrd="0" destOrd="0" presId="urn:microsoft.com/office/officeart/2008/layout/LinedList"/>
    <dgm:cxn modelId="{B796E986-28C0-4CDA-A2C9-6C5B73047D48}" srcId="{2C589125-649C-452E-B3C1-1E766E11D6AA}" destId="{3EE495B0-B9D9-4FA6-8C68-1BA12CFF1459}" srcOrd="0" destOrd="0" parTransId="{55341B9E-E308-4D9E-AE29-8910480B6CE3}" sibTransId="{83497561-7F3A-4F56-9062-679F18F465DF}"/>
    <dgm:cxn modelId="{37F66098-4835-4122-82CF-4EB65113859F}" srcId="{2C589125-649C-452E-B3C1-1E766E11D6AA}" destId="{096A7909-CF9F-46E6-A790-9568CE28372B}" srcOrd="2" destOrd="0" parTransId="{BFBFD4A5-E39C-4B70-86C4-8D846E00DAD7}" sibTransId="{920E889E-13F0-44F4-9F8D-5EF7C5E74930}"/>
    <dgm:cxn modelId="{511187DA-0CF3-4F8F-920E-95C9A714CFFD}" srcId="{2C589125-649C-452E-B3C1-1E766E11D6AA}" destId="{40DB1EC9-686E-443C-96C2-1DA677EAA28E}" srcOrd="3" destOrd="0" parTransId="{4871978F-FBFA-45DF-9D77-41CE2D917831}" sibTransId="{630EDA09-2C5E-49A3-A096-EB4F64240156}"/>
    <dgm:cxn modelId="{1C02ECE0-70F0-4AF9-91D3-4B8A5FE92928}" type="presOf" srcId="{3EE495B0-B9D9-4FA6-8C68-1BA12CFF1459}" destId="{BDF071D2-3D44-4B47-A70B-8899800841F4}" srcOrd="0" destOrd="0" presId="urn:microsoft.com/office/officeart/2008/layout/LinedList"/>
    <dgm:cxn modelId="{11BD6EE2-7385-4FE2-B3D5-B92C01B3455F}" srcId="{2C589125-649C-452E-B3C1-1E766E11D6AA}" destId="{A524AE3A-DB86-4364-B8B0-7C18DFCC0301}" srcOrd="1" destOrd="0" parTransId="{FB78D471-E423-4396-BC15-E3E15504F276}" sibTransId="{4C9EC2D9-4D6C-45FA-8173-4EA1AA01AC83}"/>
    <dgm:cxn modelId="{814AE0AA-7253-4096-8B15-BCD146A227AB}" type="presParOf" srcId="{931B6A5E-ED35-470E-A3EE-A9C321B1976F}" destId="{1332D48D-F44D-4942-8073-8B71E9EFD564}" srcOrd="0" destOrd="0" presId="urn:microsoft.com/office/officeart/2008/layout/LinedList"/>
    <dgm:cxn modelId="{068F14B0-4BEB-48CA-BBDA-2962DB327FC3}" type="presParOf" srcId="{931B6A5E-ED35-470E-A3EE-A9C321B1976F}" destId="{568373A2-2E39-4339-990B-68CC7E33E3D9}" srcOrd="1" destOrd="0" presId="urn:microsoft.com/office/officeart/2008/layout/LinedList"/>
    <dgm:cxn modelId="{EF6EA764-7254-4303-AC8D-65B0CAC1A8BD}" type="presParOf" srcId="{568373A2-2E39-4339-990B-68CC7E33E3D9}" destId="{BDF071D2-3D44-4B47-A70B-8899800841F4}" srcOrd="0" destOrd="0" presId="urn:microsoft.com/office/officeart/2008/layout/LinedList"/>
    <dgm:cxn modelId="{D52A5C75-C395-4C60-8BD5-82397D079159}" type="presParOf" srcId="{568373A2-2E39-4339-990B-68CC7E33E3D9}" destId="{C3F89061-854C-4041-B0BF-4AACE302F0A8}" srcOrd="1" destOrd="0" presId="urn:microsoft.com/office/officeart/2008/layout/LinedList"/>
    <dgm:cxn modelId="{CA315FA0-1FFC-4DEB-B1E6-38B70F818106}" type="presParOf" srcId="{931B6A5E-ED35-470E-A3EE-A9C321B1976F}" destId="{FD819485-5578-4C79-81C5-7EE3B2D96AD1}" srcOrd="2" destOrd="0" presId="urn:microsoft.com/office/officeart/2008/layout/LinedList"/>
    <dgm:cxn modelId="{7CA54268-6AB1-4016-BB8B-7272D4D37AD6}" type="presParOf" srcId="{931B6A5E-ED35-470E-A3EE-A9C321B1976F}" destId="{C0F16BC9-7142-473D-A56D-1B50C7B5D82C}" srcOrd="3" destOrd="0" presId="urn:microsoft.com/office/officeart/2008/layout/LinedList"/>
    <dgm:cxn modelId="{5ED7B5F6-57A7-4A9E-8D41-51176E09D5FF}" type="presParOf" srcId="{C0F16BC9-7142-473D-A56D-1B50C7B5D82C}" destId="{40BABC6D-E6D3-4814-94EE-2C560F9E5EE3}" srcOrd="0" destOrd="0" presId="urn:microsoft.com/office/officeart/2008/layout/LinedList"/>
    <dgm:cxn modelId="{C0BCF761-6A71-4F2E-81D3-E243F835FECC}" type="presParOf" srcId="{C0F16BC9-7142-473D-A56D-1B50C7B5D82C}" destId="{9F4525A6-9409-4C83-A2F4-2395A2E1CC2D}" srcOrd="1" destOrd="0" presId="urn:microsoft.com/office/officeart/2008/layout/LinedList"/>
    <dgm:cxn modelId="{9630D4C6-BD7B-438A-8A7A-F888E3A472D2}" type="presParOf" srcId="{931B6A5E-ED35-470E-A3EE-A9C321B1976F}" destId="{CC3EE740-9428-43BD-BB4E-1FF0B58CD9DF}" srcOrd="4" destOrd="0" presId="urn:microsoft.com/office/officeart/2008/layout/LinedList"/>
    <dgm:cxn modelId="{18FE93F9-61E3-4D52-8C8D-3B66AFDC3DB5}" type="presParOf" srcId="{931B6A5E-ED35-470E-A3EE-A9C321B1976F}" destId="{EDB38BDF-A5B7-46BB-B4F0-3EA28DA2BFAD}" srcOrd="5" destOrd="0" presId="urn:microsoft.com/office/officeart/2008/layout/LinedList"/>
    <dgm:cxn modelId="{598FC649-6BB4-4D3E-9EBA-6BB29EA27289}" type="presParOf" srcId="{EDB38BDF-A5B7-46BB-B4F0-3EA28DA2BFAD}" destId="{2A1DFAF5-638F-4326-929E-99716E0A285E}" srcOrd="0" destOrd="0" presId="urn:microsoft.com/office/officeart/2008/layout/LinedList"/>
    <dgm:cxn modelId="{DE240CE4-F812-44D1-9C12-ED5FF256763C}" type="presParOf" srcId="{EDB38BDF-A5B7-46BB-B4F0-3EA28DA2BFAD}" destId="{2A8C7FF0-2837-41F7-9773-3044C3441932}" srcOrd="1" destOrd="0" presId="urn:microsoft.com/office/officeart/2008/layout/LinedList"/>
    <dgm:cxn modelId="{CDD60062-862A-4ACA-A899-A5CF446A1D39}" type="presParOf" srcId="{931B6A5E-ED35-470E-A3EE-A9C321B1976F}" destId="{F37D728D-6DF2-4968-A892-D7464C1BA75E}" srcOrd="6" destOrd="0" presId="urn:microsoft.com/office/officeart/2008/layout/LinedList"/>
    <dgm:cxn modelId="{E39BED7C-47C1-4C55-AA29-8CBCC7E3E8DE}" type="presParOf" srcId="{931B6A5E-ED35-470E-A3EE-A9C321B1976F}" destId="{9114EA32-F037-42F4-93C5-DA95F33A5933}" srcOrd="7" destOrd="0" presId="urn:microsoft.com/office/officeart/2008/layout/LinedList"/>
    <dgm:cxn modelId="{C5A9E9F1-E3ED-4B56-A6D9-9B7D31CD9BF4}" type="presParOf" srcId="{9114EA32-F037-42F4-93C5-DA95F33A5933}" destId="{0A3EA838-2867-4854-9DFD-C99DB3313949}" srcOrd="0" destOrd="0" presId="urn:microsoft.com/office/officeart/2008/layout/LinedList"/>
    <dgm:cxn modelId="{D219E42B-681F-40B8-9ADF-A91A72A33C8F}" type="presParOf" srcId="{9114EA32-F037-42F4-93C5-DA95F33A5933}" destId="{8FD9CF14-5E40-44BD-8453-B192E8FEC2D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89125-649C-452E-B3C1-1E766E11D6A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EE495B0-B9D9-4FA6-8C68-1BA12CFF1459}">
      <dgm:prSet/>
      <dgm:spPr/>
      <dgm:t>
        <a:bodyPr/>
        <a:lstStyle/>
        <a:p>
          <a:r>
            <a:rPr lang="en-US" dirty="0">
              <a:cs typeface="Arial"/>
            </a:rPr>
            <a:t>Due to the complexity of periodontal disease and its many risk factors, it is important to incorporate individual patient factors in development of a comprehensive case management program</a:t>
          </a:r>
          <a:endParaRPr lang="en-US" dirty="0"/>
        </a:p>
      </dgm:t>
    </dgm:pt>
    <dgm:pt modelId="{55341B9E-E308-4D9E-AE29-8910480B6CE3}" type="parTrans" cxnId="{B796E986-28C0-4CDA-A2C9-6C5B73047D48}">
      <dgm:prSet/>
      <dgm:spPr/>
      <dgm:t>
        <a:bodyPr/>
        <a:lstStyle/>
        <a:p>
          <a:endParaRPr lang="en-US"/>
        </a:p>
      </dgm:t>
    </dgm:pt>
    <dgm:pt modelId="{83497561-7F3A-4F56-9062-679F18F465DF}" type="sibTrans" cxnId="{B796E986-28C0-4CDA-A2C9-6C5B73047D48}">
      <dgm:prSet/>
      <dgm:spPr/>
      <dgm:t>
        <a:bodyPr/>
        <a:lstStyle/>
        <a:p>
          <a:endParaRPr lang="en-US"/>
        </a:p>
      </dgm:t>
    </dgm:pt>
    <dgm:pt modelId="{E8F14C7C-7294-4996-B203-3D5A20A271DB}">
      <dgm:prSet/>
      <dgm:spPr/>
      <dgm:t>
        <a:bodyPr/>
        <a:lstStyle/>
        <a:p>
          <a:r>
            <a:rPr lang="en-US" dirty="0">
              <a:cs typeface="Arial"/>
            </a:rPr>
            <a:t>Staging and grading guides the clinician to understand the severity, extent, and progression of each patient’s case of periodontal disease. </a:t>
          </a:r>
        </a:p>
      </dgm:t>
    </dgm:pt>
    <dgm:pt modelId="{8C263744-0DC9-4B59-8925-13CC0E12943C}" type="parTrans" cxnId="{3D5D50A5-B4E6-40CC-8A0C-9D795F4449CB}">
      <dgm:prSet/>
      <dgm:spPr/>
      <dgm:t>
        <a:bodyPr/>
        <a:lstStyle/>
        <a:p>
          <a:endParaRPr lang="en-US"/>
        </a:p>
      </dgm:t>
    </dgm:pt>
    <dgm:pt modelId="{EF91E9AE-5E29-466B-A075-1EAED7B6C0A1}" type="sibTrans" cxnId="{3D5D50A5-B4E6-40CC-8A0C-9D795F4449CB}">
      <dgm:prSet/>
      <dgm:spPr/>
      <dgm:t>
        <a:bodyPr/>
        <a:lstStyle/>
        <a:p>
          <a:endParaRPr lang="en-US"/>
        </a:p>
      </dgm:t>
    </dgm:pt>
    <dgm:pt modelId="{F0CC7D56-983E-40CA-9B50-51CEE0BDA378}">
      <dgm:prSet/>
      <dgm:spPr/>
      <dgm:t>
        <a:bodyPr/>
        <a:lstStyle/>
        <a:p>
          <a:r>
            <a:rPr lang="en-US" dirty="0">
              <a:cs typeface="Arial"/>
            </a:rPr>
            <a:t>Periodontal Disease requires treatment at the first sign of disease and lifelong support for disease management</a:t>
          </a:r>
        </a:p>
      </dgm:t>
    </dgm:pt>
    <dgm:pt modelId="{98F17DDF-4F57-4698-A125-5EAA9FA6942B}" type="parTrans" cxnId="{83F8FE52-4A85-4604-8B65-59AA5A58435E}">
      <dgm:prSet/>
      <dgm:spPr/>
      <dgm:t>
        <a:bodyPr/>
        <a:lstStyle/>
        <a:p>
          <a:endParaRPr lang="en-US"/>
        </a:p>
      </dgm:t>
    </dgm:pt>
    <dgm:pt modelId="{02018CFE-AEB9-4A24-B7F6-291B8BC5D97F}" type="sibTrans" cxnId="{83F8FE52-4A85-4604-8B65-59AA5A58435E}">
      <dgm:prSet/>
      <dgm:spPr/>
      <dgm:t>
        <a:bodyPr/>
        <a:lstStyle/>
        <a:p>
          <a:endParaRPr lang="en-US"/>
        </a:p>
      </dgm:t>
    </dgm:pt>
    <dgm:pt modelId="{4B92E165-D67A-4B98-A730-0D1E86E95E7C}" type="pres">
      <dgm:prSet presAssocID="{2C589125-649C-452E-B3C1-1E766E11D6AA}" presName="linear" presStyleCnt="0">
        <dgm:presLayoutVars>
          <dgm:animLvl val="lvl"/>
          <dgm:resizeHandles val="exact"/>
        </dgm:presLayoutVars>
      </dgm:prSet>
      <dgm:spPr/>
    </dgm:pt>
    <dgm:pt modelId="{9834A844-3C5B-4704-B283-6BB648B2A4B3}" type="pres">
      <dgm:prSet presAssocID="{3EE495B0-B9D9-4FA6-8C68-1BA12CFF1459}" presName="parentText" presStyleLbl="node1" presStyleIdx="0" presStyleCnt="3" custLinFactY="-570" custLinFactNeighborX="-278" custLinFactNeighborY="-100000">
        <dgm:presLayoutVars>
          <dgm:chMax val="0"/>
          <dgm:bulletEnabled val="1"/>
        </dgm:presLayoutVars>
      </dgm:prSet>
      <dgm:spPr/>
    </dgm:pt>
    <dgm:pt modelId="{50A395C9-1F39-4AEF-84BA-FCFC08DEE6EC}" type="pres">
      <dgm:prSet presAssocID="{83497561-7F3A-4F56-9062-679F18F465DF}" presName="spacer" presStyleCnt="0"/>
      <dgm:spPr/>
    </dgm:pt>
    <dgm:pt modelId="{4AE2285B-A78F-47DF-AC53-2461C2DE95D8}" type="pres">
      <dgm:prSet presAssocID="{F0CC7D56-983E-40CA-9B50-51CEE0BDA378}" presName="parentText" presStyleLbl="node1" presStyleIdx="1" presStyleCnt="3">
        <dgm:presLayoutVars>
          <dgm:chMax val="0"/>
          <dgm:bulletEnabled val="1"/>
        </dgm:presLayoutVars>
      </dgm:prSet>
      <dgm:spPr/>
    </dgm:pt>
    <dgm:pt modelId="{6C69C30A-C542-466E-8DB6-BA609B16A9FB}" type="pres">
      <dgm:prSet presAssocID="{02018CFE-AEB9-4A24-B7F6-291B8BC5D97F}" presName="spacer" presStyleCnt="0"/>
      <dgm:spPr/>
    </dgm:pt>
    <dgm:pt modelId="{110A8280-0322-4120-99B2-48F4CCADE8C4}" type="pres">
      <dgm:prSet presAssocID="{E8F14C7C-7294-4996-B203-3D5A20A271DB}" presName="parentText" presStyleLbl="node1" presStyleIdx="2" presStyleCnt="3">
        <dgm:presLayoutVars>
          <dgm:chMax val="0"/>
          <dgm:bulletEnabled val="1"/>
        </dgm:presLayoutVars>
      </dgm:prSet>
      <dgm:spPr/>
    </dgm:pt>
  </dgm:ptLst>
  <dgm:cxnLst>
    <dgm:cxn modelId="{8566AC4D-568A-4B9B-8861-33535AA693A0}" type="presOf" srcId="{3EE495B0-B9D9-4FA6-8C68-1BA12CFF1459}" destId="{9834A844-3C5B-4704-B283-6BB648B2A4B3}" srcOrd="0" destOrd="0" presId="urn:microsoft.com/office/officeart/2005/8/layout/vList2"/>
    <dgm:cxn modelId="{83F8FE52-4A85-4604-8B65-59AA5A58435E}" srcId="{2C589125-649C-452E-B3C1-1E766E11D6AA}" destId="{F0CC7D56-983E-40CA-9B50-51CEE0BDA378}" srcOrd="1" destOrd="0" parTransId="{98F17DDF-4F57-4698-A125-5EAA9FA6942B}" sibTransId="{02018CFE-AEB9-4A24-B7F6-291B8BC5D97F}"/>
    <dgm:cxn modelId="{4FB57964-5330-47DA-9C64-BA3FE29E023C}" type="presOf" srcId="{2C589125-649C-452E-B3C1-1E766E11D6AA}" destId="{4B92E165-D67A-4B98-A730-0D1E86E95E7C}" srcOrd="0" destOrd="0" presId="urn:microsoft.com/office/officeart/2005/8/layout/vList2"/>
    <dgm:cxn modelId="{B796E986-28C0-4CDA-A2C9-6C5B73047D48}" srcId="{2C589125-649C-452E-B3C1-1E766E11D6AA}" destId="{3EE495B0-B9D9-4FA6-8C68-1BA12CFF1459}" srcOrd="0" destOrd="0" parTransId="{55341B9E-E308-4D9E-AE29-8910480B6CE3}" sibTransId="{83497561-7F3A-4F56-9062-679F18F465DF}"/>
    <dgm:cxn modelId="{3D5D50A5-B4E6-40CC-8A0C-9D795F4449CB}" srcId="{2C589125-649C-452E-B3C1-1E766E11D6AA}" destId="{E8F14C7C-7294-4996-B203-3D5A20A271DB}" srcOrd="2" destOrd="0" parTransId="{8C263744-0DC9-4B59-8925-13CC0E12943C}" sibTransId="{EF91E9AE-5E29-466B-A075-1EAED7B6C0A1}"/>
    <dgm:cxn modelId="{777FE3C2-4677-49A9-93A4-C889BD9D9DCA}" type="presOf" srcId="{E8F14C7C-7294-4996-B203-3D5A20A271DB}" destId="{110A8280-0322-4120-99B2-48F4CCADE8C4}" srcOrd="0" destOrd="0" presId="urn:microsoft.com/office/officeart/2005/8/layout/vList2"/>
    <dgm:cxn modelId="{D5CB7FE7-9F8A-45C4-B94F-538D71EDB075}" type="presOf" srcId="{F0CC7D56-983E-40CA-9B50-51CEE0BDA378}" destId="{4AE2285B-A78F-47DF-AC53-2461C2DE95D8}" srcOrd="0" destOrd="0" presId="urn:microsoft.com/office/officeart/2005/8/layout/vList2"/>
    <dgm:cxn modelId="{8864D7B7-BD68-4C7C-8CCC-70D73F2C6570}" type="presParOf" srcId="{4B92E165-D67A-4B98-A730-0D1E86E95E7C}" destId="{9834A844-3C5B-4704-B283-6BB648B2A4B3}" srcOrd="0" destOrd="0" presId="urn:microsoft.com/office/officeart/2005/8/layout/vList2"/>
    <dgm:cxn modelId="{DA7F01D1-4F89-469E-85B3-FA72C5F0FC16}" type="presParOf" srcId="{4B92E165-D67A-4B98-A730-0D1E86E95E7C}" destId="{50A395C9-1F39-4AEF-84BA-FCFC08DEE6EC}" srcOrd="1" destOrd="0" presId="urn:microsoft.com/office/officeart/2005/8/layout/vList2"/>
    <dgm:cxn modelId="{A1F40B91-845D-4859-83CB-8A62115CF7FF}" type="presParOf" srcId="{4B92E165-D67A-4B98-A730-0D1E86E95E7C}" destId="{4AE2285B-A78F-47DF-AC53-2461C2DE95D8}" srcOrd="2" destOrd="0" presId="urn:microsoft.com/office/officeart/2005/8/layout/vList2"/>
    <dgm:cxn modelId="{5360C6EF-127B-4FE5-B114-D0C35D25E436}" type="presParOf" srcId="{4B92E165-D67A-4B98-A730-0D1E86E95E7C}" destId="{6C69C30A-C542-466E-8DB6-BA609B16A9FB}" srcOrd="3" destOrd="0" presId="urn:microsoft.com/office/officeart/2005/8/layout/vList2"/>
    <dgm:cxn modelId="{B5E98358-998B-40DE-907C-4C4C5FFF1C73}" type="presParOf" srcId="{4B92E165-D67A-4B98-A730-0D1E86E95E7C}" destId="{110A8280-0322-4120-99B2-48F4CCADE8C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60848-A34E-4F6F-A1B0-9034FDBF0B99}" type="doc">
      <dgm:prSet loTypeId="urn:microsoft.com/office/officeart/2005/8/layout/process4" loCatId="process" qsTypeId="urn:microsoft.com/office/officeart/2005/8/quickstyle/simple3" qsCatId="simple" csTypeId="urn:microsoft.com/office/officeart/2005/8/colors/colorful4" csCatId="colorful" phldr="1"/>
      <dgm:spPr/>
      <dgm:t>
        <a:bodyPr/>
        <a:lstStyle/>
        <a:p>
          <a:endParaRPr lang="en-US"/>
        </a:p>
      </dgm:t>
    </dgm:pt>
    <dgm:pt modelId="{E63EFDEA-E4A7-4D78-8787-B01854DA541F}">
      <dgm:prSet/>
      <dgm:spPr/>
      <dgm:t>
        <a:bodyPr/>
        <a:lstStyle/>
        <a:p>
          <a:pPr>
            <a:defRPr b="1"/>
          </a:pPr>
          <a:r>
            <a:rPr lang="en-US" dirty="0"/>
            <a:t>There are different ways to develop a periodontal case study. If your school has a preferred method, you should defer to it, but for this program we follow the guidelines found in: </a:t>
          </a:r>
        </a:p>
      </dgm:t>
    </dgm:pt>
    <dgm:pt modelId="{B586CA4B-3767-4EF4-A650-57758E065567}" type="parTrans" cxnId="{4D7AB82C-2792-4D95-88E9-9B1ACC677ECF}">
      <dgm:prSet/>
      <dgm:spPr/>
      <dgm:t>
        <a:bodyPr/>
        <a:lstStyle/>
        <a:p>
          <a:endParaRPr lang="en-US"/>
        </a:p>
      </dgm:t>
    </dgm:pt>
    <dgm:pt modelId="{443A5CFA-7323-4226-82BF-4A0042F21661}" type="sibTrans" cxnId="{4D7AB82C-2792-4D95-88E9-9B1ACC677ECF}">
      <dgm:prSet/>
      <dgm:spPr/>
      <dgm:t>
        <a:bodyPr/>
        <a:lstStyle/>
        <a:p>
          <a:endParaRPr lang="en-US"/>
        </a:p>
      </dgm:t>
    </dgm:pt>
    <dgm:pt modelId="{BD169ADE-637C-4C5C-A18A-3B9BCE88424F}">
      <dgm:prSet/>
      <dgm:spPr/>
      <dgm:t>
        <a:bodyPr/>
        <a:lstStyle/>
        <a:p>
          <a:pPr>
            <a:defRPr b="1"/>
          </a:pPr>
          <a:r>
            <a:rPr lang="en-US" dirty="0"/>
            <a:t>National Board of Dental Hygiene Examiners Case Development Guide</a:t>
          </a:r>
        </a:p>
        <a:p>
          <a:pPr>
            <a:defRPr b="1"/>
          </a:pPr>
          <a:r>
            <a:rPr lang="en-US" dirty="0"/>
            <a:t>By the Joint Commissioner on National Dental Examiners¹¹  </a:t>
          </a:r>
        </a:p>
      </dgm:t>
    </dgm:pt>
    <dgm:pt modelId="{FA1002A2-1162-45E2-A2E0-12529065A897}" type="parTrans" cxnId="{2DA6ADCC-637B-4641-86E8-F5A8A8424E4D}">
      <dgm:prSet/>
      <dgm:spPr/>
      <dgm:t>
        <a:bodyPr/>
        <a:lstStyle/>
        <a:p>
          <a:endParaRPr lang="en-US"/>
        </a:p>
      </dgm:t>
    </dgm:pt>
    <dgm:pt modelId="{D4BA8147-80F0-499E-9546-0EA93F8F521E}" type="sibTrans" cxnId="{2DA6ADCC-637B-4641-86E8-F5A8A8424E4D}">
      <dgm:prSet/>
      <dgm:spPr/>
      <dgm:t>
        <a:bodyPr/>
        <a:lstStyle/>
        <a:p>
          <a:endParaRPr lang="en-US"/>
        </a:p>
      </dgm:t>
    </dgm:pt>
    <dgm:pt modelId="{D1B19810-B894-4433-B128-15E047F95BD0}">
      <dgm:prSet/>
      <dgm:spPr/>
      <dgm:t>
        <a:bodyPr/>
        <a:lstStyle/>
        <a:p>
          <a:r>
            <a:rPr lang="en-US" dirty="0">
              <a:latin typeface="Arial" charset="0"/>
              <a:ea typeface="ＭＳ Ｐゴシック" charset="0"/>
              <a:cs typeface="Arial" charset="0"/>
            </a:rPr>
            <a:t>Francis B. Case Development, Documentation, and Presentation. In: </a:t>
          </a:r>
          <a:r>
            <a:rPr lang="en-US" i="1" dirty="0">
              <a:latin typeface="Arial" charset="0"/>
              <a:ea typeface="ＭＳ Ｐゴシック" charset="0"/>
              <a:cs typeface="Arial" charset="0"/>
            </a:rPr>
            <a:t>Mosby’</a:t>
          </a:r>
          <a:r>
            <a:rPr lang="en-US" altLang="ja-JP" i="1" dirty="0">
              <a:latin typeface="Arial" charset="0"/>
              <a:ea typeface="ＭＳ Ｐゴシック" charset="0"/>
              <a:cs typeface="Arial" charset="0"/>
            </a:rPr>
            <a:t>s Dental Hygiene: Concepts, Cases and Competencies</a:t>
          </a:r>
          <a:r>
            <a:rPr lang="en-US" altLang="ja-JP" dirty="0">
              <a:latin typeface="Arial" charset="0"/>
              <a:ea typeface="ＭＳ Ｐゴシック" charset="0"/>
              <a:cs typeface="Arial" charset="0"/>
            </a:rPr>
            <a:t>. 2nd ed. St Louis, MO: Elsevier; 2008:430-439²</a:t>
          </a:r>
        </a:p>
      </dgm:t>
    </dgm:pt>
    <dgm:pt modelId="{F0F1115C-B178-4B89-8334-F0BC917A5D73}" type="parTrans" cxnId="{D794CE80-2316-405B-AE25-309026D90157}">
      <dgm:prSet/>
      <dgm:spPr/>
      <dgm:t>
        <a:bodyPr/>
        <a:lstStyle/>
        <a:p>
          <a:endParaRPr lang="en-US"/>
        </a:p>
      </dgm:t>
    </dgm:pt>
    <dgm:pt modelId="{587A6BE0-157B-4478-BDED-BD845C049556}" type="sibTrans" cxnId="{D794CE80-2316-405B-AE25-309026D90157}">
      <dgm:prSet/>
      <dgm:spPr/>
      <dgm:t>
        <a:bodyPr/>
        <a:lstStyle/>
        <a:p>
          <a:endParaRPr lang="en-US"/>
        </a:p>
      </dgm:t>
    </dgm:pt>
    <dgm:pt modelId="{B859D79F-FABA-4E9F-BB3C-8738D1EF2D0C}" type="pres">
      <dgm:prSet presAssocID="{24560848-A34E-4F6F-A1B0-9034FDBF0B99}" presName="Name0" presStyleCnt="0">
        <dgm:presLayoutVars>
          <dgm:dir/>
          <dgm:animLvl val="lvl"/>
          <dgm:resizeHandles val="exact"/>
        </dgm:presLayoutVars>
      </dgm:prSet>
      <dgm:spPr/>
    </dgm:pt>
    <dgm:pt modelId="{336C4428-09D3-41A1-AE15-7B600299CB1E}" type="pres">
      <dgm:prSet presAssocID="{BD169ADE-637C-4C5C-A18A-3B9BCE88424F}" presName="boxAndChildren" presStyleCnt="0"/>
      <dgm:spPr/>
    </dgm:pt>
    <dgm:pt modelId="{463737B0-CE1C-4D23-8092-BA096DE0DC32}" type="pres">
      <dgm:prSet presAssocID="{BD169ADE-637C-4C5C-A18A-3B9BCE88424F}" presName="parentTextBox" presStyleLbl="node1" presStyleIdx="0" presStyleCnt="2"/>
      <dgm:spPr/>
    </dgm:pt>
    <dgm:pt modelId="{8129FCE9-E5D8-4944-A5CA-76E7F883CAE8}" type="pres">
      <dgm:prSet presAssocID="{BD169ADE-637C-4C5C-A18A-3B9BCE88424F}" presName="entireBox" presStyleLbl="node1" presStyleIdx="0" presStyleCnt="2" custLinFactNeighborX="95" custLinFactNeighborY="-2839"/>
      <dgm:spPr/>
    </dgm:pt>
    <dgm:pt modelId="{D7FA5570-81C1-4FB6-9CEF-A04ECD053522}" type="pres">
      <dgm:prSet presAssocID="{BD169ADE-637C-4C5C-A18A-3B9BCE88424F}" presName="descendantBox" presStyleCnt="0"/>
      <dgm:spPr/>
    </dgm:pt>
    <dgm:pt modelId="{DD49469A-8231-4939-9BEC-78AF80964F7D}" type="pres">
      <dgm:prSet presAssocID="{D1B19810-B894-4433-B128-15E047F95BD0}" presName="childTextBox" presStyleLbl="fgAccFollowNode1" presStyleIdx="0" presStyleCnt="1" custScaleX="2000000" custLinFactNeighborX="-50000" custLinFactNeighborY="-527">
        <dgm:presLayoutVars>
          <dgm:bulletEnabled val="1"/>
        </dgm:presLayoutVars>
      </dgm:prSet>
      <dgm:spPr/>
    </dgm:pt>
    <dgm:pt modelId="{26729662-5662-4767-8EBA-A6C992C1E490}" type="pres">
      <dgm:prSet presAssocID="{443A5CFA-7323-4226-82BF-4A0042F21661}" presName="sp" presStyleCnt="0"/>
      <dgm:spPr/>
    </dgm:pt>
    <dgm:pt modelId="{50D1D6EF-A139-42CD-9A08-E26231D0791D}" type="pres">
      <dgm:prSet presAssocID="{E63EFDEA-E4A7-4D78-8787-B01854DA541F}" presName="arrowAndChildren" presStyleCnt="0"/>
      <dgm:spPr/>
    </dgm:pt>
    <dgm:pt modelId="{AB7356D0-FD4A-4737-9302-1CBBD8ABC6F8}" type="pres">
      <dgm:prSet presAssocID="{E63EFDEA-E4A7-4D78-8787-B01854DA541F}" presName="parentTextArrow" presStyleLbl="node1" presStyleIdx="1" presStyleCnt="2"/>
      <dgm:spPr/>
    </dgm:pt>
  </dgm:ptLst>
  <dgm:cxnLst>
    <dgm:cxn modelId="{4D7AB82C-2792-4D95-88E9-9B1ACC677ECF}" srcId="{24560848-A34E-4F6F-A1B0-9034FDBF0B99}" destId="{E63EFDEA-E4A7-4D78-8787-B01854DA541F}" srcOrd="0" destOrd="0" parTransId="{B586CA4B-3767-4EF4-A650-57758E065567}" sibTransId="{443A5CFA-7323-4226-82BF-4A0042F21661}"/>
    <dgm:cxn modelId="{B7CD3E3F-C087-43FC-BC65-E6F6EF6A1AA3}" type="presOf" srcId="{E63EFDEA-E4A7-4D78-8787-B01854DA541F}" destId="{AB7356D0-FD4A-4737-9302-1CBBD8ABC6F8}" srcOrd="0" destOrd="0" presId="urn:microsoft.com/office/officeart/2005/8/layout/process4"/>
    <dgm:cxn modelId="{5554D552-2E33-4F22-9669-33F30093D118}" type="presOf" srcId="{BD169ADE-637C-4C5C-A18A-3B9BCE88424F}" destId="{463737B0-CE1C-4D23-8092-BA096DE0DC32}" srcOrd="0" destOrd="0" presId="urn:microsoft.com/office/officeart/2005/8/layout/process4"/>
    <dgm:cxn modelId="{D794CE80-2316-405B-AE25-309026D90157}" srcId="{BD169ADE-637C-4C5C-A18A-3B9BCE88424F}" destId="{D1B19810-B894-4433-B128-15E047F95BD0}" srcOrd="0" destOrd="0" parTransId="{F0F1115C-B178-4B89-8334-F0BC917A5D73}" sibTransId="{587A6BE0-157B-4478-BDED-BD845C049556}"/>
    <dgm:cxn modelId="{520A4685-BC3C-4A12-923E-3C53EA5232C2}" type="presOf" srcId="{24560848-A34E-4F6F-A1B0-9034FDBF0B99}" destId="{B859D79F-FABA-4E9F-BB3C-8738D1EF2D0C}" srcOrd="0" destOrd="0" presId="urn:microsoft.com/office/officeart/2005/8/layout/process4"/>
    <dgm:cxn modelId="{2DA6ADCC-637B-4641-86E8-F5A8A8424E4D}" srcId="{24560848-A34E-4F6F-A1B0-9034FDBF0B99}" destId="{BD169ADE-637C-4C5C-A18A-3B9BCE88424F}" srcOrd="1" destOrd="0" parTransId="{FA1002A2-1162-45E2-A2E0-12529065A897}" sibTransId="{D4BA8147-80F0-499E-9546-0EA93F8F521E}"/>
    <dgm:cxn modelId="{670578E7-E0AF-44C5-AC57-7A22083848BD}" type="presOf" srcId="{D1B19810-B894-4433-B128-15E047F95BD0}" destId="{DD49469A-8231-4939-9BEC-78AF80964F7D}" srcOrd="0" destOrd="0" presId="urn:microsoft.com/office/officeart/2005/8/layout/process4"/>
    <dgm:cxn modelId="{4FD5F2FD-F32D-44B4-96E4-3114DCB86761}" type="presOf" srcId="{BD169ADE-637C-4C5C-A18A-3B9BCE88424F}" destId="{8129FCE9-E5D8-4944-A5CA-76E7F883CAE8}" srcOrd="1" destOrd="0" presId="urn:microsoft.com/office/officeart/2005/8/layout/process4"/>
    <dgm:cxn modelId="{BDB82011-DF16-4509-B8AD-C30D20EC18D6}" type="presParOf" srcId="{B859D79F-FABA-4E9F-BB3C-8738D1EF2D0C}" destId="{336C4428-09D3-41A1-AE15-7B600299CB1E}" srcOrd="0" destOrd="0" presId="urn:microsoft.com/office/officeart/2005/8/layout/process4"/>
    <dgm:cxn modelId="{68F710FD-6877-4D66-8B2F-3F688EB66AC8}" type="presParOf" srcId="{336C4428-09D3-41A1-AE15-7B600299CB1E}" destId="{463737B0-CE1C-4D23-8092-BA096DE0DC32}" srcOrd="0" destOrd="0" presId="urn:microsoft.com/office/officeart/2005/8/layout/process4"/>
    <dgm:cxn modelId="{075EC224-85ED-440C-BA3D-953A2A8049D0}" type="presParOf" srcId="{336C4428-09D3-41A1-AE15-7B600299CB1E}" destId="{8129FCE9-E5D8-4944-A5CA-76E7F883CAE8}" srcOrd="1" destOrd="0" presId="urn:microsoft.com/office/officeart/2005/8/layout/process4"/>
    <dgm:cxn modelId="{A2E1A8B7-389E-45A9-976A-366EF194E313}" type="presParOf" srcId="{336C4428-09D3-41A1-AE15-7B600299CB1E}" destId="{D7FA5570-81C1-4FB6-9CEF-A04ECD053522}" srcOrd="2" destOrd="0" presId="urn:microsoft.com/office/officeart/2005/8/layout/process4"/>
    <dgm:cxn modelId="{767B4E1E-B100-4847-BD80-84C7D69F52B9}" type="presParOf" srcId="{D7FA5570-81C1-4FB6-9CEF-A04ECD053522}" destId="{DD49469A-8231-4939-9BEC-78AF80964F7D}" srcOrd="0" destOrd="0" presId="urn:microsoft.com/office/officeart/2005/8/layout/process4"/>
    <dgm:cxn modelId="{10C8B486-CA65-46EE-907C-5CB82A5E12FC}" type="presParOf" srcId="{B859D79F-FABA-4E9F-BB3C-8738D1EF2D0C}" destId="{26729662-5662-4767-8EBA-A6C992C1E490}" srcOrd="1" destOrd="0" presId="urn:microsoft.com/office/officeart/2005/8/layout/process4"/>
    <dgm:cxn modelId="{45B38350-04BB-4111-A5A3-8649AC2BCA21}" type="presParOf" srcId="{B859D79F-FABA-4E9F-BB3C-8738D1EF2D0C}" destId="{50D1D6EF-A139-42CD-9A08-E26231D0791D}" srcOrd="2" destOrd="0" presId="urn:microsoft.com/office/officeart/2005/8/layout/process4"/>
    <dgm:cxn modelId="{ACA3BED8-8C34-40B0-826A-EE39204CCC61}" type="presParOf" srcId="{50D1D6EF-A139-42CD-9A08-E26231D0791D}" destId="{AB7356D0-FD4A-4737-9302-1CBBD8ABC6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733B81-F927-40FE-B77A-FDF6413FAE3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9507D0-4A3E-4AFC-A2FA-8A2812DE0913}">
      <dgm:prSet/>
      <dgm:spPr/>
      <dgm:t>
        <a:bodyPr/>
        <a:lstStyle/>
        <a:p>
          <a:r>
            <a:rPr lang="en-US"/>
            <a:t>Patient profile </a:t>
          </a:r>
        </a:p>
      </dgm:t>
    </dgm:pt>
    <dgm:pt modelId="{6B2913BC-06EF-4C5C-8541-3D0EC74C5A86}" type="parTrans" cxnId="{CD27C5E8-8C84-4AA2-9888-7B001523EEB2}">
      <dgm:prSet/>
      <dgm:spPr/>
      <dgm:t>
        <a:bodyPr/>
        <a:lstStyle/>
        <a:p>
          <a:endParaRPr lang="en-US"/>
        </a:p>
      </dgm:t>
    </dgm:pt>
    <dgm:pt modelId="{69B89ADD-D0B7-419A-8C78-DEEEB4E32367}" type="sibTrans" cxnId="{CD27C5E8-8C84-4AA2-9888-7B001523EEB2}">
      <dgm:prSet/>
      <dgm:spPr/>
      <dgm:t>
        <a:bodyPr/>
        <a:lstStyle/>
        <a:p>
          <a:endParaRPr lang="en-US"/>
        </a:p>
      </dgm:t>
    </dgm:pt>
    <dgm:pt modelId="{1F1C6A07-B020-4D01-BF0C-FF35EA6477BD}">
      <dgm:prSet/>
      <dgm:spPr/>
      <dgm:t>
        <a:bodyPr/>
        <a:lstStyle/>
        <a:p>
          <a:r>
            <a:rPr lang="en-US"/>
            <a:t>Clinical data </a:t>
          </a:r>
        </a:p>
      </dgm:t>
    </dgm:pt>
    <dgm:pt modelId="{1E499E41-4980-4A0A-956A-59E189C8D2C6}" type="parTrans" cxnId="{3DD33F97-0C09-4401-9D8B-A933283D128B}">
      <dgm:prSet/>
      <dgm:spPr/>
      <dgm:t>
        <a:bodyPr/>
        <a:lstStyle/>
        <a:p>
          <a:endParaRPr lang="en-US"/>
        </a:p>
      </dgm:t>
    </dgm:pt>
    <dgm:pt modelId="{DE122AD2-B52B-4171-84DF-03CCC5832491}" type="sibTrans" cxnId="{3DD33F97-0C09-4401-9D8B-A933283D128B}">
      <dgm:prSet/>
      <dgm:spPr/>
      <dgm:t>
        <a:bodyPr/>
        <a:lstStyle/>
        <a:p>
          <a:endParaRPr lang="en-US"/>
        </a:p>
      </dgm:t>
    </dgm:pt>
    <dgm:pt modelId="{F20A338D-3944-4003-A0AD-A78080B96C5E}">
      <dgm:prSet/>
      <dgm:spPr/>
      <dgm:t>
        <a:bodyPr/>
        <a:lstStyle/>
        <a:p>
          <a:r>
            <a:rPr lang="en-US"/>
            <a:t>Case  Management </a:t>
          </a:r>
        </a:p>
      </dgm:t>
    </dgm:pt>
    <dgm:pt modelId="{954474DE-3404-438B-B34F-42FCD219AFC8}" type="parTrans" cxnId="{1A1020A5-ED20-43D2-8307-DC1150D06903}">
      <dgm:prSet/>
      <dgm:spPr/>
      <dgm:t>
        <a:bodyPr/>
        <a:lstStyle/>
        <a:p>
          <a:endParaRPr lang="en-US"/>
        </a:p>
      </dgm:t>
    </dgm:pt>
    <dgm:pt modelId="{55424A11-8E09-4AEB-A143-5EFB905C3E2D}" type="sibTrans" cxnId="{1A1020A5-ED20-43D2-8307-DC1150D06903}">
      <dgm:prSet/>
      <dgm:spPr/>
      <dgm:t>
        <a:bodyPr/>
        <a:lstStyle/>
        <a:p>
          <a:endParaRPr lang="en-US"/>
        </a:p>
      </dgm:t>
    </dgm:pt>
    <dgm:pt modelId="{ECD0D08C-085D-4C88-99F0-7CBEEFA38AA1}" type="pres">
      <dgm:prSet presAssocID="{F2733B81-F927-40FE-B77A-FDF6413FAE3C}" presName="root" presStyleCnt="0">
        <dgm:presLayoutVars>
          <dgm:dir/>
          <dgm:resizeHandles val="exact"/>
        </dgm:presLayoutVars>
      </dgm:prSet>
      <dgm:spPr/>
    </dgm:pt>
    <dgm:pt modelId="{1D5B7327-396C-4326-96DB-143F4886A668}" type="pres">
      <dgm:prSet presAssocID="{3E9507D0-4A3E-4AFC-A2FA-8A2812DE0913}" presName="compNode" presStyleCnt="0"/>
      <dgm:spPr/>
    </dgm:pt>
    <dgm:pt modelId="{053959EF-1FF0-4507-A68F-BED93FFFEB8F}" type="pres">
      <dgm:prSet presAssocID="{3E9507D0-4A3E-4AFC-A2FA-8A2812DE0913}" presName="bgRect" presStyleLbl="bgShp" presStyleIdx="0" presStyleCnt="3" custLinFactY="32239" custLinFactNeighborX="32872" custLinFactNeighborY="100000"/>
      <dgm:spPr/>
    </dgm:pt>
    <dgm:pt modelId="{0DCB4B01-FC55-4B75-9D2E-169A34B30FBE}" type="pres">
      <dgm:prSet presAssocID="{3E9507D0-4A3E-4AFC-A2FA-8A2812DE09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3C39DE3-69D2-4AA6-B2AD-F5576A800228}" type="pres">
      <dgm:prSet presAssocID="{3E9507D0-4A3E-4AFC-A2FA-8A2812DE0913}" presName="spaceRect" presStyleCnt="0"/>
      <dgm:spPr/>
    </dgm:pt>
    <dgm:pt modelId="{4AF5ADF8-F859-474B-B67E-CD4E1C64B5F4}" type="pres">
      <dgm:prSet presAssocID="{3E9507D0-4A3E-4AFC-A2FA-8A2812DE0913}" presName="parTx" presStyleLbl="revTx" presStyleIdx="0" presStyleCnt="3">
        <dgm:presLayoutVars>
          <dgm:chMax val="0"/>
          <dgm:chPref val="0"/>
        </dgm:presLayoutVars>
      </dgm:prSet>
      <dgm:spPr/>
    </dgm:pt>
    <dgm:pt modelId="{2FD29E1C-3D8A-4DC9-AC7D-C539C3EF6A9D}" type="pres">
      <dgm:prSet presAssocID="{69B89ADD-D0B7-419A-8C78-DEEEB4E32367}" presName="sibTrans" presStyleCnt="0"/>
      <dgm:spPr/>
    </dgm:pt>
    <dgm:pt modelId="{D84AACC2-796F-4F6A-9AE1-0C304714A554}" type="pres">
      <dgm:prSet presAssocID="{1F1C6A07-B020-4D01-BF0C-FF35EA6477BD}" presName="compNode" presStyleCnt="0"/>
      <dgm:spPr/>
    </dgm:pt>
    <dgm:pt modelId="{EA2FD083-D254-4B33-9577-6378EC9101AF}" type="pres">
      <dgm:prSet presAssocID="{1F1C6A07-B020-4D01-BF0C-FF35EA6477BD}" presName="bgRect" presStyleLbl="bgShp" presStyleIdx="1" presStyleCnt="3"/>
      <dgm:spPr/>
    </dgm:pt>
    <dgm:pt modelId="{4D42D4B1-F70B-4376-87F9-E29C2B3CBDD7}" type="pres">
      <dgm:prSet presAssocID="{1F1C6A07-B020-4D01-BF0C-FF35EA6477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3DBC5B3-FFB0-47DA-83D9-1A111B441A7C}" type="pres">
      <dgm:prSet presAssocID="{1F1C6A07-B020-4D01-BF0C-FF35EA6477BD}" presName="spaceRect" presStyleCnt="0"/>
      <dgm:spPr/>
    </dgm:pt>
    <dgm:pt modelId="{9C3F83C8-C7AE-4DC7-8683-A00E9C0F82D1}" type="pres">
      <dgm:prSet presAssocID="{1F1C6A07-B020-4D01-BF0C-FF35EA6477BD}" presName="parTx" presStyleLbl="revTx" presStyleIdx="1" presStyleCnt="3">
        <dgm:presLayoutVars>
          <dgm:chMax val="0"/>
          <dgm:chPref val="0"/>
        </dgm:presLayoutVars>
      </dgm:prSet>
      <dgm:spPr/>
    </dgm:pt>
    <dgm:pt modelId="{5C1F193B-E7BC-46BE-A5A2-228660DEA3CF}" type="pres">
      <dgm:prSet presAssocID="{DE122AD2-B52B-4171-84DF-03CCC5832491}" presName="sibTrans" presStyleCnt="0"/>
      <dgm:spPr/>
    </dgm:pt>
    <dgm:pt modelId="{F821076E-8ED4-40EC-938F-3D88C9AC6D0A}" type="pres">
      <dgm:prSet presAssocID="{F20A338D-3944-4003-A0AD-A78080B96C5E}" presName="compNode" presStyleCnt="0"/>
      <dgm:spPr/>
    </dgm:pt>
    <dgm:pt modelId="{C4DE68AA-C0C6-4EEA-A955-52470487B3F3}" type="pres">
      <dgm:prSet presAssocID="{F20A338D-3944-4003-A0AD-A78080B96C5E}" presName="bgRect" presStyleLbl="bgShp" presStyleIdx="2" presStyleCnt="3"/>
      <dgm:spPr/>
    </dgm:pt>
    <dgm:pt modelId="{98326E0C-2BCD-451C-BA0D-FF31F6675D34}" type="pres">
      <dgm:prSet presAssocID="{F20A338D-3944-4003-A0AD-A78080B96C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8ACE6881-D741-4B0E-8731-84AB40F5219D}" type="pres">
      <dgm:prSet presAssocID="{F20A338D-3944-4003-A0AD-A78080B96C5E}" presName="spaceRect" presStyleCnt="0"/>
      <dgm:spPr/>
    </dgm:pt>
    <dgm:pt modelId="{AAA9904E-3D17-4438-AEBF-3F6BEA056F57}" type="pres">
      <dgm:prSet presAssocID="{F20A338D-3944-4003-A0AD-A78080B96C5E}" presName="parTx" presStyleLbl="revTx" presStyleIdx="2" presStyleCnt="3">
        <dgm:presLayoutVars>
          <dgm:chMax val="0"/>
          <dgm:chPref val="0"/>
        </dgm:presLayoutVars>
      </dgm:prSet>
      <dgm:spPr/>
    </dgm:pt>
  </dgm:ptLst>
  <dgm:cxnLst>
    <dgm:cxn modelId="{71644106-4E91-4AB4-AB39-61E4AEABC5D6}" type="presOf" srcId="{1F1C6A07-B020-4D01-BF0C-FF35EA6477BD}" destId="{9C3F83C8-C7AE-4DC7-8683-A00E9C0F82D1}" srcOrd="0" destOrd="0" presId="urn:microsoft.com/office/officeart/2018/2/layout/IconVerticalSolidList"/>
    <dgm:cxn modelId="{ED77E914-3109-48A4-BD08-B5520D45876E}" type="presOf" srcId="{3E9507D0-4A3E-4AFC-A2FA-8A2812DE0913}" destId="{4AF5ADF8-F859-474B-B67E-CD4E1C64B5F4}" srcOrd="0" destOrd="0" presId="urn:microsoft.com/office/officeart/2018/2/layout/IconVerticalSolidList"/>
    <dgm:cxn modelId="{CEFC611B-6724-4D4B-B63C-A263B0B922EF}" type="presOf" srcId="{F2733B81-F927-40FE-B77A-FDF6413FAE3C}" destId="{ECD0D08C-085D-4C88-99F0-7CBEEFA38AA1}" srcOrd="0" destOrd="0" presId="urn:microsoft.com/office/officeart/2018/2/layout/IconVerticalSolidList"/>
    <dgm:cxn modelId="{3DD33F97-0C09-4401-9D8B-A933283D128B}" srcId="{F2733B81-F927-40FE-B77A-FDF6413FAE3C}" destId="{1F1C6A07-B020-4D01-BF0C-FF35EA6477BD}" srcOrd="1" destOrd="0" parTransId="{1E499E41-4980-4A0A-956A-59E189C8D2C6}" sibTransId="{DE122AD2-B52B-4171-84DF-03CCC5832491}"/>
    <dgm:cxn modelId="{A6121598-4480-4671-99E2-D8D9433B2A65}" type="presOf" srcId="{F20A338D-3944-4003-A0AD-A78080B96C5E}" destId="{AAA9904E-3D17-4438-AEBF-3F6BEA056F57}" srcOrd="0" destOrd="0" presId="urn:microsoft.com/office/officeart/2018/2/layout/IconVerticalSolidList"/>
    <dgm:cxn modelId="{1A1020A5-ED20-43D2-8307-DC1150D06903}" srcId="{F2733B81-F927-40FE-B77A-FDF6413FAE3C}" destId="{F20A338D-3944-4003-A0AD-A78080B96C5E}" srcOrd="2" destOrd="0" parTransId="{954474DE-3404-438B-B34F-42FCD219AFC8}" sibTransId="{55424A11-8E09-4AEB-A143-5EFB905C3E2D}"/>
    <dgm:cxn modelId="{CD27C5E8-8C84-4AA2-9888-7B001523EEB2}" srcId="{F2733B81-F927-40FE-B77A-FDF6413FAE3C}" destId="{3E9507D0-4A3E-4AFC-A2FA-8A2812DE0913}" srcOrd="0" destOrd="0" parTransId="{6B2913BC-06EF-4C5C-8541-3D0EC74C5A86}" sibTransId="{69B89ADD-D0B7-419A-8C78-DEEEB4E32367}"/>
    <dgm:cxn modelId="{287EF913-D716-4837-BAE4-6C6769460A5A}" type="presParOf" srcId="{ECD0D08C-085D-4C88-99F0-7CBEEFA38AA1}" destId="{1D5B7327-396C-4326-96DB-143F4886A668}" srcOrd="0" destOrd="0" presId="urn:microsoft.com/office/officeart/2018/2/layout/IconVerticalSolidList"/>
    <dgm:cxn modelId="{D5F5FA66-CD5B-4BEB-8166-382673CE0526}" type="presParOf" srcId="{1D5B7327-396C-4326-96DB-143F4886A668}" destId="{053959EF-1FF0-4507-A68F-BED93FFFEB8F}" srcOrd="0" destOrd="0" presId="urn:microsoft.com/office/officeart/2018/2/layout/IconVerticalSolidList"/>
    <dgm:cxn modelId="{78DE85B4-1255-442E-972F-09E1622CFC82}" type="presParOf" srcId="{1D5B7327-396C-4326-96DB-143F4886A668}" destId="{0DCB4B01-FC55-4B75-9D2E-169A34B30FBE}" srcOrd="1" destOrd="0" presId="urn:microsoft.com/office/officeart/2018/2/layout/IconVerticalSolidList"/>
    <dgm:cxn modelId="{C426B49F-A929-458F-AFC9-D963202A9148}" type="presParOf" srcId="{1D5B7327-396C-4326-96DB-143F4886A668}" destId="{C3C39DE3-69D2-4AA6-B2AD-F5576A800228}" srcOrd="2" destOrd="0" presId="urn:microsoft.com/office/officeart/2018/2/layout/IconVerticalSolidList"/>
    <dgm:cxn modelId="{64E8496B-9628-495C-97A2-462CC70D6F46}" type="presParOf" srcId="{1D5B7327-396C-4326-96DB-143F4886A668}" destId="{4AF5ADF8-F859-474B-B67E-CD4E1C64B5F4}" srcOrd="3" destOrd="0" presId="urn:microsoft.com/office/officeart/2018/2/layout/IconVerticalSolidList"/>
    <dgm:cxn modelId="{EBC4B29B-BC21-4260-8DF5-2648AF11A7C5}" type="presParOf" srcId="{ECD0D08C-085D-4C88-99F0-7CBEEFA38AA1}" destId="{2FD29E1C-3D8A-4DC9-AC7D-C539C3EF6A9D}" srcOrd="1" destOrd="0" presId="urn:microsoft.com/office/officeart/2018/2/layout/IconVerticalSolidList"/>
    <dgm:cxn modelId="{C12206DB-4585-4067-B5F4-4D9393AB90B3}" type="presParOf" srcId="{ECD0D08C-085D-4C88-99F0-7CBEEFA38AA1}" destId="{D84AACC2-796F-4F6A-9AE1-0C304714A554}" srcOrd="2" destOrd="0" presId="urn:microsoft.com/office/officeart/2018/2/layout/IconVerticalSolidList"/>
    <dgm:cxn modelId="{93319252-84B1-4CED-A631-7E7642E62F44}" type="presParOf" srcId="{D84AACC2-796F-4F6A-9AE1-0C304714A554}" destId="{EA2FD083-D254-4B33-9577-6378EC9101AF}" srcOrd="0" destOrd="0" presId="urn:microsoft.com/office/officeart/2018/2/layout/IconVerticalSolidList"/>
    <dgm:cxn modelId="{8B329B3F-E457-4CF9-A89C-382A686CF686}" type="presParOf" srcId="{D84AACC2-796F-4F6A-9AE1-0C304714A554}" destId="{4D42D4B1-F70B-4376-87F9-E29C2B3CBDD7}" srcOrd="1" destOrd="0" presId="urn:microsoft.com/office/officeart/2018/2/layout/IconVerticalSolidList"/>
    <dgm:cxn modelId="{95503C12-999A-4FB2-9FA0-C08705DEEA19}" type="presParOf" srcId="{D84AACC2-796F-4F6A-9AE1-0C304714A554}" destId="{03DBC5B3-FFB0-47DA-83D9-1A111B441A7C}" srcOrd="2" destOrd="0" presId="urn:microsoft.com/office/officeart/2018/2/layout/IconVerticalSolidList"/>
    <dgm:cxn modelId="{64FB752D-8324-4799-8412-C63121432579}" type="presParOf" srcId="{D84AACC2-796F-4F6A-9AE1-0C304714A554}" destId="{9C3F83C8-C7AE-4DC7-8683-A00E9C0F82D1}" srcOrd="3" destOrd="0" presId="urn:microsoft.com/office/officeart/2018/2/layout/IconVerticalSolidList"/>
    <dgm:cxn modelId="{CE2D499A-E59F-4995-9B8A-9806ECF09CF9}" type="presParOf" srcId="{ECD0D08C-085D-4C88-99F0-7CBEEFA38AA1}" destId="{5C1F193B-E7BC-46BE-A5A2-228660DEA3CF}" srcOrd="3" destOrd="0" presId="urn:microsoft.com/office/officeart/2018/2/layout/IconVerticalSolidList"/>
    <dgm:cxn modelId="{8CDD513D-B713-40DC-9B54-A56BEF4B41A9}" type="presParOf" srcId="{ECD0D08C-085D-4C88-99F0-7CBEEFA38AA1}" destId="{F821076E-8ED4-40EC-938F-3D88C9AC6D0A}" srcOrd="4" destOrd="0" presId="urn:microsoft.com/office/officeart/2018/2/layout/IconVerticalSolidList"/>
    <dgm:cxn modelId="{9D54831C-07DF-4C89-9891-05133AC53B00}" type="presParOf" srcId="{F821076E-8ED4-40EC-938F-3D88C9AC6D0A}" destId="{C4DE68AA-C0C6-4EEA-A955-52470487B3F3}" srcOrd="0" destOrd="0" presId="urn:microsoft.com/office/officeart/2018/2/layout/IconVerticalSolidList"/>
    <dgm:cxn modelId="{252ECA8A-7800-46F4-BB85-7DC9E185A2EE}" type="presParOf" srcId="{F821076E-8ED4-40EC-938F-3D88C9AC6D0A}" destId="{98326E0C-2BCD-451C-BA0D-FF31F6675D34}" srcOrd="1" destOrd="0" presId="urn:microsoft.com/office/officeart/2018/2/layout/IconVerticalSolidList"/>
    <dgm:cxn modelId="{2EE704D0-25C2-4C59-B092-CBF91756849E}" type="presParOf" srcId="{F821076E-8ED4-40EC-938F-3D88C9AC6D0A}" destId="{8ACE6881-D741-4B0E-8731-84AB40F5219D}" srcOrd="2" destOrd="0" presId="urn:microsoft.com/office/officeart/2018/2/layout/IconVerticalSolidList"/>
    <dgm:cxn modelId="{13B65B94-C86E-4876-A121-089C77CC2237}" type="presParOf" srcId="{F821076E-8ED4-40EC-938F-3D88C9AC6D0A}" destId="{AAA9904E-3D17-4438-AEBF-3F6BEA056F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6395E0-CFC8-4736-9242-C961EA00EA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5D341F-CCFD-4C23-9657-247006FFB67F}">
      <dgm:prSet/>
      <dgm:spPr/>
      <dgm:t>
        <a:bodyPr/>
        <a:lstStyle/>
        <a:p>
          <a:r>
            <a:rPr lang="en-US" dirty="0">
              <a:solidFill>
                <a:schemeClr val="tx1"/>
              </a:solidFill>
            </a:rPr>
            <a:t>Patient screening for case selection  </a:t>
          </a:r>
        </a:p>
      </dgm:t>
    </dgm:pt>
    <dgm:pt modelId="{265DD739-C5D1-486D-B334-AED84DC02F4E}" type="parTrans" cxnId="{AF981184-0E05-4CE3-8F28-9F32FCF0ED56}">
      <dgm:prSet/>
      <dgm:spPr/>
      <dgm:t>
        <a:bodyPr/>
        <a:lstStyle/>
        <a:p>
          <a:endParaRPr lang="en-US"/>
        </a:p>
      </dgm:t>
    </dgm:pt>
    <dgm:pt modelId="{77ACDFC4-85BE-4BC5-9669-36824278C118}" type="sibTrans" cxnId="{AF981184-0E05-4CE3-8F28-9F32FCF0ED56}">
      <dgm:prSet/>
      <dgm:spPr/>
      <dgm:t>
        <a:bodyPr/>
        <a:lstStyle/>
        <a:p>
          <a:endParaRPr lang="en-US"/>
        </a:p>
      </dgm:t>
    </dgm:pt>
    <dgm:pt modelId="{5450764A-6B23-4609-90B6-74A217C32E6D}">
      <dgm:prSet/>
      <dgm:spPr/>
      <dgm:t>
        <a:bodyPr/>
        <a:lstStyle/>
        <a:p>
          <a:r>
            <a:rPr lang="en-US" dirty="0">
              <a:solidFill>
                <a:schemeClr val="tx1"/>
              </a:solidFill>
            </a:rPr>
            <a:t>Consideration of ARESTIN</a:t>
          </a:r>
          <a:r>
            <a:rPr lang="en-US" baseline="30000" dirty="0">
              <a:solidFill>
                <a:schemeClr val="tx1"/>
              </a:solidFill>
            </a:rPr>
            <a:t>®</a:t>
          </a:r>
          <a:r>
            <a:rPr lang="en-US" dirty="0">
              <a:solidFill>
                <a:schemeClr val="tx1"/>
              </a:solidFill>
            </a:rPr>
            <a:t> (minocycline HCl) Microspheres, 1 mg indication and safety profile</a:t>
          </a:r>
        </a:p>
      </dgm:t>
    </dgm:pt>
    <dgm:pt modelId="{5C8A0379-EBAD-4610-B930-6475238A678C}" type="parTrans" cxnId="{01D7237C-2018-4075-A680-3D49E236AFB4}">
      <dgm:prSet/>
      <dgm:spPr/>
      <dgm:t>
        <a:bodyPr/>
        <a:lstStyle/>
        <a:p>
          <a:endParaRPr lang="en-US"/>
        </a:p>
      </dgm:t>
    </dgm:pt>
    <dgm:pt modelId="{22A4846C-25FF-48DF-A4F7-03F3C75CB96F}" type="sibTrans" cxnId="{01D7237C-2018-4075-A680-3D49E236AFB4}">
      <dgm:prSet/>
      <dgm:spPr/>
      <dgm:t>
        <a:bodyPr/>
        <a:lstStyle/>
        <a:p>
          <a:endParaRPr lang="en-US"/>
        </a:p>
      </dgm:t>
    </dgm:pt>
    <dgm:pt modelId="{4B4CDDF1-0934-438B-8044-9E8210163ACE}">
      <dgm:prSet/>
      <dgm:spPr/>
      <dgm:t>
        <a:bodyPr/>
        <a:lstStyle/>
        <a:p>
          <a:r>
            <a:rPr lang="en-US" dirty="0">
              <a:solidFill>
                <a:schemeClr val="tx1"/>
              </a:solidFill>
            </a:rPr>
            <a:t>Develop a detailed treatment plan with appointment times (this may be adjusted after a complete patient assessment) </a:t>
          </a:r>
        </a:p>
      </dgm:t>
    </dgm:pt>
    <dgm:pt modelId="{3107747D-EE61-4D8E-9258-96CA17C5F79C}" type="parTrans" cxnId="{184DE9CD-E005-4CE7-8B70-4020B5A7C20E}">
      <dgm:prSet/>
      <dgm:spPr/>
      <dgm:t>
        <a:bodyPr/>
        <a:lstStyle/>
        <a:p>
          <a:endParaRPr lang="en-US"/>
        </a:p>
      </dgm:t>
    </dgm:pt>
    <dgm:pt modelId="{DC811374-3C98-430F-8CBB-6E2494811A4B}" type="sibTrans" cxnId="{184DE9CD-E005-4CE7-8B70-4020B5A7C20E}">
      <dgm:prSet/>
      <dgm:spPr/>
      <dgm:t>
        <a:bodyPr/>
        <a:lstStyle/>
        <a:p>
          <a:endParaRPr lang="en-US"/>
        </a:p>
      </dgm:t>
    </dgm:pt>
    <dgm:pt modelId="{52B05397-E138-40EC-9397-70EDA69909BE}">
      <dgm:prSet/>
      <dgm:spPr/>
      <dgm:t>
        <a:bodyPr/>
        <a:lstStyle/>
        <a:p>
          <a:r>
            <a:rPr lang="en-US" dirty="0">
              <a:solidFill>
                <a:schemeClr val="tx1"/>
              </a:solidFill>
            </a:rPr>
            <a:t>Consider patient communication strategies </a:t>
          </a:r>
        </a:p>
      </dgm:t>
    </dgm:pt>
    <dgm:pt modelId="{34DD3FAD-8AC4-464F-B37F-FE895251DE52}" type="parTrans" cxnId="{4ADB8330-02BF-4A5C-8A45-6B22852F3E84}">
      <dgm:prSet/>
      <dgm:spPr/>
      <dgm:t>
        <a:bodyPr/>
        <a:lstStyle/>
        <a:p>
          <a:endParaRPr lang="en-US"/>
        </a:p>
      </dgm:t>
    </dgm:pt>
    <dgm:pt modelId="{926F8E75-C51C-4302-B701-1DE010736734}" type="sibTrans" cxnId="{4ADB8330-02BF-4A5C-8A45-6B22852F3E84}">
      <dgm:prSet/>
      <dgm:spPr/>
      <dgm:t>
        <a:bodyPr/>
        <a:lstStyle/>
        <a:p>
          <a:endParaRPr lang="en-US"/>
        </a:p>
      </dgm:t>
    </dgm:pt>
    <dgm:pt modelId="{7236A909-2994-4AE3-BA44-8E049B49560E}">
      <dgm:prSet/>
      <dgm:spPr/>
      <dgm:t>
        <a:bodyPr/>
        <a:lstStyle/>
        <a:p>
          <a:r>
            <a:rPr lang="en-US" dirty="0">
              <a:solidFill>
                <a:schemeClr val="tx1"/>
              </a:solidFill>
            </a:rPr>
            <a:t>Informed consent</a:t>
          </a:r>
        </a:p>
      </dgm:t>
    </dgm:pt>
    <dgm:pt modelId="{CD01984B-24EC-4DD6-9912-7F480E5D9519}" type="parTrans" cxnId="{40269C18-1642-4472-A393-0A765D16EEA1}">
      <dgm:prSet/>
      <dgm:spPr/>
      <dgm:t>
        <a:bodyPr/>
        <a:lstStyle/>
        <a:p>
          <a:endParaRPr lang="en-US"/>
        </a:p>
      </dgm:t>
    </dgm:pt>
    <dgm:pt modelId="{C5998CA9-8378-4F97-A1A3-45BEDF34F705}" type="sibTrans" cxnId="{40269C18-1642-4472-A393-0A765D16EEA1}">
      <dgm:prSet/>
      <dgm:spPr/>
      <dgm:t>
        <a:bodyPr/>
        <a:lstStyle/>
        <a:p>
          <a:endParaRPr lang="en-US"/>
        </a:p>
      </dgm:t>
    </dgm:pt>
    <dgm:pt modelId="{5B1A2EEB-CE75-4D49-9823-680FE81116C6}">
      <dgm:prSet/>
      <dgm:spPr/>
      <dgm:t>
        <a:bodyPr/>
        <a:lstStyle/>
        <a:p>
          <a:r>
            <a:rPr lang="en-US" dirty="0">
              <a:solidFill>
                <a:schemeClr val="tx1"/>
              </a:solidFill>
            </a:rPr>
            <a:t>Desired outcomes  </a:t>
          </a:r>
        </a:p>
      </dgm:t>
    </dgm:pt>
    <dgm:pt modelId="{1780F0D5-0E27-411C-8968-6BE2B821808E}" type="parTrans" cxnId="{8D926E7F-4F29-48F5-9943-7A973E7D2451}">
      <dgm:prSet/>
      <dgm:spPr/>
      <dgm:t>
        <a:bodyPr/>
        <a:lstStyle/>
        <a:p>
          <a:endParaRPr lang="en-US"/>
        </a:p>
      </dgm:t>
    </dgm:pt>
    <dgm:pt modelId="{EDD75442-976E-416F-8441-26C6877B01E9}" type="sibTrans" cxnId="{8D926E7F-4F29-48F5-9943-7A973E7D2451}">
      <dgm:prSet/>
      <dgm:spPr/>
      <dgm:t>
        <a:bodyPr/>
        <a:lstStyle/>
        <a:p>
          <a:endParaRPr lang="en-US"/>
        </a:p>
      </dgm:t>
    </dgm:pt>
    <dgm:pt modelId="{3B508FFB-EC33-4C69-BF30-9D914A9131C3}">
      <dgm:prSet/>
      <dgm:spPr/>
      <dgm:t>
        <a:bodyPr/>
        <a:lstStyle/>
        <a:p>
          <a:r>
            <a:rPr lang="en-US" dirty="0">
              <a:solidFill>
                <a:schemeClr val="tx1"/>
              </a:solidFill>
            </a:rPr>
            <a:t>Disease management plan for patient and clinical care</a:t>
          </a:r>
        </a:p>
      </dgm:t>
    </dgm:pt>
    <dgm:pt modelId="{883C08C3-E69D-4D6C-A303-D49D54817C45}" type="parTrans" cxnId="{993D5719-62C0-46CD-8A60-F334AF6F24A5}">
      <dgm:prSet/>
      <dgm:spPr/>
      <dgm:t>
        <a:bodyPr/>
        <a:lstStyle/>
        <a:p>
          <a:endParaRPr lang="en-US"/>
        </a:p>
      </dgm:t>
    </dgm:pt>
    <dgm:pt modelId="{6FD01F6B-7382-45A0-95ED-210625907CB7}" type="sibTrans" cxnId="{993D5719-62C0-46CD-8A60-F334AF6F24A5}">
      <dgm:prSet/>
      <dgm:spPr/>
      <dgm:t>
        <a:bodyPr/>
        <a:lstStyle/>
        <a:p>
          <a:endParaRPr lang="en-US"/>
        </a:p>
      </dgm:t>
    </dgm:pt>
    <dgm:pt modelId="{25EEB9D3-0558-4D42-A931-7ADDBA4C92BA}" type="pres">
      <dgm:prSet presAssocID="{6F6395E0-CFC8-4736-9242-C961EA00EAB2}" presName="root" presStyleCnt="0">
        <dgm:presLayoutVars>
          <dgm:dir/>
          <dgm:resizeHandles val="exact"/>
        </dgm:presLayoutVars>
      </dgm:prSet>
      <dgm:spPr/>
    </dgm:pt>
    <dgm:pt modelId="{307ABD23-3992-46FF-A68E-C0E2448244BE}" type="pres">
      <dgm:prSet presAssocID="{A15D341F-CCFD-4C23-9657-247006FFB67F}" presName="compNode" presStyleCnt="0"/>
      <dgm:spPr/>
    </dgm:pt>
    <dgm:pt modelId="{AB4E4E9A-E15D-413A-ACA4-6C7936E66E0E}" type="pres">
      <dgm:prSet presAssocID="{A15D341F-CCFD-4C23-9657-247006FFB67F}" presName="bgRect" presStyleLbl="bgShp" presStyleIdx="0" presStyleCnt="7"/>
      <dgm:spPr>
        <a:solidFill>
          <a:schemeClr val="accent5">
            <a:lumMod val="40000"/>
            <a:lumOff val="60000"/>
          </a:schemeClr>
        </a:solidFill>
      </dgm:spPr>
    </dgm:pt>
    <dgm:pt modelId="{DA50637A-3BA2-409F-869C-6444793E902E}" type="pres">
      <dgm:prSet presAssocID="{A15D341F-CCFD-4C23-9657-247006FFB67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D3DBE7E-7039-4180-A06A-31FB552D0883}" type="pres">
      <dgm:prSet presAssocID="{A15D341F-CCFD-4C23-9657-247006FFB67F}" presName="spaceRect" presStyleCnt="0"/>
      <dgm:spPr/>
    </dgm:pt>
    <dgm:pt modelId="{81612DD9-0581-4276-A878-7A926B6FAE3A}" type="pres">
      <dgm:prSet presAssocID="{A15D341F-CCFD-4C23-9657-247006FFB67F}" presName="parTx" presStyleLbl="revTx" presStyleIdx="0" presStyleCnt="7">
        <dgm:presLayoutVars>
          <dgm:chMax val="0"/>
          <dgm:chPref val="0"/>
        </dgm:presLayoutVars>
      </dgm:prSet>
      <dgm:spPr/>
    </dgm:pt>
    <dgm:pt modelId="{266D732A-6BD0-4EC7-A081-1CE598FE6334}" type="pres">
      <dgm:prSet presAssocID="{77ACDFC4-85BE-4BC5-9669-36824278C118}" presName="sibTrans" presStyleCnt="0"/>
      <dgm:spPr/>
    </dgm:pt>
    <dgm:pt modelId="{33A090BB-02A4-446E-AB38-546C329DC5F9}" type="pres">
      <dgm:prSet presAssocID="{5450764A-6B23-4609-90B6-74A217C32E6D}" presName="compNode" presStyleCnt="0"/>
      <dgm:spPr/>
    </dgm:pt>
    <dgm:pt modelId="{790F2DB9-C23D-46C4-B2CE-AC4C6D07A5F7}" type="pres">
      <dgm:prSet presAssocID="{5450764A-6B23-4609-90B6-74A217C32E6D}" presName="bgRect" presStyleLbl="bgShp" presStyleIdx="1" presStyleCnt="7"/>
      <dgm:spPr>
        <a:solidFill>
          <a:schemeClr val="accent2">
            <a:lumMod val="40000"/>
            <a:lumOff val="60000"/>
          </a:schemeClr>
        </a:solidFill>
      </dgm:spPr>
    </dgm:pt>
    <dgm:pt modelId="{61C6E374-F4CE-432A-B319-4CCB8C1BB787}" type="pres">
      <dgm:prSet presAssocID="{5450764A-6B23-4609-90B6-74A217C32E6D}" presName="iconRect" presStyleLbl="node1" presStyleIdx="1" presStyleCnt="7" custLinFactX="19095" custLinFactY="600000" custLinFactNeighborX="100000" custLinFactNeighborY="6210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4A6BA97-686A-4765-8A98-6811D942A68D}" type="pres">
      <dgm:prSet presAssocID="{5450764A-6B23-4609-90B6-74A217C32E6D}" presName="spaceRect" presStyleCnt="0"/>
      <dgm:spPr/>
    </dgm:pt>
    <dgm:pt modelId="{25D68B86-04F7-4023-9227-A8E696BCCFAE}" type="pres">
      <dgm:prSet presAssocID="{5450764A-6B23-4609-90B6-74A217C32E6D}" presName="parTx" presStyleLbl="revTx" presStyleIdx="1" presStyleCnt="7">
        <dgm:presLayoutVars>
          <dgm:chMax val="0"/>
          <dgm:chPref val="0"/>
        </dgm:presLayoutVars>
      </dgm:prSet>
      <dgm:spPr/>
    </dgm:pt>
    <dgm:pt modelId="{5813167D-3287-445C-BB85-B96B8E8D3285}" type="pres">
      <dgm:prSet presAssocID="{22A4846C-25FF-48DF-A4F7-03F3C75CB96F}" presName="sibTrans" presStyleCnt="0"/>
      <dgm:spPr/>
    </dgm:pt>
    <dgm:pt modelId="{3102AD1E-74DB-436A-9763-8B19A27D309B}" type="pres">
      <dgm:prSet presAssocID="{4B4CDDF1-0934-438B-8044-9E8210163ACE}" presName="compNode" presStyleCnt="0"/>
      <dgm:spPr/>
    </dgm:pt>
    <dgm:pt modelId="{F1B7A5A4-8385-4C57-A34A-07B4EC479482}" type="pres">
      <dgm:prSet presAssocID="{4B4CDDF1-0934-438B-8044-9E8210163ACE}" presName="bgRect" presStyleLbl="bgShp" presStyleIdx="2" presStyleCnt="7"/>
      <dgm:spPr/>
    </dgm:pt>
    <dgm:pt modelId="{D4534917-BB92-4A05-8F00-4E46E3509CDC}" type="pres">
      <dgm:prSet presAssocID="{4B4CDDF1-0934-438B-8044-9E8210163AC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956364-2A4A-4DE6-BAB4-DB94C22E4AF6}" type="pres">
      <dgm:prSet presAssocID="{4B4CDDF1-0934-438B-8044-9E8210163ACE}" presName="spaceRect" presStyleCnt="0"/>
      <dgm:spPr/>
    </dgm:pt>
    <dgm:pt modelId="{434C110C-2FB8-44EE-AAE1-589B1FE2728F}" type="pres">
      <dgm:prSet presAssocID="{4B4CDDF1-0934-438B-8044-9E8210163ACE}" presName="parTx" presStyleLbl="revTx" presStyleIdx="2" presStyleCnt="7">
        <dgm:presLayoutVars>
          <dgm:chMax val="0"/>
          <dgm:chPref val="0"/>
        </dgm:presLayoutVars>
      </dgm:prSet>
      <dgm:spPr/>
    </dgm:pt>
    <dgm:pt modelId="{E859AF2C-3ABC-4F8F-A248-2477E09617EF}" type="pres">
      <dgm:prSet presAssocID="{DC811374-3C98-430F-8CBB-6E2494811A4B}" presName="sibTrans" presStyleCnt="0"/>
      <dgm:spPr/>
    </dgm:pt>
    <dgm:pt modelId="{E5CB6CF2-746D-45D0-9CE7-15EB25A732A5}" type="pres">
      <dgm:prSet presAssocID="{52B05397-E138-40EC-9397-70EDA69909BE}" presName="compNode" presStyleCnt="0"/>
      <dgm:spPr/>
    </dgm:pt>
    <dgm:pt modelId="{FD125AAB-589F-4AE8-AA5A-9DF035C3C368}" type="pres">
      <dgm:prSet presAssocID="{52B05397-E138-40EC-9397-70EDA69909BE}" presName="bgRect" presStyleLbl="bgShp" presStyleIdx="3" presStyleCnt="7"/>
      <dgm:spPr/>
    </dgm:pt>
    <dgm:pt modelId="{E4CF7709-81A1-43B4-B31B-935DB2EE8EEF}" type="pres">
      <dgm:prSet presAssocID="{52B05397-E138-40EC-9397-70EDA69909B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C3E65340-BB94-4D9F-A2BD-D3451611640B}" type="pres">
      <dgm:prSet presAssocID="{52B05397-E138-40EC-9397-70EDA69909BE}" presName="spaceRect" presStyleCnt="0"/>
      <dgm:spPr/>
    </dgm:pt>
    <dgm:pt modelId="{E9AA9106-CC60-41E8-808A-3BFFB1C8639B}" type="pres">
      <dgm:prSet presAssocID="{52B05397-E138-40EC-9397-70EDA69909BE}" presName="parTx" presStyleLbl="revTx" presStyleIdx="3" presStyleCnt="7">
        <dgm:presLayoutVars>
          <dgm:chMax val="0"/>
          <dgm:chPref val="0"/>
        </dgm:presLayoutVars>
      </dgm:prSet>
      <dgm:spPr/>
    </dgm:pt>
    <dgm:pt modelId="{6BC0D427-3F43-4168-95FF-16F201986488}" type="pres">
      <dgm:prSet presAssocID="{926F8E75-C51C-4302-B701-1DE010736734}" presName="sibTrans" presStyleCnt="0"/>
      <dgm:spPr/>
    </dgm:pt>
    <dgm:pt modelId="{5D99EDF1-D5F2-4006-8C57-061DD98925F1}" type="pres">
      <dgm:prSet presAssocID="{7236A909-2994-4AE3-BA44-8E049B49560E}" presName="compNode" presStyleCnt="0"/>
      <dgm:spPr/>
    </dgm:pt>
    <dgm:pt modelId="{6C99F092-A65D-4BDA-B7FD-9ECDFFC02668}" type="pres">
      <dgm:prSet presAssocID="{7236A909-2994-4AE3-BA44-8E049B49560E}" presName="bgRect" presStyleLbl="bgShp" presStyleIdx="4" presStyleCnt="7"/>
      <dgm:spPr>
        <a:solidFill>
          <a:schemeClr val="accent4">
            <a:lumMod val="60000"/>
            <a:lumOff val="40000"/>
          </a:schemeClr>
        </a:solidFill>
      </dgm:spPr>
    </dgm:pt>
    <dgm:pt modelId="{01DD9464-62D5-402B-975B-4D831542C123}" type="pres">
      <dgm:prSet presAssocID="{7236A909-2994-4AE3-BA44-8E049B49560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D94057D9-A518-4109-B391-2CB04FCD9C80}" type="pres">
      <dgm:prSet presAssocID="{7236A909-2994-4AE3-BA44-8E049B49560E}" presName="spaceRect" presStyleCnt="0"/>
      <dgm:spPr/>
    </dgm:pt>
    <dgm:pt modelId="{E3BD0F22-EC5E-49E5-8D9D-8D389585CF94}" type="pres">
      <dgm:prSet presAssocID="{7236A909-2994-4AE3-BA44-8E049B49560E}" presName="parTx" presStyleLbl="revTx" presStyleIdx="4" presStyleCnt="7">
        <dgm:presLayoutVars>
          <dgm:chMax val="0"/>
          <dgm:chPref val="0"/>
        </dgm:presLayoutVars>
      </dgm:prSet>
      <dgm:spPr/>
    </dgm:pt>
    <dgm:pt modelId="{0BEBD41B-CE17-461C-ACF4-99D13EA57B27}" type="pres">
      <dgm:prSet presAssocID="{C5998CA9-8378-4F97-A1A3-45BEDF34F705}" presName="sibTrans" presStyleCnt="0"/>
      <dgm:spPr/>
    </dgm:pt>
    <dgm:pt modelId="{708D0819-9596-41AE-A224-6AC0EC9359E0}" type="pres">
      <dgm:prSet presAssocID="{5B1A2EEB-CE75-4D49-9823-680FE81116C6}" presName="compNode" presStyleCnt="0"/>
      <dgm:spPr/>
    </dgm:pt>
    <dgm:pt modelId="{915882B5-4E1D-438D-927C-915B0846377D}" type="pres">
      <dgm:prSet presAssocID="{5B1A2EEB-CE75-4D49-9823-680FE81116C6}" presName="bgRect" presStyleLbl="bgShp" presStyleIdx="5" presStyleCnt="7"/>
      <dgm:spPr>
        <a:solidFill>
          <a:schemeClr val="tx2">
            <a:lumMod val="50000"/>
            <a:lumOff val="50000"/>
          </a:schemeClr>
        </a:solidFill>
      </dgm:spPr>
    </dgm:pt>
    <dgm:pt modelId="{6BB3A387-8833-4AB3-9094-C74BCEE3DEAC}" type="pres">
      <dgm:prSet presAssocID="{5B1A2EEB-CE75-4D49-9823-680FE81116C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550F637B-2EF2-4EEE-880B-10D1B9DF9C51}" type="pres">
      <dgm:prSet presAssocID="{5B1A2EEB-CE75-4D49-9823-680FE81116C6}" presName="spaceRect" presStyleCnt="0"/>
      <dgm:spPr/>
    </dgm:pt>
    <dgm:pt modelId="{8A10519C-C15B-45DB-8106-CE91CB4CDB13}" type="pres">
      <dgm:prSet presAssocID="{5B1A2EEB-CE75-4D49-9823-680FE81116C6}" presName="parTx" presStyleLbl="revTx" presStyleIdx="5" presStyleCnt="7">
        <dgm:presLayoutVars>
          <dgm:chMax val="0"/>
          <dgm:chPref val="0"/>
        </dgm:presLayoutVars>
      </dgm:prSet>
      <dgm:spPr/>
    </dgm:pt>
    <dgm:pt modelId="{73869A8F-301D-4795-8D56-50F1A50E317E}" type="pres">
      <dgm:prSet presAssocID="{EDD75442-976E-416F-8441-26C6877B01E9}" presName="sibTrans" presStyleCnt="0"/>
      <dgm:spPr/>
    </dgm:pt>
    <dgm:pt modelId="{2EF4C987-64E5-4ADC-A3C1-52C9AC47FB80}" type="pres">
      <dgm:prSet presAssocID="{3B508FFB-EC33-4C69-BF30-9D914A9131C3}" presName="compNode" presStyleCnt="0"/>
      <dgm:spPr/>
    </dgm:pt>
    <dgm:pt modelId="{95232AF0-CF9B-4C70-8932-B3EC6E6E2C21}" type="pres">
      <dgm:prSet presAssocID="{3B508FFB-EC33-4C69-BF30-9D914A9131C3}" presName="bgRect" presStyleLbl="bgShp" presStyleIdx="6" presStyleCnt="7"/>
      <dgm:spPr>
        <a:solidFill>
          <a:schemeClr val="accent2">
            <a:lumMod val="60000"/>
            <a:lumOff val="40000"/>
          </a:schemeClr>
        </a:solidFill>
      </dgm:spPr>
    </dgm:pt>
    <dgm:pt modelId="{5C554889-4962-4987-87EE-859F74D57D20}" type="pres">
      <dgm:prSet presAssocID="{3B508FFB-EC33-4C69-BF30-9D914A9131C3}" presName="iconRect" presStyleLbl="node1" presStyleIdx="6" presStyleCnt="7" custLinFactY="-600000" custLinFactNeighborX="-15522" custLinFactNeighborY="-60763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dical"/>
        </a:ext>
      </dgm:extLst>
    </dgm:pt>
    <dgm:pt modelId="{13441311-B4A0-4CAF-ABFF-BB708508C95F}" type="pres">
      <dgm:prSet presAssocID="{3B508FFB-EC33-4C69-BF30-9D914A9131C3}" presName="spaceRect" presStyleCnt="0"/>
      <dgm:spPr/>
    </dgm:pt>
    <dgm:pt modelId="{7EE6B09E-C66F-4393-8D62-C9B1D3C80E2B}" type="pres">
      <dgm:prSet presAssocID="{3B508FFB-EC33-4C69-BF30-9D914A9131C3}" presName="parTx" presStyleLbl="revTx" presStyleIdx="6" presStyleCnt="7">
        <dgm:presLayoutVars>
          <dgm:chMax val="0"/>
          <dgm:chPref val="0"/>
        </dgm:presLayoutVars>
      </dgm:prSet>
      <dgm:spPr/>
    </dgm:pt>
  </dgm:ptLst>
  <dgm:cxnLst>
    <dgm:cxn modelId="{19C31B13-7A22-4A65-9E0A-BCFDA3969E7B}" type="presOf" srcId="{4B4CDDF1-0934-438B-8044-9E8210163ACE}" destId="{434C110C-2FB8-44EE-AAE1-589B1FE2728F}" srcOrd="0" destOrd="0" presId="urn:microsoft.com/office/officeart/2018/2/layout/IconVerticalSolidList"/>
    <dgm:cxn modelId="{40269C18-1642-4472-A393-0A765D16EEA1}" srcId="{6F6395E0-CFC8-4736-9242-C961EA00EAB2}" destId="{7236A909-2994-4AE3-BA44-8E049B49560E}" srcOrd="4" destOrd="0" parTransId="{CD01984B-24EC-4DD6-9912-7F480E5D9519}" sibTransId="{C5998CA9-8378-4F97-A1A3-45BEDF34F705}"/>
    <dgm:cxn modelId="{993D5719-62C0-46CD-8A60-F334AF6F24A5}" srcId="{6F6395E0-CFC8-4736-9242-C961EA00EAB2}" destId="{3B508FFB-EC33-4C69-BF30-9D914A9131C3}" srcOrd="6" destOrd="0" parTransId="{883C08C3-E69D-4D6C-A303-D49D54817C45}" sibTransId="{6FD01F6B-7382-45A0-95ED-210625907CB7}"/>
    <dgm:cxn modelId="{4ADB8330-02BF-4A5C-8A45-6B22852F3E84}" srcId="{6F6395E0-CFC8-4736-9242-C961EA00EAB2}" destId="{52B05397-E138-40EC-9397-70EDA69909BE}" srcOrd="3" destOrd="0" parTransId="{34DD3FAD-8AC4-464F-B37F-FE895251DE52}" sibTransId="{926F8E75-C51C-4302-B701-1DE010736734}"/>
    <dgm:cxn modelId="{6E11CF31-33CA-4912-BE00-782F3AC7128A}" type="presOf" srcId="{7236A909-2994-4AE3-BA44-8E049B49560E}" destId="{E3BD0F22-EC5E-49E5-8D9D-8D389585CF94}" srcOrd="0" destOrd="0" presId="urn:microsoft.com/office/officeart/2018/2/layout/IconVerticalSolidList"/>
    <dgm:cxn modelId="{82DDDC51-E348-4CC2-BE3C-15D801D46344}" type="presOf" srcId="{6F6395E0-CFC8-4736-9242-C961EA00EAB2}" destId="{25EEB9D3-0558-4D42-A931-7ADDBA4C92BA}" srcOrd="0" destOrd="0" presId="urn:microsoft.com/office/officeart/2018/2/layout/IconVerticalSolidList"/>
    <dgm:cxn modelId="{01D7237C-2018-4075-A680-3D49E236AFB4}" srcId="{6F6395E0-CFC8-4736-9242-C961EA00EAB2}" destId="{5450764A-6B23-4609-90B6-74A217C32E6D}" srcOrd="1" destOrd="0" parTransId="{5C8A0379-EBAD-4610-B930-6475238A678C}" sibTransId="{22A4846C-25FF-48DF-A4F7-03F3C75CB96F}"/>
    <dgm:cxn modelId="{8D926E7F-4F29-48F5-9943-7A973E7D2451}" srcId="{6F6395E0-CFC8-4736-9242-C961EA00EAB2}" destId="{5B1A2EEB-CE75-4D49-9823-680FE81116C6}" srcOrd="5" destOrd="0" parTransId="{1780F0D5-0E27-411C-8968-6BE2B821808E}" sibTransId="{EDD75442-976E-416F-8441-26C6877B01E9}"/>
    <dgm:cxn modelId="{AF981184-0E05-4CE3-8F28-9F32FCF0ED56}" srcId="{6F6395E0-CFC8-4736-9242-C961EA00EAB2}" destId="{A15D341F-CCFD-4C23-9657-247006FFB67F}" srcOrd="0" destOrd="0" parTransId="{265DD739-C5D1-486D-B334-AED84DC02F4E}" sibTransId="{77ACDFC4-85BE-4BC5-9669-36824278C118}"/>
    <dgm:cxn modelId="{FFE45E9B-D2C3-4332-BC3C-D9135D63A31E}" type="presOf" srcId="{3B508FFB-EC33-4C69-BF30-9D914A9131C3}" destId="{7EE6B09E-C66F-4393-8D62-C9B1D3C80E2B}" srcOrd="0" destOrd="0" presId="urn:microsoft.com/office/officeart/2018/2/layout/IconVerticalSolidList"/>
    <dgm:cxn modelId="{D796E0BB-4280-425B-B1F1-C8447F8A204A}" type="presOf" srcId="{52B05397-E138-40EC-9397-70EDA69909BE}" destId="{E9AA9106-CC60-41E8-808A-3BFFB1C8639B}" srcOrd="0" destOrd="0" presId="urn:microsoft.com/office/officeart/2018/2/layout/IconVerticalSolidList"/>
    <dgm:cxn modelId="{595502C7-6C57-46E3-A0B4-9511982D496F}" type="presOf" srcId="{A15D341F-CCFD-4C23-9657-247006FFB67F}" destId="{81612DD9-0581-4276-A878-7A926B6FAE3A}" srcOrd="0" destOrd="0" presId="urn:microsoft.com/office/officeart/2018/2/layout/IconVerticalSolidList"/>
    <dgm:cxn modelId="{184DE9CD-E005-4CE7-8B70-4020B5A7C20E}" srcId="{6F6395E0-CFC8-4736-9242-C961EA00EAB2}" destId="{4B4CDDF1-0934-438B-8044-9E8210163ACE}" srcOrd="2" destOrd="0" parTransId="{3107747D-EE61-4D8E-9258-96CA17C5F79C}" sibTransId="{DC811374-3C98-430F-8CBB-6E2494811A4B}"/>
    <dgm:cxn modelId="{D424A5DA-F784-4B60-A1B0-A89C27B995AA}" type="presOf" srcId="{5B1A2EEB-CE75-4D49-9823-680FE81116C6}" destId="{8A10519C-C15B-45DB-8106-CE91CB4CDB13}" srcOrd="0" destOrd="0" presId="urn:microsoft.com/office/officeart/2018/2/layout/IconVerticalSolidList"/>
    <dgm:cxn modelId="{664341F0-A35B-4D9B-B489-862AACC4CCF0}" type="presOf" srcId="{5450764A-6B23-4609-90B6-74A217C32E6D}" destId="{25D68B86-04F7-4023-9227-A8E696BCCFAE}" srcOrd="0" destOrd="0" presId="urn:microsoft.com/office/officeart/2018/2/layout/IconVerticalSolidList"/>
    <dgm:cxn modelId="{B3E409C4-59A0-4A14-8B37-C7B9569B9943}" type="presParOf" srcId="{25EEB9D3-0558-4D42-A931-7ADDBA4C92BA}" destId="{307ABD23-3992-46FF-A68E-C0E2448244BE}" srcOrd="0" destOrd="0" presId="urn:microsoft.com/office/officeart/2018/2/layout/IconVerticalSolidList"/>
    <dgm:cxn modelId="{D7C2F750-6ED7-403C-B0C5-C7E2901B421B}" type="presParOf" srcId="{307ABD23-3992-46FF-A68E-C0E2448244BE}" destId="{AB4E4E9A-E15D-413A-ACA4-6C7936E66E0E}" srcOrd="0" destOrd="0" presId="urn:microsoft.com/office/officeart/2018/2/layout/IconVerticalSolidList"/>
    <dgm:cxn modelId="{C6CC76CF-2348-4B82-9E11-57BE2228BC4C}" type="presParOf" srcId="{307ABD23-3992-46FF-A68E-C0E2448244BE}" destId="{DA50637A-3BA2-409F-869C-6444793E902E}" srcOrd="1" destOrd="0" presId="urn:microsoft.com/office/officeart/2018/2/layout/IconVerticalSolidList"/>
    <dgm:cxn modelId="{E9496C01-16A2-4BF8-A182-28D290205B55}" type="presParOf" srcId="{307ABD23-3992-46FF-A68E-C0E2448244BE}" destId="{3D3DBE7E-7039-4180-A06A-31FB552D0883}" srcOrd="2" destOrd="0" presId="urn:microsoft.com/office/officeart/2018/2/layout/IconVerticalSolidList"/>
    <dgm:cxn modelId="{9BC37540-B195-4F70-AF2C-1233D82B366A}" type="presParOf" srcId="{307ABD23-3992-46FF-A68E-C0E2448244BE}" destId="{81612DD9-0581-4276-A878-7A926B6FAE3A}" srcOrd="3" destOrd="0" presId="urn:microsoft.com/office/officeart/2018/2/layout/IconVerticalSolidList"/>
    <dgm:cxn modelId="{EEC53E7D-2759-4040-B524-C332CAAD8139}" type="presParOf" srcId="{25EEB9D3-0558-4D42-A931-7ADDBA4C92BA}" destId="{266D732A-6BD0-4EC7-A081-1CE598FE6334}" srcOrd="1" destOrd="0" presId="urn:microsoft.com/office/officeart/2018/2/layout/IconVerticalSolidList"/>
    <dgm:cxn modelId="{45FB5B27-AD90-4636-BC9A-C2B2B895AD09}" type="presParOf" srcId="{25EEB9D3-0558-4D42-A931-7ADDBA4C92BA}" destId="{33A090BB-02A4-446E-AB38-546C329DC5F9}" srcOrd="2" destOrd="0" presId="urn:microsoft.com/office/officeart/2018/2/layout/IconVerticalSolidList"/>
    <dgm:cxn modelId="{71DC8313-0F48-4B27-888A-3C199D213AAA}" type="presParOf" srcId="{33A090BB-02A4-446E-AB38-546C329DC5F9}" destId="{790F2DB9-C23D-46C4-B2CE-AC4C6D07A5F7}" srcOrd="0" destOrd="0" presId="urn:microsoft.com/office/officeart/2018/2/layout/IconVerticalSolidList"/>
    <dgm:cxn modelId="{057EFF90-2FC2-407D-A944-D709E001309D}" type="presParOf" srcId="{33A090BB-02A4-446E-AB38-546C329DC5F9}" destId="{61C6E374-F4CE-432A-B319-4CCB8C1BB787}" srcOrd="1" destOrd="0" presId="urn:microsoft.com/office/officeart/2018/2/layout/IconVerticalSolidList"/>
    <dgm:cxn modelId="{7EE4E1D5-CC66-4165-A662-EE55297B4F57}" type="presParOf" srcId="{33A090BB-02A4-446E-AB38-546C329DC5F9}" destId="{A4A6BA97-686A-4765-8A98-6811D942A68D}" srcOrd="2" destOrd="0" presId="urn:microsoft.com/office/officeart/2018/2/layout/IconVerticalSolidList"/>
    <dgm:cxn modelId="{5B470FC1-528A-4234-9129-D7C79FAB69FF}" type="presParOf" srcId="{33A090BB-02A4-446E-AB38-546C329DC5F9}" destId="{25D68B86-04F7-4023-9227-A8E696BCCFAE}" srcOrd="3" destOrd="0" presId="urn:microsoft.com/office/officeart/2018/2/layout/IconVerticalSolidList"/>
    <dgm:cxn modelId="{F8335464-0DFC-43A8-A046-B02933F5EE39}" type="presParOf" srcId="{25EEB9D3-0558-4D42-A931-7ADDBA4C92BA}" destId="{5813167D-3287-445C-BB85-B96B8E8D3285}" srcOrd="3" destOrd="0" presId="urn:microsoft.com/office/officeart/2018/2/layout/IconVerticalSolidList"/>
    <dgm:cxn modelId="{3F8270EE-6CFA-42A6-9802-46065F427D25}" type="presParOf" srcId="{25EEB9D3-0558-4D42-A931-7ADDBA4C92BA}" destId="{3102AD1E-74DB-436A-9763-8B19A27D309B}" srcOrd="4" destOrd="0" presId="urn:microsoft.com/office/officeart/2018/2/layout/IconVerticalSolidList"/>
    <dgm:cxn modelId="{E58B4881-72CE-4A63-8F55-174E503A547E}" type="presParOf" srcId="{3102AD1E-74DB-436A-9763-8B19A27D309B}" destId="{F1B7A5A4-8385-4C57-A34A-07B4EC479482}" srcOrd="0" destOrd="0" presId="urn:microsoft.com/office/officeart/2018/2/layout/IconVerticalSolidList"/>
    <dgm:cxn modelId="{F266D1A2-CA6E-4F5F-A345-DC978C7E6276}" type="presParOf" srcId="{3102AD1E-74DB-436A-9763-8B19A27D309B}" destId="{D4534917-BB92-4A05-8F00-4E46E3509CDC}" srcOrd="1" destOrd="0" presId="urn:microsoft.com/office/officeart/2018/2/layout/IconVerticalSolidList"/>
    <dgm:cxn modelId="{493E132E-06E7-4122-AF7F-4325F2F57820}" type="presParOf" srcId="{3102AD1E-74DB-436A-9763-8B19A27D309B}" destId="{18956364-2A4A-4DE6-BAB4-DB94C22E4AF6}" srcOrd="2" destOrd="0" presId="urn:microsoft.com/office/officeart/2018/2/layout/IconVerticalSolidList"/>
    <dgm:cxn modelId="{9C0FBD1E-DBCF-4313-A2FE-1173350F5657}" type="presParOf" srcId="{3102AD1E-74DB-436A-9763-8B19A27D309B}" destId="{434C110C-2FB8-44EE-AAE1-589B1FE2728F}" srcOrd="3" destOrd="0" presId="urn:microsoft.com/office/officeart/2018/2/layout/IconVerticalSolidList"/>
    <dgm:cxn modelId="{338D99B9-EE29-40E4-8CD8-663A7608DE1A}" type="presParOf" srcId="{25EEB9D3-0558-4D42-A931-7ADDBA4C92BA}" destId="{E859AF2C-3ABC-4F8F-A248-2477E09617EF}" srcOrd="5" destOrd="0" presId="urn:microsoft.com/office/officeart/2018/2/layout/IconVerticalSolidList"/>
    <dgm:cxn modelId="{194A450D-E59C-4610-B91D-9B3A1261EB99}" type="presParOf" srcId="{25EEB9D3-0558-4D42-A931-7ADDBA4C92BA}" destId="{E5CB6CF2-746D-45D0-9CE7-15EB25A732A5}" srcOrd="6" destOrd="0" presId="urn:microsoft.com/office/officeart/2018/2/layout/IconVerticalSolidList"/>
    <dgm:cxn modelId="{61594680-63A6-4CF3-831A-0AA4E00961A7}" type="presParOf" srcId="{E5CB6CF2-746D-45D0-9CE7-15EB25A732A5}" destId="{FD125AAB-589F-4AE8-AA5A-9DF035C3C368}" srcOrd="0" destOrd="0" presId="urn:microsoft.com/office/officeart/2018/2/layout/IconVerticalSolidList"/>
    <dgm:cxn modelId="{5B37514A-79E7-403F-850E-2F72CDD85CC4}" type="presParOf" srcId="{E5CB6CF2-746D-45D0-9CE7-15EB25A732A5}" destId="{E4CF7709-81A1-43B4-B31B-935DB2EE8EEF}" srcOrd="1" destOrd="0" presId="urn:microsoft.com/office/officeart/2018/2/layout/IconVerticalSolidList"/>
    <dgm:cxn modelId="{364CC840-7697-49D9-AADD-71B4843BDD87}" type="presParOf" srcId="{E5CB6CF2-746D-45D0-9CE7-15EB25A732A5}" destId="{C3E65340-BB94-4D9F-A2BD-D3451611640B}" srcOrd="2" destOrd="0" presId="urn:microsoft.com/office/officeart/2018/2/layout/IconVerticalSolidList"/>
    <dgm:cxn modelId="{51F50A81-6547-41EA-B711-E557A9FC16E5}" type="presParOf" srcId="{E5CB6CF2-746D-45D0-9CE7-15EB25A732A5}" destId="{E9AA9106-CC60-41E8-808A-3BFFB1C8639B}" srcOrd="3" destOrd="0" presId="urn:microsoft.com/office/officeart/2018/2/layout/IconVerticalSolidList"/>
    <dgm:cxn modelId="{B2967275-C23E-409C-BD3E-0EB727EA683D}" type="presParOf" srcId="{25EEB9D3-0558-4D42-A931-7ADDBA4C92BA}" destId="{6BC0D427-3F43-4168-95FF-16F201986488}" srcOrd="7" destOrd="0" presId="urn:microsoft.com/office/officeart/2018/2/layout/IconVerticalSolidList"/>
    <dgm:cxn modelId="{48F83B44-37C3-4D4D-915E-188B3FD89386}" type="presParOf" srcId="{25EEB9D3-0558-4D42-A931-7ADDBA4C92BA}" destId="{5D99EDF1-D5F2-4006-8C57-061DD98925F1}" srcOrd="8" destOrd="0" presId="urn:microsoft.com/office/officeart/2018/2/layout/IconVerticalSolidList"/>
    <dgm:cxn modelId="{6A929AFB-00FB-46E1-B593-FAA40358E218}" type="presParOf" srcId="{5D99EDF1-D5F2-4006-8C57-061DD98925F1}" destId="{6C99F092-A65D-4BDA-B7FD-9ECDFFC02668}" srcOrd="0" destOrd="0" presId="urn:microsoft.com/office/officeart/2018/2/layout/IconVerticalSolidList"/>
    <dgm:cxn modelId="{FF33BE97-E8EE-47D7-B87B-6FCFF646349A}" type="presParOf" srcId="{5D99EDF1-D5F2-4006-8C57-061DD98925F1}" destId="{01DD9464-62D5-402B-975B-4D831542C123}" srcOrd="1" destOrd="0" presId="urn:microsoft.com/office/officeart/2018/2/layout/IconVerticalSolidList"/>
    <dgm:cxn modelId="{A578249A-71ED-4635-8395-E0E4DA5D5099}" type="presParOf" srcId="{5D99EDF1-D5F2-4006-8C57-061DD98925F1}" destId="{D94057D9-A518-4109-B391-2CB04FCD9C80}" srcOrd="2" destOrd="0" presId="urn:microsoft.com/office/officeart/2018/2/layout/IconVerticalSolidList"/>
    <dgm:cxn modelId="{8FA50E6F-9DB9-4E40-986E-089C804B0077}" type="presParOf" srcId="{5D99EDF1-D5F2-4006-8C57-061DD98925F1}" destId="{E3BD0F22-EC5E-49E5-8D9D-8D389585CF94}" srcOrd="3" destOrd="0" presId="urn:microsoft.com/office/officeart/2018/2/layout/IconVerticalSolidList"/>
    <dgm:cxn modelId="{2C819DBE-1541-43DB-92B5-7853F33FE8B8}" type="presParOf" srcId="{25EEB9D3-0558-4D42-A931-7ADDBA4C92BA}" destId="{0BEBD41B-CE17-461C-ACF4-99D13EA57B27}" srcOrd="9" destOrd="0" presId="urn:microsoft.com/office/officeart/2018/2/layout/IconVerticalSolidList"/>
    <dgm:cxn modelId="{D48A7CEE-89DC-41AE-AF9F-00FD38218F52}" type="presParOf" srcId="{25EEB9D3-0558-4D42-A931-7ADDBA4C92BA}" destId="{708D0819-9596-41AE-A224-6AC0EC9359E0}" srcOrd="10" destOrd="0" presId="urn:microsoft.com/office/officeart/2018/2/layout/IconVerticalSolidList"/>
    <dgm:cxn modelId="{6A1E86EA-E702-4954-842F-74DCCCA38422}" type="presParOf" srcId="{708D0819-9596-41AE-A224-6AC0EC9359E0}" destId="{915882B5-4E1D-438D-927C-915B0846377D}" srcOrd="0" destOrd="0" presId="urn:microsoft.com/office/officeart/2018/2/layout/IconVerticalSolidList"/>
    <dgm:cxn modelId="{47DBA6AE-D555-4C6E-B413-F17E2A6A2525}" type="presParOf" srcId="{708D0819-9596-41AE-A224-6AC0EC9359E0}" destId="{6BB3A387-8833-4AB3-9094-C74BCEE3DEAC}" srcOrd="1" destOrd="0" presId="urn:microsoft.com/office/officeart/2018/2/layout/IconVerticalSolidList"/>
    <dgm:cxn modelId="{91B8B841-D663-4593-A0FE-26C69FD9595D}" type="presParOf" srcId="{708D0819-9596-41AE-A224-6AC0EC9359E0}" destId="{550F637B-2EF2-4EEE-880B-10D1B9DF9C51}" srcOrd="2" destOrd="0" presId="urn:microsoft.com/office/officeart/2018/2/layout/IconVerticalSolidList"/>
    <dgm:cxn modelId="{E658B774-F4A8-419C-AA41-9CC5A843A18D}" type="presParOf" srcId="{708D0819-9596-41AE-A224-6AC0EC9359E0}" destId="{8A10519C-C15B-45DB-8106-CE91CB4CDB13}" srcOrd="3" destOrd="0" presId="urn:microsoft.com/office/officeart/2018/2/layout/IconVerticalSolidList"/>
    <dgm:cxn modelId="{5A4D348E-4F63-4BBE-94EA-C2194BC6C97B}" type="presParOf" srcId="{25EEB9D3-0558-4D42-A931-7ADDBA4C92BA}" destId="{73869A8F-301D-4795-8D56-50F1A50E317E}" srcOrd="11" destOrd="0" presId="urn:microsoft.com/office/officeart/2018/2/layout/IconVerticalSolidList"/>
    <dgm:cxn modelId="{DDE1BEC3-DAAE-4AF0-867E-EF4426D17704}" type="presParOf" srcId="{25EEB9D3-0558-4D42-A931-7ADDBA4C92BA}" destId="{2EF4C987-64E5-4ADC-A3C1-52C9AC47FB80}" srcOrd="12" destOrd="0" presId="urn:microsoft.com/office/officeart/2018/2/layout/IconVerticalSolidList"/>
    <dgm:cxn modelId="{28F8483A-D96F-459D-A8F8-C6FCF9D0D5CA}" type="presParOf" srcId="{2EF4C987-64E5-4ADC-A3C1-52C9AC47FB80}" destId="{95232AF0-CF9B-4C70-8932-B3EC6E6E2C21}" srcOrd="0" destOrd="0" presId="urn:microsoft.com/office/officeart/2018/2/layout/IconVerticalSolidList"/>
    <dgm:cxn modelId="{F1DE0B79-1DCD-4657-885B-CCEC15C6CB45}" type="presParOf" srcId="{2EF4C987-64E5-4ADC-A3C1-52C9AC47FB80}" destId="{5C554889-4962-4987-87EE-859F74D57D20}" srcOrd="1" destOrd="0" presId="urn:microsoft.com/office/officeart/2018/2/layout/IconVerticalSolidList"/>
    <dgm:cxn modelId="{AC1700B2-D306-434C-ADF3-D2FC05031BDD}" type="presParOf" srcId="{2EF4C987-64E5-4ADC-A3C1-52C9AC47FB80}" destId="{13441311-B4A0-4CAF-ABFF-BB708508C95F}" srcOrd="2" destOrd="0" presId="urn:microsoft.com/office/officeart/2018/2/layout/IconVerticalSolidList"/>
    <dgm:cxn modelId="{30E770FB-451E-49BA-8512-C195631AA34A}" type="presParOf" srcId="{2EF4C987-64E5-4ADC-A3C1-52C9AC47FB80}" destId="{7EE6B09E-C66F-4393-8D62-C9B1D3C80E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6395E0-CFC8-4736-9242-C961EA00EA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5D341F-CCFD-4C23-9657-247006FFB67F}">
      <dgm:prSet/>
      <dgm:spPr/>
      <dgm:t>
        <a:bodyPr/>
        <a:lstStyle/>
        <a:p>
          <a:r>
            <a:rPr lang="en-US" dirty="0">
              <a:solidFill>
                <a:schemeClr val="tx1"/>
              </a:solidFill>
            </a:rPr>
            <a:t>Complete comprehensive oral health assessment and risk assessment   </a:t>
          </a:r>
        </a:p>
      </dgm:t>
    </dgm:pt>
    <dgm:pt modelId="{265DD739-C5D1-486D-B334-AED84DC02F4E}" type="parTrans" cxnId="{AF981184-0E05-4CE3-8F28-9F32FCF0ED56}">
      <dgm:prSet/>
      <dgm:spPr/>
      <dgm:t>
        <a:bodyPr/>
        <a:lstStyle/>
        <a:p>
          <a:endParaRPr lang="en-US"/>
        </a:p>
      </dgm:t>
    </dgm:pt>
    <dgm:pt modelId="{77ACDFC4-85BE-4BC5-9669-36824278C118}" type="sibTrans" cxnId="{AF981184-0E05-4CE3-8F28-9F32FCF0ED56}">
      <dgm:prSet/>
      <dgm:spPr/>
      <dgm:t>
        <a:bodyPr/>
        <a:lstStyle/>
        <a:p>
          <a:endParaRPr lang="en-US"/>
        </a:p>
      </dgm:t>
    </dgm:pt>
    <dgm:pt modelId="{5450764A-6B23-4609-90B6-74A217C32E6D}">
      <dgm:prSet/>
      <dgm:spPr/>
      <dgm:t>
        <a:bodyPr/>
        <a:lstStyle/>
        <a:p>
          <a:r>
            <a:rPr lang="en-US" dirty="0">
              <a:solidFill>
                <a:schemeClr val="tx1"/>
              </a:solidFill>
            </a:rPr>
            <a:t>Review treatment plan and make changes if needed.  </a:t>
          </a:r>
        </a:p>
      </dgm:t>
    </dgm:pt>
    <dgm:pt modelId="{5C8A0379-EBAD-4610-B930-6475238A678C}" type="parTrans" cxnId="{01D7237C-2018-4075-A680-3D49E236AFB4}">
      <dgm:prSet/>
      <dgm:spPr/>
      <dgm:t>
        <a:bodyPr/>
        <a:lstStyle/>
        <a:p>
          <a:endParaRPr lang="en-US"/>
        </a:p>
      </dgm:t>
    </dgm:pt>
    <dgm:pt modelId="{22A4846C-25FF-48DF-A4F7-03F3C75CB96F}" type="sibTrans" cxnId="{01D7237C-2018-4075-A680-3D49E236AFB4}">
      <dgm:prSet/>
      <dgm:spPr/>
      <dgm:t>
        <a:bodyPr/>
        <a:lstStyle/>
        <a:p>
          <a:endParaRPr lang="en-US"/>
        </a:p>
      </dgm:t>
    </dgm:pt>
    <dgm:pt modelId="{4B4CDDF1-0934-438B-8044-9E8210163ACE}">
      <dgm:prSet/>
      <dgm:spPr/>
      <dgm:t>
        <a:bodyPr/>
        <a:lstStyle/>
        <a:p>
          <a:r>
            <a:rPr lang="en-US" dirty="0">
              <a:solidFill>
                <a:schemeClr val="tx1"/>
              </a:solidFill>
            </a:rPr>
            <a:t>Identify areas of </a:t>
          </a:r>
          <a:r>
            <a:rPr lang="en-US" dirty="0">
              <a:solidFill>
                <a:schemeClr val="tx1"/>
              </a:solidFill>
              <a:latin typeface="Arial" charset="0"/>
              <a:ea typeface="ＭＳ Ｐゴシック" charset="0"/>
              <a:cs typeface="Arial" charset="0"/>
            </a:rPr>
            <a:t>ARESTIN</a:t>
          </a:r>
          <a:r>
            <a:rPr lang="en-US" baseline="30000" dirty="0">
              <a:solidFill>
                <a:schemeClr val="tx1"/>
              </a:solidFill>
              <a:latin typeface="Arial" charset="0"/>
              <a:ea typeface="ＭＳ Ｐゴシック" charset="0"/>
              <a:cs typeface="Arial" charset="0"/>
            </a:rPr>
            <a:t>®</a:t>
          </a:r>
          <a:r>
            <a:rPr lang="en-US" dirty="0">
              <a:solidFill>
                <a:schemeClr val="tx1"/>
              </a:solidFill>
              <a:latin typeface="Arial" charset="0"/>
              <a:ea typeface="ＭＳ Ｐゴシック" charset="0"/>
              <a:cs typeface="Arial" charset="0"/>
            </a:rPr>
            <a:t> (minocycline HCl) Microspheres, 1 mg </a:t>
          </a:r>
          <a:r>
            <a:rPr lang="en-US" dirty="0">
              <a:solidFill>
                <a:schemeClr val="tx1"/>
              </a:solidFill>
            </a:rPr>
            <a:t>placement</a:t>
          </a:r>
        </a:p>
      </dgm:t>
    </dgm:pt>
    <dgm:pt modelId="{3107747D-EE61-4D8E-9258-96CA17C5F79C}" type="parTrans" cxnId="{184DE9CD-E005-4CE7-8B70-4020B5A7C20E}">
      <dgm:prSet/>
      <dgm:spPr/>
      <dgm:t>
        <a:bodyPr/>
        <a:lstStyle/>
        <a:p>
          <a:endParaRPr lang="en-US"/>
        </a:p>
      </dgm:t>
    </dgm:pt>
    <dgm:pt modelId="{DC811374-3C98-430F-8CBB-6E2494811A4B}" type="sibTrans" cxnId="{184DE9CD-E005-4CE7-8B70-4020B5A7C20E}">
      <dgm:prSet/>
      <dgm:spPr/>
      <dgm:t>
        <a:bodyPr/>
        <a:lstStyle/>
        <a:p>
          <a:endParaRPr lang="en-US"/>
        </a:p>
      </dgm:t>
    </dgm:pt>
    <dgm:pt modelId="{52B05397-E138-40EC-9397-70EDA69909BE}">
      <dgm:prSet/>
      <dgm:spPr/>
      <dgm:t>
        <a:bodyPr/>
        <a:lstStyle/>
        <a:p>
          <a:r>
            <a:rPr lang="en-US" dirty="0">
              <a:solidFill>
                <a:schemeClr val="tx1"/>
              </a:solidFill>
            </a:rPr>
            <a:t>Patient communication-obtain consent</a:t>
          </a:r>
        </a:p>
      </dgm:t>
    </dgm:pt>
    <dgm:pt modelId="{34DD3FAD-8AC4-464F-B37F-FE895251DE52}" type="parTrans" cxnId="{4ADB8330-02BF-4A5C-8A45-6B22852F3E84}">
      <dgm:prSet/>
      <dgm:spPr/>
      <dgm:t>
        <a:bodyPr/>
        <a:lstStyle/>
        <a:p>
          <a:endParaRPr lang="en-US"/>
        </a:p>
      </dgm:t>
    </dgm:pt>
    <dgm:pt modelId="{926F8E75-C51C-4302-B701-1DE010736734}" type="sibTrans" cxnId="{4ADB8330-02BF-4A5C-8A45-6B22852F3E84}">
      <dgm:prSet/>
      <dgm:spPr/>
      <dgm:t>
        <a:bodyPr/>
        <a:lstStyle/>
        <a:p>
          <a:endParaRPr lang="en-US"/>
        </a:p>
      </dgm:t>
    </dgm:pt>
    <dgm:pt modelId="{7236A909-2994-4AE3-BA44-8E049B49560E}">
      <dgm:prSet/>
      <dgm:spPr/>
      <dgm:t>
        <a:bodyPr/>
        <a:lstStyle/>
        <a:p>
          <a:r>
            <a:rPr lang="en-US" dirty="0">
              <a:solidFill>
                <a:schemeClr val="tx1"/>
              </a:solidFill>
            </a:rPr>
            <a:t>Start initial therapy .  Place Arestin as indicated in treatment plan 	</a:t>
          </a:r>
        </a:p>
      </dgm:t>
    </dgm:pt>
    <dgm:pt modelId="{CD01984B-24EC-4DD6-9912-7F480E5D9519}" type="parTrans" cxnId="{40269C18-1642-4472-A393-0A765D16EEA1}">
      <dgm:prSet/>
      <dgm:spPr/>
      <dgm:t>
        <a:bodyPr/>
        <a:lstStyle/>
        <a:p>
          <a:endParaRPr lang="en-US"/>
        </a:p>
      </dgm:t>
    </dgm:pt>
    <dgm:pt modelId="{C5998CA9-8378-4F97-A1A3-45BEDF34F705}" type="sibTrans" cxnId="{40269C18-1642-4472-A393-0A765D16EEA1}">
      <dgm:prSet/>
      <dgm:spPr/>
      <dgm:t>
        <a:bodyPr/>
        <a:lstStyle/>
        <a:p>
          <a:endParaRPr lang="en-US"/>
        </a:p>
      </dgm:t>
    </dgm:pt>
    <dgm:pt modelId="{5B1A2EEB-CE75-4D49-9823-680FE81116C6}">
      <dgm:prSet/>
      <dgm:spPr/>
      <dgm:t>
        <a:bodyPr/>
        <a:lstStyle/>
        <a:p>
          <a:r>
            <a:rPr lang="en-US">
              <a:solidFill>
                <a:schemeClr val="tx1"/>
              </a:solidFill>
            </a:rPr>
            <a:t>Develop customized home care plan based on comprehensive assessment   </a:t>
          </a:r>
        </a:p>
      </dgm:t>
    </dgm:pt>
    <dgm:pt modelId="{1780F0D5-0E27-411C-8968-6BE2B821808E}" type="parTrans" cxnId="{8D926E7F-4F29-48F5-9943-7A973E7D2451}">
      <dgm:prSet/>
      <dgm:spPr/>
      <dgm:t>
        <a:bodyPr/>
        <a:lstStyle/>
        <a:p>
          <a:endParaRPr lang="en-US"/>
        </a:p>
      </dgm:t>
    </dgm:pt>
    <dgm:pt modelId="{EDD75442-976E-416F-8441-26C6877B01E9}" type="sibTrans" cxnId="{8D926E7F-4F29-48F5-9943-7A973E7D2451}">
      <dgm:prSet/>
      <dgm:spPr/>
      <dgm:t>
        <a:bodyPr/>
        <a:lstStyle/>
        <a:p>
          <a:endParaRPr lang="en-US"/>
        </a:p>
      </dgm:t>
    </dgm:pt>
    <dgm:pt modelId="{3B508FFB-EC33-4C69-BF30-9D914A9131C3}">
      <dgm:prSet/>
      <dgm:spPr/>
      <dgm:t>
        <a:bodyPr/>
        <a:lstStyle/>
        <a:p>
          <a:r>
            <a:rPr lang="en-US" dirty="0">
              <a:solidFill>
                <a:schemeClr val="tx1"/>
              </a:solidFill>
            </a:rPr>
            <a:t>Set up evaluation appointment as needed</a:t>
          </a:r>
        </a:p>
      </dgm:t>
    </dgm:pt>
    <dgm:pt modelId="{883C08C3-E69D-4D6C-A303-D49D54817C45}" type="parTrans" cxnId="{993D5719-62C0-46CD-8A60-F334AF6F24A5}">
      <dgm:prSet/>
      <dgm:spPr/>
      <dgm:t>
        <a:bodyPr/>
        <a:lstStyle/>
        <a:p>
          <a:endParaRPr lang="en-US"/>
        </a:p>
      </dgm:t>
    </dgm:pt>
    <dgm:pt modelId="{6FD01F6B-7382-45A0-95ED-210625907CB7}" type="sibTrans" cxnId="{993D5719-62C0-46CD-8A60-F334AF6F24A5}">
      <dgm:prSet/>
      <dgm:spPr/>
      <dgm:t>
        <a:bodyPr/>
        <a:lstStyle/>
        <a:p>
          <a:endParaRPr lang="en-US"/>
        </a:p>
      </dgm:t>
    </dgm:pt>
    <dgm:pt modelId="{25EEB9D3-0558-4D42-A931-7ADDBA4C92BA}" type="pres">
      <dgm:prSet presAssocID="{6F6395E0-CFC8-4736-9242-C961EA00EAB2}" presName="root" presStyleCnt="0">
        <dgm:presLayoutVars>
          <dgm:dir/>
          <dgm:resizeHandles val="exact"/>
        </dgm:presLayoutVars>
      </dgm:prSet>
      <dgm:spPr/>
    </dgm:pt>
    <dgm:pt modelId="{307ABD23-3992-46FF-A68E-C0E2448244BE}" type="pres">
      <dgm:prSet presAssocID="{A15D341F-CCFD-4C23-9657-247006FFB67F}" presName="compNode" presStyleCnt="0"/>
      <dgm:spPr/>
    </dgm:pt>
    <dgm:pt modelId="{AB4E4E9A-E15D-413A-ACA4-6C7936E66E0E}" type="pres">
      <dgm:prSet presAssocID="{A15D341F-CCFD-4C23-9657-247006FFB67F}" presName="bgRect" presStyleLbl="bgShp" presStyleIdx="0" presStyleCnt="7"/>
      <dgm:spPr>
        <a:solidFill>
          <a:schemeClr val="accent5">
            <a:lumMod val="40000"/>
            <a:lumOff val="60000"/>
          </a:schemeClr>
        </a:solidFill>
      </dgm:spPr>
    </dgm:pt>
    <dgm:pt modelId="{DA50637A-3BA2-409F-869C-6444793E902E}" type="pres">
      <dgm:prSet presAssocID="{A15D341F-CCFD-4C23-9657-247006FFB67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D3DBE7E-7039-4180-A06A-31FB552D0883}" type="pres">
      <dgm:prSet presAssocID="{A15D341F-CCFD-4C23-9657-247006FFB67F}" presName="spaceRect" presStyleCnt="0"/>
      <dgm:spPr/>
    </dgm:pt>
    <dgm:pt modelId="{81612DD9-0581-4276-A878-7A926B6FAE3A}" type="pres">
      <dgm:prSet presAssocID="{A15D341F-CCFD-4C23-9657-247006FFB67F}" presName="parTx" presStyleLbl="revTx" presStyleIdx="0" presStyleCnt="7">
        <dgm:presLayoutVars>
          <dgm:chMax val="0"/>
          <dgm:chPref val="0"/>
        </dgm:presLayoutVars>
      </dgm:prSet>
      <dgm:spPr/>
    </dgm:pt>
    <dgm:pt modelId="{266D732A-6BD0-4EC7-A081-1CE598FE6334}" type="pres">
      <dgm:prSet presAssocID="{77ACDFC4-85BE-4BC5-9669-36824278C118}" presName="sibTrans" presStyleCnt="0"/>
      <dgm:spPr/>
    </dgm:pt>
    <dgm:pt modelId="{33A090BB-02A4-446E-AB38-546C329DC5F9}" type="pres">
      <dgm:prSet presAssocID="{5450764A-6B23-4609-90B6-74A217C32E6D}" presName="compNode" presStyleCnt="0"/>
      <dgm:spPr/>
    </dgm:pt>
    <dgm:pt modelId="{790F2DB9-C23D-46C4-B2CE-AC4C6D07A5F7}" type="pres">
      <dgm:prSet presAssocID="{5450764A-6B23-4609-90B6-74A217C32E6D}" presName="bgRect" presStyleLbl="bgShp" presStyleIdx="1" presStyleCnt="7"/>
      <dgm:spPr>
        <a:solidFill>
          <a:schemeClr val="accent2">
            <a:lumMod val="40000"/>
            <a:lumOff val="60000"/>
          </a:schemeClr>
        </a:solidFill>
      </dgm:spPr>
    </dgm:pt>
    <dgm:pt modelId="{61C6E374-F4CE-432A-B319-4CCB8C1BB787}" type="pres">
      <dgm:prSet presAssocID="{5450764A-6B23-4609-90B6-74A217C32E6D}" presName="iconRect" presStyleLbl="node1" presStyleIdx="1" presStyleCnt="7" custLinFactX="19095" custLinFactY="600000" custLinFactNeighborX="100000" custLinFactNeighborY="6210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4A6BA97-686A-4765-8A98-6811D942A68D}" type="pres">
      <dgm:prSet presAssocID="{5450764A-6B23-4609-90B6-74A217C32E6D}" presName="spaceRect" presStyleCnt="0"/>
      <dgm:spPr/>
    </dgm:pt>
    <dgm:pt modelId="{25D68B86-04F7-4023-9227-A8E696BCCFAE}" type="pres">
      <dgm:prSet presAssocID="{5450764A-6B23-4609-90B6-74A217C32E6D}" presName="parTx" presStyleLbl="revTx" presStyleIdx="1" presStyleCnt="7">
        <dgm:presLayoutVars>
          <dgm:chMax val="0"/>
          <dgm:chPref val="0"/>
        </dgm:presLayoutVars>
      </dgm:prSet>
      <dgm:spPr/>
    </dgm:pt>
    <dgm:pt modelId="{5813167D-3287-445C-BB85-B96B8E8D3285}" type="pres">
      <dgm:prSet presAssocID="{22A4846C-25FF-48DF-A4F7-03F3C75CB96F}" presName="sibTrans" presStyleCnt="0"/>
      <dgm:spPr/>
    </dgm:pt>
    <dgm:pt modelId="{3102AD1E-74DB-436A-9763-8B19A27D309B}" type="pres">
      <dgm:prSet presAssocID="{4B4CDDF1-0934-438B-8044-9E8210163ACE}" presName="compNode" presStyleCnt="0"/>
      <dgm:spPr/>
    </dgm:pt>
    <dgm:pt modelId="{F1B7A5A4-8385-4C57-A34A-07B4EC479482}" type="pres">
      <dgm:prSet presAssocID="{4B4CDDF1-0934-438B-8044-9E8210163ACE}" presName="bgRect" presStyleLbl="bgShp" presStyleIdx="2" presStyleCnt="7"/>
      <dgm:spPr/>
    </dgm:pt>
    <dgm:pt modelId="{D4534917-BB92-4A05-8F00-4E46E3509CDC}" type="pres">
      <dgm:prSet presAssocID="{4B4CDDF1-0934-438B-8044-9E8210163AC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8956364-2A4A-4DE6-BAB4-DB94C22E4AF6}" type="pres">
      <dgm:prSet presAssocID="{4B4CDDF1-0934-438B-8044-9E8210163ACE}" presName="spaceRect" presStyleCnt="0"/>
      <dgm:spPr/>
    </dgm:pt>
    <dgm:pt modelId="{434C110C-2FB8-44EE-AAE1-589B1FE2728F}" type="pres">
      <dgm:prSet presAssocID="{4B4CDDF1-0934-438B-8044-9E8210163ACE}" presName="parTx" presStyleLbl="revTx" presStyleIdx="2" presStyleCnt="7">
        <dgm:presLayoutVars>
          <dgm:chMax val="0"/>
          <dgm:chPref val="0"/>
        </dgm:presLayoutVars>
      </dgm:prSet>
      <dgm:spPr/>
    </dgm:pt>
    <dgm:pt modelId="{E859AF2C-3ABC-4F8F-A248-2477E09617EF}" type="pres">
      <dgm:prSet presAssocID="{DC811374-3C98-430F-8CBB-6E2494811A4B}" presName="sibTrans" presStyleCnt="0"/>
      <dgm:spPr/>
    </dgm:pt>
    <dgm:pt modelId="{E5CB6CF2-746D-45D0-9CE7-15EB25A732A5}" type="pres">
      <dgm:prSet presAssocID="{52B05397-E138-40EC-9397-70EDA69909BE}" presName="compNode" presStyleCnt="0"/>
      <dgm:spPr/>
    </dgm:pt>
    <dgm:pt modelId="{FD125AAB-589F-4AE8-AA5A-9DF035C3C368}" type="pres">
      <dgm:prSet presAssocID="{52B05397-E138-40EC-9397-70EDA69909BE}" presName="bgRect" presStyleLbl="bgShp" presStyleIdx="3" presStyleCnt="7"/>
      <dgm:spPr/>
    </dgm:pt>
    <dgm:pt modelId="{E4CF7709-81A1-43B4-B31B-935DB2EE8EEF}" type="pres">
      <dgm:prSet presAssocID="{52B05397-E138-40EC-9397-70EDA69909B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3E65340-BB94-4D9F-A2BD-D3451611640B}" type="pres">
      <dgm:prSet presAssocID="{52B05397-E138-40EC-9397-70EDA69909BE}" presName="spaceRect" presStyleCnt="0"/>
      <dgm:spPr/>
    </dgm:pt>
    <dgm:pt modelId="{E9AA9106-CC60-41E8-808A-3BFFB1C8639B}" type="pres">
      <dgm:prSet presAssocID="{52B05397-E138-40EC-9397-70EDA69909BE}" presName="parTx" presStyleLbl="revTx" presStyleIdx="3" presStyleCnt="7">
        <dgm:presLayoutVars>
          <dgm:chMax val="0"/>
          <dgm:chPref val="0"/>
        </dgm:presLayoutVars>
      </dgm:prSet>
      <dgm:spPr/>
    </dgm:pt>
    <dgm:pt modelId="{6BC0D427-3F43-4168-95FF-16F201986488}" type="pres">
      <dgm:prSet presAssocID="{926F8E75-C51C-4302-B701-1DE010736734}" presName="sibTrans" presStyleCnt="0"/>
      <dgm:spPr/>
    </dgm:pt>
    <dgm:pt modelId="{5D99EDF1-D5F2-4006-8C57-061DD98925F1}" type="pres">
      <dgm:prSet presAssocID="{7236A909-2994-4AE3-BA44-8E049B49560E}" presName="compNode" presStyleCnt="0"/>
      <dgm:spPr/>
    </dgm:pt>
    <dgm:pt modelId="{6C99F092-A65D-4BDA-B7FD-9ECDFFC02668}" type="pres">
      <dgm:prSet presAssocID="{7236A909-2994-4AE3-BA44-8E049B49560E}" presName="bgRect" presStyleLbl="bgShp" presStyleIdx="4" presStyleCnt="7" custLinFactNeighborX="-5206" custLinFactNeighborY="6355"/>
      <dgm:spPr>
        <a:solidFill>
          <a:schemeClr val="accent4">
            <a:lumMod val="60000"/>
            <a:lumOff val="40000"/>
          </a:schemeClr>
        </a:solidFill>
      </dgm:spPr>
    </dgm:pt>
    <dgm:pt modelId="{01DD9464-62D5-402B-975B-4D831542C123}" type="pres">
      <dgm:prSet presAssocID="{7236A909-2994-4AE3-BA44-8E049B49560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D94057D9-A518-4109-B391-2CB04FCD9C80}" type="pres">
      <dgm:prSet presAssocID="{7236A909-2994-4AE3-BA44-8E049B49560E}" presName="spaceRect" presStyleCnt="0"/>
      <dgm:spPr/>
    </dgm:pt>
    <dgm:pt modelId="{E3BD0F22-EC5E-49E5-8D9D-8D389585CF94}" type="pres">
      <dgm:prSet presAssocID="{7236A909-2994-4AE3-BA44-8E049B49560E}" presName="parTx" presStyleLbl="revTx" presStyleIdx="4" presStyleCnt="7">
        <dgm:presLayoutVars>
          <dgm:chMax val="0"/>
          <dgm:chPref val="0"/>
        </dgm:presLayoutVars>
      </dgm:prSet>
      <dgm:spPr/>
    </dgm:pt>
    <dgm:pt modelId="{0BEBD41B-CE17-461C-ACF4-99D13EA57B27}" type="pres">
      <dgm:prSet presAssocID="{C5998CA9-8378-4F97-A1A3-45BEDF34F705}" presName="sibTrans" presStyleCnt="0"/>
      <dgm:spPr/>
    </dgm:pt>
    <dgm:pt modelId="{708D0819-9596-41AE-A224-6AC0EC9359E0}" type="pres">
      <dgm:prSet presAssocID="{5B1A2EEB-CE75-4D49-9823-680FE81116C6}" presName="compNode" presStyleCnt="0"/>
      <dgm:spPr/>
    </dgm:pt>
    <dgm:pt modelId="{915882B5-4E1D-438D-927C-915B0846377D}" type="pres">
      <dgm:prSet presAssocID="{5B1A2EEB-CE75-4D49-9823-680FE81116C6}" presName="bgRect" presStyleLbl="bgShp" presStyleIdx="5" presStyleCnt="7"/>
      <dgm:spPr>
        <a:solidFill>
          <a:schemeClr val="tx2">
            <a:lumMod val="50000"/>
            <a:lumOff val="50000"/>
          </a:schemeClr>
        </a:solidFill>
      </dgm:spPr>
    </dgm:pt>
    <dgm:pt modelId="{6BB3A387-8833-4AB3-9094-C74BCEE3DEAC}" type="pres">
      <dgm:prSet presAssocID="{5B1A2EEB-CE75-4D49-9823-680FE81116C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550F637B-2EF2-4EEE-880B-10D1B9DF9C51}" type="pres">
      <dgm:prSet presAssocID="{5B1A2EEB-CE75-4D49-9823-680FE81116C6}" presName="spaceRect" presStyleCnt="0"/>
      <dgm:spPr/>
    </dgm:pt>
    <dgm:pt modelId="{8A10519C-C15B-45DB-8106-CE91CB4CDB13}" type="pres">
      <dgm:prSet presAssocID="{5B1A2EEB-CE75-4D49-9823-680FE81116C6}" presName="parTx" presStyleLbl="revTx" presStyleIdx="5" presStyleCnt="7">
        <dgm:presLayoutVars>
          <dgm:chMax val="0"/>
          <dgm:chPref val="0"/>
        </dgm:presLayoutVars>
      </dgm:prSet>
      <dgm:spPr/>
    </dgm:pt>
    <dgm:pt modelId="{73869A8F-301D-4795-8D56-50F1A50E317E}" type="pres">
      <dgm:prSet presAssocID="{EDD75442-976E-416F-8441-26C6877B01E9}" presName="sibTrans" presStyleCnt="0"/>
      <dgm:spPr/>
    </dgm:pt>
    <dgm:pt modelId="{2EF4C987-64E5-4ADC-A3C1-52C9AC47FB80}" type="pres">
      <dgm:prSet presAssocID="{3B508FFB-EC33-4C69-BF30-9D914A9131C3}" presName="compNode" presStyleCnt="0"/>
      <dgm:spPr/>
    </dgm:pt>
    <dgm:pt modelId="{95232AF0-CF9B-4C70-8932-B3EC6E6E2C21}" type="pres">
      <dgm:prSet presAssocID="{3B508FFB-EC33-4C69-BF30-9D914A9131C3}" presName="bgRect" presStyleLbl="bgShp" presStyleIdx="6" presStyleCnt="7"/>
      <dgm:spPr>
        <a:solidFill>
          <a:schemeClr val="accent2">
            <a:lumMod val="60000"/>
            <a:lumOff val="40000"/>
          </a:schemeClr>
        </a:solidFill>
      </dgm:spPr>
    </dgm:pt>
    <dgm:pt modelId="{5C554889-4962-4987-87EE-859F74D57D20}" type="pres">
      <dgm:prSet presAssocID="{3B508FFB-EC33-4C69-BF30-9D914A9131C3}" presName="iconRect" presStyleLbl="node1" presStyleIdx="6" presStyleCnt="7" custLinFactY="-538507" custLinFactNeighborX="-4546" custLinFactNeighborY="-60000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dical"/>
        </a:ext>
      </dgm:extLst>
    </dgm:pt>
    <dgm:pt modelId="{13441311-B4A0-4CAF-ABFF-BB708508C95F}" type="pres">
      <dgm:prSet presAssocID="{3B508FFB-EC33-4C69-BF30-9D914A9131C3}" presName="spaceRect" presStyleCnt="0"/>
      <dgm:spPr/>
    </dgm:pt>
    <dgm:pt modelId="{7EE6B09E-C66F-4393-8D62-C9B1D3C80E2B}" type="pres">
      <dgm:prSet presAssocID="{3B508FFB-EC33-4C69-BF30-9D914A9131C3}" presName="parTx" presStyleLbl="revTx" presStyleIdx="6" presStyleCnt="7">
        <dgm:presLayoutVars>
          <dgm:chMax val="0"/>
          <dgm:chPref val="0"/>
        </dgm:presLayoutVars>
      </dgm:prSet>
      <dgm:spPr/>
    </dgm:pt>
  </dgm:ptLst>
  <dgm:cxnLst>
    <dgm:cxn modelId="{19C31B13-7A22-4A65-9E0A-BCFDA3969E7B}" type="presOf" srcId="{4B4CDDF1-0934-438B-8044-9E8210163ACE}" destId="{434C110C-2FB8-44EE-AAE1-589B1FE2728F}" srcOrd="0" destOrd="0" presId="urn:microsoft.com/office/officeart/2018/2/layout/IconVerticalSolidList"/>
    <dgm:cxn modelId="{40269C18-1642-4472-A393-0A765D16EEA1}" srcId="{6F6395E0-CFC8-4736-9242-C961EA00EAB2}" destId="{7236A909-2994-4AE3-BA44-8E049B49560E}" srcOrd="4" destOrd="0" parTransId="{CD01984B-24EC-4DD6-9912-7F480E5D9519}" sibTransId="{C5998CA9-8378-4F97-A1A3-45BEDF34F705}"/>
    <dgm:cxn modelId="{993D5719-62C0-46CD-8A60-F334AF6F24A5}" srcId="{6F6395E0-CFC8-4736-9242-C961EA00EAB2}" destId="{3B508FFB-EC33-4C69-BF30-9D914A9131C3}" srcOrd="6" destOrd="0" parTransId="{883C08C3-E69D-4D6C-A303-D49D54817C45}" sibTransId="{6FD01F6B-7382-45A0-95ED-210625907CB7}"/>
    <dgm:cxn modelId="{4ADB8330-02BF-4A5C-8A45-6B22852F3E84}" srcId="{6F6395E0-CFC8-4736-9242-C961EA00EAB2}" destId="{52B05397-E138-40EC-9397-70EDA69909BE}" srcOrd="3" destOrd="0" parTransId="{34DD3FAD-8AC4-464F-B37F-FE895251DE52}" sibTransId="{926F8E75-C51C-4302-B701-1DE010736734}"/>
    <dgm:cxn modelId="{6E11CF31-33CA-4912-BE00-782F3AC7128A}" type="presOf" srcId="{7236A909-2994-4AE3-BA44-8E049B49560E}" destId="{E3BD0F22-EC5E-49E5-8D9D-8D389585CF94}" srcOrd="0" destOrd="0" presId="urn:microsoft.com/office/officeart/2018/2/layout/IconVerticalSolidList"/>
    <dgm:cxn modelId="{82DDDC51-E348-4CC2-BE3C-15D801D46344}" type="presOf" srcId="{6F6395E0-CFC8-4736-9242-C961EA00EAB2}" destId="{25EEB9D3-0558-4D42-A931-7ADDBA4C92BA}" srcOrd="0" destOrd="0" presId="urn:microsoft.com/office/officeart/2018/2/layout/IconVerticalSolidList"/>
    <dgm:cxn modelId="{01D7237C-2018-4075-A680-3D49E236AFB4}" srcId="{6F6395E0-CFC8-4736-9242-C961EA00EAB2}" destId="{5450764A-6B23-4609-90B6-74A217C32E6D}" srcOrd="1" destOrd="0" parTransId="{5C8A0379-EBAD-4610-B930-6475238A678C}" sibTransId="{22A4846C-25FF-48DF-A4F7-03F3C75CB96F}"/>
    <dgm:cxn modelId="{8D926E7F-4F29-48F5-9943-7A973E7D2451}" srcId="{6F6395E0-CFC8-4736-9242-C961EA00EAB2}" destId="{5B1A2EEB-CE75-4D49-9823-680FE81116C6}" srcOrd="5" destOrd="0" parTransId="{1780F0D5-0E27-411C-8968-6BE2B821808E}" sibTransId="{EDD75442-976E-416F-8441-26C6877B01E9}"/>
    <dgm:cxn modelId="{AF981184-0E05-4CE3-8F28-9F32FCF0ED56}" srcId="{6F6395E0-CFC8-4736-9242-C961EA00EAB2}" destId="{A15D341F-CCFD-4C23-9657-247006FFB67F}" srcOrd="0" destOrd="0" parTransId="{265DD739-C5D1-486D-B334-AED84DC02F4E}" sibTransId="{77ACDFC4-85BE-4BC5-9669-36824278C118}"/>
    <dgm:cxn modelId="{FFE45E9B-D2C3-4332-BC3C-D9135D63A31E}" type="presOf" srcId="{3B508FFB-EC33-4C69-BF30-9D914A9131C3}" destId="{7EE6B09E-C66F-4393-8D62-C9B1D3C80E2B}" srcOrd="0" destOrd="0" presId="urn:microsoft.com/office/officeart/2018/2/layout/IconVerticalSolidList"/>
    <dgm:cxn modelId="{D796E0BB-4280-425B-B1F1-C8447F8A204A}" type="presOf" srcId="{52B05397-E138-40EC-9397-70EDA69909BE}" destId="{E9AA9106-CC60-41E8-808A-3BFFB1C8639B}" srcOrd="0" destOrd="0" presId="urn:microsoft.com/office/officeart/2018/2/layout/IconVerticalSolidList"/>
    <dgm:cxn modelId="{595502C7-6C57-46E3-A0B4-9511982D496F}" type="presOf" srcId="{A15D341F-CCFD-4C23-9657-247006FFB67F}" destId="{81612DD9-0581-4276-A878-7A926B6FAE3A}" srcOrd="0" destOrd="0" presId="urn:microsoft.com/office/officeart/2018/2/layout/IconVerticalSolidList"/>
    <dgm:cxn modelId="{184DE9CD-E005-4CE7-8B70-4020B5A7C20E}" srcId="{6F6395E0-CFC8-4736-9242-C961EA00EAB2}" destId="{4B4CDDF1-0934-438B-8044-9E8210163ACE}" srcOrd="2" destOrd="0" parTransId="{3107747D-EE61-4D8E-9258-96CA17C5F79C}" sibTransId="{DC811374-3C98-430F-8CBB-6E2494811A4B}"/>
    <dgm:cxn modelId="{D424A5DA-F784-4B60-A1B0-A89C27B995AA}" type="presOf" srcId="{5B1A2EEB-CE75-4D49-9823-680FE81116C6}" destId="{8A10519C-C15B-45DB-8106-CE91CB4CDB13}" srcOrd="0" destOrd="0" presId="urn:microsoft.com/office/officeart/2018/2/layout/IconVerticalSolidList"/>
    <dgm:cxn modelId="{664341F0-A35B-4D9B-B489-862AACC4CCF0}" type="presOf" srcId="{5450764A-6B23-4609-90B6-74A217C32E6D}" destId="{25D68B86-04F7-4023-9227-A8E696BCCFAE}" srcOrd="0" destOrd="0" presId="urn:microsoft.com/office/officeart/2018/2/layout/IconVerticalSolidList"/>
    <dgm:cxn modelId="{B3E409C4-59A0-4A14-8B37-C7B9569B9943}" type="presParOf" srcId="{25EEB9D3-0558-4D42-A931-7ADDBA4C92BA}" destId="{307ABD23-3992-46FF-A68E-C0E2448244BE}" srcOrd="0" destOrd="0" presId="urn:microsoft.com/office/officeart/2018/2/layout/IconVerticalSolidList"/>
    <dgm:cxn modelId="{D7C2F750-6ED7-403C-B0C5-C7E2901B421B}" type="presParOf" srcId="{307ABD23-3992-46FF-A68E-C0E2448244BE}" destId="{AB4E4E9A-E15D-413A-ACA4-6C7936E66E0E}" srcOrd="0" destOrd="0" presId="urn:microsoft.com/office/officeart/2018/2/layout/IconVerticalSolidList"/>
    <dgm:cxn modelId="{C6CC76CF-2348-4B82-9E11-57BE2228BC4C}" type="presParOf" srcId="{307ABD23-3992-46FF-A68E-C0E2448244BE}" destId="{DA50637A-3BA2-409F-869C-6444793E902E}" srcOrd="1" destOrd="0" presId="urn:microsoft.com/office/officeart/2018/2/layout/IconVerticalSolidList"/>
    <dgm:cxn modelId="{E9496C01-16A2-4BF8-A182-28D290205B55}" type="presParOf" srcId="{307ABD23-3992-46FF-A68E-C0E2448244BE}" destId="{3D3DBE7E-7039-4180-A06A-31FB552D0883}" srcOrd="2" destOrd="0" presId="urn:microsoft.com/office/officeart/2018/2/layout/IconVerticalSolidList"/>
    <dgm:cxn modelId="{9BC37540-B195-4F70-AF2C-1233D82B366A}" type="presParOf" srcId="{307ABD23-3992-46FF-A68E-C0E2448244BE}" destId="{81612DD9-0581-4276-A878-7A926B6FAE3A}" srcOrd="3" destOrd="0" presId="urn:microsoft.com/office/officeart/2018/2/layout/IconVerticalSolidList"/>
    <dgm:cxn modelId="{EEC53E7D-2759-4040-B524-C332CAAD8139}" type="presParOf" srcId="{25EEB9D3-0558-4D42-A931-7ADDBA4C92BA}" destId="{266D732A-6BD0-4EC7-A081-1CE598FE6334}" srcOrd="1" destOrd="0" presId="urn:microsoft.com/office/officeart/2018/2/layout/IconVerticalSolidList"/>
    <dgm:cxn modelId="{45FB5B27-AD90-4636-BC9A-C2B2B895AD09}" type="presParOf" srcId="{25EEB9D3-0558-4D42-A931-7ADDBA4C92BA}" destId="{33A090BB-02A4-446E-AB38-546C329DC5F9}" srcOrd="2" destOrd="0" presId="urn:microsoft.com/office/officeart/2018/2/layout/IconVerticalSolidList"/>
    <dgm:cxn modelId="{71DC8313-0F48-4B27-888A-3C199D213AAA}" type="presParOf" srcId="{33A090BB-02A4-446E-AB38-546C329DC5F9}" destId="{790F2DB9-C23D-46C4-B2CE-AC4C6D07A5F7}" srcOrd="0" destOrd="0" presId="urn:microsoft.com/office/officeart/2018/2/layout/IconVerticalSolidList"/>
    <dgm:cxn modelId="{057EFF90-2FC2-407D-A944-D709E001309D}" type="presParOf" srcId="{33A090BB-02A4-446E-AB38-546C329DC5F9}" destId="{61C6E374-F4CE-432A-B319-4CCB8C1BB787}" srcOrd="1" destOrd="0" presId="urn:microsoft.com/office/officeart/2018/2/layout/IconVerticalSolidList"/>
    <dgm:cxn modelId="{7EE4E1D5-CC66-4165-A662-EE55297B4F57}" type="presParOf" srcId="{33A090BB-02A4-446E-AB38-546C329DC5F9}" destId="{A4A6BA97-686A-4765-8A98-6811D942A68D}" srcOrd="2" destOrd="0" presId="urn:microsoft.com/office/officeart/2018/2/layout/IconVerticalSolidList"/>
    <dgm:cxn modelId="{5B470FC1-528A-4234-9129-D7C79FAB69FF}" type="presParOf" srcId="{33A090BB-02A4-446E-AB38-546C329DC5F9}" destId="{25D68B86-04F7-4023-9227-A8E696BCCFAE}" srcOrd="3" destOrd="0" presId="urn:microsoft.com/office/officeart/2018/2/layout/IconVerticalSolidList"/>
    <dgm:cxn modelId="{F8335464-0DFC-43A8-A046-B02933F5EE39}" type="presParOf" srcId="{25EEB9D3-0558-4D42-A931-7ADDBA4C92BA}" destId="{5813167D-3287-445C-BB85-B96B8E8D3285}" srcOrd="3" destOrd="0" presId="urn:microsoft.com/office/officeart/2018/2/layout/IconVerticalSolidList"/>
    <dgm:cxn modelId="{3F8270EE-6CFA-42A6-9802-46065F427D25}" type="presParOf" srcId="{25EEB9D3-0558-4D42-A931-7ADDBA4C92BA}" destId="{3102AD1E-74DB-436A-9763-8B19A27D309B}" srcOrd="4" destOrd="0" presId="urn:microsoft.com/office/officeart/2018/2/layout/IconVerticalSolidList"/>
    <dgm:cxn modelId="{E58B4881-72CE-4A63-8F55-174E503A547E}" type="presParOf" srcId="{3102AD1E-74DB-436A-9763-8B19A27D309B}" destId="{F1B7A5A4-8385-4C57-A34A-07B4EC479482}" srcOrd="0" destOrd="0" presId="urn:microsoft.com/office/officeart/2018/2/layout/IconVerticalSolidList"/>
    <dgm:cxn modelId="{F266D1A2-CA6E-4F5F-A345-DC978C7E6276}" type="presParOf" srcId="{3102AD1E-74DB-436A-9763-8B19A27D309B}" destId="{D4534917-BB92-4A05-8F00-4E46E3509CDC}" srcOrd="1" destOrd="0" presId="urn:microsoft.com/office/officeart/2018/2/layout/IconVerticalSolidList"/>
    <dgm:cxn modelId="{493E132E-06E7-4122-AF7F-4325F2F57820}" type="presParOf" srcId="{3102AD1E-74DB-436A-9763-8B19A27D309B}" destId="{18956364-2A4A-4DE6-BAB4-DB94C22E4AF6}" srcOrd="2" destOrd="0" presId="urn:microsoft.com/office/officeart/2018/2/layout/IconVerticalSolidList"/>
    <dgm:cxn modelId="{9C0FBD1E-DBCF-4313-A2FE-1173350F5657}" type="presParOf" srcId="{3102AD1E-74DB-436A-9763-8B19A27D309B}" destId="{434C110C-2FB8-44EE-AAE1-589B1FE2728F}" srcOrd="3" destOrd="0" presId="urn:microsoft.com/office/officeart/2018/2/layout/IconVerticalSolidList"/>
    <dgm:cxn modelId="{338D99B9-EE29-40E4-8CD8-663A7608DE1A}" type="presParOf" srcId="{25EEB9D3-0558-4D42-A931-7ADDBA4C92BA}" destId="{E859AF2C-3ABC-4F8F-A248-2477E09617EF}" srcOrd="5" destOrd="0" presId="urn:microsoft.com/office/officeart/2018/2/layout/IconVerticalSolidList"/>
    <dgm:cxn modelId="{194A450D-E59C-4610-B91D-9B3A1261EB99}" type="presParOf" srcId="{25EEB9D3-0558-4D42-A931-7ADDBA4C92BA}" destId="{E5CB6CF2-746D-45D0-9CE7-15EB25A732A5}" srcOrd="6" destOrd="0" presId="urn:microsoft.com/office/officeart/2018/2/layout/IconVerticalSolidList"/>
    <dgm:cxn modelId="{61594680-63A6-4CF3-831A-0AA4E00961A7}" type="presParOf" srcId="{E5CB6CF2-746D-45D0-9CE7-15EB25A732A5}" destId="{FD125AAB-589F-4AE8-AA5A-9DF035C3C368}" srcOrd="0" destOrd="0" presId="urn:microsoft.com/office/officeart/2018/2/layout/IconVerticalSolidList"/>
    <dgm:cxn modelId="{5B37514A-79E7-403F-850E-2F72CDD85CC4}" type="presParOf" srcId="{E5CB6CF2-746D-45D0-9CE7-15EB25A732A5}" destId="{E4CF7709-81A1-43B4-B31B-935DB2EE8EEF}" srcOrd="1" destOrd="0" presId="urn:microsoft.com/office/officeart/2018/2/layout/IconVerticalSolidList"/>
    <dgm:cxn modelId="{364CC840-7697-49D9-AADD-71B4843BDD87}" type="presParOf" srcId="{E5CB6CF2-746D-45D0-9CE7-15EB25A732A5}" destId="{C3E65340-BB94-4D9F-A2BD-D3451611640B}" srcOrd="2" destOrd="0" presId="urn:microsoft.com/office/officeart/2018/2/layout/IconVerticalSolidList"/>
    <dgm:cxn modelId="{51F50A81-6547-41EA-B711-E557A9FC16E5}" type="presParOf" srcId="{E5CB6CF2-746D-45D0-9CE7-15EB25A732A5}" destId="{E9AA9106-CC60-41E8-808A-3BFFB1C8639B}" srcOrd="3" destOrd="0" presId="urn:microsoft.com/office/officeart/2018/2/layout/IconVerticalSolidList"/>
    <dgm:cxn modelId="{B2967275-C23E-409C-BD3E-0EB727EA683D}" type="presParOf" srcId="{25EEB9D3-0558-4D42-A931-7ADDBA4C92BA}" destId="{6BC0D427-3F43-4168-95FF-16F201986488}" srcOrd="7" destOrd="0" presId="urn:microsoft.com/office/officeart/2018/2/layout/IconVerticalSolidList"/>
    <dgm:cxn modelId="{48F83B44-37C3-4D4D-915E-188B3FD89386}" type="presParOf" srcId="{25EEB9D3-0558-4D42-A931-7ADDBA4C92BA}" destId="{5D99EDF1-D5F2-4006-8C57-061DD98925F1}" srcOrd="8" destOrd="0" presId="urn:microsoft.com/office/officeart/2018/2/layout/IconVerticalSolidList"/>
    <dgm:cxn modelId="{6A929AFB-00FB-46E1-B593-FAA40358E218}" type="presParOf" srcId="{5D99EDF1-D5F2-4006-8C57-061DD98925F1}" destId="{6C99F092-A65D-4BDA-B7FD-9ECDFFC02668}" srcOrd="0" destOrd="0" presId="urn:microsoft.com/office/officeart/2018/2/layout/IconVerticalSolidList"/>
    <dgm:cxn modelId="{FF33BE97-E8EE-47D7-B87B-6FCFF646349A}" type="presParOf" srcId="{5D99EDF1-D5F2-4006-8C57-061DD98925F1}" destId="{01DD9464-62D5-402B-975B-4D831542C123}" srcOrd="1" destOrd="0" presId="urn:microsoft.com/office/officeart/2018/2/layout/IconVerticalSolidList"/>
    <dgm:cxn modelId="{A578249A-71ED-4635-8395-E0E4DA5D5099}" type="presParOf" srcId="{5D99EDF1-D5F2-4006-8C57-061DD98925F1}" destId="{D94057D9-A518-4109-B391-2CB04FCD9C80}" srcOrd="2" destOrd="0" presId="urn:microsoft.com/office/officeart/2018/2/layout/IconVerticalSolidList"/>
    <dgm:cxn modelId="{8FA50E6F-9DB9-4E40-986E-089C804B0077}" type="presParOf" srcId="{5D99EDF1-D5F2-4006-8C57-061DD98925F1}" destId="{E3BD0F22-EC5E-49E5-8D9D-8D389585CF94}" srcOrd="3" destOrd="0" presId="urn:microsoft.com/office/officeart/2018/2/layout/IconVerticalSolidList"/>
    <dgm:cxn modelId="{2C819DBE-1541-43DB-92B5-7853F33FE8B8}" type="presParOf" srcId="{25EEB9D3-0558-4D42-A931-7ADDBA4C92BA}" destId="{0BEBD41B-CE17-461C-ACF4-99D13EA57B27}" srcOrd="9" destOrd="0" presId="urn:microsoft.com/office/officeart/2018/2/layout/IconVerticalSolidList"/>
    <dgm:cxn modelId="{D48A7CEE-89DC-41AE-AF9F-00FD38218F52}" type="presParOf" srcId="{25EEB9D3-0558-4D42-A931-7ADDBA4C92BA}" destId="{708D0819-9596-41AE-A224-6AC0EC9359E0}" srcOrd="10" destOrd="0" presId="urn:microsoft.com/office/officeart/2018/2/layout/IconVerticalSolidList"/>
    <dgm:cxn modelId="{6A1E86EA-E702-4954-842F-74DCCCA38422}" type="presParOf" srcId="{708D0819-9596-41AE-A224-6AC0EC9359E0}" destId="{915882B5-4E1D-438D-927C-915B0846377D}" srcOrd="0" destOrd="0" presId="urn:microsoft.com/office/officeart/2018/2/layout/IconVerticalSolidList"/>
    <dgm:cxn modelId="{47DBA6AE-D555-4C6E-B413-F17E2A6A2525}" type="presParOf" srcId="{708D0819-9596-41AE-A224-6AC0EC9359E0}" destId="{6BB3A387-8833-4AB3-9094-C74BCEE3DEAC}" srcOrd="1" destOrd="0" presId="urn:microsoft.com/office/officeart/2018/2/layout/IconVerticalSolidList"/>
    <dgm:cxn modelId="{91B8B841-D663-4593-A0FE-26C69FD9595D}" type="presParOf" srcId="{708D0819-9596-41AE-A224-6AC0EC9359E0}" destId="{550F637B-2EF2-4EEE-880B-10D1B9DF9C51}" srcOrd="2" destOrd="0" presId="urn:microsoft.com/office/officeart/2018/2/layout/IconVerticalSolidList"/>
    <dgm:cxn modelId="{E658B774-F4A8-419C-AA41-9CC5A843A18D}" type="presParOf" srcId="{708D0819-9596-41AE-A224-6AC0EC9359E0}" destId="{8A10519C-C15B-45DB-8106-CE91CB4CDB13}" srcOrd="3" destOrd="0" presId="urn:microsoft.com/office/officeart/2018/2/layout/IconVerticalSolidList"/>
    <dgm:cxn modelId="{5A4D348E-4F63-4BBE-94EA-C2194BC6C97B}" type="presParOf" srcId="{25EEB9D3-0558-4D42-A931-7ADDBA4C92BA}" destId="{73869A8F-301D-4795-8D56-50F1A50E317E}" srcOrd="11" destOrd="0" presId="urn:microsoft.com/office/officeart/2018/2/layout/IconVerticalSolidList"/>
    <dgm:cxn modelId="{DDE1BEC3-DAAE-4AF0-867E-EF4426D17704}" type="presParOf" srcId="{25EEB9D3-0558-4D42-A931-7ADDBA4C92BA}" destId="{2EF4C987-64E5-4ADC-A3C1-52C9AC47FB80}" srcOrd="12" destOrd="0" presId="urn:microsoft.com/office/officeart/2018/2/layout/IconVerticalSolidList"/>
    <dgm:cxn modelId="{28F8483A-D96F-459D-A8F8-C6FCF9D0D5CA}" type="presParOf" srcId="{2EF4C987-64E5-4ADC-A3C1-52C9AC47FB80}" destId="{95232AF0-CF9B-4C70-8932-B3EC6E6E2C21}" srcOrd="0" destOrd="0" presId="urn:microsoft.com/office/officeart/2018/2/layout/IconVerticalSolidList"/>
    <dgm:cxn modelId="{F1DE0B79-1DCD-4657-885B-CCEC15C6CB45}" type="presParOf" srcId="{2EF4C987-64E5-4ADC-A3C1-52C9AC47FB80}" destId="{5C554889-4962-4987-87EE-859F74D57D20}" srcOrd="1" destOrd="0" presId="urn:microsoft.com/office/officeart/2018/2/layout/IconVerticalSolidList"/>
    <dgm:cxn modelId="{AC1700B2-D306-434C-ADF3-D2FC05031BDD}" type="presParOf" srcId="{2EF4C987-64E5-4ADC-A3C1-52C9AC47FB80}" destId="{13441311-B4A0-4CAF-ABFF-BB708508C95F}" srcOrd="2" destOrd="0" presId="urn:microsoft.com/office/officeart/2018/2/layout/IconVerticalSolidList"/>
    <dgm:cxn modelId="{30E770FB-451E-49BA-8512-C195631AA34A}" type="presParOf" srcId="{2EF4C987-64E5-4ADC-A3C1-52C9AC47FB80}" destId="{7EE6B09E-C66F-4393-8D62-C9B1D3C80E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6395E0-CFC8-4736-9242-C961EA00EA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5D341F-CCFD-4C23-9657-247006FFB67F}">
      <dgm:prSet/>
      <dgm:spPr/>
      <dgm:t>
        <a:bodyPr/>
        <a:lstStyle/>
        <a:p>
          <a:r>
            <a:rPr lang="en-US" dirty="0">
              <a:solidFill>
                <a:schemeClr val="tx1"/>
              </a:solidFill>
            </a:rPr>
            <a:t>Review of health history and chief complaint  </a:t>
          </a:r>
        </a:p>
      </dgm:t>
    </dgm:pt>
    <dgm:pt modelId="{265DD739-C5D1-486D-B334-AED84DC02F4E}" type="parTrans" cxnId="{AF981184-0E05-4CE3-8F28-9F32FCF0ED56}">
      <dgm:prSet/>
      <dgm:spPr/>
      <dgm:t>
        <a:bodyPr/>
        <a:lstStyle/>
        <a:p>
          <a:endParaRPr lang="en-US"/>
        </a:p>
      </dgm:t>
    </dgm:pt>
    <dgm:pt modelId="{77ACDFC4-85BE-4BC5-9669-36824278C118}" type="sibTrans" cxnId="{AF981184-0E05-4CE3-8F28-9F32FCF0ED56}">
      <dgm:prSet/>
      <dgm:spPr/>
      <dgm:t>
        <a:bodyPr/>
        <a:lstStyle/>
        <a:p>
          <a:endParaRPr lang="en-US"/>
        </a:p>
      </dgm:t>
    </dgm:pt>
    <dgm:pt modelId="{5450764A-6B23-4609-90B6-74A217C32E6D}">
      <dgm:prSet/>
      <dgm:spPr/>
      <dgm:t>
        <a:bodyPr/>
        <a:lstStyle/>
        <a:p>
          <a:r>
            <a:rPr lang="en-US" dirty="0">
              <a:solidFill>
                <a:schemeClr val="tx1"/>
              </a:solidFill>
            </a:rPr>
            <a:t>Intra-oral evaluation to include periodontal post therapy charting  </a:t>
          </a:r>
        </a:p>
      </dgm:t>
    </dgm:pt>
    <dgm:pt modelId="{5C8A0379-EBAD-4610-B930-6475238A678C}" type="parTrans" cxnId="{01D7237C-2018-4075-A680-3D49E236AFB4}">
      <dgm:prSet/>
      <dgm:spPr/>
      <dgm:t>
        <a:bodyPr/>
        <a:lstStyle/>
        <a:p>
          <a:endParaRPr lang="en-US"/>
        </a:p>
      </dgm:t>
    </dgm:pt>
    <dgm:pt modelId="{22A4846C-25FF-48DF-A4F7-03F3C75CB96F}" type="sibTrans" cxnId="{01D7237C-2018-4075-A680-3D49E236AFB4}">
      <dgm:prSet/>
      <dgm:spPr/>
      <dgm:t>
        <a:bodyPr/>
        <a:lstStyle/>
        <a:p>
          <a:endParaRPr lang="en-US"/>
        </a:p>
      </dgm:t>
    </dgm:pt>
    <dgm:pt modelId="{4B4CDDF1-0934-438B-8044-9E8210163ACE}">
      <dgm:prSet/>
      <dgm:spPr/>
      <dgm:t>
        <a:bodyPr/>
        <a:lstStyle/>
        <a:p>
          <a:r>
            <a:rPr lang="en-US" dirty="0">
              <a:solidFill>
                <a:schemeClr val="tx1"/>
              </a:solidFill>
            </a:rPr>
            <a:t>Continued communication with patient ask questions regarding, home care, habits and beliefs</a:t>
          </a:r>
        </a:p>
      </dgm:t>
    </dgm:pt>
    <dgm:pt modelId="{3107747D-EE61-4D8E-9258-96CA17C5F79C}" type="parTrans" cxnId="{184DE9CD-E005-4CE7-8B70-4020B5A7C20E}">
      <dgm:prSet/>
      <dgm:spPr/>
      <dgm:t>
        <a:bodyPr/>
        <a:lstStyle/>
        <a:p>
          <a:endParaRPr lang="en-US"/>
        </a:p>
      </dgm:t>
    </dgm:pt>
    <dgm:pt modelId="{DC811374-3C98-430F-8CBB-6E2494811A4B}" type="sibTrans" cxnId="{184DE9CD-E005-4CE7-8B70-4020B5A7C20E}">
      <dgm:prSet/>
      <dgm:spPr/>
      <dgm:t>
        <a:bodyPr/>
        <a:lstStyle/>
        <a:p>
          <a:endParaRPr lang="en-US"/>
        </a:p>
      </dgm:t>
    </dgm:pt>
    <dgm:pt modelId="{52B05397-E138-40EC-9397-70EDA69909BE}">
      <dgm:prSet/>
      <dgm:spPr/>
      <dgm:t>
        <a:bodyPr/>
        <a:lstStyle/>
        <a:p>
          <a:r>
            <a:rPr lang="en-US" dirty="0">
              <a:solidFill>
                <a:schemeClr val="tx1"/>
              </a:solidFill>
            </a:rPr>
            <a:t>Evaluate home care –engage your patient – develop new plan if needed </a:t>
          </a:r>
        </a:p>
      </dgm:t>
    </dgm:pt>
    <dgm:pt modelId="{34DD3FAD-8AC4-464F-B37F-FE895251DE52}" type="parTrans" cxnId="{4ADB8330-02BF-4A5C-8A45-6B22852F3E84}">
      <dgm:prSet/>
      <dgm:spPr/>
      <dgm:t>
        <a:bodyPr/>
        <a:lstStyle/>
        <a:p>
          <a:endParaRPr lang="en-US"/>
        </a:p>
      </dgm:t>
    </dgm:pt>
    <dgm:pt modelId="{926F8E75-C51C-4302-B701-1DE010736734}" type="sibTrans" cxnId="{4ADB8330-02BF-4A5C-8A45-6B22852F3E84}">
      <dgm:prSet/>
      <dgm:spPr/>
      <dgm:t>
        <a:bodyPr/>
        <a:lstStyle/>
        <a:p>
          <a:endParaRPr lang="en-US"/>
        </a:p>
      </dgm:t>
    </dgm:pt>
    <dgm:pt modelId="{7236A909-2994-4AE3-BA44-8E049B49560E}">
      <dgm:prSet/>
      <dgm:spPr/>
      <dgm:t>
        <a:bodyPr/>
        <a:lstStyle/>
        <a:p>
          <a:r>
            <a:rPr lang="en-US" dirty="0">
              <a:solidFill>
                <a:schemeClr val="tx1"/>
              </a:solidFill>
            </a:rPr>
            <a:t>Develop treatment revisions based on therapy outcomes- provide rationale </a:t>
          </a:r>
        </a:p>
      </dgm:t>
    </dgm:pt>
    <dgm:pt modelId="{CD01984B-24EC-4DD6-9912-7F480E5D9519}" type="parTrans" cxnId="{40269C18-1642-4472-A393-0A765D16EEA1}">
      <dgm:prSet/>
      <dgm:spPr/>
      <dgm:t>
        <a:bodyPr/>
        <a:lstStyle/>
        <a:p>
          <a:endParaRPr lang="en-US"/>
        </a:p>
      </dgm:t>
    </dgm:pt>
    <dgm:pt modelId="{C5998CA9-8378-4F97-A1A3-45BEDF34F705}" type="sibTrans" cxnId="{40269C18-1642-4472-A393-0A765D16EEA1}">
      <dgm:prSet/>
      <dgm:spPr/>
      <dgm:t>
        <a:bodyPr/>
        <a:lstStyle/>
        <a:p>
          <a:endParaRPr lang="en-US"/>
        </a:p>
      </dgm:t>
    </dgm:pt>
    <dgm:pt modelId="{5B1A2EEB-CE75-4D49-9823-680FE81116C6}">
      <dgm:prSet/>
      <dgm:spPr/>
      <dgm:t>
        <a:bodyPr/>
        <a:lstStyle/>
        <a:p>
          <a:r>
            <a:rPr lang="en-US" dirty="0">
              <a:solidFill>
                <a:schemeClr val="tx1"/>
              </a:solidFill>
            </a:rPr>
            <a:t>Continue treatment if needed  </a:t>
          </a:r>
        </a:p>
      </dgm:t>
    </dgm:pt>
    <dgm:pt modelId="{1780F0D5-0E27-411C-8968-6BE2B821808E}" type="parTrans" cxnId="{8D926E7F-4F29-48F5-9943-7A973E7D2451}">
      <dgm:prSet/>
      <dgm:spPr/>
      <dgm:t>
        <a:bodyPr/>
        <a:lstStyle/>
        <a:p>
          <a:endParaRPr lang="en-US"/>
        </a:p>
      </dgm:t>
    </dgm:pt>
    <dgm:pt modelId="{EDD75442-976E-416F-8441-26C6877B01E9}" type="sibTrans" cxnId="{8D926E7F-4F29-48F5-9943-7A973E7D2451}">
      <dgm:prSet/>
      <dgm:spPr/>
      <dgm:t>
        <a:bodyPr/>
        <a:lstStyle/>
        <a:p>
          <a:endParaRPr lang="en-US"/>
        </a:p>
      </dgm:t>
    </dgm:pt>
    <dgm:pt modelId="{3B508FFB-EC33-4C69-BF30-9D914A9131C3}">
      <dgm:prSet/>
      <dgm:spPr/>
      <dgm:t>
        <a:bodyPr/>
        <a:lstStyle/>
        <a:p>
          <a:r>
            <a:rPr lang="en-US" dirty="0">
              <a:solidFill>
                <a:schemeClr val="tx1"/>
              </a:solidFill>
            </a:rPr>
            <a:t>Set up continued evaluation of additional treatment if needed. Consideration for specialist referral and continued disease management appointments  </a:t>
          </a:r>
        </a:p>
      </dgm:t>
    </dgm:pt>
    <dgm:pt modelId="{883C08C3-E69D-4D6C-A303-D49D54817C45}" type="parTrans" cxnId="{993D5719-62C0-46CD-8A60-F334AF6F24A5}">
      <dgm:prSet/>
      <dgm:spPr/>
      <dgm:t>
        <a:bodyPr/>
        <a:lstStyle/>
        <a:p>
          <a:endParaRPr lang="en-US"/>
        </a:p>
      </dgm:t>
    </dgm:pt>
    <dgm:pt modelId="{6FD01F6B-7382-45A0-95ED-210625907CB7}" type="sibTrans" cxnId="{993D5719-62C0-46CD-8A60-F334AF6F24A5}">
      <dgm:prSet/>
      <dgm:spPr/>
      <dgm:t>
        <a:bodyPr/>
        <a:lstStyle/>
        <a:p>
          <a:endParaRPr lang="en-US"/>
        </a:p>
      </dgm:t>
    </dgm:pt>
    <dgm:pt modelId="{25EEB9D3-0558-4D42-A931-7ADDBA4C92BA}" type="pres">
      <dgm:prSet presAssocID="{6F6395E0-CFC8-4736-9242-C961EA00EAB2}" presName="root" presStyleCnt="0">
        <dgm:presLayoutVars>
          <dgm:dir/>
          <dgm:resizeHandles val="exact"/>
        </dgm:presLayoutVars>
      </dgm:prSet>
      <dgm:spPr/>
    </dgm:pt>
    <dgm:pt modelId="{307ABD23-3992-46FF-A68E-C0E2448244BE}" type="pres">
      <dgm:prSet presAssocID="{A15D341F-CCFD-4C23-9657-247006FFB67F}" presName="compNode" presStyleCnt="0"/>
      <dgm:spPr/>
    </dgm:pt>
    <dgm:pt modelId="{AB4E4E9A-E15D-413A-ACA4-6C7936E66E0E}" type="pres">
      <dgm:prSet presAssocID="{A15D341F-CCFD-4C23-9657-247006FFB67F}" presName="bgRect" presStyleLbl="bgShp" presStyleIdx="0" presStyleCnt="7"/>
      <dgm:spPr>
        <a:solidFill>
          <a:schemeClr val="accent5">
            <a:lumMod val="40000"/>
            <a:lumOff val="60000"/>
          </a:schemeClr>
        </a:solidFill>
      </dgm:spPr>
    </dgm:pt>
    <dgm:pt modelId="{DA50637A-3BA2-409F-869C-6444793E902E}" type="pres">
      <dgm:prSet presAssocID="{A15D341F-CCFD-4C23-9657-247006FFB67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D3DBE7E-7039-4180-A06A-31FB552D0883}" type="pres">
      <dgm:prSet presAssocID="{A15D341F-CCFD-4C23-9657-247006FFB67F}" presName="spaceRect" presStyleCnt="0"/>
      <dgm:spPr/>
    </dgm:pt>
    <dgm:pt modelId="{81612DD9-0581-4276-A878-7A926B6FAE3A}" type="pres">
      <dgm:prSet presAssocID="{A15D341F-CCFD-4C23-9657-247006FFB67F}" presName="parTx" presStyleLbl="revTx" presStyleIdx="0" presStyleCnt="7">
        <dgm:presLayoutVars>
          <dgm:chMax val="0"/>
          <dgm:chPref val="0"/>
        </dgm:presLayoutVars>
      </dgm:prSet>
      <dgm:spPr/>
    </dgm:pt>
    <dgm:pt modelId="{266D732A-6BD0-4EC7-A081-1CE598FE6334}" type="pres">
      <dgm:prSet presAssocID="{77ACDFC4-85BE-4BC5-9669-36824278C118}" presName="sibTrans" presStyleCnt="0"/>
      <dgm:spPr/>
    </dgm:pt>
    <dgm:pt modelId="{33A090BB-02A4-446E-AB38-546C329DC5F9}" type="pres">
      <dgm:prSet presAssocID="{5450764A-6B23-4609-90B6-74A217C32E6D}" presName="compNode" presStyleCnt="0"/>
      <dgm:spPr/>
    </dgm:pt>
    <dgm:pt modelId="{790F2DB9-C23D-46C4-B2CE-AC4C6D07A5F7}" type="pres">
      <dgm:prSet presAssocID="{5450764A-6B23-4609-90B6-74A217C32E6D}" presName="bgRect" presStyleLbl="bgShp" presStyleIdx="1" presStyleCnt="7"/>
      <dgm:spPr>
        <a:solidFill>
          <a:schemeClr val="accent2">
            <a:lumMod val="40000"/>
            <a:lumOff val="60000"/>
          </a:schemeClr>
        </a:solidFill>
      </dgm:spPr>
    </dgm:pt>
    <dgm:pt modelId="{61C6E374-F4CE-432A-B319-4CCB8C1BB787}" type="pres">
      <dgm:prSet presAssocID="{5450764A-6B23-4609-90B6-74A217C32E6D}" presName="iconRect" presStyleLbl="node1" presStyleIdx="1" presStyleCnt="7" custLinFactX="19095" custLinFactY="600000" custLinFactNeighborX="100000" custLinFactNeighborY="6210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4A6BA97-686A-4765-8A98-6811D942A68D}" type="pres">
      <dgm:prSet presAssocID="{5450764A-6B23-4609-90B6-74A217C32E6D}" presName="spaceRect" presStyleCnt="0"/>
      <dgm:spPr/>
    </dgm:pt>
    <dgm:pt modelId="{25D68B86-04F7-4023-9227-A8E696BCCFAE}" type="pres">
      <dgm:prSet presAssocID="{5450764A-6B23-4609-90B6-74A217C32E6D}" presName="parTx" presStyleLbl="revTx" presStyleIdx="1" presStyleCnt="7">
        <dgm:presLayoutVars>
          <dgm:chMax val="0"/>
          <dgm:chPref val="0"/>
        </dgm:presLayoutVars>
      </dgm:prSet>
      <dgm:spPr/>
    </dgm:pt>
    <dgm:pt modelId="{5813167D-3287-445C-BB85-B96B8E8D3285}" type="pres">
      <dgm:prSet presAssocID="{22A4846C-25FF-48DF-A4F7-03F3C75CB96F}" presName="sibTrans" presStyleCnt="0"/>
      <dgm:spPr/>
    </dgm:pt>
    <dgm:pt modelId="{3102AD1E-74DB-436A-9763-8B19A27D309B}" type="pres">
      <dgm:prSet presAssocID="{4B4CDDF1-0934-438B-8044-9E8210163ACE}" presName="compNode" presStyleCnt="0"/>
      <dgm:spPr/>
    </dgm:pt>
    <dgm:pt modelId="{F1B7A5A4-8385-4C57-A34A-07B4EC479482}" type="pres">
      <dgm:prSet presAssocID="{4B4CDDF1-0934-438B-8044-9E8210163ACE}" presName="bgRect" presStyleLbl="bgShp" presStyleIdx="2" presStyleCnt="7"/>
      <dgm:spPr/>
    </dgm:pt>
    <dgm:pt modelId="{D4534917-BB92-4A05-8F00-4E46E3509CDC}" type="pres">
      <dgm:prSet presAssocID="{4B4CDDF1-0934-438B-8044-9E8210163AC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956364-2A4A-4DE6-BAB4-DB94C22E4AF6}" type="pres">
      <dgm:prSet presAssocID="{4B4CDDF1-0934-438B-8044-9E8210163ACE}" presName="spaceRect" presStyleCnt="0"/>
      <dgm:spPr/>
    </dgm:pt>
    <dgm:pt modelId="{434C110C-2FB8-44EE-AAE1-589B1FE2728F}" type="pres">
      <dgm:prSet presAssocID="{4B4CDDF1-0934-438B-8044-9E8210163ACE}" presName="parTx" presStyleLbl="revTx" presStyleIdx="2" presStyleCnt="7">
        <dgm:presLayoutVars>
          <dgm:chMax val="0"/>
          <dgm:chPref val="0"/>
        </dgm:presLayoutVars>
      </dgm:prSet>
      <dgm:spPr/>
    </dgm:pt>
    <dgm:pt modelId="{E859AF2C-3ABC-4F8F-A248-2477E09617EF}" type="pres">
      <dgm:prSet presAssocID="{DC811374-3C98-430F-8CBB-6E2494811A4B}" presName="sibTrans" presStyleCnt="0"/>
      <dgm:spPr/>
    </dgm:pt>
    <dgm:pt modelId="{E5CB6CF2-746D-45D0-9CE7-15EB25A732A5}" type="pres">
      <dgm:prSet presAssocID="{52B05397-E138-40EC-9397-70EDA69909BE}" presName="compNode" presStyleCnt="0"/>
      <dgm:spPr/>
    </dgm:pt>
    <dgm:pt modelId="{FD125AAB-589F-4AE8-AA5A-9DF035C3C368}" type="pres">
      <dgm:prSet presAssocID="{52B05397-E138-40EC-9397-70EDA69909BE}" presName="bgRect" presStyleLbl="bgShp" presStyleIdx="3" presStyleCnt="7"/>
      <dgm:spPr/>
    </dgm:pt>
    <dgm:pt modelId="{E4CF7709-81A1-43B4-B31B-935DB2EE8EEF}" type="pres">
      <dgm:prSet presAssocID="{52B05397-E138-40EC-9397-70EDA69909B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C3E65340-BB94-4D9F-A2BD-D3451611640B}" type="pres">
      <dgm:prSet presAssocID="{52B05397-E138-40EC-9397-70EDA69909BE}" presName="spaceRect" presStyleCnt="0"/>
      <dgm:spPr/>
    </dgm:pt>
    <dgm:pt modelId="{E9AA9106-CC60-41E8-808A-3BFFB1C8639B}" type="pres">
      <dgm:prSet presAssocID="{52B05397-E138-40EC-9397-70EDA69909BE}" presName="parTx" presStyleLbl="revTx" presStyleIdx="3" presStyleCnt="7">
        <dgm:presLayoutVars>
          <dgm:chMax val="0"/>
          <dgm:chPref val="0"/>
        </dgm:presLayoutVars>
      </dgm:prSet>
      <dgm:spPr/>
    </dgm:pt>
    <dgm:pt modelId="{6BC0D427-3F43-4168-95FF-16F201986488}" type="pres">
      <dgm:prSet presAssocID="{926F8E75-C51C-4302-B701-1DE010736734}" presName="sibTrans" presStyleCnt="0"/>
      <dgm:spPr/>
    </dgm:pt>
    <dgm:pt modelId="{5D99EDF1-D5F2-4006-8C57-061DD98925F1}" type="pres">
      <dgm:prSet presAssocID="{7236A909-2994-4AE3-BA44-8E049B49560E}" presName="compNode" presStyleCnt="0"/>
      <dgm:spPr/>
    </dgm:pt>
    <dgm:pt modelId="{6C99F092-A65D-4BDA-B7FD-9ECDFFC02668}" type="pres">
      <dgm:prSet presAssocID="{7236A909-2994-4AE3-BA44-8E049B49560E}" presName="bgRect" presStyleLbl="bgShp" presStyleIdx="4" presStyleCnt="7"/>
      <dgm:spPr>
        <a:solidFill>
          <a:schemeClr val="accent4">
            <a:lumMod val="60000"/>
            <a:lumOff val="40000"/>
          </a:schemeClr>
        </a:solidFill>
      </dgm:spPr>
    </dgm:pt>
    <dgm:pt modelId="{01DD9464-62D5-402B-975B-4D831542C123}" type="pres">
      <dgm:prSet presAssocID="{7236A909-2994-4AE3-BA44-8E049B49560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D94057D9-A518-4109-B391-2CB04FCD9C80}" type="pres">
      <dgm:prSet presAssocID="{7236A909-2994-4AE3-BA44-8E049B49560E}" presName="spaceRect" presStyleCnt="0"/>
      <dgm:spPr/>
    </dgm:pt>
    <dgm:pt modelId="{E3BD0F22-EC5E-49E5-8D9D-8D389585CF94}" type="pres">
      <dgm:prSet presAssocID="{7236A909-2994-4AE3-BA44-8E049B49560E}" presName="parTx" presStyleLbl="revTx" presStyleIdx="4" presStyleCnt="7">
        <dgm:presLayoutVars>
          <dgm:chMax val="0"/>
          <dgm:chPref val="0"/>
        </dgm:presLayoutVars>
      </dgm:prSet>
      <dgm:spPr/>
    </dgm:pt>
    <dgm:pt modelId="{0BEBD41B-CE17-461C-ACF4-99D13EA57B27}" type="pres">
      <dgm:prSet presAssocID="{C5998CA9-8378-4F97-A1A3-45BEDF34F705}" presName="sibTrans" presStyleCnt="0"/>
      <dgm:spPr/>
    </dgm:pt>
    <dgm:pt modelId="{708D0819-9596-41AE-A224-6AC0EC9359E0}" type="pres">
      <dgm:prSet presAssocID="{5B1A2EEB-CE75-4D49-9823-680FE81116C6}" presName="compNode" presStyleCnt="0"/>
      <dgm:spPr/>
    </dgm:pt>
    <dgm:pt modelId="{915882B5-4E1D-438D-927C-915B0846377D}" type="pres">
      <dgm:prSet presAssocID="{5B1A2EEB-CE75-4D49-9823-680FE81116C6}" presName="bgRect" presStyleLbl="bgShp" presStyleIdx="5" presStyleCnt="7"/>
      <dgm:spPr>
        <a:solidFill>
          <a:schemeClr val="tx2">
            <a:lumMod val="50000"/>
            <a:lumOff val="50000"/>
          </a:schemeClr>
        </a:solidFill>
      </dgm:spPr>
    </dgm:pt>
    <dgm:pt modelId="{6BB3A387-8833-4AB3-9094-C74BCEE3DEAC}" type="pres">
      <dgm:prSet presAssocID="{5B1A2EEB-CE75-4D49-9823-680FE81116C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550F637B-2EF2-4EEE-880B-10D1B9DF9C51}" type="pres">
      <dgm:prSet presAssocID="{5B1A2EEB-CE75-4D49-9823-680FE81116C6}" presName="spaceRect" presStyleCnt="0"/>
      <dgm:spPr/>
    </dgm:pt>
    <dgm:pt modelId="{8A10519C-C15B-45DB-8106-CE91CB4CDB13}" type="pres">
      <dgm:prSet presAssocID="{5B1A2EEB-CE75-4D49-9823-680FE81116C6}" presName="parTx" presStyleLbl="revTx" presStyleIdx="5" presStyleCnt="7">
        <dgm:presLayoutVars>
          <dgm:chMax val="0"/>
          <dgm:chPref val="0"/>
        </dgm:presLayoutVars>
      </dgm:prSet>
      <dgm:spPr/>
    </dgm:pt>
    <dgm:pt modelId="{73869A8F-301D-4795-8D56-50F1A50E317E}" type="pres">
      <dgm:prSet presAssocID="{EDD75442-976E-416F-8441-26C6877B01E9}" presName="sibTrans" presStyleCnt="0"/>
      <dgm:spPr/>
    </dgm:pt>
    <dgm:pt modelId="{2EF4C987-64E5-4ADC-A3C1-52C9AC47FB80}" type="pres">
      <dgm:prSet presAssocID="{3B508FFB-EC33-4C69-BF30-9D914A9131C3}" presName="compNode" presStyleCnt="0"/>
      <dgm:spPr/>
    </dgm:pt>
    <dgm:pt modelId="{95232AF0-CF9B-4C70-8932-B3EC6E6E2C21}" type="pres">
      <dgm:prSet presAssocID="{3B508FFB-EC33-4C69-BF30-9D914A9131C3}" presName="bgRect" presStyleLbl="bgShp" presStyleIdx="6" presStyleCnt="7"/>
      <dgm:spPr>
        <a:solidFill>
          <a:schemeClr val="accent2">
            <a:lumMod val="60000"/>
            <a:lumOff val="40000"/>
          </a:schemeClr>
        </a:solidFill>
      </dgm:spPr>
    </dgm:pt>
    <dgm:pt modelId="{5C554889-4962-4987-87EE-859F74D57D20}" type="pres">
      <dgm:prSet presAssocID="{3B508FFB-EC33-4C69-BF30-9D914A9131C3}" presName="iconRect" presStyleLbl="node1" presStyleIdx="6" presStyleCnt="7" custLinFactY="-600000" custLinFactNeighborX="-15522" custLinFactNeighborY="-60763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dical"/>
        </a:ext>
      </dgm:extLst>
    </dgm:pt>
    <dgm:pt modelId="{13441311-B4A0-4CAF-ABFF-BB708508C95F}" type="pres">
      <dgm:prSet presAssocID="{3B508FFB-EC33-4C69-BF30-9D914A9131C3}" presName="spaceRect" presStyleCnt="0"/>
      <dgm:spPr/>
    </dgm:pt>
    <dgm:pt modelId="{7EE6B09E-C66F-4393-8D62-C9B1D3C80E2B}" type="pres">
      <dgm:prSet presAssocID="{3B508FFB-EC33-4C69-BF30-9D914A9131C3}" presName="parTx" presStyleLbl="revTx" presStyleIdx="6" presStyleCnt="7">
        <dgm:presLayoutVars>
          <dgm:chMax val="0"/>
          <dgm:chPref val="0"/>
        </dgm:presLayoutVars>
      </dgm:prSet>
      <dgm:spPr/>
    </dgm:pt>
  </dgm:ptLst>
  <dgm:cxnLst>
    <dgm:cxn modelId="{19C31B13-7A22-4A65-9E0A-BCFDA3969E7B}" type="presOf" srcId="{4B4CDDF1-0934-438B-8044-9E8210163ACE}" destId="{434C110C-2FB8-44EE-AAE1-589B1FE2728F}" srcOrd="0" destOrd="0" presId="urn:microsoft.com/office/officeart/2018/2/layout/IconVerticalSolidList"/>
    <dgm:cxn modelId="{40269C18-1642-4472-A393-0A765D16EEA1}" srcId="{6F6395E0-CFC8-4736-9242-C961EA00EAB2}" destId="{7236A909-2994-4AE3-BA44-8E049B49560E}" srcOrd="4" destOrd="0" parTransId="{CD01984B-24EC-4DD6-9912-7F480E5D9519}" sibTransId="{C5998CA9-8378-4F97-A1A3-45BEDF34F705}"/>
    <dgm:cxn modelId="{993D5719-62C0-46CD-8A60-F334AF6F24A5}" srcId="{6F6395E0-CFC8-4736-9242-C961EA00EAB2}" destId="{3B508FFB-EC33-4C69-BF30-9D914A9131C3}" srcOrd="6" destOrd="0" parTransId="{883C08C3-E69D-4D6C-A303-D49D54817C45}" sibTransId="{6FD01F6B-7382-45A0-95ED-210625907CB7}"/>
    <dgm:cxn modelId="{4ADB8330-02BF-4A5C-8A45-6B22852F3E84}" srcId="{6F6395E0-CFC8-4736-9242-C961EA00EAB2}" destId="{52B05397-E138-40EC-9397-70EDA69909BE}" srcOrd="3" destOrd="0" parTransId="{34DD3FAD-8AC4-464F-B37F-FE895251DE52}" sibTransId="{926F8E75-C51C-4302-B701-1DE010736734}"/>
    <dgm:cxn modelId="{6E11CF31-33CA-4912-BE00-782F3AC7128A}" type="presOf" srcId="{7236A909-2994-4AE3-BA44-8E049B49560E}" destId="{E3BD0F22-EC5E-49E5-8D9D-8D389585CF94}" srcOrd="0" destOrd="0" presId="urn:microsoft.com/office/officeart/2018/2/layout/IconVerticalSolidList"/>
    <dgm:cxn modelId="{82DDDC51-E348-4CC2-BE3C-15D801D46344}" type="presOf" srcId="{6F6395E0-CFC8-4736-9242-C961EA00EAB2}" destId="{25EEB9D3-0558-4D42-A931-7ADDBA4C92BA}" srcOrd="0" destOrd="0" presId="urn:microsoft.com/office/officeart/2018/2/layout/IconVerticalSolidList"/>
    <dgm:cxn modelId="{01D7237C-2018-4075-A680-3D49E236AFB4}" srcId="{6F6395E0-CFC8-4736-9242-C961EA00EAB2}" destId="{5450764A-6B23-4609-90B6-74A217C32E6D}" srcOrd="1" destOrd="0" parTransId="{5C8A0379-EBAD-4610-B930-6475238A678C}" sibTransId="{22A4846C-25FF-48DF-A4F7-03F3C75CB96F}"/>
    <dgm:cxn modelId="{8D926E7F-4F29-48F5-9943-7A973E7D2451}" srcId="{6F6395E0-CFC8-4736-9242-C961EA00EAB2}" destId="{5B1A2EEB-CE75-4D49-9823-680FE81116C6}" srcOrd="5" destOrd="0" parTransId="{1780F0D5-0E27-411C-8968-6BE2B821808E}" sibTransId="{EDD75442-976E-416F-8441-26C6877B01E9}"/>
    <dgm:cxn modelId="{AF981184-0E05-4CE3-8F28-9F32FCF0ED56}" srcId="{6F6395E0-CFC8-4736-9242-C961EA00EAB2}" destId="{A15D341F-CCFD-4C23-9657-247006FFB67F}" srcOrd="0" destOrd="0" parTransId="{265DD739-C5D1-486D-B334-AED84DC02F4E}" sibTransId="{77ACDFC4-85BE-4BC5-9669-36824278C118}"/>
    <dgm:cxn modelId="{FFE45E9B-D2C3-4332-BC3C-D9135D63A31E}" type="presOf" srcId="{3B508FFB-EC33-4C69-BF30-9D914A9131C3}" destId="{7EE6B09E-C66F-4393-8D62-C9B1D3C80E2B}" srcOrd="0" destOrd="0" presId="urn:microsoft.com/office/officeart/2018/2/layout/IconVerticalSolidList"/>
    <dgm:cxn modelId="{D796E0BB-4280-425B-B1F1-C8447F8A204A}" type="presOf" srcId="{52B05397-E138-40EC-9397-70EDA69909BE}" destId="{E9AA9106-CC60-41E8-808A-3BFFB1C8639B}" srcOrd="0" destOrd="0" presId="urn:microsoft.com/office/officeart/2018/2/layout/IconVerticalSolidList"/>
    <dgm:cxn modelId="{595502C7-6C57-46E3-A0B4-9511982D496F}" type="presOf" srcId="{A15D341F-CCFD-4C23-9657-247006FFB67F}" destId="{81612DD9-0581-4276-A878-7A926B6FAE3A}" srcOrd="0" destOrd="0" presId="urn:microsoft.com/office/officeart/2018/2/layout/IconVerticalSolidList"/>
    <dgm:cxn modelId="{184DE9CD-E005-4CE7-8B70-4020B5A7C20E}" srcId="{6F6395E0-CFC8-4736-9242-C961EA00EAB2}" destId="{4B4CDDF1-0934-438B-8044-9E8210163ACE}" srcOrd="2" destOrd="0" parTransId="{3107747D-EE61-4D8E-9258-96CA17C5F79C}" sibTransId="{DC811374-3C98-430F-8CBB-6E2494811A4B}"/>
    <dgm:cxn modelId="{D424A5DA-F784-4B60-A1B0-A89C27B995AA}" type="presOf" srcId="{5B1A2EEB-CE75-4D49-9823-680FE81116C6}" destId="{8A10519C-C15B-45DB-8106-CE91CB4CDB13}" srcOrd="0" destOrd="0" presId="urn:microsoft.com/office/officeart/2018/2/layout/IconVerticalSolidList"/>
    <dgm:cxn modelId="{664341F0-A35B-4D9B-B489-862AACC4CCF0}" type="presOf" srcId="{5450764A-6B23-4609-90B6-74A217C32E6D}" destId="{25D68B86-04F7-4023-9227-A8E696BCCFAE}" srcOrd="0" destOrd="0" presId="urn:microsoft.com/office/officeart/2018/2/layout/IconVerticalSolidList"/>
    <dgm:cxn modelId="{B3E409C4-59A0-4A14-8B37-C7B9569B9943}" type="presParOf" srcId="{25EEB9D3-0558-4D42-A931-7ADDBA4C92BA}" destId="{307ABD23-3992-46FF-A68E-C0E2448244BE}" srcOrd="0" destOrd="0" presId="urn:microsoft.com/office/officeart/2018/2/layout/IconVerticalSolidList"/>
    <dgm:cxn modelId="{D7C2F750-6ED7-403C-B0C5-C7E2901B421B}" type="presParOf" srcId="{307ABD23-3992-46FF-A68E-C0E2448244BE}" destId="{AB4E4E9A-E15D-413A-ACA4-6C7936E66E0E}" srcOrd="0" destOrd="0" presId="urn:microsoft.com/office/officeart/2018/2/layout/IconVerticalSolidList"/>
    <dgm:cxn modelId="{C6CC76CF-2348-4B82-9E11-57BE2228BC4C}" type="presParOf" srcId="{307ABD23-3992-46FF-A68E-C0E2448244BE}" destId="{DA50637A-3BA2-409F-869C-6444793E902E}" srcOrd="1" destOrd="0" presId="urn:microsoft.com/office/officeart/2018/2/layout/IconVerticalSolidList"/>
    <dgm:cxn modelId="{E9496C01-16A2-4BF8-A182-28D290205B55}" type="presParOf" srcId="{307ABD23-3992-46FF-A68E-C0E2448244BE}" destId="{3D3DBE7E-7039-4180-A06A-31FB552D0883}" srcOrd="2" destOrd="0" presId="urn:microsoft.com/office/officeart/2018/2/layout/IconVerticalSolidList"/>
    <dgm:cxn modelId="{9BC37540-B195-4F70-AF2C-1233D82B366A}" type="presParOf" srcId="{307ABD23-3992-46FF-A68E-C0E2448244BE}" destId="{81612DD9-0581-4276-A878-7A926B6FAE3A}" srcOrd="3" destOrd="0" presId="urn:microsoft.com/office/officeart/2018/2/layout/IconVerticalSolidList"/>
    <dgm:cxn modelId="{EEC53E7D-2759-4040-B524-C332CAAD8139}" type="presParOf" srcId="{25EEB9D3-0558-4D42-A931-7ADDBA4C92BA}" destId="{266D732A-6BD0-4EC7-A081-1CE598FE6334}" srcOrd="1" destOrd="0" presId="urn:microsoft.com/office/officeart/2018/2/layout/IconVerticalSolidList"/>
    <dgm:cxn modelId="{45FB5B27-AD90-4636-BC9A-C2B2B895AD09}" type="presParOf" srcId="{25EEB9D3-0558-4D42-A931-7ADDBA4C92BA}" destId="{33A090BB-02A4-446E-AB38-546C329DC5F9}" srcOrd="2" destOrd="0" presId="urn:microsoft.com/office/officeart/2018/2/layout/IconVerticalSolidList"/>
    <dgm:cxn modelId="{71DC8313-0F48-4B27-888A-3C199D213AAA}" type="presParOf" srcId="{33A090BB-02A4-446E-AB38-546C329DC5F9}" destId="{790F2DB9-C23D-46C4-B2CE-AC4C6D07A5F7}" srcOrd="0" destOrd="0" presId="urn:microsoft.com/office/officeart/2018/2/layout/IconVerticalSolidList"/>
    <dgm:cxn modelId="{057EFF90-2FC2-407D-A944-D709E001309D}" type="presParOf" srcId="{33A090BB-02A4-446E-AB38-546C329DC5F9}" destId="{61C6E374-F4CE-432A-B319-4CCB8C1BB787}" srcOrd="1" destOrd="0" presId="urn:microsoft.com/office/officeart/2018/2/layout/IconVerticalSolidList"/>
    <dgm:cxn modelId="{7EE4E1D5-CC66-4165-A662-EE55297B4F57}" type="presParOf" srcId="{33A090BB-02A4-446E-AB38-546C329DC5F9}" destId="{A4A6BA97-686A-4765-8A98-6811D942A68D}" srcOrd="2" destOrd="0" presId="urn:microsoft.com/office/officeart/2018/2/layout/IconVerticalSolidList"/>
    <dgm:cxn modelId="{5B470FC1-528A-4234-9129-D7C79FAB69FF}" type="presParOf" srcId="{33A090BB-02A4-446E-AB38-546C329DC5F9}" destId="{25D68B86-04F7-4023-9227-A8E696BCCFAE}" srcOrd="3" destOrd="0" presId="urn:microsoft.com/office/officeart/2018/2/layout/IconVerticalSolidList"/>
    <dgm:cxn modelId="{F8335464-0DFC-43A8-A046-B02933F5EE39}" type="presParOf" srcId="{25EEB9D3-0558-4D42-A931-7ADDBA4C92BA}" destId="{5813167D-3287-445C-BB85-B96B8E8D3285}" srcOrd="3" destOrd="0" presId="urn:microsoft.com/office/officeart/2018/2/layout/IconVerticalSolidList"/>
    <dgm:cxn modelId="{3F8270EE-6CFA-42A6-9802-46065F427D25}" type="presParOf" srcId="{25EEB9D3-0558-4D42-A931-7ADDBA4C92BA}" destId="{3102AD1E-74DB-436A-9763-8B19A27D309B}" srcOrd="4" destOrd="0" presId="urn:microsoft.com/office/officeart/2018/2/layout/IconVerticalSolidList"/>
    <dgm:cxn modelId="{E58B4881-72CE-4A63-8F55-174E503A547E}" type="presParOf" srcId="{3102AD1E-74DB-436A-9763-8B19A27D309B}" destId="{F1B7A5A4-8385-4C57-A34A-07B4EC479482}" srcOrd="0" destOrd="0" presId="urn:microsoft.com/office/officeart/2018/2/layout/IconVerticalSolidList"/>
    <dgm:cxn modelId="{F266D1A2-CA6E-4F5F-A345-DC978C7E6276}" type="presParOf" srcId="{3102AD1E-74DB-436A-9763-8B19A27D309B}" destId="{D4534917-BB92-4A05-8F00-4E46E3509CDC}" srcOrd="1" destOrd="0" presId="urn:microsoft.com/office/officeart/2018/2/layout/IconVerticalSolidList"/>
    <dgm:cxn modelId="{493E132E-06E7-4122-AF7F-4325F2F57820}" type="presParOf" srcId="{3102AD1E-74DB-436A-9763-8B19A27D309B}" destId="{18956364-2A4A-4DE6-BAB4-DB94C22E4AF6}" srcOrd="2" destOrd="0" presId="urn:microsoft.com/office/officeart/2018/2/layout/IconVerticalSolidList"/>
    <dgm:cxn modelId="{9C0FBD1E-DBCF-4313-A2FE-1173350F5657}" type="presParOf" srcId="{3102AD1E-74DB-436A-9763-8B19A27D309B}" destId="{434C110C-2FB8-44EE-AAE1-589B1FE2728F}" srcOrd="3" destOrd="0" presId="urn:microsoft.com/office/officeart/2018/2/layout/IconVerticalSolidList"/>
    <dgm:cxn modelId="{338D99B9-EE29-40E4-8CD8-663A7608DE1A}" type="presParOf" srcId="{25EEB9D3-0558-4D42-A931-7ADDBA4C92BA}" destId="{E859AF2C-3ABC-4F8F-A248-2477E09617EF}" srcOrd="5" destOrd="0" presId="urn:microsoft.com/office/officeart/2018/2/layout/IconVerticalSolidList"/>
    <dgm:cxn modelId="{194A450D-E59C-4610-B91D-9B3A1261EB99}" type="presParOf" srcId="{25EEB9D3-0558-4D42-A931-7ADDBA4C92BA}" destId="{E5CB6CF2-746D-45D0-9CE7-15EB25A732A5}" srcOrd="6" destOrd="0" presId="urn:microsoft.com/office/officeart/2018/2/layout/IconVerticalSolidList"/>
    <dgm:cxn modelId="{61594680-63A6-4CF3-831A-0AA4E00961A7}" type="presParOf" srcId="{E5CB6CF2-746D-45D0-9CE7-15EB25A732A5}" destId="{FD125AAB-589F-4AE8-AA5A-9DF035C3C368}" srcOrd="0" destOrd="0" presId="urn:microsoft.com/office/officeart/2018/2/layout/IconVerticalSolidList"/>
    <dgm:cxn modelId="{5B37514A-79E7-403F-850E-2F72CDD85CC4}" type="presParOf" srcId="{E5CB6CF2-746D-45D0-9CE7-15EB25A732A5}" destId="{E4CF7709-81A1-43B4-B31B-935DB2EE8EEF}" srcOrd="1" destOrd="0" presId="urn:microsoft.com/office/officeart/2018/2/layout/IconVerticalSolidList"/>
    <dgm:cxn modelId="{364CC840-7697-49D9-AADD-71B4843BDD87}" type="presParOf" srcId="{E5CB6CF2-746D-45D0-9CE7-15EB25A732A5}" destId="{C3E65340-BB94-4D9F-A2BD-D3451611640B}" srcOrd="2" destOrd="0" presId="urn:microsoft.com/office/officeart/2018/2/layout/IconVerticalSolidList"/>
    <dgm:cxn modelId="{51F50A81-6547-41EA-B711-E557A9FC16E5}" type="presParOf" srcId="{E5CB6CF2-746D-45D0-9CE7-15EB25A732A5}" destId="{E9AA9106-CC60-41E8-808A-3BFFB1C8639B}" srcOrd="3" destOrd="0" presId="urn:microsoft.com/office/officeart/2018/2/layout/IconVerticalSolidList"/>
    <dgm:cxn modelId="{B2967275-C23E-409C-BD3E-0EB727EA683D}" type="presParOf" srcId="{25EEB9D3-0558-4D42-A931-7ADDBA4C92BA}" destId="{6BC0D427-3F43-4168-95FF-16F201986488}" srcOrd="7" destOrd="0" presId="urn:microsoft.com/office/officeart/2018/2/layout/IconVerticalSolidList"/>
    <dgm:cxn modelId="{48F83B44-37C3-4D4D-915E-188B3FD89386}" type="presParOf" srcId="{25EEB9D3-0558-4D42-A931-7ADDBA4C92BA}" destId="{5D99EDF1-D5F2-4006-8C57-061DD98925F1}" srcOrd="8" destOrd="0" presId="urn:microsoft.com/office/officeart/2018/2/layout/IconVerticalSolidList"/>
    <dgm:cxn modelId="{6A929AFB-00FB-46E1-B593-FAA40358E218}" type="presParOf" srcId="{5D99EDF1-D5F2-4006-8C57-061DD98925F1}" destId="{6C99F092-A65D-4BDA-B7FD-9ECDFFC02668}" srcOrd="0" destOrd="0" presId="urn:microsoft.com/office/officeart/2018/2/layout/IconVerticalSolidList"/>
    <dgm:cxn modelId="{FF33BE97-E8EE-47D7-B87B-6FCFF646349A}" type="presParOf" srcId="{5D99EDF1-D5F2-4006-8C57-061DD98925F1}" destId="{01DD9464-62D5-402B-975B-4D831542C123}" srcOrd="1" destOrd="0" presId="urn:microsoft.com/office/officeart/2018/2/layout/IconVerticalSolidList"/>
    <dgm:cxn modelId="{A578249A-71ED-4635-8395-E0E4DA5D5099}" type="presParOf" srcId="{5D99EDF1-D5F2-4006-8C57-061DD98925F1}" destId="{D94057D9-A518-4109-B391-2CB04FCD9C80}" srcOrd="2" destOrd="0" presId="urn:microsoft.com/office/officeart/2018/2/layout/IconVerticalSolidList"/>
    <dgm:cxn modelId="{8FA50E6F-9DB9-4E40-986E-089C804B0077}" type="presParOf" srcId="{5D99EDF1-D5F2-4006-8C57-061DD98925F1}" destId="{E3BD0F22-EC5E-49E5-8D9D-8D389585CF94}" srcOrd="3" destOrd="0" presId="urn:microsoft.com/office/officeart/2018/2/layout/IconVerticalSolidList"/>
    <dgm:cxn modelId="{2C819DBE-1541-43DB-92B5-7853F33FE8B8}" type="presParOf" srcId="{25EEB9D3-0558-4D42-A931-7ADDBA4C92BA}" destId="{0BEBD41B-CE17-461C-ACF4-99D13EA57B27}" srcOrd="9" destOrd="0" presId="urn:microsoft.com/office/officeart/2018/2/layout/IconVerticalSolidList"/>
    <dgm:cxn modelId="{D48A7CEE-89DC-41AE-AF9F-00FD38218F52}" type="presParOf" srcId="{25EEB9D3-0558-4D42-A931-7ADDBA4C92BA}" destId="{708D0819-9596-41AE-A224-6AC0EC9359E0}" srcOrd="10" destOrd="0" presId="urn:microsoft.com/office/officeart/2018/2/layout/IconVerticalSolidList"/>
    <dgm:cxn modelId="{6A1E86EA-E702-4954-842F-74DCCCA38422}" type="presParOf" srcId="{708D0819-9596-41AE-A224-6AC0EC9359E0}" destId="{915882B5-4E1D-438D-927C-915B0846377D}" srcOrd="0" destOrd="0" presId="urn:microsoft.com/office/officeart/2018/2/layout/IconVerticalSolidList"/>
    <dgm:cxn modelId="{47DBA6AE-D555-4C6E-B413-F17E2A6A2525}" type="presParOf" srcId="{708D0819-9596-41AE-A224-6AC0EC9359E0}" destId="{6BB3A387-8833-4AB3-9094-C74BCEE3DEAC}" srcOrd="1" destOrd="0" presId="urn:microsoft.com/office/officeart/2018/2/layout/IconVerticalSolidList"/>
    <dgm:cxn modelId="{91B8B841-D663-4593-A0FE-26C69FD9595D}" type="presParOf" srcId="{708D0819-9596-41AE-A224-6AC0EC9359E0}" destId="{550F637B-2EF2-4EEE-880B-10D1B9DF9C51}" srcOrd="2" destOrd="0" presId="urn:microsoft.com/office/officeart/2018/2/layout/IconVerticalSolidList"/>
    <dgm:cxn modelId="{E658B774-F4A8-419C-AA41-9CC5A843A18D}" type="presParOf" srcId="{708D0819-9596-41AE-A224-6AC0EC9359E0}" destId="{8A10519C-C15B-45DB-8106-CE91CB4CDB13}" srcOrd="3" destOrd="0" presId="urn:microsoft.com/office/officeart/2018/2/layout/IconVerticalSolidList"/>
    <dgm:cxn modelId="{5A4D348E-4F63-4BBE-94EA-C2194BC6C97B}" type="presParOf" srcId="{25EEB9D3-0558-4D42-A931-7ADDBA4C92BA}" destId="{73869A8F-301D-4795-8D56-50F1A50E317E}" srcOrd="11" destOrd="0" presId="urn:microsoft.com/office/officeart/2018/2/layout/IconVerticalSolidList"/>
    <dgm:cxn modelId="{DDE1BEC3-DAAE-4AF0-867E-EF4426D17704}" type="presParOf" srcId="{25EEB9D3-0558-4D42-A931-7ADDBA4C92BA}" destId="{2EF4C987-64E5-4ADC-A3C1-52C9AC47FB80}" srcOrd="12" destOrd="0" presId="urn:microsoft.com/office/officeart/2018/2/layout/IconVerticalSolidList"/>
    <dgm:cxn modelId="{28F8483A-D96F-459D-A8F8-C6FCF9D0D5CA}" type="presParOf" srcId="{2EF4C987-64E5-4ADC-A3C1-52C9AC47FB80}" destId="{95232AF0-CF9B-4C70-8932-B3EC6E6E2C21}" srcOrd="0" destOrd="0" presId="urn:microsoft.com/office/officeart/2018/2/layout/IconVerticalSolidList"/>
    <dgm:cxn modelId="{F1DE0B79-1DCD-4657-885B-CCEC15C6CB45}" type="presParOf" srcId="{2EF4C987-64E5-4ADC-A3C1-52C9AC47FB80}" destId="{5C554889-4962-4987-87EE-859F74D57D20}" srcOrd="1" destOrd="0" presId="urn:microsoft.com/office/officeart/2018/2/layout/IconVerticalSolidList"/>
    <dgm:cxn modelId="{AC1700B2-D306-434C-ADF3-D2FC05031BDD}" type="presParOf" srcId="{2EF4C987-64E5-4ADC-A3C1-52C9AC47FB80}" destId="{13441311-B4A0-4CAF-ABFF-BB708508C95F}" srcOrd="2" destOrd="0" presId="urn:microsoft.com/office/officeart/2018/2/layout/IconVerticalSolidList"/>
    <dgm:cxn modelId="{30E770FB-451E-49BA-8512-C195631AA34A}" type="presParOf" srcId="{2EF4C987-64E5-4ADC-A3C1-52C9AC47FB80}" destId="{7EE6B09E-C66F-4393-8D62-C9B1D3C80E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D01595-165D-41BC-837B-ABC4087AADF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AB58EC2-259D-4655-8B1A-8531D2A3D6A6}">
      <dgm:prSet/>
      <dgm:spPr>
        <a:solidFill>
          <a:schemeClr val="accent4"/>
        </a:solidFill>
      </dgm:spPr>
      <dgm:t>
        <a:bodyPr/>
        <a:lstStyle/>
        <a:p>
          <a:r>
            <a:rPr lang="en-US" dirty="0">
              <a:solidFill>
                <a:schemeClr val="tx1"/>
              </a:solidFill>
            </a:rPr>
            <a:t>ARESTIN</a:t>
          </a:r>
          <a:r>
            <a:rPr lang="en-US" baseline="30000" dirty="0">
              <a:solidFill>
                <a:schemeClr val="tx1"/>
              </a:solidFill>
            </a:rPr>
            <a:t>®</a:t>
          </a:r>
          <a:r>
            <a:rPr lang="en-US" dirty="0">
              <a:solidFill>
                <a:schemeClr val="tx1"/>
              </a:solidFill>
            </a:rPr>
            <a:t> (minocycline HCl) Microspheres, 1 mg may be incorporated into your case study if it is appropriate</a:t>
          </a:r>
        </a:p>
      </dgm:t>
    </dgm:pt>
    <dgm:pt modelId="{10AA233C-3012-4CD5-9996-CE7F28DB48A3}" type="parTrans" cxnId="{35F4AF40-8DC1-42FD-83D2-F56AD2409888}">
      <dgm:prSet/>
      <dgm:spPr/>
      <dgm:t>
        <a:bodyPr/>
        <a:lstStyle/>
        <a:p>
          <a:endParaRPr lang="en-US"/>
        </a:p>
      </dgm:t>
    </dgm:pt>
    <dgm:pt modelId="{94A2FEAB-41F0-425B-9FCE-046BC45203F0}" type="sibTrans" cxnId="{35F4AF40-8DC1-42FD-83D2-F56AD2409888}">
      <dgm:prSet/>
      <dgm:spPr/>
      <dgm:t>
        <a:bodyPr/>
        <a:lstStyle/>
        <a:p>
          <a:endParaRPr lang="en-US"/>
        </a:p>
      </dgm:t>
    </dgm:pt>
    <dgm:pt modelId="{31362D36-0272-4BD6-AA3E-2B002DC72B65}">
      <dgm:prSet/>
      <dgm:spPr>
        <a:solidFill>
          <a:schemeClr val="accent4">
            <a:lumMod val="40000"/>
            <a:lumOff val="60000"/>
          </a:schemeClr>
        </a:solidFill>
      </dgm:spPr>
      <dgm:t>
        <a:bodyPr/>
        <a:lstStyle/>
        <a:p>
          <a:r>
            <a:rPr lang="en-US" dirty="0">
              <a:solidFill>
                <a:schemeClr val="tx1"/>
              </a:solidFill>
            </a:rPr>
            <a:t>An appropriate periodontal case study patient for this assignment will have one or several teeth that present with a clinical attachment loss of  ≥5 mm and probing depth of ≥5 with bleeding on probing (BOP) or other clinical evidence of periodontal infection</a:t>
          </a:r>
        </a:p>
      </dgm:t>
    </dgm:pt>
    <dgm:pt modelId="{4F9492CE-0AB8-49A2-8DD9-724FCF2AB520}" type="parTrans" cxnId="{C7AFA8E4-A923-4658-AF47-A36932EA53B3}">
      <dgm:prSet/>
      <dgm:spPr/>
      <dgm:t>
        <a:bodyPr/>
        <a:lstStyle/>
        <a:p>
          <a:endParaRPr lang="en-US"/>
        </a:p>
      </dgm:t>
    </dgm:pt>
    <dgm:pt modelId="{8270C60A-7A37-4B0B-9A13-54459F006C98}" type="sibTrans" cxnId="{C7AFA8E4-A923-4658-AF47-A36932EA53B3}">
      <dgm:prSet/>
      <dgm:spPr/>
      <dgm:t>
        <a:bodyPr/>
        <a:lstStyle/>
        <a:p>
          <a:endParaRPr lang="en-US"/>
        </a:p>
      </dgm:t>
    </dgm:pt>
    <dgm:pt modelId="{5A41FAF4-0775-4559-A27C-835EC2C3D8CE}">
      <dgm:prSet/>
      <dgm:spPr>
        <a:solidFill>
          <a:schemeClr val="accent5">
            <a:lumMod val="40000"/>
            <a:lumOff val="60000"/>
          </a:schemeClr>
        </a:solidFill>
      </dgm:spPr>
      <dgm:t>
        <a:bodyPr/>
        <a:lstStyle/>
        <a:p>
          <a:r>
            <a:rPr lang="en-US" dirty="0">
              <a:solidFill>
                <a:schemeClr val="tx1"/>
              </a:solidFill>
            </a:rPr>
            <a:t>Patient should be selected with a full understanding of the safety information contained in the prescribing information</a:t>
          </a:r>
        </a:p>
      </dgm:t>
    </dgm:pt>
    <dgm:pt modelId="{893B2296-88C6-4AAE-9ED5-B78A30A355D0}" type="parTrans" cxnId="{C45FDD17-998C-48AF-A7A8-ED5E9C366C2D}">
      <dgm:prSet/>
      <dgm:spPr/>
      <dgm:t>
        <a:bodyPr/>
        <a:lstStyle/>
        <a:p>
          <a:endParaRPr lang="en-US"/>
        </a:p>
      </dgm:t>
    </dgm:pt>
    <dgm:pt modelId="{99D74BFF-8F2E-4C99-AC31-CDD9656543F2}" type="sibTrans" cxnId="{C45FDD17-998C-48AF-A7A8-ED5E9C366C2D}">
      <dgm:prSet/>
      <dgm:spPr/>
      <dgm:t>
        <a:bodyPr/>
        <a:lstStyle/>
        <a:p>
          <a:endParaRPr lang="en-US"/>
        </a:p>
      </dgm:t>
    </dgm:pt>
    <dgm:pt modelId="{4E4B4917-CF72-4BF5-95F8-6D62A1C0C80C}" type="pres">
      <dgm:prSet presAssocID="{57D01595-165D-41BC-837B-ABC4087AADF5}" presName="linear" presStyleCnt="0">
        <dgm:presLayoutVars>
          <dgm:animLvl val="lvl"/>
          <dgm:resizeHandles val="exact"/>
        </dgm:presLayoutVars>
      </dgm:prSet>
      <dgm:spPr/>
    </dgm:pt>
    <dgm:pt modelId="{F337B0EF-0C5C-4807-8973-FF2315F55240}" type="pres">
      <dgm:prSet presAssocID="{6AB58EC2-259D-4655-8B1A-8531D2A3D6A6}" presName="parentText" presStyleLbl="node1" presStyleIdx="0" presStyleCnt="3">
        <dgm:presLayoutVars>
          <dgm:chMax val="0"/>
          <dgm:bulletEnabled val="1"/>
        </dgm:presLayoutVars>
      </dgm:prSet>
      <dgm:spPr/>
    </dgm:pt>
    <dgm:pt modelId="{551E4163-65D9-46C2-8437-584A4923FDD4}" type="pres">
      <dgm:prSet presAssocID="{94A2FEAB-41F0-425B-9FCE-046BC45203F0}" presName="spacer" presStyleCnt="0"/>
      <dgm:spPr/>
    </dgm:pt>
    <dgm:pt modelId="{B86BBCC4-D430-48B3-909B-EC9BA27E0BEB}" type="pres">
      <dgm:prSet presAssocID="{31362D36-0272-4BD6-AA3E-2B002DC72B65}" presName="parentText" presStyleLbl="node1" presStyleIdx="1" presStyleCnt="3">
        <dgm:presLayoutVars>
          <dgm:chMax val="0"/>
          <dgm:bulletEnabled val="1"/>
        </dgm:presLayoutVars>
      </dgm:prSet>
      <dgm:spPr/>
    </dgm:pt>
    <dgm:pt modelId="{ADF9DEA8-218F-4824-9D7A-6DB4CF5CBAE6}" type="pres">
      <dgm:prSet presAssocID="{8270C60A-7A37-4B0B-9A13-54459F006C98}" presName="spacer" presStyleCnt="0"/>
      <dgm:spPr/>
    </dgm:pt>
    <dgm:pt modelId="{BA1E4849-061A-4C90-A330-121CC79F48A0}" type="pres">
      <dgm:prSet presAssocID="{5A41FAF4-0775-4559-A27C-835EC2C3D8CE}" presName="parentText" presStyleLbl="node1" presStyleIdx="2" presStyleCnt="3">
        <dgm:presLayoutVars>
          <dgm:chMax val="0"/>
          <dgm:bulletEnabled val="1"/>
        </dgm:presLayoutVars>
      </dgm:prSet>
      <dgm:spPr/>
    </dgm:pt>
  </dgm:ptLst>
  <dgm:cxnLst>
    <dgm:cxn modelId="{C45FDD17-998C-48AF-A7A8-ED5E9C366C2D}" srcId="{57D01595-165D-41BC-837B-ABC4087AADF5}" destId="{5A41FAF4-0775-4559-A27C-835EC2C3D8CE}" srcOrd="2" destOrd="0" parTransId="{893B2296-88C6-4AAE-9ED5-B78A30A355D0}" sibTransId="{99D74BFF-8F2E-4C99-AC31-CDD9656543F2}"/>
    <dgm:cxn modelId="{F963F23D-051C-4B7E-B80D-2B1538990C53}" type="presOf" srcId="{6AB58EC2-259D-4655-8B1A-8531D2A3D6A6}" destId="{F337B0EF-0C5C-4807-8973-FF2315F55240}" srcOrd="0" destOrd="0" presId="urn:microsoft.com/office/officeart/2005/8/layout/vList2"/>
    <dgm:cxn modelId="{35F4AF40-8DC1-42FD-83D2-F56AD2409888}" srcId="{57D01595-165D-41BC-837B-ABC4087AADF5}" destId="{6AB58EC2-259D-4655-8B1A-8531D2A3D6A6}" srcOrd="0" destOrd="0" parTransId="{10AA233C-3012-4CD5-9996-CE7F28DB48A3}" sibTransId="{94A2FEAB-41F0-425B-9FCE-046BC45203F0}"/>
    <dgm:cxn modelId="{2AEEB966-4EBE-416E-BD74-B8A3153252AB}" type="presOf" srcId="{5A41FAF4-0775-4559-A27C-835EC2C3D8CE}" destId="{BA1E4849-061A-4C90-A330-121CC79F48A0}" srcOrd="0" destOrd="0" presId="urn:microsoft.com/office/officeart/2005/8/layout/vList2"/>
    <dgm:cxn modelId="{FD8731C3-3018-4AE8-9319-885B9703C4E4}" type="presOf" srcId="{31362D36-0272-4BD6-AA3E-2B002DC72B65}" destId="{B86BBCC4-D430-48B3-909B-EC9BA27E0BEB}" srcOrd="0" destOrd="0" presId="urn:microsoft.com/office/officeart/2005/8/layout/vList2"/>
    <dgm:cxn modelId="{C7AFA8E4-A923-4658-AF47-A36932EA53B3}" srcId="{57D01595-165D-41BC-837B-ABC4087AADF5}" destId="{31362D36-0272-4BD6-AA3E-2B002DC72B65}" srcOrd="1" destOrd="0" parTransId="{4F9492CE-0AB8-49A2-8DD9-724FCF2AB520}" sibTransId="{8270C60A-7A37-4B0B-9A13-54459F006C98}"/>
    <dgm:cxn modelId="{5DF3ACF2-0235-4E49-94E8-B36EECCC3B68}" type="presOf" srcId="{57D01595-165D-41BC-837B-ABC4087AADF5}" destId="{4E4B4917-CF72-4BF5-95F8-6D62A1C0C80C}" srcOrd="0" destOrd="0" presId="urn:microsoft.com/office/officeart/2005/8/layout/vList2"/>
    <dgm:cxn modelId="{4D068D3C-B60A-4AFC-A0FE-BE0A23D537FE}" type="presParOf" srcId="{4E4B4917-CF72-4BF5-95F8-6D62A1C0C80C}" destId="{F337B0EF-0C5C-4807-8973-FF2315F55240}" srcOrd="0" destOrd="0" presId="urn:microsoft.com/office/officeart/2005/8/layout/vList2"/>
    <dgm:cxn modelId="{35D373CB-FA69-46E6-B33C-E3DD546B662F}" type="presParOf" srcId="{4E4B4917-CF72-4BF5-95F8-6D62A1C0C80C}" destId="{551E4163-65D9-46C2-8437-584A4923FDD4}" srcOrd="1" destOrd="0" presId="urn:microsoft.com/office/officeart/2005/8/layout/vList2"/>
    <dgm:cxn modelId="{D2E54C98-4D83-4529-AA00-633D1E1A7165}" type="presParOf" srcId="{4E4B4917-CF72-4BF5-95F8-6D62A1C0C80C}" destId="{B86BBCC4-D430-48B3-909B-EC9BA27E0BEB}" srcOrd="2" destOrd="0" presId="urn:microsoft.com/office/officeart/2005/8/layout/vList2"/>
    <dgm:cxn modelId="{C6BB022F-A36A-418B-B91D-19A8B12DCC07}" type="presParOf" srcId="{4E4B4917-CF72-4BF5-95F8-6D62A1C0C80C}" destId="{ADF9DEA8-218F-4824-9D7A-6DB4CF5CBAE6}" srcOrd="3" destOrd="0" presId="urn:microsoft.com/office/officeart/2005/8/layout/vList2"/>
    <dgm:cxn modelId="{EF1EC7CE-B5CE-4851-BD7B-55A5246686F3}" type="presParOf" srcId="{4E4B4917-CF72-4BF5-95F8-6D62A1C0C80C}" destId="{BA1E4849-061A-4C90-A330-121CC79F48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2D8C6C-A8A3-43B7-B53B-0CB593A1AA2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0BFC807-F8C6-4066-9F15-38E7722A7C2E}">
      <dgm:prSet/>
      <dgm:spPr>
        <a:solidFill>
          <a:schemeClr val="accent4"/>
        </a:solidFill>
      </dgm:spPr>
      <dgm:t>
        <a:bodyPr/>
        <a:lstStyle/>
        <a:p>
          <a:r>
            <a:rPr lang="en-US" baseline="0" dirty="0">
              <a:solidFill>
                <a:schemeClr val="tx1"/>
              </a:solidFill>
            </a:rPr>
            <a:t>ARESTIN</a:t>
          </a:r>
          <a:r>
            <a:rPr lang="en-US" baseline="30000" dirty="0">
              <a:solidFill>
                <a:schemeClr val="tx1"/>
              </a:solidFill>
            </a:rPr>
            <a:t>®</a:t>
          </a:r>
          <a:r>
            <a:rPr lang="en-US" baseline="0" dirty="0">
              <a:solidFill>
                <a:schemeClr val="tx1"/>
              </a:solidFill>
            </a:rPr>
            <a:t> (minocycline HCl) Microspheres, 1 mg is indicated as an adjunct to scaling and root </a:t>
          </a:r>
          <a:r>
            <a:rPr lang="en-US" baseline="0" dirty="0" err="1">
              <a:solidFill>
                <a:schemeClr val="tx1"/>
              </a:solidFill>
            </a:rPr>
            <a:t>planing</a:t>
          </a:r>
          <a:r>
            <a:rPr lang="en-US" baseline="0" dirty="0">
              <a:solidFill>
                <a:schemeClr val="tx1"/>
              </a:solidFill>
            </a:rPr>
            <a:t> (SRP) procedures for reduction of pocket depth in patients with adult periodontitis</a:t>
          </a:r>
          <a:endParaRPr lang="en-US" dirty="0">
            <a:solidFill>
              <a:schemeClr val="tx1"/>
            </a:solidFill>
          </a:endParaRPr>
        </a:p>
      </dgm:t>
    </dgm:pt>
    <dgm:pt modelId="{4862FB57-9AB0-4D35-94E6-877C45AB4D21}" type="parTrans" cxnId="{368505D7-B12A-4066-B240-7C3F002D909B}">
      <dgm:prSet/>
      <dgm:spPr/>
      <dgm:t>
        <a:bodyPr/>
        <a:lstStyle/>
        <a:p>
          <a:endParaRPr lang="en-US"/>
        </a:p>
      </dgm:t>
    </dgm:pt>
    <dgm:pt modelId="{E8D13BFE-E797-4BEB-8B55-A414B86041F8}" type="sibTrans" cxnId="{368505D7-B12A-4066-B240-7C3F002D909B}">
      <dgm:prSet/>
      <dgm:spPr/>
      <dgm:t>
        <a:bodyPr/>
        <a:lstStyle/>
        <a:p>
          <a:endParaRPr lang="en-US"/>
        </a:p>
      </dgm:t>
    </dgm:pt>
    <dgm:pt modelId="{679B0790-6C9C-4A9C-B1E7-0F8E6670391F}">
      <dgm:prSet/>
      <dgm:spPr>
        <a:solidFill>
          <a:schemeClr val="accent5">
            <a:lumMod val="60000"/>
            <a:lumOff val="40000"/>
          </a:schemeClr>
        </a:solidFill>
      </dgm:spPr>
      <dgm:t>
        <a:bodyPr/>
        <a:lstStyle/>
        <a:p>
          <a:r>
            <a:rPr lang="en-US" dirty="0">
              <a:solidFill>
                <a:schemeClr val="tx1"/>
              </a:solidFill>
              <a:latin typeface="Arial" charset="0"/>
              <a:ea typeface="ＭＳ Ｐゴシック" charset="0"/>
              <a:cs typeface="Arial" charset="0"/>
            </a:rPr>
            <a:t>ARESTIN</a:t>
          </a:r>
          <a:r>
            <a:rPr lang="en-US" baseline="30000" dirty="0">
              <a:solidFill>
                <a:schemeClr val="tx1"/>
              </a:solidFill>
              <a:latin typeface="Arial" charset="0"/>
              <a:ea typeface="ＭＳ Ｐゴシック" charset="0"/>
              <a:cs typeface="Arial" charset="0"/>
            </a:rPr>
            <a:t>®</a:t>
          </a:r>
          <a:r>
            <a:rPr lang="en-US" dirty="0">
              <a:solidFill>
                <a:schemeClr val="tx1"/>
              </a:solidFill>
              <a:latin typeface="Arial" charset="0"/>
              <a:ea typeface="ＭＳ Ｐゴシック" charset="0"/>
              <a:cs typeface="Arial" charset="0"/>
            </a:rPr>
            <a:t> (minocycline HCl) Microspheres, 1 mg </a:t>
          </a:r>
          <a:r>
            <a:rPr lang="en-US" baseline="0" dirty="0">
              <a:solidFill>
                <a:schemeClr val="tx1"/>
              </a:solidFill>
            </a:rPr>
            <a:t> may be used as part of a periodontal maintenance program that includes good oral hygiene and SRP</a:t>
          </a:r>
          <a:endParaRPr lang="en-US" dirty="0">
            <a:solidFill>
              <a:schemeClr val="tx1"/>
            </a:solidFill>
          </a:endParaRPr>
        </a:p>
      </dgm:t>
    </dgm:pt>
    <dgm:pt modelId="{D286EF7B-FB94-4620-BB23-E710D354FECF}" type="parTrans" cxnId="{61A150E2-499B-46E8-AF59-A4E4961FC214}">
      <dgm:prSet/>
      <dgm:spPr/>
      <dgm:t>
        <a:bodyPr/>
        <a:lstStyle/>
        <a:p>
          <a:endParaRPr lang="en-US"/>
        </a:p>
      </dgm:t>
    </dgm:pt>
    <dgm:pt modelId="{0F862F32-A200-4EC6-A778-95277FEF4041}" type="sibTrans" cxnId="{61A150E2-499B-46E8-AF59-A4E4961FC214}">
      <dgm:prSet/>
      <dgm:spPr/>
      <dgm:t>
        <a:bodyPr/>
        <a:lstStyle/>
        <a:p>
          <a:endParaRPr lang="en-US"/>
        </a:p>
      </dgm:t>
    </dgm:pt>
    <dgm:pt modelId="{FB3F94D2-2A9C-4D24-AEF0-4BF4AE61C552}" type="pres">
      <dgm:prSet presAssocID="{702D8C6C-A8A3-43B7-B53B-0CB593A1AA2B}" presName="Name0" presStyleCnt="0">
        <dgm:presLayoutVars>
          <dgm:dir/>
          <dgm:animLvl val="lvl"/>
          <dgm:resizeHandles val="exact"/>
        </dgm:presLayoutVars>
      </dgm:prSet>
      <dgm:spPr/>
    </dgm:pt>
    <dgm:pt modelId="{F6C5C557-14F2-4889-96EA-26F5EFED3793}" type="pres">
      <dgm:prSet presAssocID="{679B0790-6C9C-4A9C-B1E7-0F8E6670391F}" presName="boxAndChildren" presStyleCnt="0"/>
      <dgm:spPr/>
    </dgm:pt>
    <dgm:pt modelId="{45DF167C-EF48-45CB-B64D-66AE612EFC73}" type="pres">
      <dgm:prSet presAssocID="{679B0790-6C9C-4A9C-B1E7-0F8E6670391F}" presName="parentTextBox" presStyleLbl="node1" presStyleIdx="0" presStyleCnt="2"/>
      <dgm:spPr/>
    </dgm:pt>
    <dgm:pt modelId="{3762A7CB-1C99-4317-B26C-922983CD36B5}" type="pres">
      <dgm:prSet presAssocID="{E8D13BFE-E797-4BEB-8B55-A414B86041F8}" presName="sp" presStyleCnt="0"/>
      <dgm:spPr/>
    </dgm:pt>
    <dgm:pt modelId="{7F2BDD91-BC0E-4528-9F4A-F0B6443B5A40}" type="pres">
      <dgm:prSet presAssocID="{C0BFC807-F8C6-4066-9F15-38E7722A7C2E}" presName="arrowAndChildren" presStyleCnt="0"/>
      <dgm:spPr/>
    </dgm:pt>
    <dgm:pt modelId="{BA565892-55BE-489D-9652-371B5F4ED58A}" type="pres">
      <dgm:prSet presAssocID="{C0BFC807-F8C6-4066-9F15-38E7722A7C2E}" presName="parentTextArrow" presStyleLbl="node1" presStyleIdx="1" presStyleCnt="2"/>
      <dgm:spPr/>
    </dgm:pt>
  </dgm:ptLst>
  <dgm:cxnLst>
    <dgm:cxn modelId="{FC4F722F-A8A4-4249-817A-1C51C0E7C7ED}" type="presOf" srcId="{679B0790-6C9C-4A9C-B1E7-0F8E6670391F}" destId="{45DF167C-EF48-45CB-B64D-66AE612EFC73}" srcOrd="0" destOrd="0" presId="urn:microsoft.com/office/officeart/2005/8/layout/process4"/>
    <dgm:cxn modelId="{767E1088-48C1-47D2-8419-FA225633C791}" type="presOf" srcId="{C0BFC807-F8C6-4066-9F15-38E7722A7C2E}" destId="{BA565892-55BE-489D-9652-371B5F4ED58A}" srcOrd="0" destOrd="0" presId="urn:microsoft.com/office/officeart/2005/8/layout/process4"/>
    <dgm:cxn modelId="{038C18C8-A606-4F17-BC45-FB9FE51E49B2}" type="presOf" srcId="{702D8C6C-A8A3-43B7-B53B-0CB593A1AA2B}" destId="{FB3F94D2-2A9C-4D24-AEF0-4BF4AE61C552}" srcOrd="0" destOrd="0" presId="urn:microsoft.com/office/officeart/2005/8/layout/process4"/>
    <dgm:cxn modelId="{368505D7-B12A-4066-B240-7C3F002D909B}" srcId="{702D8C6C-A8A3-43B7-B53B-0CB593A1AA2B}" destId="{C0BFC807-F8C6-4066-9F15-38E7722A7C2E}" srcOrd="0" destOrd="0" parTransId="{4862FB57-9AB0-4D35-94E6-877C45AB4D21}" sibTransId="{E8D13BFE-E797-4BEB-8B55-A414B86041F8}"/>
    <dgm:cxn modelId="{61A150E2-499B-46E8-AF59-A4E4961FC214}" srcId="{702D8C6C-A8A3-43B7-B53B-0CB593A1AA2B}" destId="{679B0790-6C9C-4A9C-B1E7-0F8E6670391F}" srcOrd="1" destOrd="0" parTransId="{D286EF7B-FB94-4620-BB23-E710D354FECF}" sibTransId="{0F862F32-A200-4EC6-A778-95277FEF4041}"/>
    <dgm:cxn modelId="{7DFDC7F9-FE1E-4DB2-998C-B9051CE6E928}" type="presParOf" srcId="{FB3F94D2-2A9C-4D24-AEF0-4BF4AE61C552}" destId="{F6C5C557-14F2-4889-96EA-26F5EFED3793}" srcOrd="0" destOrd="0" presId="urn:microsoft.com/office/officeart/2005/8/layout/process4"/>
    <dgm:cxn modelId="{799221FF-21A8-4ECB-9555-6C2B28747BE1}" type="presParOf" srcId="{F6C5C557-14F2-4889-96EA-26F5EFED3793}" destId="{45DF167C-EF48-45CB-B64D-66AE612EFC73}" srcOrd="0" destOrd="0" presId="urn:microsoft.com/office/officeart/2005/8/layout/process4"/>
    <dgm:cxn modelId="{DAF29FD9-C13B-4EAD-B8F9-AC21432226C3}" type="presParOf" srcId="{FB3F94D2-2A9C-4D24-AEF0-4BF4AE61C552}" destId="{3762A7CB-1C99-4317-B26C-922983CD36B5}" srcOrd="1" destOrd="0" presId="urn:microsoft.com/office/officeart/2005/8/layout/process4"/>
    <dgm:cxn modelId="{A94E3A63-A240-4576-9B79-1CE9839AFFCE}" type="presParOf" srcId="{FB3F94D2-2A9C-4D24-AEF0-4BF4AE61C552}" destId="{7F2BDD91-BC0E-4528-9F4A-F0B6443B5A40}" srcOrd="2" destOrd="0" presId="urn:microsoft.com/office/officeart/2005/8/layout/process4"/>
    <dgm:cxn modelId="{5E966F68-7BC7-40FE-9A05-43B54967B605}" type="presParOf" srcId="{7F2BDD91-BC0E-4528-9F4A-F0B6443B5A40}" destId="{BA565892-55BE-489D-9652-371B5F4ED58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D48D-F44D-4942-8073-8B71E9EFD564}">
      <dsp:nvSpPr>
        <dsp:cNvPr id="0" name=""/>
        <dsp:cNvSpPr/>
      </dsp:nvSpPr>
      <dsp:spPr>
        <a:xfrm>
          <a:off x="0" y="0"/>
          <a:ext cx="3221442"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071D2-3D44-4B47-A70B-8899800841F4}">
      <dsp:nvSpPr>
        <dsp:cNvPr id="0" name=""/>
        <dsp:cNvSpPr/>
      </dsp:nvSpPr>
      <dsp:spPr>
        <a:xfrm>
          <a:off x="0" y="0"/>
          <a:ext cx="3221442"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Is an infectious Inflammatory disease, driven by certain bacterial compositions in biofilms, initiating an inflammatory response. </a:t>
          </a:r>
        </a:p>
      </dsp:txBody>
      <dsp:txXfrm>
        <a:off x="0" y="0"/>
        <a:ext cx="3221442" cy="923925"/>
      </dsp:txXfrm>
    </dsp:sp>
    <dsp:sp modelId="{FD819485-5578-4C79-81C5-7EE3B2D96AD1}">
      <dsp:nvSpPr>
        <dsp:cNvPr id="0" name=""/>
        <dsp:cNvSpPr/>
      </dsp:nvSpPr>
      <dsp:spPr>
        <a:xfrm>
          <a:off x="0" y="923924"/>
          <a:ext cx="3221442"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ABC6D-E6D3-4814-94EE-2C560F9E5EE3}">
      <dsp:nvSpPr>
        <dsp:cNvPr id="0" name=""/>
        <dsp:cNvSpPr/>
      </dsp:nvSpPr>
      <dsp:spPr>
        <a:xfrm>
          <a:off x="0" y="923925"/>
          <a:ext cx="3221442"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Genetics and environmental and behavioral factors are involved in the development of the disease.</a:t>
          </a:r>
        </a:p>
      </dsp:txBody>
      <dsp:txXfrm>
        <a:off x="0" y="923925"/>
        <a:ext cx="3221442" cy="923925"/>
      </dsp:txXfrm>
    </dsp:sp>
    <dsp:sp modelId="{CC3EE740-9428-43BD-BB4E-1FF0B58CD9DF}">
      <dsp:nvSpPr>
        <dsp:cNvPr id="0" name=""/>
        <dsp:cNvSpPr/>
      </dsp:nvSpPr>
      <dsp:spPr>
        <a:xfrm>
          <a:off x="0" y="1847849"/>
          <a:ext cx="3221442"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DFAF5-638F-4326-929E-99716E0A285E}">
      <dsp:nvSpPr>
        <dsp:cNvPr id="0" name=""/>
        <dsp:cNvSpPr/>
      </dsp:nvSpPr>
      <dsp:spPr>
        <a:xfrm>
          <a:off x="0" y="1847850"/>
          <a:ext cx="3221442"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The most common chronic infection in the US is periodontal disease</a:t>
          </a:r>
        </a:p>
      </dsp:txBody>
      <dsp:txXfrm>
        <a:off x="0" y="1847850"/>
        <a:ext cx="3221442" cy="923925"/>
      </dsp:txXfrm>
    </dsp:sp>
    <dsp:sp modelId="{F37D728D-6DF2-4968-A892-D7464C1BA75E}">
      <dsp:nvSpPr>
        <dsp:cNvPr id="0" name=""/>
        <dsp:cNvSpPr/>
      </dsp:nvSpPr>
      <dsp:spPr>
        <a:xfrm>
          <a:off x="0" y="2771775"/>
          <a:ext cx="3221442"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EA838-2867-4854-9DFD-C99DB3313949}">
      <dsp:nvSpPr>
        <dsp:cNvPr id="0" name=""/>
        <dsp:cNvSpPr/>
      </dsp:nvSpPr>
      <dsp:spPr>
        <a:xfrm>
          <a:off x="0" y="2771775"/>
          <a:ext cx="3221442"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most characteristic feature of periodontitis is the activation of </a:t>
          </a:r>
          <a:r>
            <a:rPr lang="en-US" sz="1500" kern="1200" dirty="0" err="1"/>
            <a:t>osteoclastogenesis</a:t>
          </a:r>
          <a:r>
            <a:rPr lang="en-US" sz="1500" kern="1200" dirty="0"/>
            <a:t> and the destruction of alveolar bone </a:t>
          </a:r>
        </a:p>
      </dsp:txBody>
      <dsp:txXfrm>
        <a:off x="0" y="2771775"/>
        <a:ext cx="3221442" cy="92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A844-3C5B-4704-B283-6BB648B2A4B3}">
      <dsp:nvSpPr>
        <dsp:cNvPr id="0" name=""/>
        <dsp:cNvSpPr/>
      </dsp:nvSpPr>
      <dsp:spPr>
        <a:xfrm>
          <a:off x="0" y="89997"/>
          <a:ext cx="7200900" cy="105300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cs typeface="Arial"/>
            </a:rPr>
            <a:t>Due to the complexity of periodontal disease and its many risk factors, it is important to incorporate individual patient factors in development of a comprehensive case management program</a:t>
          </a:r>
          <a:endParaRPr lang="en-US" sz="2000" kern="1200" dirty="0"/>
        </a:p>
      </dsp:txBody>
      <dsp:txXfrm>
        <a:off x="51403" y="141400"/>
        <a:ext cx="7098094" cy="950194"/>
      </dsp:txXfrm>
    </dsp:sp>
    <dsp:sp modelId="{4AE2285B-A78F-47DF-AC53-2461C2DE95D8}">
      <dsp:nvSpPr>
        <dsp:cNvPr id="0" name=""/>
        <dsp:cNvSpPr/>
      </dsp:nvSpPr>
      <dsp:spPr>
        <a:xfrm>
          <a:off x="0" y="1264200"/>
          <a:ext cx="7200900" cy="1053000"/>
        </a:xfrm>
        <a:prstGeom prst="roundRect">
          <a:avLst/>
        </a:prstGeom>
        <a:solidFill>
          <a:schemeClr val="accent4">
            <a:hueOff val="-3130650"/>
            <a:satOff val="21923"/>
            <a:lumOff val="529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cs typeface="Arial"/>
            </a:rPr>
            <a:t>Periodontal Disease requires treatment at the first sign of disease and lifelong support for disease management</a:t>
          </a:r>
        </a:p>
      </dsp:txBody>
      <dsp:txXfrm>
        <a:off x="51403" y="1315603"/>
        <a:ext cx="7098094" cy="950194"/>
      </dsp:txXfrm>
    </dsp:sp>
    <dsp:sp modelId="{110A8280-0322-4120-99B2-48F4CCADE8C4}">
      <dsp:nvSpPr>
        <dsp:cNvPr id="0" name=""/>
        <dsp:cNvSpPr/>
      </dsp:nvSpPr>
      <dsp:spPr>
        <a:xfrm>
          <a:off x="0" y="2374800"/>
          <a:ext cx="7200900" cy="1053000"/>
        </a:xfrm>
        <a:prstGeom prst="roundRect">
          <a:avLst/>
        </a:prstGeom>
        <a:solidFill>
          <a:schemeClr val="accent4">
            <a:hueOff val="-6261299"/>
            <a:satOff val="43845"/>
            <a:lumOff val="1058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cs typeface="Arial"/>
            </a:rPr>
            <a:t>Staging and grading guides the clinician to understand the severity, extent, and progression of each patient’s case of periodontal disease. </a:t>
          </a:r>
        </a:p>
      </dsp:txBody>
      <dsp:txXfrm>
        <a:off x="51403" y="2426203"/>
        <a:ext cx="7098094" cy="95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9FCE9-E5D8-4944-A5CA-76E7F883CAE8}">
      <dsp:nvSpPr>
        <dsp:cNvPr id="0" name=""/>
        <dsp:cNvSpPr/>
      </dsp:nvSpPr>
      <dsp:spPr>
        <a:xfrm>
          <a:off x="0" y="2218292"/>
          <a:ext cx="8178799" cy="1483065"/>
        </a:xfrm>
        <a:prstGeom prst="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defRPr b="1"/>
          </a:pPr>
          <a:r>
            <a:rPr lang="en-US" sz="1700" kern="1200" dirty="0"/>
            <a:t>National Board of Dental Hygiene Examiners Case Development Guide</a:t>
          </a:r>
        </a:p>
        <a:p>
          <a:pPr marL="0" lvl="0" indent="0" algn="ctr" defTabSz="755650">
            <a:lnSpc>
              <a:spcPct val="90000"/>
            </a:lnSpc>
            <a:spcBef>
              <a:spcPct val="0"/>
            </a:spcBef>
            <a:spcAft>
              <a:spcPct val="35000"/>
            </a:spcAft>
            <a:buNone/>
            <a:defRPr b="1"/>
          </a:pPr>
          <a:r>
            <a:rPr lang="en-US" sz="1700" kern="1200" dirty="0"/>
            <a:t>By the Joint Commissioner on National Dental Examiners¹¹  </a:t>
          </a:r>
        </a:p>
      </dsp:txBody>
      <dsp:txXfrm>
        <a:off x="0" y="2218292"/>
        <a:ext cx="8178799" cy="800855"/>
      </dsp:txXfrm>
    </dsp:sp>
    <dsp:sp modelId="{DD49469A-8231-4939-9BEC-78AF80964F7D}">
      <dsp:nvSpPr>
        <dsp:cNvPr id="0" name=""/>
        <dsp:cNvSpPr/>
      </dsp:nvSpPr>
      <dsp:spPr>
        <a:xfrm>
          <a:off x="0" y="3027995"/>
          <a:ext cx="8176802" cy="682209"/>
        </a:xfrm>
        <a:prstGeom prst="rect">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charset="0"/>
              <a:ea typeface="ＭＳ Ｐゴシック" charset="0"/>
              <a:cs typeface="Arial" charset="0"/>
            </a:rPr>
            <a:t>Francis B. Case Development, Documentation, and Presentation. In: </a:t>
          </a:r>
          <a:r>
            <a:rPr lang="en-US" sz="1600" i="1" kern="1200" dirty="0">
              <a:latin typeface="Arial" charset="0"/>
              <a:ea typeface="ＭＳ Ｐゴシック" charset="0"/>
              <a:cs typeface="Arial" charset="0"/>
            </a:rPr>
            <a:t>Mosby’</a:t>
          </a:r>
          <a:r>
            <a:rPr lang="en-US" altLang="ja-JP" sz="1600" i="1" kern="1200" dirty="0">
              <a:latin typeface="Arial" charset="0"/>
              <a:ea typeface="ＭＳ Ｐゴシック" charset="0"/>
              <a:cs typeface="Arial" charset="0"/>
            </a:rPr>
            <a:t>s Dental Hygiene: Concepts, Cases and Competencies</a:t>
          </a:r>
          <a:r>
            <a:rPr lang="en-US" altLang="ja-JP" sz="1600" kern="1200" dirty="0">
              <a:latin typeface="Arial" charset="0"/>
              <a:ea typeface="ＭＳ Ｐゴシック" charset="0"/>
              <a:cs typeface="Arial" charset="0"/>
            </a:rPr>
            <a:t>. 2nd ed. St Louis, MO: Elsevier; 2008:430-439²</a:t>
          </a:r>
        </a:p>
      </dsp:txBody>
      <dsp:txXfrm>
        <a:off x="0" y="3027995"/>
        <a:ext cx="8176802" cy="682209"/>
      </dsp:txXfrm>
    </dsp:sp>
    <dsp:sp modelId="{AB7356D0-FD4A-4737-9302-1CBBD8ABC6F8}">
      <dsp:nvSpPr>
        <dsp:cNvPr id="0" name=""/>
        <dsp:cNvSpPr/>
      </dsp:nvSpPr>
      <dsp:spPr>
        <a:xfrm rot="10800000">
          <a:off x="0" y="1688"/>
          <a:ext cx="8178799" cy="2280954"/>
        </a:xfrm>
        <a:prstGeom prst="upArrowCallout">
          <a:avLst/>
        </a:prstGeom>
        <a:gradFill rotWithShape="0">
          <a:gsLst>
            <a:gs pos="0">
              <a:schemeClr val="accent4">
                <a:hueOff val="-6261299"/>
                <a:satOff val="43845"/>
                <a:lumOff val="10589"/>
                <a:alphaOff val="0"/>
                <a:tint val="67000"/>
                <a:satMod val="105000"/>
                <a:lumMod val="110000"/>
              </a:schemeClr>
            </a:gs>
            <a:gs pos="50000">
              <a:schemeClr val="accent4">
                <a:hueOff val="-6261299"/>
                <a:satOff val="43845"/>
                <a:lumOff val="10589"/>
                <a:alphaOff val="0"/>
                <a:tint val="73000"/>
                <a:satMod val="103000"/>
                <a:lumMod val="105000"/>
              </a:schemeClr>
            </a:gs>
            <a:gs pos="100000">
              <a:schemeClr val="accent4">
                <a:hueOff val="-6261299"/>
                <a:satOff val="43845"/>
                <a:lumOff val="10589"/>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defRPr b="1"/>
          </a:pPr>
          <a:r>
            <a:rPr lang="en-US" sz="1700" kern="1200" dirty="0"/>
            <a:t>There are different ways to develop a periodontal case study. If your school has a preferred method, you should defer to it, but for this program we follow the guidelines found in: </a:t>
          </a:r>
        </a:p>
      </dsp:txBody>
      <dsp:txXfrm rot="10800000">
        <a:off x="0" y="1688"/>
        <a:ext cx="8178799" cy="1482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959EF-1FF0-4507-A68F-BED93FFFEB8F}">
      <dsp:nvSpPr>
        <dsp:cNvPr id="0" name=""/>
        <dsp:cNvSpPr/>
      </dsp:nvSpPr>
      <dsp:spPr>
        <a:xfrm>
          <a:off x="0" y="2107595"/>
          <a:ext cx="4469607" cy="15932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B4B01-FC55-4B75-9D2E-169A34B30FBE}">
      <dsp:nvSpPr>
        <dsp:cNvPr id="0" name=""/>
        <dsp:cNvSpPr/>
      </dsp:nvSpPr>
      <dsp:spPr>
        <a:xfrm>
          <a:off x="481961" y="359164"/>
          <a:ext cx="876294" cy="8762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AF5ADF8-F859-474B-B67E-CD4E1C64B5F4}">
      <dsp:nvSpPr>
        <dsp:cNvPr id="0" name=""/>
        <dsp:cNvSpPr/>
      </dsp:nvSpPr>
      <dsp:spPr>
        <a:xfrm>
          <a:off x="1840218" y="680"/>
          <a:ext cx="2629388" cy="159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0" tIns="168620" rIns="168620" bIns="168620" numCol="1" spcCol="1270" anchor="ctr" anchorCtr="0">
          <a:noAutofit/>
        </a:bodyPr>
        <a:lstStyle/>
        <a:p>
          <a:pPr marL="0" lvl="0" indent="0" algn="l" defTabSz="1111250">
            <a:lnSpc>
              <a:spcPct val="90000"/>
            </a:lnSpc>
            <a:spcBef>
              <a:spcPct val="0"/>
            </a:spcBef>
            <a:spcAft>
              <a:spcPct val="35000"/>
            </a:spcAft>
            <a:buNone/>
          </a:pPr>
          <a:r>
            <a:rPr lang="en-US" sz="2500" kern="1200"/>
            <a:t>Patient profile </a:t>
          </a:r>
        </a:p>
      </dsp:txBody>
      <dsp:txXfrm>
        <a:off x="1840218" y="680"/>
        <a:ext cx="2629388" cy="1593262"/>
      </dsp:txXfrm>
    </dsp:sp>
    <dsp:sp modelId="{EA2FD083-D254-4B33-9577-6378EC9101AF}">
      <dsp:nvSpPr>
        <dsp:cNvPr id="0" name=""/>
        <dsp:cNvSpPr/>
      </dsp:nvSpPr>
      <dsp:spPr>
        <a:xfrm>
          <a:off x="0" y="1992259"/>
          <a:ext cx="4469607" cy="15932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42D4B1-F70B-4376-87F9-E29C2B3CBDD7}">
      <dsp:nvSpPr>
        <dsp:cNvPr id="0" name=""/>
        <dsp:cNvSpPr/>
      </dsp:nvSpPr>
      <dsp:spPr>
        <a:xfrm>
          <a:off x="481961" y="2350743"/>
          <a:ext cx="876294" cy="876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C3F83C8-C7AE-4DC7-8683-A00E9C0F82D1}">
      <dsp:nvSpPr>
        <dsp:cNvPr id="0" name=""/>
        <dsp:cNvSpPr/>
      </dsp:nvSpPr>
      <dsp:spPr>
        <a:xfrm>
          <a:off x="1840218" y="1992259"/>
          <a:ext cx="2629388" cy="159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0" tIns="168620" rIns="168620" bIns="168620" numCol="1" spcCol="1270" anchor="ctr" anchorCtr="0">
          <a:noAutofit/>
        </a:bodyPr>
        <a:lstStyle/>
        <a:p>
          <a:pPr marL="0" lvl="0" indent="0" algn="l" defTabSz="1111250">
            <a:lnSpc>
              <a:spcPct val="90000"/>
            </a:lnSpc>
            <a:spcBef>
              <a:spcPct val="0"/>
            </a:spcBef>
            <a:spcAft>
              <a:spcPct val="35000"/>
            </a:spcAft>
            <a:buNone/>
          </a:pPr>
          <a:r>
            <a:rPr lang="en-US" sz="2500" kern="1200"/>
            <a:t>Clinical data </a:t>
          </a:r>
        </a:p>
      </dsp:txBody>
      <dsp:txXfrm>
        <a:off x="1840218" y="1992259"/>
        <a:ext cx="2629388" cy="1593262"/>
      </dsp:txXfrm>
    </dsp:sp>
    <dsp:sp modelId="{C4DE68AA-C0C6-4EEA-A955-52470487B3F3}">
      <dsp:nvSpPr>
        <dsp:cNvPr id="0" name=""/>
        <dsp:cNvSpPr/>
      </dsp:nvSpPr>
      <dsp:spPr>
        <a:xfrm>
          <a:off x="0" y="3983837"/>
          <a:ext cx="4469607" cy="15932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26E0C-2BCD-451C-BA0D-FF31F6675D34}">
      <dsp:nvSpPr>
        <dsp:cNvPr id="0" name=""/>
        <dsp:cNvSpPr/>
      </dsp:nvSpPr>
      <dsp:spPr>
        <a:xfrm>
          <a:off x="481961" y="4342321"/>
          <a:ext cx="876294" cy="876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AA9904E-3D17-4438-AEBF-3F6BEA056F57}">
      <dsp:nvSpPr>
        <dsp:cNvPr id="0" name=""/>
        <dsp:cNvSpPr/>
      </dsp:nvSpPr>
      <dsp:spPr>
        <a:xfrm>
          <a:off x="1840218" y="3983837"/>
          <a:ext cx="2629388" cy="159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0" tIns="168620" rIns="168620" bIns="168620" numCol="1" spcCol="1270" anchor="ctr" anchorCtr="0">
          <a:noAutofit/>
        </a:bodyPr>
        <a:lstStyle/>
        <a:p>
          <a:pPr marL="0" lvl="0" indent="0" algn="l" defTabSz="1111250">
            <a:lnSpc>
              <a:spcPct val="90000"/>
            </a:lnSpc>
            <a:spcBef>
              <a:spcPct val="0"/>
            </a:spcBef>
            <a:spcAft>
              <a:spcPct val="35000"/>
            </a:spcAft>
            <a:buNone/>
          </a:pPr>
          <a:r>
            <a:rPr lang="en-US" sz="2500" kern="1200"/>
            <a:t>Case  Management </a:t>
          </a:r>
        </a:p>
      </dsp:txBody>
      <dsp:txXfrm>
        <a:off x="1840218" y="3983837"/>
        <a:ext cx="2629388" cy="1593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E4E9A-E15D-413A-ACA4-6C7936E66E0E}">
      <dsp:nvSpPr>
        <dsp:cNvPr id="0" name=""/>
        <dsp:cNvSpPr/>
      </dsp:nvSpPr>
      <dsp:spPr>
        <a:xfrm>
          <a:off x="0" y="3199"/>
          <a:ext cx="4879728" cy="61690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A50637A-3BA2-409F-869C-6444793E902E}">
      <dsp:nvSpPr>
        <dsp:cNvPr id="0" name=""/>
        <dsp:cNvSpPr/>
      </dsp:nvSpPr>
      <dsp:spPr>
        <a:xfrm>
          <a:off x="186614" y="142003"/>
          <a:ext cx="339630" cy="339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1612DD9-0581-4276-A878-7A926B6FAE3A}">
      <dsp:nvSpPr>
        <dsp:cNvPr id="0" name=""/>
        <dsp:cNvSpPr/>
      </dsp:nvSpPr>
      <dsp:spPr>
        <a:xfrm>
          <a:off x="712859" y="3199"/>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Patient screening for case selection  </a:t>
          </a:r>
        </a:p>
      </dsp:txBody>
      <dsp:txXfrm>
        <a:off x="712859" y="3199"/>
        <a:ext cx="4145277" cy="655463"/>
      </dsp:txXfrm>
    </dsp:sp>
    <dsp:sp modelId="{790F2DB9-C23D-46C4-B2CE-AC4C6D07A5F7}">
      <dsp:nvSpPr>
        <dsp:cNvPr id="0" name=""/>
        <dsp:cNvSpPr/>
      </dsp:nvSpPr>
      <dsp:spPr>
        <a:xfrm>
          <a:off x="0" y="822529"/>
          <a:ext cx="4879728" cy="616906"/>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1C6E374-F4CE-432A-B319-4CCB8C1BB787}">
      <dsp:nvSpPr>
        <dsp:cNvPr id="0" name=""/>
        <dsp:cNvSpPr/>
      </dsp:nvSpPr>
      <dsp:spPr>
        <a:xfrm>
          <a:off x="591097" y="5104405"/>
          <a:ext cx="339630" cy="339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D68B86-04F7-4023-9227-A8E696BCCFAE}">
      <dsp:nvSpPr>
        <dsp:cNvPr id="0" name=""/>
        <dsp:cNvSpPr/>
      </dsp:nvSpPr>
      <dsp:spPr>
        <a:xfrm>
          <a:off x="712859" y="822529"/>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Consideration of ARESTIN</a:t>
          </a:r>
          <a:r>
            <a:rPr lang="en-US" sz="1400" kern="1200" baseline="30000" dirty="0">
              <a:solidFill>
                <a:schemeClr val="tx1"/>
              </a:solidFill>
            </a:rPr>
            <a:t>®</a:t>
          </a:r>
          <a:r>
            <a:rPr lang="en-US" sz="1400" kern="1200" dirty="0">
              <a:solidFill>
                <a:schemeClr val="tx1"/>
              </a:solidFill>
            </a:rPr>
            <a:t> (minocycline HCl) Microspheres, 1 mg indication and safety profile</a:t>
          </a:r>
        </a:p>
      </dsp:txBody>
      <dsp:txXfrm>
        <a:off x="712859" y="822529"/>
        <a:ext cx="4145277" cy="655463"/>
      </dsp:txXfrm>
    </dsp:sp>
    <dsp:sp modelId="{F1B7A5A4-8385-4C57-A34A-07B4EC479482}">
      <dsp:nvSpPr>
        <dsp:cNvPr id="0" name=""/>
        <dsp:cNvSpPr/>
      </dsp:nvSpPr>
      <dsp:spPr>
        <a:xfrm>
          <a:off x="0" y="1641858"/>
          <a:ext cx="4879728" cy="6169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34917-BB92-4A05-8F00-4E46E3509CDC}">
      <dsp:nvSpPr>
        <dsp:cNvPr id="0" name=""/>
        <dsp:cNvSpPr/>
      </dsp:nvSpPr>
      <dsp:spPr>
        <a:xfrm>
          <a:off x="186614" y="1780662"/>
          <a:ext cx="339630" cy="339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34C110C-2FB8-44EE-AAE1-589B1FE2728F}">
      <dsp:nvSpPr>
        <dsp:cNvPr id="0" name=""/>
        <dsp:cNvSpPr/>
      </dsp:nvSpPr>
      <dsp:spPr>
        <a:xfrm>
          <a:off x="712859" y="1641858"/>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Develop a detailed treatment plan with appointment times (this may be adjusted after a complete patient assessment) </a:t>
          </a:r>
        </a:p>
      </dsp:txBody>
      <dsp:txXfrm>
        <a:off x="712859" y="1641858"/>
        <a:ext cx="4145277" cy="655463"/>
      </dsp:txXfrm>
    </dsp:sp>
    <dsp:sp modelId="{FD125AAB-589F-4AE8-AA5A-9DF035C3C368}">
      <dsp:nvSpPr>
        <dsp:cNvPr id="0" name=""/>
        <dsp:cNvSpPr/>
      </dsp:nvSpPr>
      <dsp:spPr>
        <a:xfrm>
          <a:off x="0" y="2461188"/>
          <a:ext cx="4879728" cy="6169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F7709-81A1-43B4-B31B-935DB2EE8EEF}">
      <dsp:nvSpPr>
        <dsp:cNvPr id="0" name=""/>
        <dsp:cNvSpPr/>
      </dsp:nvSpPr>
      <dsp:spPr>
        <a:xfrm>
          <a:off x="186614" y="2599992"/>
          <a:ext cx="339630" cy="3392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9AA9106-CC60-41E8-808A-3BFFB1C8639B}">
      <dsp:nvSpPr>
        <dsp:cNvPr id="0" name=""/>
        <dsp:cNvSpPr/>
      </dsp:nvSpPr>
      <dsp:spPr>
        <a:xfrm>
          <a:off x="712859" y="2461188"/>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Consider patient communication strategies </a:t>
          </a:r>
        </a:p>
      </dsp:txBody>
      <dsp:txXfrm>
        <a:off x="712859" y="2461188"/>
        <a:ext cx="4145277" cy="655463"/>
      </dsp:txXfrm>
    </dsp:sp>
    <dsp:sp modelId="{6C99F092-A65D-4BDA-B7FD-9ECDFFC02668}">
      <dsp:nvSpPr>
        <dsp:cNvPr id="0" name=""/>
        <dsp:cNvSpPr/>
      </dsp:nvSpPr>
      <dsp:spPr>
        <a:xfrm>
          <a:off x="0" y="3280517"/>
          <a:ext cx="4879728" cy="616906"/>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01DD9464-62D5-402B-975B-4D831542C123}">
      <dsp:nvSpPr>
        <dsp:cNvPr id="0" name=""/>
        <dsp:cNvSpPr/>
      </dsp:nvSpPr>
      <dsp:spPr>
        <a:xfrm>
          <a:off x="186614" y="3419321"/>
          <a:ext cx="339630" cy="3392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3BD0F22-EC5E-49E5-8D9D-8D389585CF94}">
      <dsp:nvSpPr>
        <dsp:cNvPr id="0" name=""/>
        <dsp:cNvSpPr/>
      </dsp:nvSpPr>
      <dsp:spPr>
        <a:xfrm>
          <a:off x="712859" y="3280517"/>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Informed consent</a:t>
          </a:r>
        </a:p>
      </dsp:txBody>
      <dsp:txXfrm>
        <a:off x="712859" y="3280517"/>
        <a:ext cx="4145277" cy="655463"/>
      </dsp:txXfrm>
    </dsp:sp>
    <dsp:sp modelId="{915882B5-4E1D-438D-927C-915B0846377D}">
      <dsp:nvSpPr>
        <dsp:cNvPr id="0" name=""/>
        <dsp:cNvSpPr/>
      </dsp:nvSpPr>
      <dsp:spPr>
        <a:xfrm>
          <a:off x="0" y="4099847"/>
          <a:ext cx="4879728" cy="616906"/>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6BB3A387-8833-4AB3-9094-C74BCEE3DEAC}">
      <dsp:nvSpPr>
        <dsp:cNvPr id="0" name=""/>
        <dsp:cNvSpPr/>
      </dsp:nvSpPr>
      <dsp:spPr>
        <a:xfrm>
          <a:off x="186614" y="4238651"/>
          <a:ext cx="339630" cy="3392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10519C-C15B-45DB-8106-CE91CB4CDB13}">
      <dsp:nvSpPr>
        <dsp:cNvPr id="0" name=""/>
        <dsp:cNvSpPr/>
      </dsp:nvSpPr>
      <dsp:spPr>
        <a:xfrm>
          <a:off x="712859" y="4099847"/>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Desired outcomes  </a:t>
          </a:r>
        </a:p>
      </dsp:txBody>
      <dsp:txXfrm>
        <a:off x="712859" y="4099847"/>
        <a:ext cx="4145277" cy="655463"/>
      </dsp:txXfrm>
    </dsp:sp>
    <dsp:sp modelId="{95232AF0-CF9B-4C70-8932-B3EC6E6E2C21}">
      <dsp:nvSpPr>
        <dsp:cNvPr id="0" name=""/>
        <dsp:cNvSpPr/>
      </dsp:nvSpPr>
      <dsp:spPr>
        <a:xfrm>
          <a:off x="0" y="4919176"/>
          <a:ext cx="4879728" cy="61690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C554889-4962-4987-87EE-859F74D57D20}">
      <dsp:nvSpPr>
        <dsp:cNvPr id="0" name=""/>
        <dsp:cNvSpPr/>
      </dsp:nvSpPr>
      <dsp:spPr>
        <a:xfrm>
          <a:off x="133896" y="960496"/>
          <a:ext cx="339630" cy="3392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EE6B09E-C66F-4393-8D62-C9B1D3C80E2B}">
      <dsp:nvSpPr>
        <dsp:cNvPr id="0" name=""/>
        <dsp:cNvSpPr/>
      </dsp:nvSpPr>
      <dsp:spPr>
        <a:xfrm>
          <a:off x="712859" y="4919176"/>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Disease management plan for patient and clinical care</a:t>
          </a:r>
        </a:p>
      </dsp:txBody>
      <dsp:txXfrm>
        <a:off x="712859" y="4919176"/>
        <a:ext cx="4145277" cy="655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E4E9A-E15D-413A-ACA4-6C7936E66E0E}">
      <dsp:nvSpPr>
        <dsp:cNvPr id="0" name=""/>
        <dsp:cNvSpPr/>
      </dsp:nvSpPr>
      <dsp:spPr>
        <a:xfrm>
          <a:off x="0" y="476"/>
          <a:ext cx="4879728" cy="656104"/>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A50637A-3BA2-409F-869C-6444793E902E}">
      <dsp:nvSpPr>
        <dsp:cNvPr id="0" name=""/>
        <dsp:cNvSpPr/>
      </dsp:nvSpPr>
      <dsp:spPr>
        <a:xfrm>
          <a:off x="198471" y="148100"/>
          <a:ext cx="360857" cy="360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1612DD9-0581-4276-A878-7A926B6FAE3A}">
      <dsp:nvSpPr>
        <dsp:cNvPr id="0" name=""/>
        <dsp:cNvSpPr/>
      </dsp:nvSpPr>
      <dsp:spPr>
        <a:xfrm>
          <a:off x="757800" y="476"/>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Complete comprehensive oral health assessment and risk assessment   </a:t>
          </a:r>
        </a:p>
      </dsp:txBody>
      <dsp:txXfrm>
        <a:off x="757800" y="476"/>
        <a:ext cx="4121927" cy="656104"/>
      </dsp:txXfrm>
    </dsp:sp>
    <dsp:sp modelId="{790F2DB9-C23D-46C4-B2CE-AC4C6D07A5F7}">
      <dsp:nvSpPr>
        <dsp:cNvPr id="0" name=""/>
        <dsp:cNvSpPr/>
      </dsp:nvSpPr>
      <dsp:spPr>
        <a:xfrm>
          <a:off x="0" y="820607"/>
          <a:ext cx="4879728" cy="656104"/>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1C6E374-F4CE-432A-B319-4CCB8C1BB787}">
      <dsp:nvSpPr>
        <dsp:cNvPr id="0" name=""/>
        <dsp:cNvSpPr/>
      </dsp:nvSpPr>
      <dsp:spPr>
        <a:xfrm>
          <a:off x="628234" y="5216982"/>
          <a:ext cx="360857" cy="360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D68B86-04F7-4023-9227-A8E696BCCFAE}">
      <dsp:nvSpPr>
        <dsp:cNvPr id="0" name=""/>
        <dsp:cNvSpPr/>
      </dsp:nvSpPr>
      <dsp:spPr>
        <a:xfrm>
          <a:off x="757800" y="820607"/>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Review treatment plan and make changes if needed.  </a:t>
          </a:r>
        </a:p>
      </dsp:txBody>
      <dsp:txXfrm>
        <a:off x="757800" y="820607"/>
        <a:ext cx="4121927" cy="656104"/>
      </dsp:txXfrm>
    </dsp:sp>
    <dsp:sp modelId="{F1B7A5A4-8385-4C57-A34A-07B4EC479482}">
      <dsp:nvSpPr>
        <dsp:cNvPr id="0" name=""/>
        <dsp:cNvSpPr/>
      </dsp:nvSpPr>
      <dsp:spPr>
        <a:xfrm>
          <a:off x="0" y="1640737"/>
          <a:ext cx="4879728" cy="65610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34917-BB92-4A05-8F00-4E46E3509CDC}">
      <dsp:nvSpPr>
        <dsp:cNvPr id="0" name=""/>
        <dsp:cNvSpPr/>
      </dsp:nvSpPr>
      <dsp:spPr>
        <a:xfrm>
          <a:off x="198471" y="1788360"/>
          <a:ext cx="360857" cy="360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34C110C-2FB8-44EE-AAE1-589B1FE2728F}">
      <dsp:nvSpPr>
        <dsp:cNvPr id="0" name=""/>
        <dsp:cNvSpPr/>
      </dsp:nvSpPr>
      <dsp:spPr>
        <a:xfrm>
          <a:off x="757800" y="1640737"/>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Identify areas of </a:t>
          </a:r>
          <a:r>
            <a:rPr lang="en-US" sz="1600" kern="1200" dirty="0">
              <a:solidFill>
                <a:schemeClr val="tx1"/>
              </a:solidFill>
              <a:latin typeface="Arial" charset="0"/>
              <a:ea typeface="ＭＳ Ｐゴシック" charset="0"/>
              <a:cs typeface="Arial" charset="0"/>
            </a:rPr>
            <a:t>ARESTIN</a:t>
          </a:r>
          <a:r>
            <a:rPr lang="en-US" sz="1600" kern="1200" baseline="30000" dirty="0">
              <a:solidFill>
                <a:schemeClr val="tx1"/>
              </a:solidFill>
              <a:latin typeface="Arial" charset="0"/>
              <a:ea typeface="ＭＳ Ｐゴシック" charset="0"/>
              <a:cs typeface="Arial" charset="0"/>
            </a:rPr>
            <a:t>®</a:t>
          </a:r>
          <a:r>
            <a:rPr lang="en-US" sz="1600" kern="1200" dirty="0">
              <a:solidFill>
                <a:schemeClr val="tx1"/>
              </a:solidFill>
              <a:latin typeface="Arial" charset="0"/>
              <a:ea typeface="ＭＳ Ｐゴシック" charset="0"/>
              <a:cs typeface="Arial" charset="0"/>
            </a:rPr>
            <a:t> (minocycline HCl) Microspheres, 1 mg </a:t>
          </a:r>
          <a:r>
            <a:rPr lang="en-US" sz="1600" kern="1200" dirty="0">
              <a:solidFill>
                <a:schemeClr val="tx1"/>
              </a:solidFill>
            </a:rPr>
            <a:t>placement</a:t>
          </a:r>
        </a:p>
      </dsp:txBody>
      <dsp:txXfrm>
        <a:off x="757800" y="1640737"/>
        <a:ext cx="4121927" cy="656104"/>
      </dsp:txXfrm>
    </dsp:sp>
    <dsp:sp modelId="{FD125AAB-589F-4AE8-AA5A-9DF035C3C368}">
      <dsp:nvSpPr>
        <dsp:cNvPr id="0" name=""/>
        <dsp:cNvSpPr/>
      </dsp:nvSpPr>
      <dsp:spPr>
        <a:xfrm>
          <a:off x="0" y="2460867"/>
          <a:ext cx="4879728" cy="65610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F7709-81A1-43B4-B31B-935DB2EE8EEF}">
      <dsp:nvSpPr>
        <dsp:cNvPr id="0" name=""/>
        <dsp:cNvSpPr/>
      </dsp:nvSpPr>
      <dsp:spPr>
        <a:xfrm>
          <a:off x="198471" y="2608491"/>
          <a:ext cx="360857" cy="360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9AA9106-CC60-41E8-808A-3BFFB1C8639B}">
      <dsp:nvSpPr>
        <dsp:cNvPr id="0" name=""/>
        <dsp:cNvSpPr/>
      </dsp:nvSpPr>
      <dsp:spPr>
        <a:xfrm>
          <a:off x="757800" y="2460867"/>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Patient communication-obtain consent</a:t>
          </a:r>
        </a:p>
      </dsp:txBody>
      <dsp:txXfrm>
        <a:off x="757800" y="2460867"/>
        <a:ext cx="4121927" cy="656104"/>
      </dsp:txXfrm>
    </dsp:sp>
    <dsp:sp modelId="{6C99F092-A65D-4BDA-B7FD-9ECDFFC02668}">
      <dsp:nvSpPr>
        <dsp:cNvPr id="0" name=""/>
        <dsp:cNvSpPr/>
      </dsp:nvSpPr>
      <dsp:spPr>
        <a:xfrm>
          <a:off x="0" y="3322693"/>
          <a:ext cx="4879728" cy="656104"/>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01DD9464-62D5-402B-975B-4D831542C123}">
      <dsp:nvSpPr>
        <dsp:cNvPr id="0" name=""/>
        <dsp:cNvSpPr/>
      </dsp:nvSpPr>
      <dsp:spPr>
        <a:xfrm>
          <a:off x="198471" y="3428621"/>
          <a:ext cx="360857" cy="360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3BD0F22-EC5E-49E5-8D9D-8D389585CF94}">
      <dsp:nvSpPr>
        <dsp:cNvPr id="0" name=""/>
        <dsp:cNvSpPr/>
      </dsp:nvSpPr>
      <dsp:spPr>
        <a:xfrm>
          <a:off x="757800" y="3280998"/>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Start initial therapy .  Place Arestin as indicated in treatment plan 	</a:t>
          </a:r>
        </a:p>
      </dsp:txBody>
      <dsp:txXfrm>
        <a:off x="757800" y="3280998"/>
        <a:ext cx="4121927" cy="656104"/>
      </dsp:txXfrm>
    </dsp:sp>
    <dsp:sp modelId="{915882B5-4E1D-438D-927C-915B0846377D}">
      <dsp:nvSpPr>
        <dsp:cNvPr id="0" name=""/>
        <dsp:cNvSpPr/>
      </dsp:nvSpPr>
      <dsp:spPr>
        <a:xfrm>
          <a:off x="0" y="4101128"/>
          <a:ext cx="4879728" cy="656104"/>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6BB3A387-8833-4AB3-9094-C74BCEE3DEAC}">
      <dsp:nvSpPr>
        <dsp:cNvPr id="0" name=""/>
        <dsp:cNvSpPr/>
      </dsp:nvSpPr>
      <dsp:spPr>
        <a:xfrm>
          <a:off x="198471" y="4248752"/>
          <a:ext cx="360857" cy="360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10519C-C15B-45DB-8106-CE91CB4CDB13}">
      <dsp:nvSpPr>
        <dsp:cNvPr id="0" name=""/>
        <dsp:cNvSpPr/>
      </dsp:nvSpPr>
      <dsp:spPr>
        <a:xfrm>
          <a:off x="757800" y="4101128"/>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Develop customized home care plan based on comprehensive assessment   </a:t>
          </a:r>
        </a:p>
      </dsp:txBody>
      <dsp:txXfrm>
        <a:off x="757800" y="4101128"/>
        <a:ext cx="4121927" cy="656104"/>
      </dsp:txXfrm>
    </dsp:sp>
    <dsp:sp modelId="{95232AF0-CF9B-4C70-8932-B3EC6E6E2C21}">
      <dsp:nvSpPr>
        <dsp:cNvPr id="0" name=""/>
        <dsp:cNvSpPr/>
      </dsp:nvSpPr>
      <dsp:spPr>
        <a:xfrm>
          <a:off x="0" y="4921259"/>
          <a:ext cx="4879728" cy="656104"/>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C554889-4962-4987-87EE-859F74D57D20}">
      <dsp:nvSpPr>
        <dsp:cNvPr id="0" name=""/>
        <dsp:cNvSpPr/>
      </dsp:nvSpPr>
      <dsp:spPr>
        <a:xfrm>
          <a:off x="182066" y="960496"/>
          <a:ext cx="360857" cy="36085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EE6B09E-C66F-4393-8D62-C9B1D3C80E2B}">
      <dsp:nvSpPr>
        <dsp:cNvPr id="0" name=""/>
        <dsp:cNvSpPr/>
      </dsp:nvSpPr>
      <dsp:spPr>
        <a:xfrm>
          <a:off x="757800" y="4921259"/>
          <a:ext cx="4121927" cy="6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38" tIns="69438" rIns="69438" bIns="69438"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Set up evaluation appointment as needed</a:t>
          </a:r>
        </a:p>
      </dsp:txBody>
      <dsp:txXfrm>
        <a:off x="757800" y="4921259"/>
        <a:ext cx="4121927" cy="656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E4E9A-E15D-413A-ACA4-6C7936E66E0E}">
      <dsp:nvSpPr>
        <dsp:cNvPr id="0" name=""/>
        <dsp:cNvSpPr/>
      </dsp:nvSpPr>
      <dsp:spPr>
        <a:xfrm>
          <a:off x="0" y="3199"/>
          <a:ext cx="4879728" cy="61690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A50637A-3BA2-409F-869C-6444793E902E}">
      <dsp:nvSpPr>
        <dsp:cNvPr id="0" name=""/>
        <dsp:cNvSpPr/>
      </dsp:nvSpPr>
      <dsp:spPr>
        <a:xfrm>
          <a:off x="186614" y="142003"/>
          <a:ext cx="339630" cy="339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1612DD9-0581-4276-A878-7A926B6FAE3A}">
      <dsp:nvSpPr>
        <dsp:cNvPr id="0" name=""/>
        <dsp:cNvSpPr/>
      </dsp:nvSpPr>
      <dsp:spPr>
        <a:xfrm>
          <a:off x="712859" y="3199"/>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Review of health history and chief complaint  </a:t>
          </a:r>
        </a:p>
      </dsp:txBody>
      <dsp:txXfrm>
        <a:off x="712859" y="3199"/>
        <a:ext cx="4145277" cy="655463"/>
      </dsp:txXfrm>
    </dsp:sp>
    <dsp:sp modelId="{790F2DB9-C23D-46C4-B2CE-AC4C6D07A5F7}">
      <dsp:nvSpPr>
        <dsp:cNvPr id="0" name=""/>
        <dsp:cNvSpPr/>
      </dsp:nvSpPr>
      <dsp:spPr>
        <a:xfrm>
          <a:off x="0" y="822529"/>
          <a:ext cx="4879728" cy="616906"/>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1C6E374-F4CE-432A-B319-4CCB8C1BB787}">
      <dsp:nvSpPr>
        <dsp:cNvPr id="0" name=""/>
        <dsp:cNvSpPr/>
      </dsp:nvSpPr>
      <dsp:spPr>
        <a:xfrm>
          <a:off x="591097" y="5104405"/>
          <a:ext cx="339630" cy="339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D68B86-04F7-4023-9227-A8E696BCCFAE}">
      <dsp:nvSpPr>
        <dsp:cNvPr id="0" name=""/>
        <dsp:cNvSpPr/>
      </dsp:nvSpPr>
      <dsp:spPr>
        <a:xfrm>
          <a:off x="712859" y="822529"/>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Intra-oral evaluation to include periodontal post therapy charting  </a:t>
          </a:r>
        </a:p>
      </dsp:txBody>
      <dsp:txXfrm>
        <a:off x="712859" y="822529"/>
        <a:ext cx="4145277" cy="655463"/>
      </dsp:txXfrm>
    </dsp:sp>
    <dsp:sp modelId="{F1B7A5A4-8385-4C57-A34A-07B4EC479482}">
      <dsp:nvSpPr>
        <dsp:cNvPr id="0" name=""/>
        <dsp:cNvSpPr/>
      </dsp:nvSpPr>
      <dsp:spPr>
        <a:xfrm>
          <a:off x="0" y="1641858"/>
          <a:ext cx="4879728" cy="6169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34917-BB92-4A05-8F00-4E46E3509CDC}">
      <dsp:nvSpPr>
        <dsp:cNvPr id="0" name=""/>
        <dsp:cNvSpPr/>
      </dsp:nvSpPr>
      <dsp:spPr>
        <a:xfrm>
          <a:off x="186614" y="1780662"/>
          <a:ext cx="339630" cy="339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34C110C-2FB8-44EE-AAE1-589B1FE2728F}">
      <dsp:nvSpPr>
        <dsp:cNvPr id="0" name=""/>
        <dsp:cNvSpPr/>
      </dsp:nvSpPr>
      <dsp:spPr>
        <a:xfrm>
          <a:off x="712859" y="1641858"/>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Continued communication with patient ask questions regarding, home care, habits and beliefs</a:t>
          </a:r>
        </a:p>
      </dsp:txBody>
      <dsp:txXfrm>
        <a:off x="712859" y="1641858"/>
        <a:ext cx="4145277" cy="655463"/>
      </dsp:txXfrm>
    </dsp:sp>
    <dsp:sp modelId="{FD125AAB-589F-4AE8-AA5A-9DF035C3C368}">
      <dsp:nvSpPr>
        <dsp:cNvPr id="0" name=""/>
        <dsp:cNvSpPr/>
      </dsp:nvSpPr>
      <dsp:spPr>
        <a:xfrm>
          <a:off x="0" y="2461188"/>
          <a:ext cx="4879728" cy="6169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F7709-81A1-43B4-B31B-935DB2EE8EEF}">
      <dsp:nvSpPr>
        <dsp:cNvPr id="0" name=""/>
        <dsp:cNvSpPr/>
      </dsp:nvSpPr>
      <dsp:spPr>
        <a:xfrm>
          <a:off x="186614" y="2599992"/>
          <a:ext cx="339630" cy="3392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9AA9106-CC60-41E8-808A-3BFFB1C8639B}">
      <dsp:nvSpPr>
        <dsp:cNvPr id="0" name=""/>
        <dsp:cNvSpPr/>
      </dsp:nvSpPr>
      <dsp:spPr>
        <a:xfrm>
          <a:off x="712859" y="2461188"/>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Evaluate home care –engage your patient – develop new plan if needed </a:t>
          </a:r>
        </a:p>
      </dsp:txBody>
      <dsp:txXfrm>
        <a:off x="712859" y="2461188"/>
        <a:ext cx="4145277" cy="655463"/>
      </dsp:txXfrm>
    </dsp:sp>
    <dsp:sp modelId="{6C99F092-A65D-4BDA-B7FD-9ECDFFC02668}">
      <dsp:nvSpPr>
        <dsp:cNvPr id="0" name=""/>
        <dsp:cNvSpPr/>
      </dsp:nvSpPr>
      <dsp:spPr>
        <a:xfrm>
          <a:off x="0" y="3280517"/>
          <a:ext cx="4879728" cy="616906"/>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01DD9464-62D5-402B-975B-4D831542C123}">
      <dsp:nvSpPr>
        <dsp:cNvPr id="0" name=""/>
        <dsp:cNvSpPr/>
      </dsp:nvSpPr>
      <dsp:spPr>
        <a:xfrm>
          <a:off x="186614" y="3419321"/>
          <a:ext cx="339630" cy="3392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3BD0F22-EC5E-49E5-8D9D-8D389585CF94}">
      <dsp:nvSpPr>
        <dsp:cNvPr id="0" name=""/>
        <dsp:cNvSpPr/>
      </dsp:nvSpPr>
      <dsp:spPr>
        <a:xfrm>
          <a:off x="712859" y="3280517"/>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Develop treatment revisions based on therapy outcomes- provide rationale </a:t>
          </a:r>
        </a:p>
      </dsp:txBody>
      <dsp:txXfrm>
        <a:off x="712859" y="3280517"/>
        <a:ext cx="4145277" cy="655463"/>
      </dsp:txXfrm>
    </dsp:sp>
    <dsp:sp modelId="{915882B5-4E1D-438D-927C-915B0846377D}">
      <dsp:nvSpPr>
        <dsp:cNvPr id="0" name=""/>
        <dsp:cNvSpPr/>
      </dsp:nvSpPr>
      <dsp:spPr>
        <a:xfrm>
          <a:off x="0" y="4099847"/>
          <a:ext cx="4879728" cy="616906"/>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6BB3A387-8833-4AB3-9094-C74BCEE3DEAC}">
      <dsp:nvSpPr>
        <dsp:cNvPr id="0" name=""/>
        <dsp:cNvSpPr/>
      </dsp:nvSpPr>
      <dsp:spPr>
        <a:xfrm>
          <a:off x="186614" y="4238651"/>
          <a:ext cx="339630" cy="3392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10519C-C15B-45DB-8106-CE91CB4CDB13}">
      <dsp:nvSpPr>
        <dsp:cNvPr id="0" name=""/>
        <dsp:cNvSpPr/>
      </dsp:nvSpPr>
      <dsp:spPr>
        <a:xfrm>
          <a:off x="712859" y="4099847"/>
          <a:ext cx="414527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Continue treatment if needed  </a:t>
          </a:r>
        </a:p>
      </dsp:txBody>
      <dsp:txXfrm>
        <a:off x="712859" y="4099847"/>
        <a:ext cx="4145277" cy="655463"/>
      </dsp:txXfrm>
    </dsp:sp>
    <dsp:sp modelId="{95232AF0-CF9B-4C70-8932-B3EC6E6E2C21}">
      <dsp:nvSpPr>
        <dsp:cNvPr id="0" name=""/>
        <dsp:cNvSpPr/>
      </dsp:nvSpPr>
      <dsp:spPr>
        <a:xfrm>
          <a:off x="0" y="4919176"/>
          <a:ext cx="4879728" cy="61690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C554889-4962-4987-87EE-859F74D57D20}">
      <dsp:nvSpPr>
        <dsp:cNvPr id="0" name=""/>
        <dsp:cNvSpPr/>
      </dsp:nvSpPr>
      <dsp:spPr>
        <a:xfrm>
          <a:off x="134079" y="960496"/>
          <a:ext cx="339630" cy="3392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EE6B09E-C66F-4393-8D62-C9B1D3C80E2B}">
      <dsp:nvSpPr>
        <dsp:cNvPr id="0" name=""/>
        <dsp:cNvSpPr/>
      </dsp:nvSpPr>
      <dsp:spPr>
        <a:xfrm>
          <a:off x="713223" y="4919176"/>
          <a:ext cx="4121927" cy="65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70" tIns="69370" rIns="69370" bIns="693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Set up continued evaluation of additional treatment if needed. Consideration for specialist referral and continued disease management appointments  </a:t>
          </a:r>
        </a:p>
      </dsp:txBody>
      <dsp:txXfrm>
        <a:off x="713223" y="4919176"/>
        <a:ext cx="4121927" cy="6554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7B0EF-0C5C-4807-8973-FF2315F55240}">
      <dsp:nvSpPr>
        <dsp:cNvPr id="0" name=""/>
        <dsp:cNvSpPr/>
      </dsp:nvSpPr>
      <dsp:spPr>
        <a:xfrm>
          <a:off x="0" y="160520"/>
          <a:ext cx="4879728" cy="1717706"/>
        </a:xfrm>
        <a:prstGeom prst="roundRect">
          <a:avLst/>
        </a:prstGeom>
        <a:solidFill>
          <a:schemeClr val="accent4"/>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ARESTIN</a:t>
          </a:r>
          <a:r>
            <a:rPr lang="en-US" sz="1800" kern="1200" baseline="30000" dirty="0">
              <a:solidFill>
                <a:schemeClr val="tx1"/>
              </a:solidFill>
            </a:rPr>
            <a:t>®</a:t>
          </a:r>
          <a:r>
            <a:rPr lang="en-US" sz="1800" kern="1200" dirty="0">
              <a:solidFill>
                <a:schemeClr val="tx1"/>
              </a:solidFill>
            </a:rPr>
            <a:t> (minocycline HCl) Microspheres, 1 mg may be incorporated into your case study if it is appropriate</a:t>
          </a:r>
        </a:p>
      </dsp:txBody>
      <dsp:txXfrm>
        <a:off x="83851" y="244371"/>
        <a:ext cx="4712026" cy="1550004"/>
      </dsp:txXfrm>
    </dsp:sp>
    <dsp:sp modelId="{B86BBCC4-D430-48B3-909B-EC9BA27E0BEB}">
      <dsp:nvSpPr>
        <dsp:cNvPr id="0" name=""/>
        <dsp:cNvSpPr/>
      </dsp:nvSpPr>
      <dsp:spPr>
        <a:xfrm>
          <a:off x="0" y="1930066"/>
          <a:ext cx="4879728" cy="1717706"/>
        </a:xfrm>
        <a:prstGeom prst="roundRect">
          <a:avLst/>
        </a:prstGeom>
        <a:solidFill>
          <a:schemeClr val="accent4">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An appropriate periodontal case study patient for this assignment will have one or several teeth that present with a clinical attachment loss of  ≥5 mm and probing depth of ≥5 with bleeding on probing (BOP) or other clinical evidence of periodontal infection</a:t>
          </a:r>
        </a:p>
      </dsp:txBody>
      <dsp:txXfrm>
        <a:off x="83851" y="2013917"/>
        <a:ext cx="4712026" cy="1550004"/>
      </dsp:txXfrm>
    </dsp:sp>
    <dsp:sp modelId="{BA1E4849-061A-4C90-A330-121CC79F48A0}">
      <dsp:nvSpPr>
        <dsp:cNvPr id="0" name=""/>
        <dsp:cNvSpPr/>
      </dsp:nvSpPr>
      <dsp:spPr>
        <a:xfrm>
          <a:off x="0" y="3699613"/>
          <a:ext cx="4879728" cy="1717706"/>
        </a:xfrm>
        <a:prstGeom prst="roundRect">
          <a:avLst/>
        </a:prstGeom>
        <a:solidFill>
          <a:schemeClr val="accent5">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Patient should be selected with a full understanding of the safety information contained in the prescribing information</a:t>
          </a:r>
        </a:p>
      </dsp:txBody>
      <dsp:txXfrm>
        <a:off x="83851" y="3783464"/>
        <a:ext cx="4712026" cy="15500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F167C-EF48-45CB-B64D-66AE612EFC73}">
      <dsp:nvSpPr>
        <dsp:cNvPr id="0" name=""/>
        <dsp:cNvSpPr/>
      </dsp:nvSpPr>
      <dsp:spPr>
        <a:xfrm>
          <a:off x="0" y="3366521"/>
          <a:ext cx="4879728" cy="2208802"/>
        </a:xfrm>
        <a:prstGeom prst="rect">
          <a:avLst/>
        </a:prstGeom>
        <a:solidFill>
          <a:schemeClr val="accent5">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latin typeface="Arial" charset="0"/>
              <a:ea typeface="ＭＳ Ｐゴシック" charset="0"/>
              <a:cs typeface="Arial" charset="0"/>
            </a:rPr>
            <a:t>ARESTIN</a:t>
          </a:r>
          <a:r>
            <a:rPr lang="en-US" sz="2300" kern="1200" baseline="30000" dirty="0">
              <a:solidFill>
                <a:schemeClr val="tx1"/>
              </a:solidFill>
              <a:latin typeface="Arial" charset="0"/>
              <a:ea typeface="ＭＳ Ｐゴシック" charset="0"/>
              <a:cs typeface="Arial" charset="0"/>
            </a:rPr>
            <a:t>®</a:t>
          </a:r>
          <a:r>
            <a:rPr lang="en-US" sz="2300" kern="1200" dirty="0">
              <a:solidFill>
                <a:schemeClr val="tx1"/>
              </a:solidFill>
              <a:latin typeface="Arial" charset="0"/>
              <a:ea typeface="ＭＳ Ｐゴシック" charset="0"/>
              <a:cs typeface="Arial" charset="0"/>
            </a:rPr>
            <a:t> (minocycline HCl) Microspheres, 1 mg </a:t>
          </a:r>
          <a:r>
            <a:rPr lang="en-US" sz="2300" kern="1200" baseline="0" dirty="0">
              <a:solidFill>
                <a:schemeClr val="tx1"/>
              </a:solidFill>
            </a:rPr>
            <a:t> may be used as part of a periodontal maintenance program that includes good oral hygiene and SRP</a:t>
          </a:r>
          <a:endParaRPr lang="en-US" sz="2300" kern="1200" dirty="0">
            <a:solidFill>
              <a:schemeClr val="tx1"/>
            </a:solidFill>
          </a:endParaRPr>
        </a:p>
      </dsp:txBody>
      <dsp:txXfrm>
        <a:off x="0" y="3366521"/>
        <a:ext cx="4879728" cy="2208802"/>
      </dsp:txXfrm>
    </dsp:sp>
    <dsp:sp modelId="{BA565892-55BE-489D-9652-371B5F4ED58A}">
      <dsp:nvSpPr>
        <dsp:cNvPr id="0" name=""/>
        <dsp:cNvSpPr/>
      </dsp:nvSpPr>
      <dsp:spPr>
        <a:xfrm rot="10800000">
          <a:off x="0" y="2515"/>
          <a:ext cx="4879728" cy="3397138"/>
        </a:xfrm>
        <a:prstGeom prst="upArrowCallout">
          <a:avLst/>
        </a:prstGeom>
        <a:solidFill>
          <a:schemeClr val="accent4"/>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ARESTIN</a:t>
          </a:r>
          <a:r>
            <a:rPr lang="en-US" sz="2300" kern="1200" baseline="30000" dirty="0">
              <a:solidFill>
                <a:schemeClr val="tx1"/>
              </a:solidFill>
            </a:rPr>
            <a:t>®</a:t>
          </a:r>
          <a:r>
            <a:rPr lang="en-US" sz="2300" kern="1200" baseline="0" dirty="0">
              <a:solidFill>
                <a:schemeClr val="tx1"/>
              </a:solidFill>
            </a:rPr>
            <a:t> (minocycline HCl) Microspheres, 1 mg is indicated as an adjunct to scaling and root </a:t>
          </a:r>
          <a:r>
            <a:rPr lang="en-US" sz="2300" kern="1200" baseline="0" dirty="0" err="1">
              <a:solidFill>
                <a:schemeClr val="tx1"/>
              </a:solidFill>
            </a:rPr>
            <a:t>planing</a:t>
          </a:r>
          <a:r>
            <a:rPr lang="en-US" sz="2300" kern="1200" baseline="0" dirty="0">
              <a:solidFill>
                <a:schemeClr val="tx1"/>
              </a:solidFill>
            </a:rPr>
            <a:t> (SRP) procedures for reduction of pocket depth in patients with adult periodontitis</a:t>
          </a:r>
          <a:endParaRPr lang="en-US" sz="2300" kern="1200" dirty="0">
            <a:solidFill>
              <a:schemeClr val="tx1"/>
            </a:solidFill>
          </a:endParaRPr>
        </a:p>
      </dsp:txBody>
      <dsp:txXfrm rot="10800000">
        <a:off x="0" y="2515"/>
        <a:ext cx="4879728" cy="22073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1F7682B9-25C2-444A-B5DA-47D0143647A0}" type="datetimeFigureOut">
              <a:rPr lang="en-US"/>
              <a:pPr>
                <a:defRPr/>
              </a:pPr>
              <a:t>7/9/20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0F38A7FE-2F93-944C-985A-72A4E23CD39B}" type="slidenum">
              <a:rPr lang="en-US"/>
              <a:pPr>
                <a:defRPr/>
              </a:pPr>
              <a:t>‹#›</a:t>
            </a:fld>
            <a:endParaRPr lang="en-US"/>
          </a:p>
        </p:txBody>
      </p:sp>
    </p:spTree>
    <p:extLst>
      <p:ext uri="{BB962C8B-B14F-4D97-AF65-F5344CB8AC3E}">
        <p14:creationId xmlns:p14="http://schemas.microsoft.com/office/powerpoint/2010/main" val="2046478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14DD4A98-A612-F94F-BF93-D3AE66B7E397}" type="datetimeFigureOut">
              <a:rPr lang="en-US"/>
              <a:pPr>
                <a:defRPr/>
              </a:pPr>
              <a:t>7/9/20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47CC1C-9A0E-BE41-9742-BD4A264EA26B}" type="slidenum">
              <a:rPr lang="en-US"/>
              <a:pPr>
                <a:defRPr/>
              </a:pPr>
              <a:t>‹#›</a:t>
            </a:fld>
            <a:endParaRPr lang="en-US"/>
          </a:p>
        </p:txBody>
      </p:sp>
    </p:spTree>
    <p:extLst>
      <p:ext uri="{BB962C8B-B14F-4D97-AF65-F5344CB8AC3E}">
        <p14:creationId xmlns:p14="http://schemas.microsoft.com/office/powerpoint/2010/main" val="10711738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rgbClr val="000000"/>
                </a:solidFill>
                <a:latin typeface="Arial" charset="0"/>
                <a:cs typeface="Arial" charset="0"/>
              </a:rPr>
              <a:t>This presentation is intended to provide information about how to incorporate ARESTIN</a:t>
            </a:r>
            <a:r>
              <a:rPr lang="en-US" baseline="30000">
                <a:solidFill>
                  <a:srgbClr val="000000"/>
                </a:solidFill>
                <a:latin typeface="Arial" charset="0"/>
                <a:cs typeface="Arial" charset="0"/>
              </a:rPr>
              <a:t> </a:t>
            </a:r>
            <a:r>
              <a:rPr lang="en-US">
                <a:solidFill>
                  <a:srgbClr val="000000"/>
                </a:solidFill>
                <a:latin typeface="Arial" charset="0"/>
                <a:cs typeface="Arial" charset="0"/>
              </a:rPr>
              <a:t>into treatment plans for appropriate periodontal patients. It will also educate students about periodontal case development, including the vital components to include in a case presentation. </a:t>
            </a:r>
          </a:p>
          <a:p>
            <a:endParaRPr lang="en-US">
              <a:latin typeface="Arial" charset="0"/>
              <a:cs typeface="Arial" charset="0"/>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48C370-0372-6F42-8698-CA2E7073A7EF}" type="slidenum">
              <a:rPr lang="en-US" sz="1200">
                <a:cs typeface="Arial" charset="0"/>
              </a:rPr>
              <a:pPr eaLnBrk="1" hangingPunct="1"/>
              <a:t>1</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ＭＳ Ｐゴシック" charset="0"/>
                <a:cs typeface="ＭＳ Ｐゴシック" charset="0"/>
              </a:rPr>
              <a:t>This  new classification system identifies three types of periodontal diseases and conditions along with several important subcategories:</a:t>
            </a:r>
          </a:p>
          <a:p>
            <a:r>
              <a:rPr lang="en-US" sz="1200" b="0" i="0" kern="1200" dirty="0">
                <a:solidFill>
                  <a:schemeClr val="tx1"/>
                </a:solidFill>
                <a:effectLst/>
                <a:latin typeface="+mn-lt"/>
                <a:ea typeface="ＭＳ Ｐゴシック" charset="0"/>
                <a:cs typeface="ＭＳ Ｐゴシック" charset="0"/>
              </a:rPr>
              <a:t>Periodontal Health – </a:t>
            </a:r>
          </a:p>
          <a:p>
            <a:r>
              <a:rPr lang="en-US" sz="1200" b="0" i="0" kern="1200" dirty="0">
                <a:solidFill>
                  <a:schemeClr val="tx1"/>
                </a:solidFill>
                <a:effectLst/>
                <a:latin typeface="+mn-lt"/>
                <a:ea typeface="ＭＳ Ｐゴシック" charset="0"/>
                <a:cs typeface="ＭＳ Ｐゴシック" charset="0"/>
              </a:rPr>
              <a:t>Gingivitis dental biofilm induced </a:t>
            </a:r>
          </a:p>
          <a:p>
            <a:r>
              <a:rPr lang="en-US" sz="1200" b="0" i="0" kern="1200" dirty="0">
                <a:solidFill>
                  <a:schemeClr val="tx1"/>
                </a:solidFill>
                <a:effectLst/>
                <a:latin typeface="+mn-lt"/>
                <a:ea typeface="ＭＳ Ｐゴシック" charset="0"/>
                <a:cs typeface="ＭＳ Ｐゴシック" charset="0"/>
              </a:rPr>
              <a:t>Gingivitis –non biofilm induced –Genetic and development disorders, </a:t>
            </a:r>
          </a:p>
          <a:p>
            <a:r>
              <a:rPr lang="en-US" sz="1200" b="0" i="0" kern="1200" dirty="0">
                <a:solidFill>
                  <a:schemeClr val="tx1"/>
                </a:solidFill>
                <a:effectLst/>
                <a:latin typeface="+mn-lt"/>
                <a:ea typeface="ＭＳ Ｐゴシック" charset="0"/>
                <a:cs typeface="ＭＳ Ｐゴシック" charset="0"/>
              </a:rPr>
              <a:t>In addition to periodontal disease and conditions, the system outlined in the Journal of Clinical Periodontology includes four new categories for peri-implant conditions and diseases. According to the American Academy of Implant Dentistry, 3 million people in the U.S. currently have dental implants and the number is increasing by 500,000 annually. </a:t>
            </a:r>
          </a:p>
          <a:p>
            <a:r>
              <a:rPr lang="en-US" sz="1200" b="0" i="0" kern="1200" dirty="0">
                <a:solidFill>
                  <a:schemeClr val="tx1"/>
                </a:solidFill>
                <a:effectLst/>
                <a:latin typeface="+mn-lt"/>
                <a:ea typeface="ＭＳ Ｐゴシック" charset="0"/>
                <a:cs typeface="ＭＳ Ｐゴシック" charset="0"/>
              </a:rPr>
              <a:t>Periodontal disease- </a:t>
            </a:r>
          </a:p>
          <a:p>
            <a:r>
              <a:rPr lang="en-US" sz="1200" b="0" i="0" kern="1200" dirty="0">
                <a:solidFill>
                  <a:schemeClr val="tx1"/>
                </a:solidFill>
                <a:effectLst/>
                <a:latin typeface="+mn-lt"/>
                <a:ea typeface="ＭＳ Ｐゴシック" charset="0"/>
                <a:cs typeface="ＭＳ Ｐゴシック" charset="0"/>
              </a:rPr>
              <a:t>Systemic- HIV- AID- Papillon Lefevre Syndrome-Neoplastic diseases. </a:t>
            </a:r>
          </a:p>
          <a:p>
            <a:r>
              <a:rPr lang="en-US" sz="1200" b="0" i="0" kern="1200" dirty="0">
                <a:solidFill>
                  <a:schemeClr val="tx1"/>
                </a:solidFill>
                <a:effectLst/>
                <a:latin typeface="+mn-lt"/>
                <a:ea typeface="ＭＳ Ｐゴシック" charset="0"/>
                <a:cs typeface="ＭＳ Ｐゴシック" charset="0"/>
              </a:rPr>
              <a:t>Mucogingival- Lack of Gingiva- Decreased Vestibular Depth</a:t>
            </a:r>
          </a:p>
          <a:p>
            <a:r>
              <a:rPr lang="en-US" sz="1200" b="0" i="0" kern="1200" dirty="0">
                <a:solidFill>
                  <a:schemeClr val="tx1"/>
                </a:solidFill>
                <a:effectLst/>
                <a:latin typeface="+mn-lt"/>
                <a:ea typeface="ＭＳ Ｐゴシック" charset="0"/>
                <a:cs typeface="ＭＳ Ｐゴシック" charset="0"/>
              </a:rPr>
              <a:t> </a:t>
            </a:r>
            <a:r>
              <a:rPr lang="en-US" sz="1200" b="1" i="0" kern="1200" dirty="0">
                <a:solidFill>
                  <a:schemeClr val="tx1"/>
                </a:solidFill>
                <a:effectLst/>
                <a:latin typeface="+mn-lt"/>
                <a:ea typeface="ＭＳ Ｐゴシック" charset="0"/>
                <a:cs typeface="ＭＳ Ｐゴシック" charset="0"/>
              </a:rPr>
              <a:t>Peri-implant health:</a:t>
            </a:r>
            <a:r>
              <a:rPr lang="en-US" sz="1200" b="0" i="0" kern="1200" dirty="0">
                <a:solidFill>
                  <a:schemeClr val="tx1"/>
                </a:solidFill>
                <a:effectLst/>
                <a:latin typeface="+mn-lt"/>
                <a:ea typeface="ＭＳ Ｐゴシック" charset="0"/>
                <a:cs typeface="ＭＳ Ｐゴシック" charset="0"/>
              </a:rPr>
              <a:t> A lack of visible inflammation and no bleeding upon probing</a:t>
            </a:r>
          </a:p>
          <a:p>
            <a:r>
              <a:rPr lang="en-US" sz="1200" b="1" i="0" kern="1200" dirty="0">
                <a:solidFill>
                  <a:schemeClr val="tx1"/>
                </a:solidFill>
                <a:effectLst/>
                <a:latin typeface="+mn-lt"/>
                <a:ea typeface="ＭＳ Ｐゴシック" charset="0"/>
                <a:cs typeface="ＭＳ Ｐゴシック" charset="0"/>
              </a:rPr>
              <a:t>Peri-implant mucositis:</a:t>
            </a:r>
            <a:r>
              <a:rPr lang="en-US" sz="1200" b="0" i="0" kern="1200" dirty="0">
                <a:solidFill>
                  <a:schemeClr val="tx1"/>
                </a:solidFill>
                <a:effectLst/>
                <a:latin typeface="+mn-lt"/>
                <a:ea typeface="ＭＳ Ｐゴシック" charset="0"/>
                <a:cs typeface="ＭＳ Ｐゴシック" charset="0"/>
              </a:rPr>
              <a:t> Bleeding on probing and visible signs of inflammation</a:t>
            </a:r>
          </a:p>
          <a:p>
            <a:r>
              <a:rPr lang="en-US" sz="1200" b="1" i="0" kern="1200" dirty="0">
                <a:solidFill>
                  <a:schemeClr val="tx1"/>
                </a:solidFill>
                <a:effectLst/>
                <a:latin typeface="+mn-lt"/>
                <a:ea typeface="ＭＳ Ｐゴシック" charset="0"/>
                <a:cs typeface="ＭＳ Ｐゴシック" charset="0"/>
              </a:rPr>
              <a:t>Peri-implantitis:</a:t>
            </a:r>
            <a:r>
              <a:rPr lang="en-US" sz="1200" b="0" i="0" kern="1200" dirty="0">
                <a:solidFill>
                  <a:schemeClr val="tx1"/>
                </a:solidFill>
                <a:effectLst/>
                <a:latin typeface="+mn-lt"/>
                <a:ea typeface="ＭＳ Ｐゴシック" charset="0"/>
                <a:cs typeface="ＭＳ Ｐゴシック" charset="0"/>
              </a:rPr>
              <a:t> Inflammation of peri-implant mucosa followed by progressive loss of surrounding bone</a:t>
            </a:r>
          </a:p>
          <a:p>
            <a:r>
              <a:rPr lang="en-US" sz="1200" b="1" i="0" kern="1200" dirty="0">
                <a:solidFill>
                  <a:schemeClr val="tx1"/>
                </a:solidFill>
                <a:effectLst/>
                <a:latin typeface="+mn-lt"/>
                <a:ea typeface="ＭＳ Ｐゴシック" charset="0"/>
                <a:cs typeface="ＭＳ Ｐゴシック" charset="0"/>
              </a:rPr>
              <a:t>Hard and soft tissue implant site deficiencies:</a:t>
            </a:r>
            <a:r>
              <a:rPr lang="en-US" sz="1200" b="0" i="0" kern="1200" dirty="0">
                <a:solidFill>
                  <a:schemeClr val="tx1"/>
                </a:solidFill>
                <a:effectLst/>
                <a:latin typeface="+mn-lt"/>
                <a:ea typeface="ＭＳ Ｐゴシック" charset="0"/>
                <a:cs typeface="ＭＳ Ｐゴシック" charset="0"/>
              </a:rPr>
              <a:t> Deficiencies of the alveolar ridge caused by natural healing, extraction trauma, infections or a variety of other factors affecting hard and soft tissue</a:t>
            </a:r>
          </a:p>
          <a:p>
            <a:endParaRPr lang="en-US" dirty="0"/>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10</a:t>
            </a:fld>
            <a:endParaRPr lang="en-US"/>
          </a:p>
        </p:txBody>
      </p:sp>
    </p:spTree>
    <p:extLst>
      <p:ext uri="{BB962C8B-B14F-4D97-AF65-F5344CB8AC3E}">
        <p14:creationId xmlns:p14="http://schemas.microsoft.com/office/powerpoint/2010/main" val="342116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11</a:t>
            </a:fld>
            <a:endParaRPr lang="en-US"/>
          </a:p>
        </p:txBody>
      </p:sp>
    </p:spTree>
    <p:extLst>
      <p:ext uri="{BB962C8B-B14F-4D97-AF65-F5344CB8AC3E}">
        <p14:creationId xmlns:p14="http://schemas.microsoft.com/office/powerpoint/2010/main" val="72478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12</a:t>
            </a:fld>
            <a:endParaRPr lang="en-US"/>
          </a:p>
        </p:txBody>
      </p:sp>
    </p:spTree>
    <p:extLst>
      <p:ext uri="{BB962C8B-B14F-4D97-AF65-F5344CB8AC3E}">
        <p14:creationId xmlns:p14="http://schemas.microsoft.com/office/powerpoint/2010/main" val="411475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pPr>
              <a:defRPr/>
            </a:pPr>
            <a:fld id="{7D47CC1C-9A0E-BE41-9742-BD4A264EA26B}" type="slidenum">
              <a:rPr lang="en-US" smtClean="0"/>
              <a:pPr>
                <a:defRPr/>
              </a:pPr>
              <a:t>13</a:t>
            </a:fld>
            <a:endParaRPr lang="en-US"/>
          </a:p>
        </p:txBody>
      </p:sp>
    </p:spTree>
    <p:extLst>
      <p:ext uri="{BB962C8B-B14F-4D97-AF65-F5344CB8AC3E}">
        <p14:creationId xmlns:p14="http://schemas.microsoft.com/office/powerpoint/2010/main" val="131580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Periodontal disease is a complex disease with multiple risk factors ,  the staging and grading system is </a:t>
            </a:r>
            <a:r>
              <a:rPr lang="en-US" sz="1200" b="0" i="0" u="none" strike="noStrike" kern="1200" dirty="0">
                <a:solidFill>
                  <a:schemeClr val="tx1"/>
                </a:solidFill>
                <a:effectLst/>
                <a:latin typeface="+mn-lt"/>
                <a:ea typeface="ＭＳ Ｐゴシック" charset="0"/>
                <a:cs typeface="ＭＳ Ｐゴシック" charset="0"/>
              </a:rPr>
              <a:t>designed to understand severity, extent, and prognosis of periodontal disease.</a:t>
            </a:r>
          </a:p>
          <a:p>
            <a:endParaRPr lang="en-US" dirty="0">
              <a:latin typeface="Arial" charset="0"/>
              <a:cs typeface="Arial" charset="0"/>
            </a:endParaRPr>
          </a:p>
          <a:p>
            <a:r>
              <a:rPr lang="en-US" dirty="0">
                <a:latin typeface="Arial" charset="0"/>
                <a:cs typeface="Arial" charset="0"/>
              </a:rPr>
              <a:t>By using this tool, you can help ensure you are consistently identifying all stages of periodontal disease. </a:t>
            </a:r>
            <a:endParaRPr lang="en-US" dirty="0"/>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14</a:t>
            </a:fld>
            <a:endParaRPr lang="en-US"/>
          </a:p>
        </p:txBody>
      </p:sp>
    </p:spTree>
    <p:extLst>
      <p:ext uri="{BB962C8B-B14F-4D97-AF65-F5344CB8AC3E}">
        <p14:creationId xmlns:p14="http://schemas.microsoft.com/office/powerpoint/2010/main" val="191618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15</a:t>
            </a:fld>
            <a:endParaRPr lang="en-US"/>
          </a:p>
        </p:txBody>
      </p:sp>
    </p:spTree>
    <p:extLst>
      <p:ext uri="{BB962C8B-B14F-4D97-AF65-F5344CB8AC3E}">
        <p14:creationId xmlns:p14="http://schemas.microsoft.com/office/powerpoint/2010/main" val="285158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latin typeface="Calibri" charset="0"/>
              </a:rPr>
              <a:t>Read Slide </a:t>
            </a: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5B3654-C47B-CA43-8C7A-F76FB1D12424}" type="slidenum">
              <a:rPr lang="en-US" sz="1200">
                <a:cs typeface="Arial" charset="0"/>
              </a:rPr>
              <a:pPr eaLnBrk="1" hangingPunct="1"/>
              <a:t>16</a:t>
            </a:fld>
            <a:endParaRPr lang="en-US" sz="120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000000"/>
                </a:solidFill>
                <a:latin typeface="Arial" charset="0"/>
                <a:cs typeface="Arial" charset="0"/>
              </a:rPr>
              <a:t>If your school has a preferred method to develop cases studies, you should defer to that. If not, this program uses guidelines that are available for download online at ArestinProfessional.com/201Reading.</a:t>
            </a: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A4428C-ECC2-494B-9707-F50A37462994}" type="slidenum">
              <a:rPr lang="en-US" sz="1200">
                <a:cs typeface="Arial" charset="0"/>
              </a:rPr>
              <a:pPr eaLnBrk="1" hangingPunct="1"/>
              <a:t>17</a:t>
            </a:fld>
            <a:endParaRPr lang="en-US" sz="120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18</a:t>
            </a:fld>
            <a:endParaRPr lang="en-US"/>
          </a:p>
        </p:txBody>
      </p:sp>
    </p:spTree>
    <p:extLst>
      <p:ext uri="{BB962C8B-B14F-4D97-AF65-F5344CB8AC3E}">
        <p14:creationId xmlns:p14="http://schemas.microsoft.com/office/powerpoint/2010/main" val="36383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19</a:t>
            </a:fld>
            <a:endParaRPr lang="en-US"/>
          </a:p>
        </p:txBody>
      </p:sp>
    </p:spTree>
    <p:extLst>
      <p:ext uri="{BB962C8B-B14F-4D97-AF65-F5344CB8AC3E}">
        <p14:creationId xmlns:p14="http://schemas.microsoft.com/office/powerpoint/2010/main" val="28136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Let’</a:t>
            </a:r>
            <a:r>
              <a:rPr lang="en-US" altLang="ja-JP" dirty="0">
                <a:latin typeface="Arial" charset="0"/>
                <a:cs typeface="Arial" charset="0"/>
              </a:rPr>
              <a:t>s begin ARESTIN 201. This presentation will help prepare you to recognize appropriate patients for comprehensive treatment that includes ARESTIN, develop a periodontal case study, and apply diagnostic guidelines in a clinical setting.</a:t>
            </a:r>
            <a:br>
              <a:rPr lang="en-US" altLang="ja-JP" dirty="0">
                <a:latin typeface="Arial" charset="0"/>
                <a:cs typeface="Arial" charset="0"/>
              </a:rPr>
            </a:br>
            <a:endParaRPr lang="en-US" altLang="ja-JP" dirty="0">
              <a:latin typeface="Arial" charset="0"/>
              <a:cs typeface="Arial" charset="0"/>
            </a:endParaRPr>
          </a:p>
          <a:p>
            <a:r>
              <a:rPr lang="en-US" dirty="0">
                <a:latin typeface="Arial" charset="0"/>
                <a:cs typeface="Arial" charset="0"/>
              </a:rPr>
              <a:t>This will prepare you for some of the real-world challenges you’</a:t>
            </a:r>
            <a:r>
              <a:rPr lang="en-US" altLang="ja-JP" dirty="0">
                <a:latin typeface="Arial" charset="0"/>
                <a:cs typeface="Arial" charset="0"/>
              </a:rPr>
              <a:t>ll be faced with as a dental healthcare professional who treats adult patients with periodontal disease.</a:t>
            </a:r>
            <a:endParaRPr lang="en-US" dirty="0">
              <a:latin typeface="Arial" charset="0"/>
              <a:cs typeface="Arial"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A508E6-42F2-8D45-AA1E-E6E05D7B2DBD}" type="slidenum">
              <a:rPr lang="en-US" sz="1200">
                <a:cs typeface="Arial" charset="0"/>
              </a:rPr>
              <a:pPr eaLnBrk="1" hangingPunct="1"/>
              <a:t>2</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r>
              <a:rPr lang="en-US" dirty="0"/>
              <a:t>All information should be clear and concise. Cases should exclude irrelevant information</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20</a:t>
            </a:fld>
            <a:endParaRPr lang="en-US"/>
          </a:p>
        </p:txBody>
      </p:sp>
    </p:spTree>
    <p:extLst>
      <p:ext uri="{BB962C8B-B14F-4D97-AF65-F5344CB8AC3E}">
        <p14:creationId xmlns:p14="http://schemas.microsoft.com/office/powerpoint/2010/main" val="344439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21</a:t>
            </a:fld>
            <a:endParaRPr lang="en-US"/>
          </a:p>
        </p:txBody>
      </p:sp>
    </p:spTree>
    <p:extLst>
      <p:ext uri="{BB962C8B-B14F-4D97-AF65-F5344CB8AC3E}">
        <p14:creationId xmlns:p14="http://schemas.microsoft.com/office/powerpoint/2010/main" val="150758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r>
              <a:rPr lang="en-US" dirty="0"/>
              <a:t>All information should be clear and concise. Cases should exclude irrelevant information</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22</a:t>
            </a:fld>
            <a:endParaRPr lang="en-US"/>
          </a:p>
        </p:txBody>
      </p:sp>
    </p:spTree>
    <p:extLst>
      <p:ext uri="{BB962C8B-B14F-4D97-AF65-F5344CB8AC3E}">
        <p14:creationId xmlns:p14="http://schemas.microsoft.com/office/powerpoint/2010/main" val="19058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23</a:t>
            </a:fld>
            <a:endParaRPr lang="en-US"/>
          </a:p>
        </p:txBody>
      </p:sp>
    </p:spTree>
    <p:extLst>
      <p:ext uri="{BB962C8B-B14F-4D97-AF65-F5344CB8AC3E}">
        <p14:creationId xmlns:p14="http://schemas.microsoft.com/office/powerpoint/2010/main" val="3507094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selection should be a patient with either early or mod periodontitis and who has no contraindication for treatment with Arestin.</a:t>
            </a:r>
          </a:p>
          <a:p>
            <a:r>
              <a:rPr lang="en-US" dirty="0"/>
              <a:t>Developing a strategic treatment plan to include patient assessment, therapy, evaluation of therapy, patient communication and continued care and home care strategies is critical to a successful case study. It is Ok if this initial treatment plan needs to be altered. </a:t>
            </a:r>
          </a:p>
          <a:p>
            <a:r>
              <a:rPr lang="en-US" dirty="0"/>
              <a:t>Patient communication is key to any treatment plan and outcomes. The patient has to know what disease they have, who you can help to control further progression of the disease and what is expected of them for continued care. Informed consent forms need to be added to your plan prior to starting any treatment. Thinking about what the desired outcomes you may expect after treatment  can be done at this phase but may change depending on the completed patient assessment and patient compliance. Developing a long term home care plan and continued periodontal maintenance regimen to help the patient understand that this disease may be managed but will always need continued care.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24</a:t>
            </a:fld>
            <a:endParaRPr lang="en-US"/>
          </a:p>
        </p:txBody>
      </p:sp>
    </p:spTree>
    <p:extLst>
      <p:ext uri="{BB962C8B-B14F-4D97-AF65-F5344CB8AC3E}">
        <p14:creationId xmlns:p14="http://schemas.microsoft.com/office/powerpoint/2010/main" val="1090559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At this first appointment you will complete a comprehensive oral assessment to include a comprehensive periodontal charting to identify stage and grade of disease as outlined in earlier slides.  Once all assessments completed, the initial treatment plan may need to be altered. </a:t>
            </a:r>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25</a:t>
            </a:fld>
            <a:endParaRPr lang="en-US"/>
          </a:p>
        </p:txBody>
      </p:sp>
    </p:spTree>
    <p:extLst>
      <p:ext uri="{BB962C8B-B14F-4D97-AF65-F5344CB8AC3E}">
        <p14:creationId xmlns:p14="http://schemas.microsoft.com/office/powerpoint/2010/main" val="2288785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a:p>
            <a:pPr marL="0" lvl="3"/>
            <a:r>
              <a:rPr lang="en-US" dirty="0">
                <a:solidFill>
                  <a:srgbClr val="000000"/>
                </a:solidFill>
                <a:latin typeface="Arial" charset="0"/>
                <a:ea typeface="ヒラギノ角ゴ Pro W3" charset="0"/>
                <a:cs typeface="ヒラギノ角ゴ Pro W3" charset="0"/>
              </a:rPr>
              <a:t> Review patient health history and address their chief complaint.  Do a visual evaluation of tissue and note changes and complete a post periodontal charting of all teeth checking for PD &amp; GM to identify CAL and note bleeding points.</a:t>
            </a:r>
          </a:p>
          <a:p>
            <a:pPr marL="0" lvl="3"/>
            <a:r>
              <a:rPr lang="en-US" dirty="0">
                <a:solidFill>
                  <a:srgbClr val="000000"/>
                </a:solidFill>
                <a:latin typeface="Arial" charset="0"/>
                <a:ea typeface="ヒラギノ角ゴ Pro W3" charset="0"/>
                <a:cs typeface="ヒラギノ角ゴ Pro W3" charset="0"/>
              </a:rPr>
              <a:t>Evaluate home care as this may need to be adjusted.  </a:t>
            </a:r>
          </a:p>
          <a:p>
            <a:pPr marL="0" lvl="3"/>
            <a:r>
              <a:rPr lang="en-US" dirty="0">
                <a:solidFill>
                  <a:srgbClr val="000000"/>
                </a:solidFill>
                <a:latin typeface="Arial" charset="0"/>
                <a:ea typeface="ヒラギノ角ゴ Pro W3" charset="0"/>
                <a:cs typeface="ヒラギノ角ゴ Pro W3" charset="0"/>
              </a:rPr>
              <a:t>If patient outcomes worsen or did not improve, retreatment  and/or a periodontal referral should be considered.  </a:t>
            </a:r>
          </a:p>
          <a:p>
            <a:pPr marL="0" lvl="3"/>
            <a:r>
              <a:rPr lang="en-US" dirty="0">
                <a:solidFill>
                  <a:srgbClr val="000000"/>
                </a:solidFill>
                <a:latin typeface="Arial" charset="0"/>
                <a:ea typeface="ヒラギノ角ゴ Pro W3" charset="0"/>
                <a:cs typeface="ヒラギノ角ゴ Pro W3" charset="0"/>
              </a:rPr>
              <a:t>Based on the clinical outcome, set up the next evaluation or if desired outcome were met set continued disease management appointments.   </a:t>
            </a:r>
          </a:p>
          <a:p>
            <a:pPr marL="0" lvl="3"/>
            <a:endParaRPr lang="en-US" dirty="0">
              <a:solidFill>
                <a:srgbClr val="000000"/>
              </a:solidFill>
              <a:latin typeface="Arial" charset="0"/>
              <a:ea typeface="ヒラギノ角ゴ Pro W3" charset="0"/>
              <a:cs typeface="ヒラギノ角ゴ Pro W3" charset="0"/>
            </a:endParaRPr>
          </a:p>
          <a:p>
            <a:endParaRPr lang="en-US" dirty="0"/>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26</a:t>
            </a:fld>
            <a:endParaRPr lang="en-US"/>
          </a:p>
        </p:txBody>
      </p:sp>
    </p:spTree>
    <p:extLst>
      <p:ext uri="{BB962C8B-B14F-4D97-AF65-F5344CB8AC3E}">
        <p14:creationId xmlns:p14="http://schemas.microsoft.com/office/powerpoint/2010/main" val="265339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rgbClr val="000000"/>
                </a:solidFill>
                <a:latin typeface="Arial" charset="0"/>
                <a:cs typeface="Arial" charset="0"/>
              </a:rPr>
              <a:t>According to patient selection guidelines, a patient appropriate for treatment with ARESTIN should have one or several teeth with pocket depths ≥5 mm with bleeding on probing (BOP) or other clinical evidence of adult periodontitis. </a:t>
            </a:r>
            <a:endParaRPr lang="en-US">
              <a:latin typeface="Arial" charset="0"/>
              <a:cs typeface="Arial"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394332-8DB8-2345-BE60-D0F75E83DF62}" type="slidenum">
              <a:rPr lang="en-US" sz="1200">
                <a:cs typeface="Arial" charset="0"/>
              </a:rPr>
              <a:pPr eaLnBrk="1" hangingPunct="1"/>
              <a:t>27</a:t>
            </a:fld>
            <a:endParaRPr lang="en-US" sz="120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ARESTIN is a prescription pharmaceutical product and as such, the clinical decision to use ARESTIN on any patient must be made by a healthcare professional licensed to prescribe prescription pharmaceutical products. </a:t>
            </a:r>
          </a:p>
          <a:p>
            <a:endParaRPr lang="en-US" dirty="0">
              <a:latin typeface="Arial" charset="0"/>
              <a:cs typeface="Arial" charset="0"/>
            </a:endParaRPr>
          </a:p>
          <a:p>
            <a:r>
              <a:rPr lang="en-US" dirty="0">
                <a:latin typeface="Arial" charset="0"/>
                <a:cs typeface="Arial" charset="0"/>
              </a:rPr>
              <a:t>As the faculty member responsible for student training, it is your responsibility to ensure that a healthcare professional licensed to prescribe prescription pharmaceutical products makes the clinical decision to use ARESTIN on the patient recommended by the student. </a:t>
            </a:r>
          </a:p>
          <a:p>
            <a:endParaRPr lang="en-US" dirty="0">
              <a:solidFill>
                <a:srgbClr val="000000"/>
              </a:solidFill>
              <a:latin typeface="Arial" charset="0"/>
              <a:cs typeface="Arial" charset="0"/>
            </a:endParaRPr>
          </a:p>
          <a:p>
            <a:endParaRPr lang="en-US" dirty="0">
              <a:latin typeface="Arial" charset="0"/>
              <a:cs typeface="Arial" charset="0"/>
            </a:endParaRP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19D040-C400-E548-B683-770AFCC67D1A}" type="slidenum">
              <a:rPr lang="en-US" sz="1200">
                <a:cs typeface="Arial" charset="0"/>
              </a:rPr>
              <a:pPr eaLnBrk="1" hangingPunct="1"/>
              <a:t>28</a:t>
            </a:fld>
            <a:endParaRPr lang="en-US" sz="120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000000"/>
                </a:solidFill>
                <a:latin typeface="Arial" charset="0"/>
                <a:cs typeface="Arial" charset="0"/>
              </a:rPr>
              <a:t>As part of the ARESTIN Student Access Program, each student will receive 12 cartridges of ARESTIN. It is recommended for this assignment that students use some of their cartridges on their case patient (if applicable) during the initial phase and save some of the cartridges for the maintenance appointment (3 months later). </a:t>
            </a:r>
          </a:p>
          <a:p>
            <a:endParaRPr lang="en-US" dirty="0">
              <a:solidFill>
                <a:srgbClr val="000000"/>
              </a:solidFill>
              <a:latin typeface="Arial" charset="0"/>
              <a:cs typeface="Arial" charset="0"/>
            </a:endParaRPr>
          </a:p>
          <a:p>
            <a:r>
              <a:rPr lang="en-US" dirty="0">
                <a:solidFill>
                  <a:srgbClr val="000000"/>
                </a:solidFill>
                <a:latin typeface="Arial" charset="0"/>
                <a:cs typeface="Arial" charset="0"/>
              </a:rPr>
              <a:t>If the pocket does not improve with ARESTIN (to a clinically acceptable condition) after the first placement, it may need to be re-administered (placed again) at the maintenance and or post evaluation appointment. </a:t>
            </a:r>
            <a:endParaRPr lang="en-US" dirty="0">
              <a:latin typeface="Arial" charset="0"/>
              <a:cs typeface="Arial" charset="0"/>
            </a:endParaRPr>
          </a:p>
        </p:txBody>
      </p:sp>
      <p:sp>
        <p:nvSpPr>
          <p:cNvPr id="614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87A10D-EEFD-DE43-BD35-4E8E041DCA56}" type="slidenum">
              <a:rPr lang="en-US" sz="1200">
                <a:cs typeface="Arial" charset="0"/>
              </a:rPr>
              <a:pPr eaLnBrk="1" hangingPunct="1"/>
              <a:t>29</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Read Slide </a:t>
            </a: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A508E6-42F2-8D45-AA1E-E6E05D7B2DBD}" type="slidenum">
              <a:rPr lang="en-US" sz="1200">
                <a:cs typeface="Arial" charset="0"/>
              </a:rPr>
              <a:pPr eaLnBrk="1" hangingPunct="1"/>
              <a:t>3</a:t>
            </a:fld>
            <a:endParaRPr lang="en-US" sz="1200">
              <a:cs typeface="Arial" charset="0"/>
            </a:endParaRPr>
          </a:p>
        </p:txBody>
      </p:sp>
    </p:spTree>
    <p:extLst>
      <p:ext uri="{BB962C8B-B14F-4D97-AF65-F5344CB8AC3E}">
        <p14:creationId xmlns:p14="http://schemas.microsoft.com/office/powerpoint/2010/main" val="824743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rPr>
              <a:t>Read slide.</a:t>
            </a:r>
          </a:p>
        </p:txBody>
      </p:sp>
      <p:sp>
        <p:nvSpPr>
          <p:cNvPr id="4" name="Slide Number Placeholder 3"/>
          <p:cNvSpPr>
            <a:spLocks noGrp="1"/>
          </p:cNvSpPr>
          <p:nvPr>
            <p:ph type="sldNum" sz="quarter" idx="10"/>
          </p:nvPr>
        </p:nvSpPr>
        <p:spPr/>
        <p:txBody>
          <a:bodyPr/>
          <a:lstStyle/>
          <a:p>
            <a:pPr marL="0" marR="0" lvl="0" indent="0" algn="r" defTabSz="931550" rtl="0" eaLnBrk="1" fontAlgn="base" latinLnBrk="0" hangingPunct="1">
              <a:lnSpc>
                <a:spcPct val="100000"/>
              </a:lnSpc>
              <a:spcBef>
                <a:spcPct val="0"/>
              </a:spcBef>
              <a:spcAft>
                <a:spcPct val="0"/>
              </a:spcAft>
              <a:buClrTx/>
              <a:buSzTx/>
              <a:buFontTx/>
              <a:buNone/>
              <a:tabLst/>
              <a:defRPr/>
            </a:pPr>
            <a:fld id="{B3640031-C663-3247-8BBA-D4D2665E2E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55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870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rPr>
              <a:t>Read slide.</a:t>
            </a:r>
          </a:p>
        </p:txBody>
      </p:sp>
      <p:sp>
        <p:nvSpPr>
          <p:cNvPr id="4" name="Slide Number Placeholder 3"/>
          <p:cNvSpPr>
            <a:spLocks noGrp="1"/>
          </p:cNvSpPr>
          <p:nvPr>
            <p:ph type="sldNum" sz="quarter" idx="10"/>
          </p:nvPr>
        </p:nvSpPr>
        <p:spPr/>
        <p:txBody>
          <a:bodyPr/>
          <a:lstStyle/>
          <a:p>
            <a:pPr marL="0" marR="0" lvl="0" indent="0" algn="r" defTabSz="931550" rtl="0" eaLnBrk="1" fontAlgn="base" latinLnBrk="0" hangingPunct="1">
              <a:lnSpc>
                <a:spcPct val="100000"/>
              </a:lnSpc>
              <a:spcBef>
                <a:spcPct val="0"/>
              </a:spcBef>
              <a:spcAft>
                <a:spcPct val="0"/>
              </a:spcAft>
              <a:buClrTx/>
              <a:buSzTx/>
              <a:buFontTx/>
              <a:buNone/>
              <a:tabLst/>
              <a:defRPr/>
            </a:pPr>
            <a:fld id="{B3640031-C663-3247-8BBA-D4D2665E2E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55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8631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rPr>
              <a:t>Read slide.</a:t>
            </a:r>
          </a:p>
        </p:txBody>
      </p:sp>
      <p:sp>
        <p:nvSpPr>
          <p:cNvPr id="4" name="Slide Number Placeholder 3"/>
          <p:cNvSpPr>
            <a:spLocks noGrp="1"/>
          </p:cNvSpPr>
          <p:nvPr>
            <p:ph type="sldNum" sz="quarter" idx="10"/>
          </p:nvPr>
        </p:nvSpPr>
        <p:spPr/>
        <p:txBody>
          <a:bodyPr/>
          <a:lstStyle/>
          <a:p>
            <a:pPr marL="0" marR="0" lvl="0" indent="0" algn="r" defTabSz="931550" rtl="0" eaLnBrk="1" fontAlgn="base" latinLnBrk="0" hangingPunct="1">
              <a:lnSpc>
                <a:spcPct val="100000"/>
              </a:lnSpc>
              <a:spcBef>
                <a:spcPct val="0"/>
              </a:spcBef>
              <a:spcAft>
                <a:spcPct val="0"/>
              </a:spcAft>
              <a:buClrTx/>
              <a:buSzTx/>
              <a:buFontTx/>
              <a:buNone/>
              <a:tabLst/>
              <a:defRPr/>
            </a:pPr>
            <a:fld id="{B3640031-C663-3247-8BBA-D4D2665E2E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55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3023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pPr>
              <a:defRPr/>
            </a:pPr>
            <a:fld id="{7D47CC1C-9A0E-BE41-9742-BD4A264EA26B}" type="slidenum">
              <a:rPr lang="en-US" smtClean="0"/>
              <a:pPr>
                <a:defRPr/>
              </a:pPr>
              <a:t>33</a:t>
            </a:fld>
            <a:endParaRPr lang="en-US"/>
          </a:p>
        </p:txBody>
      </p:sp>
    </p:spTree>
    <p:extLst>
      <p:ext uri="{BB962C8B-B14F-4D97-AF65-F5344CB8AC3E}">
        <p14:creationId xmlns:p14="http://schemas.microsoft.com/office/powerpoint/2010/main" val="34448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To begin your clinical assignment, we are going to discuss 2017 AAP Classification of periodontal disease and conditions and talk about CASES  when a patient referral to a periodontist should be considered. Next, we will develop a treatment plan for a periodontal patient, which will help you, when the time comes to create a case study of your own for a periodontal patient.</a:t>
            </a:r>
          </a:p>
          <a:p>
            <a:endParaRPr lang="en-US" dirty="0">
              <a:latin typeface="Arial" charset="0"/>
              <a:cs typeface="Arial" charset="0"/>
            </a:endParaRPr>
          </a:p>
          <a:p>
            <a:r>
              <a:rPr lang="en-US" dirty="0">
                <a:latin typeface="Arial" charset="0"/>
                <a:cs typeface="Arial" charset="0"/>
              </a:rPr>
              <a:t>You will demonstrate competency in placing ARESTIN in a clinical setting. Finally, you will be asked to share the outcomes of treatment as a whole and were there added treatment outcomes when Arestin is used in conjunction with SRP </a:t>
            </a: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A508E6-42F2-8D45-AA1E-E6E05D7B2DBD}" type="slidenum">
              <a:rPr lang="en-US" sz="1200">
                <a:cs typeface="Arial" charset="0"/>
              </a:rPr>
              <a:pPr eaLnBrk="1" hangingPunct="1"/>
              <a:t>4</a:t>
            </a:fld>
            <a:endParaRPr lang="en-US" sz="1200">
              <a:cs typeface="Arial" charset="0"/>
            </a:endParaRPr>
          </a:p>
        </p:txBody>
      </p:sp>
    </p:spTree>
    <p:extLst>
      <p:ext uri="{BB962C8B-B14F-4D97-AF65-F5344CB8AC3E}">
        <p14:creationId xmlns:p14="http://schemas.microsoft.com/office/powerpoint/2010/main" val="307322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rPr>
              <a:t>Read slide.</a:t>
            </a:r>
          </a:p>
        </p:txBody>
      </p:sp>
      <p:sp>
        <p:nvSpPr>
          <p:cNvPr id="4" name="Slide Number Placeholder 3"/>
          <p:cNvSpPr>
            <a:spLocks noGrp="1"/>
          </p:cNvSpPr>
          <p:nvPr>
            <p:ph type="sldNum" sz="quarter" idx="10"/>
          </p:nvPr>
        </p:nvSpPr>
        <p:spPr/>
        <p:txBody>
          <a:bodyPr/>
          <a:lstStyle/>
          <a:p>
            <a:pPr marL="0" marR="0" lvl="0" indent="0" algn="r" defTabSz="931550" rtl="0" eaLnBrk="1" fontAlgn="base" latinLnBrk="0" hangingPunct="1">
              <a:lnSpc>
                <a:spcPct val="100000"/>
              </a:lnSpc>
              <a:spcBef>
                <a:spcPct val="0"/>
              </a:spcBef>
              <a:spcAft>
                <a:spcPct val="0"/>
              </a:spcAft>
              <a:buClrTx/>
              <a:buSzTx/>
              <a:buFontTx/>
              <a:buNone/>
              <a:tabLst/>
              <a:defRPr/>
            </a:pPr>
            <a:fld id="{B3640031-C663-3247-8BBA-D4D2665E2E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55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389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rPr>
              <a:t>Read slide.</a:t>
            </a:r>
          </a:p>
        </p:txBody>
      </p:sp>
      <p:sp>
        <p:nvSpPr>
          <p:cNvPr id="4" name="Slide Number Placeholder 3"/>
          <p:cNvSpPr>
            <a:spLocks noGrp="1"/>
          </p:cNvSpPr>
          <p:nvPr>
            <p:ph type="sldNum" sz="quarter" idx="10"/>
          </p:nvPr>
        </p:nvSpPr>
        <p:spPr/>
        <p:txBody>
          <a:bodyPr/>
          <a:lstStyle/>
          <a:p>
            <a:pPr marL="0" marR="0" lvl="0" indent="0" algn="r" defTabSz="931550" rtl="0" eaLnBrk="1" fontAlgn="base" latinLnBrk="0" hangingPunct="1">
              <a:lnSpc>
                <a:spcPct val="100000"/>
              </a:lnSpc>
              <a:spcBef>
                <a:spcPct val="0"/>
              </a:spcBef>
              <a:spcAft>
                <a:spcPct val="0"/>
              </a:spcAft>
              <a:buClrTx/>
              <a:buSzTx/>
              <a:buFontTx/>
              <a:buNone/>
              <a:tabLst/>
              <a:defRPr/>
            </a:pPr>
            <a:fld id="{B3640031-C663-3247-8BBA-D4D2665E2E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55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34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rPr>
              <a:t>Read slide.</a:t>
            </a:r>
          </a:p>
        </p:txBody>
      </p:sp>
      <p:sp>
        <p:nvSpPr>
          <p:cNvPr id="4" name="Slide Number Placeholder 3"/>
          <p:cNvSpPr>
            <a:spLocks noGrp="1"/>
          </p:cNvSpPr>
          <p:nvPr>
            <p:ph type="sldNum" sz="quarter" idx="10"/>
          </p:nvPr>
        </p:nvSpPr>
        <p:spPr/>
        <p:txBody>
          <a:bodyPr/>
          <a:lstStyle/>
          <a:p>
            <a:pPr marL="0" marR="0" lvl="0" indent="0" algn="r" defTabSz="931550" rtl="0" eaLnBrk="1" fontAlgn="base" latinLnBrk="0" hangingPunct="1">
              <a:lnSpc>
                <a:spcPct val="100000"/>
              </a:lnSpc>
              <a:spcBef>
                <a:spcPct val="0"/>
              </a:spcBef>
              <a:spcAft>
                <a:spcPct val="0"/>
              </a:spcAft>
              <a:buClrTx/>
              <a:buSzTx/>
              <a:buFontTx/>
              <a:buNone/>
              <a:tabLst/>
              <a:defRPr/>
            </a:pPr>
            <a:fld id="{B3640031-C663-3247-8BBA-D4D2665E2E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55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652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Periodontal disease in early or moderate stage, with a prevalence of 50%  can easily be managed just as other diseases of the body. It is when the disease progresses to advanced stages, adding other contributing factors it can become harder to control and may lead to tooth loss and contribute to systemic diseases . </a:t>
            </a:r>
          </a:p>
          <a:p>
            <a:endParaRPr lang="en-US" dirty="0"/>
          </a:p>
        </p:txBody>
      </p:sp>
      <p:sp>
        <p:nvSpPr>
          <p:cNvPr id="4" name="Slide Number Placeholder 3"/>
          <p:cNvSpPr>
            <a:spLocks noGrp="1"/>
          </p:cNvSpPr>
          <p:nvPr>
            <p:ph type="sldNum" sz="quarter" idx="5"/>
          </p:nvPr>
        </p:nvSpPr>
        <p:spPr/>
        <p:txBody>
          <a:bodyPr/>
          <a:lstStyle/>
          <a:p>
            <a:pPr>
              <a:defRPr/>
            </a:pPr>
            <a:fld id="{7D47CC1C-9A0E-BE41-9742-BD4A264EA26B}" type="slidenum">
              <a:rPr lang="en-US" smtClean="0"/>
              <a:pPr>
                <a:defRPr/>
              </a:pPr>
              <a:t>8</a:t>
            </a:fld>
            <a:endParaRPr lang="en-US"/>
          </a:p>
        </p:txBody>
      </p:sp>
    </p:spTree>
    <p:extLst>
      <p:ext uri="{BB962C8B-B14F-4D97-AF65-F5344CB8AC3E}">
        <p14:creationId xmlns:p14="http://schemas.microsoft.com/office/powerpoint/2010/main" val="254134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pPr>
              <a:defRPr/>
            </a:pPr>
            <a:fld id="{7D47CC1C-9A0E-BE41-9742-BD4A264EA26B}" type="slidenum">
              <a:rPr lang="en-US" smtClean="0"/>
              <a:pPr>
                <a:defRPr/>
              </a:pPr>
              <a:t>9</a:t>
            </a:fld>
            <a:endParaRPr lang="en-US"/>
          </a:p>
        </p:txBody>
      </p:sp>
    </p:spTree>
    <p:extLst>
      <p:ext uri="{BB962C8B-B14F-4D97-AF65-F5344CB8AC3E}">
        <p14:creationId xmlns:p14="http://schemas.microsoft.com/office/powerpoint/2010/main" val="6348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9427E7F-DB7B-424D-97D7-B9D67CCE88A5}" type="slidenum">
              <a:rPr lang="en-US"/>
              <a:pPr>
                <a:defRPr/>
              </a:pPr>
              <a:t>‹#›</a:t>
            </a:fld>
            <a:endParaRPr lang="en-US"/>
          </a:p>
        </p:txBody>
      </p:sp>
    </p:spTree>
    <p:extLst>
      <p:ext uri="{BB962C8B-B14F-4D97-AF65-F5344CB8AC3E}">
        <p14:creationId xmlns:p14="http://schemas.microsoft.com/office/powerpoint/2010/main" val="426401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3002DB-9801-234C-9997-856DD9602AA2}" type="slidenum">
              <a:rPr lang="en-US"/>
              <a:pPr>
                <a:defRPr/>
              </a:pPr>
              <a:t>‹#›</a:t>
            </a:fld>
            <a:endParaRPr lang="en-US"/>
          </a:p>
        </p:txBody>
      </p:sp>
    </p:spTree>
    <p:extLst>
      <p:ext uri="{BB962C8B-B14F-4D97-AF65-F5344CB8AC3E}">
        <p14:creationId xmlns:p14="http://schemas.microsoft.com/office/powerpoint/2010/main" val="88360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1C1D77-E0B0-B140-8D08-0139210BC88D}" type="slidenum">
              <a:rPr lang="en-US"/>
              <a:pPr>
                <a:defRPr/>
              </a:pPr>
              <a:t>‹#›</a:t>
            </a:fld>
            <a:endParaRPr lang="en-US"/>
          </a:p>
        </p:txBody>
      </p:sp>
    </p:spTree>
    <p:extLst>
      <p:ext uri="{BB962C8B-B14F-4D97-AF65-F5344CB8AC3E}">
        <p14:creationId xmlns:p14="http://schemas.microsoft.com/office/powerpoint/2010/main" val="82874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79427E7F-DB7B-424D-97D7-B9D67CCE88A5}"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03803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AA8ADE-05A6-234A-8943-4F3422A2A40B}" type="slidenum">
              <a:rPr lang="en-US" smtClean="0"/>
              <a:pPr>
                <a:defRPr/>
              </a:pPr>
              <a:t>‹#›</a:t>
            </a:fld>
            <a:endParaRPr lang="en-US"/>
          </a:p>
        </p:txBody>
      </p:sp>
    </p:spTree>
    <p:extLst>
      <p:ext uri="{BB962C8B-B14F-4D97-AF65-F5344CB8AC3E}">
        <p14:creationId xmlns:p14="http://schemas.microsoft.com/office/powerpoint/2010/main" val="103964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26BA2D02-522B-BA48-B673-2B0CC81326FF}" type="slidenum">
              <a:rPr lang="en-US" smtClean="0"/>
              <a:pPr>
                <a:defRPr/>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0032125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74EF0E-59B8-0641-A5DF-E1B0E0A5B82C}" type="slidenum">
              <a:rPr lang="en-US" smtClean="0"/>
              <a:pPr>
                <a:defRPr/>
              </a:pPr>
              <a:t>‹#›</a:t>
            </a:fld>
            <a:endParaRPr lang="en-US"/>
          </a:p>
        </p:txBody>
      </p:sp>
    </p:spTree>
    <p:extLst>
      <p:ext uri="{BB962C8B-B14F-4D97-AF65-F5344CB8AC3E}">
        <p14:creationId xmlns:p14="http://schemas.microsoft.com/office/powerpoint/2010/main" val="6182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5A4B71E-DFF5-EF4E-9EDA-2649A55B2BCD}" type="slidenum">
              <a:rPr lang="en-US" smtClean="0"/>
              <a:pPr>
                <a:defRPr/>
              </a:pPr>
              <a:t>‹#›</a:t>
            </a:fld>
            <a:endParaRPr lang="en-US"/>
          </a:p>
        </p:txBody>
      </p:sp>
    </p:spTree>
    <p:extLst>
      <p:ext uri="{BB962C8B-B14F-4D97-AF65-F5344CB8AC3E}">
        <p14:creationId xmlns:p14="http://schemas.microsoft.com/office/powerpoint/2010/main" val="382579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220A259-B53F-6E46-A52C-5224A70465F4}" type="slidenum">
              <a:rPr lang="en-US" smtClean="0"/>
              <a:pPr>
                <a:defRPr/>
              </a:pPr>
              <a:t>‹#›</a:t>
            </a:fld>
            <a:endParaRPr lang="en-US"/>
          </a:p>
        </p:txBody>
      </p:sp>
    </p:spTree>
    <p:extLst>
      <p:ext uri="{BB962C8B-B14F-4D97-AF65-F5344CB8AC3E}">
        <p14:creationId xmlns:p14="http://schemas.microsoft.com/office/powerpoint/2010/main" val="345392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738E3A-D61B-534D-91E9-6BF36541F827}" type="slidenum">
              <a:rPr lang="en-US" smtClean="0"/>
              <a:pPr>
                <a:defRPr/>
              </a:pPr>
              <a:t>‹#›</a:t>
            </a:fld>
            <a:endParaRPr lang="en-US"/>
          </a:p>
        </p:txBody>
      </p:sp>
    </p:spTree>
    <p:extLst>
      <p:ext uri="{BB962C8B-B14F-4D97-AF65-F5344CB8AC3E}">
        <p14:creationId xmlns:p14="http://schemas.microsoft.com/office/powerpoint/2010/main" val="32110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FAF489F9-404B-0C47-ADEF-174B4BEC2462}"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90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AA8ADE-05A6-234A-8943-4F3422A2A40B}" type="slidenum">
              <a:rPr lang="en-US"/>
              <a:pPr>
                <a:defRPr/>
              </a:pPr>
              <a:t>‹#›</a:t>
            </a:fld>
            <a:endParaRPr lang="en-US"/>
          </a:p>
        </p:txBody>
      </p:sp>
    </p:spTree>
    <p:extLst>
      <p:ext uri="{BB962C8B-B14F-4D97-AF65-F5344CB8AC3E}">
        <p14:creationId xmlns:p14="http://schemas.microsoft.com/office/powerpoint/2010/main" val="45026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72C0864-69DD-5C4B-AEDA-AB6D368FE5C5}"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9219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3002DB-9801-234C-9997-856DD9602AA2}" type="slidenum">
              <a:rPr lang="en-US" smtClean="0"/>
              <a:pPr>
                <a:defRPr/>
              </a:pPr>
              <a:t>‹#›</a:t>
            </a:fld>
            <a:endParaRPr lang="en-US"/>
          </a:p>
        </p:txBody>
      </p:sp>
    </p:spTree>
    <p:extLst>
      <p:ext uri="{BB962C8B-B14F-4D97-AF65-F5344CB8AC3E}">
        <p14:creationId xmlns:p14="http://schemas.microsoft.com/office/powerpoint/2010/main" val="64913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1C1D77-E0B0-B140-8D08-0139210BC88D}" type="slidenum">
              <a:rPr lang="en-US" smtClean="0"/>
              <a:pPr>
                <a:defRPr/>
              </a:pPr>
              <a:t>‹#›</a:t>
            </a:fld>
            <a:endParaRPr lang="en-US"/>
          </a:p>
        </p:txBody>
      </p:sp>
    </p:spTree>
    <p:extLst>
      <p:ext uri="{BB962C8B-B14F-4D97-AF65-F5344CB8AC3E}">
        <p14:creationId xmlns:p14="http://schemas.microsoft.com/office/powerpoint/2010/main" val="38180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6BA2D02-522B-BA48-B673-2B0CC81326FF}" type="slidenum">
              <a:rPr lang="en-US"/>
              <a:pPr>
                <a:defRPr/>
              </a:pPr>
              <a:t>‹#›</a:t>
            </a:fld>
            <a:endParaRPr lang="en-US"/>
          </a:p>
        </p:txBody>
      </p:sp>
    </p:spTree>
    <p:extLst>
      <p:ext uri="{BB962C8B-B14F-4D97-AF65-F5344CB8AC3E}">
        <p14:creationId xmlns:p14="http://schemas.microsoft.com/office/powerpoint/2010/main" val="203082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6"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874EF0E-59B8-0641-A5DF-E1B0E0A5B82C}" type="slidenum">
              <a:rPr lang="en-US"/>
              <a:pPr>
                <a:defRPr/>
              </a:pPr>
              <a:t>‹#›</a:t>
            </a:fld>
            <a:endParaRPr lang="en-US"/>
          </a:p>
        </p:txBody>
      </p:sp>
    </p:spTree>
    <p:extLst>
      <p:ext uri="{BB962C8B-B14F-4D97-AF65-F5344CB8AC3E}">
        <p14:creationId xmlns:p14="http://schemas.microsoft.com/office/powerpoint/2010/main" val="184340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8"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5A4B71E-DFF5-EF4E-9EDA-2649A55B2BCD}" type="slidenum">
              <a:rPr lang="en-US"/>
              <a:pPr>
                <a:defRPr/>
              </a:pPr>
              <a:t>‹#›</a:t>
            </a:fld>
            <a:endParaRPr lang="en-US"/>
          </a:p>
        </p:txBody>
      </p:sp>
    </p:spTree>
    <p:extLst>
      <p:ext uri="{BB962C8B-B14F-4D97-AF65-F5344CB8AC3E}">
        <p14:creationId xmlns:p14="http://schemas.microsoft.com/office/powerpoint/2010/main" val="177732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4"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220A259-B53F-6E46-A52C-5224A70465F4}" type="slidenum">
              <a:rPr lang="en-US"/>
              <a:pPr>
                <a:defRPr/>
              </a:pPr>
              <a:t>‹#›</a:t>
            </a:fld>
            <a:endParaRPr lang="en-US"/>
          </a:p>
        </p:txBody>
      </p:sp>
    </p:spTree>
    <p:extLst>
      <p:ext uri="{BB962C8B-B14F-4D97-AF65-F5344CB8AC3E}">
        <p14:creationId xmlns:p14="http://schemas.microsoft.com/office/powerpoint/2010/main" val="107638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3"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5738E3A-D61B-534D-91E9-6BF36541F827}" type="slidenum">
              <a:rPr lang="en-US"/>
              <a:pPr>
                <a:defRPr/>
              </a:pPr>
              <a:t>‹#›</a:t>
            </a:fld>
            <a:endParaRPr lang="en-US"/>
          </a:p>
        </p:txBody>
      </p:sp>
    </p:spTree>
    <p:extLst>
      <p:ext uri="{BB962C8B-B14F-4D97-AF65-F5344CB8AC3E}">
        <p14:creationId xmlns:p14="http://schemas.microsoft.com/office/powerpoint/2010/main" val="277970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6"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F489F9-404B-0C47-ADEF-174B4BEC2462}" type="slidenum">
              <a:rPr lang="en-US"/>
              <a:pPr>
                <a:defRPr/>
              </a:pPr>
              <a:t>‹#›</a:t>
            </a:fld>
            <a:endParaRPr lang="en-US"/>
          </a:p>
        </p:txBody>
      </p:sp>
    </p:spTree>
    <p:extLst>
      <p:ext uri="{BB962C8B-B14F-4D97-AF65-F5344CB8AC3E}">
        <p14:creationId xmlns:p14="http://schemas.microsoft.com/office/powerpoint/2010/main" val="228722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5867400"/>
            <a:ext cx="1905000" cy="457200"/>
          </a:xfrm>
          <a:prstGeom prst="rect">
            <a:avLst/>
          </a:prstGeom>
        </p:spPr>
        <p:txBody>
          <a:bodyPr/>
          <a:lstStyle>
            <a:lvl1pPr>
              <a:defRPr sz="1800">
                <a:latin typeface="Arial" charset="0"/>
                <a:ea typeface="ＭＳ Ｐゴシック" charset="0"/>
                <a:cs typeface="+mn-cs"/>
              </a:defRPr>
            </a:lvl1pPr>
          </a:lstStyle>
          <a:p>
            <a:pPr>
              <a:defRPr/>
            </a:pPr>
            <a:endParaRPr lang="en-US"/>
          </a:p>
        </p:txBody>
      </p:sp>
      <p:sp>
        <p:nvSpPr>
          <p:cNvPr id="6" name="Rectangle 5"/>
          <p:cNvSpPr>
            <a:spLocks noGrp="1" noChangeArrowheads="1"/>
          </p:cNvSpPr>
          <p:nvPr>
            <p:ph type="ftr" sz="quarter" idx="11"/>
          </p:nvPr>
        </p:nvSpPr>
        <p:spPr>
          <a:xfrm>
            <a:off x="609600" y="5867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72C0864-69DD-5C4B-AEDA-AB6D368FE5C5}" type="slidenum">
              <a:rPr lang="en-US"/>
              <a:pPr>
                <a:defRPr/>
              </a:pPr>
              <a:t>‹#›</a:t>
            </a:fld>
            <a:endParaRPr lang="en-US"/>
          </a:p>
        </p:txBody>
      </p:sp>
    </p:spTree>
    <p:extLst>
      <p:ext uri="{BB962C8B-B14F-4D97-AF65-F5344CB8AC3E}">
        <p14:creationId xmlns:p14="http://schemas.microsoft.com/office/powerpoint/2010/main" val="423620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6319838"/>
            <a:ext cx="9144000" cy="547687"/>
          </a:xfrm>
          <a:prstGeom prst="rect">
            <a:avLst/>
          </a:prstGeom>
          <a:solidFill>
            <a:srgbClr val="34973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solidFill>
                <a:srgbClr val="000000"/>
              </a:solidFill>
            </a:endParaRPr>
          </a:p>
        </p:txBody>
      </p:sp>
      <p:sp>
        <p:nvSpPr>
          <p:cNvPr id="1027" name="Rectangle 1053"/>
          <p:cNvSpPr>
            <a:spLocks noChangeArrowheads="1"/>
          </p:cNvSpPr>
          <p:nvPr userDrawn="1"/>
        </p:nvSpPr>
        <p:spPr bwMode="auto">
          <a:xfrm>
            <a:off x="0" y="0"/>
            <a:ext cx="9144000" cy="1295400"/>
          </a:xfrm>
          <a:prstGeom prst="rect">
            <a:avLst/>
          </a:prstGeom>
          <a:gradFill rotWithShape="1">
            <a:gsLst>
              <a:gs pos="0">
                <a:srgbClr val="1F933F">
                  <a:alpha val="53000"/>
                </a:srgbClr>
              </a:gs>
              <a:gs pos="100000">
                <a:srgbClr val="FFFFFF">
                  <a:alpha val="53000"/>
                </a:srgbClr>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349737"/>
              </a:solidFill>
            </a:endParaRPr>
          </a:p>
        </p:txBody>
      </p:sp>
      <p:sp>
        <p:nvSpPr>
          <p:cNvPr id="1028" name="Rectangle 2"/>
          <p:cNvSpPr>
            <a:spLocks noGrp="1" noChangeArrowheads="1"/>
          </p:cNvSpPr>
          <p:nvPr>
            <p:ph type="title"/>
          </p:nvPr>
        </p:nvSpPr>
        <p:spPr bwMode="auto">
          <a:xfrm>
            <a:off x="361950" y="249238"/>
            <a:ext cx="8058150" cy="128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SLIDE TITLE</a:t>
            </a:r>
          </a:p>
        </p:txBody>
      </p:sp>
      <p:sp>
        <p:nvSpPr>
          <p:cNvPr id="1029" name="Rectangle 3"/>
          <p:cNvSpPr>
            <a:spLocks noGrp="1" noChangeArrowheads="1"/>
          </p:cNvSpPr>
          <p:nvPr>
            <p:ph type="body" idx="1"/>
          </p:nvPr>
        </p:nvSpPr>
        <p:spPr bwMode="auto">
          <a:xfrm>
            <a:off x="706438" y="1389063"/>
            <a:ext cx="77724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30" name="Rectangle 6"/>
          <p:cNvSpPr>
            <a:spLocks noGrp="1" noChangeArrowheads="1"/>
          </p:cNvSpPr>
          <p:nvPr>
            <p:ph type="sldNum" sz="quarter" idx="4"/>
          </p:nvPr>
        </p:nvSpPr>
        <p:spPr bwMode="auto">
          <a:xfrm>
            <a:off x="7086600" y="152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D63636BE-02A4-7C4C-912F-7FE65681C9F2}" type="slidenum">
              <a:rPr lang="en-US"/>
              <a:pPr>
                <a:defRPr/>
              </a:pPr>
              <a:t>‹#›</a:t>
            </a:fld>
            <a:endParaRPr lang="en-US"/>
          </a:p>
        </p:txBody>
      </p:sp>
      <p:sp>
        <p:nvSpPr>
          <p:cNvPr id="1031" name="Rectangle 1029"/>
          <p:cNvSpPr>
            <a:spLocks noChangeArrowheads="1"/>
          </p:cNvSpPr>
          <p:nvPr userDrawn="1"/>
        </p:nvSpPr>
        <p:spPr bwMode="auto">
          <a:xfrm>
            <a:off x="8085138" y="6324600"/>
            <a:ext cx="1066800" cy="541338"/>
          </a:xfrm>
          <a:prstGeom prst="rect">
            <a:avLst/>
          </a:prstGeom>
          <a:solidFill>
            <a:srgbClr val="116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2C792D"/>
              </a:solidFill>
            </a:endParaRPr>
          </a:p>
        </p:txBody>
      </p:sp>
      <p:sp>
        <p:nvSpPr>
          <p:cNvPr id="1032" name="Rectangle 9"/>
          <p:cNvSpPr>
            <a:spLocks noChangeArrowheads="1"/>
          </p:cNvSpPr>
          <p:nvPr userDrawn="1"/>
        </p:nvSpPr>
        <p:spPr bwMode="auto">
          <a:xfrm>
            <a:off x="8153400" y="6346825"/>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2800" b="1">
                <a:solidFill>
                  <a:srgbClr val="1F943F"/>
                </a:solidFill>
                <a:cs typeface="Arial" charset="0"/>
              </a:rPr>
              <a:t>201</a:t>
            </a:r>
            <a:endParaRPr lang="en-US" sz="2800">
              <a:solidFill>
                <a:srgbClr val="1F943F"/>
              </a:solidFill>
              <a:cs typeface="Arial" charset="0"/>
            </a:endParaRPr>
          </a:p>
        </p:txBody>
      </p:sp>
      <p:sp>
        <p:nvSpPr>
          <p:cNvPr id="4" name="Footer Placeholder 3"/>
          <p:cNvSpPr>
            <a:spLocks noGrp="1"/>
          </p:cNvSpPr>
          <p:nvPr>
            <p:ph type="ftr" sz="quarter" idx="3"/>
          </p:nvPr>
        </p:nvSpPr>
        <p:spPr>
          <a:xfrm>
            <a:off x="381000" y="5791200"/>
            <a:ext cx="7543800" cy="533400"/>
          </a:xfrm>
          <a:prstGeom prst="rect">
            <a:avLst/>
          </a:prstGeom>
        </p:spPr>
        <p:txBody>
          <a:bodyPr vert="horz" lIns="0" tIns="0" rIns="0" bIns="0" rtlCol="0" anchor="t" anchorCtr="0"/>
          <a:lstStyle>
            <a:lvl1pPr algn="l">
              <a:defRPr sz="800" baseline="0">
                <a:solidFill>
                  <a:srgbClr val="349737"/>
                </a:solidFill>
                <a:latin typeface="Arial" charset="0"/>
                <a:ea typeface="ＭＳ Ｐゴシック" charset="0"/>
                <a:cs typeface="+mn-cs"/>
              </a:defRPr>
            </a:lvl1pPr>
          </a:lstStyle>
          <a:p>
            <a:pPr>
              <a:defRPr/>
            </a:pPr>
            <a:endParaRPr lang="en-US"/>
          </a:p>
        </p:txBody>
      </p:sp>
      <p:pic>
        <p:nvPicPr>
          <p:cNvPr id="1034" name="Picture 2" descr="ORA_311_01_site_icons_KO.png"/>
          <p:cNvPicPr>
            <a:picLocks noChangeAspect="1"/>
          </p:cNvPicPr>
          <p:nvPr userDrawn="1"/>
        </p:nvPicPr>
        <p:blipFill>
          <a:blip r:embed="rId13" cstate="email">
            <a:extLst>
              <a:ext uri="{28A0092B-C50C-407E-A947-70E740481C1C}">
                <a14:useLocalDpi xmlns:a14="http://schemas.microsoft.com/office/drawing/2010/main" val="0"/>
              </a:ext>
            </a:extLst>
          </a:blip>
          <a:srcRect l="49834" t="6731" r="23746" b="52805"/>
          <a:stretch>
            <a:fillRect/>
          </a:stretch>
        </p:blipFill>
        <p:spPr bwMode="auto">
          <a:xfrm>
            <a:off x="7588250" y="6394450"/>
            <a:ext cx="344488"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Lst>
  <p:hf hdr="0" ftr="0" dt="0"/>
  <p:txStyles>
    <p:titleStyle>
      <a:lvl1pPr algn="l" rtl="0" eaLnBrk="0" fontAlgn="base" hangingPunct="0">
        <a:spcBef>
          <a:spcPct val="0"/>
        </a:spcBef>
        <a:spcAft>
          <a:spcPct val="0"/>
        </a:spcAft>
        <a:defRPr>
          <a:solidFill>
            <a:srgbClr val="338831"/>
          </a:solidFill>
          <a:latin typeface="Arial"/>
          <a:ea typeface="+mj-ea"/>
          <a:cs typeface="+mj-cs"/>
        </a:defRPr>
      </a:lvl1pPr>
      <a:lvl2pPr algn="l" rtl="0" eaLnBrk="0" fontAlgn="base" hangingPunct="0">
        <a:spcBef>
          <a:spcPct val="0"/>
        </a:spcBef>
        <a:spcAft>
          <a:spcPct val="0"/>
        </a:spcAft>
        <a:defRPr>
          <a:solidFill>
            <a:srgbClr val="338831"/>
          </a:solidFill>
          <a:latin typeface="Arial" charset="0"/>
          <a:ea typeface="ＭＳ Ｐゴシック" charset="0"/>
          <a:cs typeface="ＭＳ Ｐゴシック" charset="0"/>
        </a:defRPr>
      </a:lvl2pPr>
      <a:lvl3pPr algn="l" rtl="0" eaLnBrk="0" fontAlgn="base" hangingPunct="0">
        <a:spcBef>
          <a:spcPct val="0"/>
        </a:spcBef>
        <a:spcAft>
          <a:spcPct val="0"/>
        </a:spcAft>
        <a:defRPr>
          <a:solidFill>
            <a:srgbClr val="338831"/>
          </a:solidFill>
          <a:latin typeface="Arial" charset="0"/>
          <a:ea typeface="ＭＳ Ｐゴシック" charset="0"/>
          <a:cs typeface="ＭＳ Ｐゴシック" charset="0"/>
        </a:defRPr>
      </a:lvl3pPr>
      <a:lvl4pPr algn="l" rtl="0" eaLnBrk="0" fontAlgn="base" hangingPunct="0">
        <a:spcBef>
          <a:spcPct val="0"/>
        </a:spcBef>
        <a:spcAft>
          <a:spcPct val="0"/>
        </a:spcAft>
        <a:defRPr>
          <a:solidFill>
            <a:srgbClr val="338831"/>
          </a:solidFill>
          <a:latin typeface="Arial" charset="0"/>
          <a:ea typeface="ＭＳ Ｐゴシック" charset="0"/>
          <a:cs typeface="ＭＳ Ｐゴシック" charset="0"/>
        </a:defRPr>
      </a:lvl4pPr>
      <a:lvl5pPr algn="l" rtl="0" eaLnBrk="0" fontAlgn="base" hangingPunct="0">
        <a:spcBef>
          <a:spcPct val="0"/>
        </a:spcBef>
        <a:spcAft>
          <a:spcPct val="0"/>
        </a:spcAft>
        <a:defRPr>
          <a:solidFill>
            <a:srgbClr val="33883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lnSpc>
          <a:spcPct val="110000"/>
        </a:lnSpc>
        <a:spcBef>
          <a:spcPts val="338"/>
        </a:spcBef>
        <a:spcAft>
          <a:spcPts val="1100"/>
        </a:spcAft>
        <a:buChar char="•"/>
        <a:defRPr>
          <a:solidFill>
            <a:srgbClr val="349737"/>
          </a:solidFill>
          <a:latin typeface="+mn-lt"/>
          <a:ea typeface="+mn-ea"/>
          <a:cs typeface="+mn-cs"/>
        </a:defRPr>
      </a:lvl1pPr>
      <a:lvl2pPr marL="742950" indent="-285750" algn="l" rtl="0" eaLnBrk="0" fontAlgn="base" hangingPunct="0">
        <a:spcBef>
          <a:spcPct val="20000"/>
        </a:spcBef>
        <a:spcAft>
          <a:spcPct val="0"/>
        </a:spcAft>
        <a:buChar char="–"/>
        <a:defRPr sz="1600">
          <a:solidFill>
            <a:srgbClr val="349737"/>
          </a:solidFill>
          <a:latin typeface="+mn-lt"/>
          <a:ea typeface="+mn-ea"/>
          <a:cs typeface="ＭＳ Ｐゴシック" charset="0"/>
        </a:defRPr>
      </a:lvl2pPr>
      <a:lvl3pPr marL="1143000" indent="-228600" algn="l" rtl="0" eaLnBrk="0" fontAlgn="base" hangingPunct="0">
        <a:spcBef>
          <a:spcPct val="20000"/>
        </a:spcBef>
        <a:spcAft>
          <a:spcPct val="0"/>
        </a:spcAft>
        <a:buChar char="•"/>
        <a:defRPr sz="1200">
          <a:solidFill>
            <a:srgbClr val="0A5499"/>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dirty="0"/>
              <a:pPr/>
              <a:t>7/9/20</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D63636BE-02A4-7C4C-912F-7FE65681C9F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
            <a:extLst>
              <a:ext uri="{FF2B5EF4-FFF2-40B4-BE49-F238E27FC236}">
                <a16:creationId xmlns:a16="http://schemas.microsoft.com/office/drawing/2014/main" id="{5152BE8E-BF29-45F8-A8B3-E0E709B65948}"/>
              </a:ext>
            </a:extLst>
          </p:cNvPr>
          <p:cNvSpPr>
            <a:spLocks noChangeArrowheads="1"/>
          </p:cNvSpPr>
          <p:nvPr userDrawn="1"/>
        </p:nvSpPr>
        <p:spPr bwMode="auto">
          <a:xfrm>
            <a:off x="0" y="6319838"/>
            <a:ext cx="9144000" cy="547687"/>
          </a:xfrm>
          <a:prstGeom prst="rect">
            <a:avLst/>
          </a:prstGeom>
          <a:solidFill>
            <a:srgbClr val="34973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solidFill>
                <a:srgbClr val="000000"/>
              </a:solidFill>
            </a:endParaRPr>
          </a:p>
        </p:txBody>
      </p:sp>
      <p:sp>
        <p:nvSpPr>
          <p:cNvPr id="11" name="Rectangle 1053">
            <a:extLst>
              <a:ext uri="{FF2B5EF4-FFF2-40B4-BE49-F238E27FC236}">
                <a16:creationId xmlns:a16="http://schemas.microsoft.com/office/drawing/2014/main" id="{B8A837E4-2ACB-4858-A439-1BC887BABE7F}"/>
              </a:ext>
            </a:extLst>
          </p:cNvPr>
          <p:cNvSpPr>
            <a:spLocks noChangeArrowheads="1"/>
          </p:cNvSpPr>
          <p:nvPr userDrawn="1"/>
        </p:nvSpPr>
        <p:spPr bwMode="auto">
          <a:xfrm>
            <a:off x="0" y="0"/>
            <a:ext cx="9144000" cy="1295400"/>
          </a:xfrm>
          <a:prstGeom prst="rect">
            <a:avLst/>
          </a:prstGeom>
          <a:gradFill rotWithShape="1">
            <a:gsLst>
              <a:gs pos="0">
                <a:srgbClr val="1F933F">
                  <a:alpha val="53000"/>
                </a:srgbClr>
              </a:gs>
              <a:gs pos="100000">
                <a:srgbClr val="FFFFFF">
                  <a:alpha val="53000"/>
                </a:srgbClr>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349737"/>
              </a:solidFill>
            </a:endParaRPr>
          </a:p>
        </p:txBody>
      </p:sp>
      <p:sp>
        <p:nvSpPr>
          <p:cNvPr id="12" name="Rectangle 1029">
            <a:extLst>
              <a:ext uri="{FF2B5EF4-FFF2-40B4-BE49-F238E27FC236}">
                <a16:creationId xmlns:a16="http://schemas.microsoft.com/office/drawing/2014/main" id="{3AECA288-4F96-4FBF-AA2E-D109115BB499}"/>
              </a:ext>
            </a:extLst>
          </p:cNvPr>
          <p:cNvSpPr>
            <a:spLocks noChangeArrowheads="1"/>
          </p:cNvSpPr>
          <p:nvPr userDrawn="1"/>
        </p:nvSpPr>
        <p:spPr bwMode="auto">
          <a:xfrm>
            <a:off x="8085138" y="6324600"/>
            <a:ext cx="1066800" cy="541338"/>
          </a:xfrm>
          <a:prstGeom prst="rect">
            <a:avLst/>
          </a:prstGeom>
          <a:solidFill>
            <a:srgbClr val="116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2C792D"/>
              </a:solidFill>
            </a:endParaRPr>
          </a:p>
        </p:txBody>
      </p:sp>
      <p:sp>
        <p:nvSpPr>
          <p:cNvPr id="13" name="Rectangle 12">
            <a:extLst>
              <a:ext uri="{FF2B5EF4-FFF2-40B4-BE49-F238E27FC236}">
                <a16:creationId xmlns:a16="http://schemas.microsoft.com/office/drawing/2014/main" id="{7E35E5AF-6BDE-4487-8D8C-5A8ED1F2396B}"/>
              </a:ext>
            </a:extLst>
          </p:cNvPr>
          <p:cNvSpPr>
            <a:spLocks noChangeArrowheads="1"/>
          </p:cNvSpPr>
          <p:nvPr userDrawn="1"/>
        </p:nvSpPr>
        <p:spPr bwMode="auto">
          <a:xfrm>
            <a:off x="8153400" y="6346825"/>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2800" b="1">
                <a:solidFill>
                  <a:srgbClr val="1F943F"/>
                </a:solidFill>
                <a:cs typeface="Arial" charset="0"/>
              </a:rPr>
              <a:t>201</a:t>
            </a:r>
            <a:endParaRPr lang="en-US" sz="2800">
              <a:solidFill>
                <a:srgbClr val="1F943F"/>
              </a:solidFill>
              <a:cs typeface="Arial" charset="0"/>
            </a:endParaRPr>
          </a:p>
        </p:txBody>
      </p:sp>
      <p:pic>
        <p:nvPicPr>
          <p:cNvPr id="14" name="Picture 2" descr="ORA_311_01_site_icons_KO.png">
            <a:extLst>
              <a:ext uri="{FF2B5EF4-FFF2-40B4-BE49-F238E27FC236}">
                <a16:creationId xmlns:a16="http://schemas.microsoft.com/office/drawing/2014/main" id="{C1385A51-B359-4878-B1DA-3F43F02E8B65}"/>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l="49834" t="6731" r="23746" b="52805"/>
          <a:stretch>
            <a:fillRect/>
          </a:stretch>
        </p:blipFill>
        <p:spPr bwMode="auto">
          <a:xfrm>
            <a:off x="7588250" y="6394450"/>
            <a:ext cx="344488"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025152"/>
      </p:ext>
    </p:extLst>
  </p:cSld>
  <p:clrMap bg1="lt1" tx1="dk1" bg2="lt2" tx2="dk2" accent1="accent1" accent2="accent2" accent3="accent3" accent4="accent4" accent5="accent5" accent6="accent6" hlink="hlink" folHlink="folHlink"/>
  <p:sldLayoutIdLst>
    <p:sldLayoutId id="2147485231" r:id="rId1"/>
    <p:sldLayoutId id="2147485232" r:id="rId2"/>
    <p:sldLayoutId id="2147485233" r:id="rId3"/>
    <p:sldLayoutId id="2147485234" r:id="rId4"/>
    <p:sldLayoutId id="2147485235" r:id="rId5"/>
    <p:sldLayoutId id="2147485236" r:id="rId6"/>
    <p:sldLayoutId id="2147485237" r:id="rId7"/>
    <p:sldLayoutId id="2147485238" r:id="rId8"/>
    <p:sldLayoutId id="2147485239" r:id="rId9"/>
    <p:sldLayoutId id="2147485240" r:id="rId10"/>
    <p:sldLayoutId id="2147485241"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doi.org/10.1002/JPER.18-0157" TargetMode="External"/><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ArestinProfessional.com/arestin-student-access/for-students/reading-resources"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ada.org/~/media/JCNDE/pdfs/nbdhe_case_guide.pdf?la=e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Arestinprofessional.com/arestin-student-access/for-students/reading-resourc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ada.org/~/media/JCNDE/pdfs/nbdhe_case_guide.pdf?la=e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Arestinprofessional.com/arestin-student-access/for-students/reading-resour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da.org/~/media/JCNDE/pdfs/nbdhe_case_guide.pdf?la=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Arestinprofessional.com/arestin-student-access/for-students/reading-resour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da.org/~/media/JCNDE/pdfs/nbdhe_case_guide.pdf?la=en"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Arestinprofessional.com/arestin-student-access/for-students/reading-resour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da.org/~/media/JCNDE/pdfs/nbdhe_case_guide.pdf?la=e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Arestinprofessional.com/arestin-student-access/for-students/reading-resourc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Arestinprofessional.com/arestin-student-access/for-students/reading-resources" TargetMode="External"/><Relationship Id="rId5" Type="http://schemas.openxmlformats.org/officeDocument/2006/relationships/hyperlink" Target="https://www.ada.org/~/media/JCNDE/pdfs/nbdhe_case_guide.pdf?la=en" TargetMode="Externa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dimensionsofdentalhygiene.com/article/determining-recare-periodontal-maintenance/"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0.sv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2700" y="81315"/>
            <a:ext cx="3232150" cy="685800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endParaRPr>
          </a:p>
        </p:txBody>
      </p:sp>
      <p:sp>
        <p:nvSpPr>
          <p:cNvPr id="5" name="TextBox 4"/>
          <p:cNvSpPr txBox="1"/>
          <p:nvPr/>
        </p:nvSpPr>
        <p:spPr>
          <a:xfrm>
            <a:off x="3110204" y="1295400"/>
            <a:ext cx="6096000" cy="3786187"/>
          </a:xfrm>
          <a:prstGeom prst="rect">
            <a:avLst/>
          </a:prstGeom>
          <a:noFill/>
        </p:spPr>
        <p:txBody>
          <a:bodyPr>
            <a:spAutoFit/>
          </a:bodyPr>
          <a:lstStyle/>
          <a:p>
            <a:pPr algn="ctr">
              <a:defRPr/>
            </a:pPr>
            <a:r>
              <a:rPr lang="en-US" sz="24000" b="1" kern="100" spc="-2590" dirty="0">
                <a:solidFill>
                  <a:schemeClr val="accent5">
                    <a:lumMod val="75000"/>
                  </a:schemeClr>
                </a:solidFill>
                <a:latin typeface="Arial" pitchFamily="34" charset="0"/>
                <a:ea typeface="ＭＳ Ｐゴシック" charset="-128"/>
                <a:cs typeface="Arial" pitchFamily="34" charset="0"/>
              </a:rPr>
              <a:t>2</a:t>
            </a:r>
            <a:r>
              <a:rPr lang="en-US" sz="24000" b="1" kern="100" spc="-3150" dirty="0">
                <a:solidFill>
                  <a:schemeClr val="accent5">
                    <a:lumMod val="75000"/>
                  </a:schemeClr>
                </a:solidFill>
                <a:latin typeface="Arial" pitchFamily="34" charset="0"/>
                <a:ea typeface="ＭＳ Ｐゴシック" charset="-128"/>
                <a:cs typeface="Arial" pitchFamily="34" charset="0"/>
              </a:rPr>
              <a:t>01</a:t>
            </a:r>
            <a:endParaRPr lang="en-US" sz="24000" kern="100" spc="-3150" dirty="0">
              <a:solidFill>
                <a:schemeClr val="accent5">
                  <a:lumMod val="75000"/>
                </a:schemeClr>
              </a:solidFill>
              <a:latin typeface="Arial" pitchFamily="34" charset="0"/>
              <a:ea typeface="ＭＳ Ｐゴシック" charset="-128"/>
              <a:cs typeface="Arial" pitchFamily="34" charset="0"/>
            </a:endParaRPr>
          </a:p>
        </p:txBody>
      </p:sp>
      <p:sp>
        <p:nvSpPr>
          <p:cNvPr id="15366" name="TextBox 7"/>
          <p:cNvSpPr txBox="1">
            <a:spLocks noChangeArrowheads="1"/>
          </p:cNvSpPr>
          <p:nvPr/>
        </p:nvSpPr>
        <p:spPr bwMode="auto">
          <a:xfrm>
            <a:off x="304800" y="1603375"/>
            <a:ext cx="263048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70C0"/>
                </a:solidFill>
              </a:rPr>
              <a:t>PERIODONTAL CASE</a:t>
            </a:r>
            <a:br>
              <a:rPr lang="en-US" sz="1800" dirty="0">
                <a:solidFill>
                  <a:srgbClr val="0070C0"/>
                </a:solidFill>
              </a:rPr>
            </a:br>
            <a:r>
              <a:rPr lang="en-US" sz="1800" dirty="0">
                <a:solidFill>
                  <a:srgbClr val="0070C0"/>
                </a:solidFill>
              </a:rPr>
              <a:t>DEVELOPMENT AND</a:t>
            </a:r>
            <a:br>
              <a:rPr lang="en-US" sz="1800" dirty="0">
                <a:solidFill>
                  <a:srgbClr val="0070C0"/>
                </a:solidFill>
              </a:rPr>
            </a:br>
            <a:r>
              <a:rPr lang="en-US" sz="1800" dirty="0">
                <a:solidFill>
                  <a:srgbClr val="0070C0"/>
                </a:solidFill>
              </a:rPr>
              <a:t>PATIENT SELECTION</a:t>
            </a:r>
            <a:endParaRPr lang="en-US" sz="1800" baseline="30000" dirty="0">
              <a:solidFill>
                <a:srgbClr val="0070C0"/>
              </a:solidFill>
            </a:endParaRPr>
          </a:p>
        </p:txBody>
      </p:sp>
      <p:cxnSp>
        <p:nvCxnSpPr>
          <p:cNvPr id="15368" name="Straight Connector 14"/>
          <p:cNvCxnSpPr>
            <a:cxnSpLocks noChangeShapeType="1"/>
          </p:cNvCxnSpPr>
          <p:nvPr/>
        </p:nvCxnSpPr>
        <p:spPr bwMode="auto">
          <a:xfrm flipV="1">
            <a:off x="381000" y="2895600"/>
            <a:ext cx="2362200" cy="0"/>
          </a:xfrm>
          <a:prstGeom prst="line">
            <a:avLst/>
          </a:prstGeom>
          <a:noFill/>
          <a:ln w="9525">
            <a:solidFill>
              <a:srgbClr val="F9C51A"/>
            </a:solidFill>
            <a:round/>
            <a:headEnd/>
            <a:tailEnd/>
          </a:ln>
          <a:extLst>
            <a:ext uri="{909E8E84-426E-40dd-AFC4-6F175D3DCCD1}">
              <a14:hiddenFill xmlns="" xmlns:a14="http://schemas.microsoft.com/office/drawing/2010/main">
                <a:noFill/>
              </a14:hiddenFill>
            </a:ext>
          </a:extLst>
        </p:spPr>
      </p:cxnSp>
      <p:pic>
        <p:nvPicPr>
          <p:cNvPr id="15369" name="Picture 12" descr="arestin-program-guide-icons_green.png"/>
          <p:cNvPicPr>
            <a:picLocks noChangeAspect="1"/>
          </p:cNvPicPr>
          <p:nvPr/>
        </p:nvPicPr>
        <p:blipFill>
          <a:blip r:embed="rId3" cstate="email">
            <a:extLst>
              <a:ext uri="{28A0092B-C50C-407E-A947-70E740481C1C}">
                <a14:useLocalDpi xmlns:a14="http://schemas.microsoft.com/office/drawing/2010/main" val="0"/>
              </a:ext>
            </a:extLst>
          </a:blip>
          <a:srcRect l="58888" t="19450" r="15958" b="23819"/>
          <a:stretch>
            <a:fillRect/>
          </a:stretch>
        </p:blipFill>
        <p:spPr bwMode="auto">
          <a:xfrm>
            <a:off x="381000" y="884238"/>
            <a:ext cx="452438" cy="58261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0" name="Picture 13" descr="Arestin_Logo_CMYK_Rights_Reserv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2308" y="218282"/>
            <a:ext cx="2076450" cy="85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1" name="TextBox 1"/>
          <p:cNvSpPr txBox="1">
            <a:spLocks noChangeArrowheads="1"/>
          </p:cNvSpPr>
          <p:nvPr/>
        </p:nvSpPr>
        <p:spPr bwMode="auto">
          <a:xfrm>
            <a:off x="152400" y="6226175"/>
            <a:ext cx="2895600" cy="2308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900" dirty="0">
              <a:solidFill>
                <a:schemeClr val="accent1">
                  <a:lumMod val="75000"/>
                </a:schemeClr>
              </a:solidFill>
            </a:endParaRPr>
          </a:p>
        </p:txBody>
      </p:sp>
      <p:sp>
        <p:nvSpPr>
          <p:cNvPr id="9" name="Rectangle 8">
            <a:extLst>
              <a:ext uri="{FF2B5EF4-FFF2-40B4-BE49-F238E27FC236}">
                <a16:creationId xmlns:a16="http://schemas.microsoft.com/office/drawing/2014/main" id="{FF805E6A-A334-4DD1-BC33-4CD0DD74719F}"/>
              </a:ext>
            </a:extLst>
          </p:cNvPr>
          <p:cNvSpPr/>
          <p:nvPr/>
        </p:nvSpPr>
        <p:spPr>
          <a:xfrm>
            <a:off x="3631238" y="4573755"/>
            <a:ext cx="5257800" cy="1015663"/>
          </a:xfrm>
          <a:prstGeom prst="rect">
            <a:avLst/>
          </a:prstGeom>
        </p:spPr>
        <p:txBody>
          <a:bodyPr wrap="square">
            <a:spAutoFit/>
          </a:bodyPr>
          <a:lstStyle/>
          <a:p>
            <a:pPr eaLnBrk="1" hangingPunct="1"/>
            <a:r>
              <a:rPr lang="en-US" sz="2000" dirty="0"/>
              <a:t>REINFORCING APPROPRIATE USE OF ARESTIN AND PREPARING A PATIENT’S</a:t>
            </a:r>
            <a:br>
              <a:rPr lang="en-US" sz="2000" dirty="0"/>
            </a:br>
            <a:r>
              <a:rPr lang="en-US" sz="2000" dirty="0"/>
              <a:t>CASE STUDY</a:t>
            </a:r>
          </a:p>
        </p:txBody>
      </p:sp>
      <p:sp>
        <p:nvSpPr>
          <p:cNvPr id="2" name="TextBox 1">
            <a:extLst>
              <a:ext uri="{FF2B5EF4-FFF2-40B4-BE49-F238E27FC236}">
                <a16:creationId xmlns:a16="http://schemas.microsoft.com/office/drawing/2014/main" id="{CAAA7ED7-012F-4CA2-A267-19B06C69C9E3}"/>
              </a:ext>
            </a:extLst>
          </p:cNvPr>
          <p:cNvSpPr txBox="1"/>
          <p:nvPr/>
        </p:nvSpPr>
        <p:spPr>
          <a:xfrm>
            <a:off x="5883778" y="307678"/>
            <a:ext cx="2729204" cy="769441"/>
          </a:xfrm>
          <a:prstGeom prst="rect">
            <a:avLst/>
          </a:prstGeom>
          <a:noFill/>
        </p:spPr>
        <p:txBody>
          <a:bodyPr wrap="square" rtlCol="0">
            <a:spAutoFit/>
          </a:bodyPr>
          <a:lstStyle/>
          <a:p>
            <a:pPr lvl="0" eaLnBrk="0" hangingPunct="0"/>
            <a:r>
              <a:rPr lang="en-US" sz="1100" dirty="0">
                <a:solidFill>
                  <a:prstClr val="black"/>
                </a:solidFill>
              </a:rPr>
              <a:t>ARESTIN is a trademark of Bausch Health Companies Inc. or its affiliates.  © 2020 Bausch Health Companies Inc. or its affiliates</a:t>
            </a:r>
            <a:endParaRPr lang="en-US" sz="1100" dirty="0">
              <a:solidFill>
                <a:srgbClr val="000000"/>
              </a:solidFill>
            </a:endParaRPr>
          </a:p>
        </p:txBody>
      </p:sp>
      <p:sp>
        <p:nvSpPr>
          <p:cNvPr id="3" name="Rectangle 2">
            <a:extLst>
              <a:ext uri="{FF2B5EF4-FFF2-40B4-BE49-F238E27FC236}">
                <a16:creationId xmlns:a16="http://schemas.microsoft.com/office/drawing/2014/main" id="{F2EEA659-B4F2-420C-80C1-BE96932825D3}"/>
              </a:ext>
            </a:extLst>
          </p:cNvPr>
          <p:cNvSpPr/>
          <p:nvPr/>
        </p:nvSpPr>
        <p:spPr>
          <a:xfrm>
            <a:off x="3384550" y="6247694"/>
            <a:ext cx="5512762" cy="461665"/>
          </a:xfrm>
          <a:prstGeom prst="rect">
            <a:avLst/>
          </a:prstGeom>
        </p:spPr>
        <p:txBody>
          <a:bodyPr wrap="square">
            <a:spAutoFit/>
          </a:bodyPr>
          <a:lstStyle/>
          <a:p>
            <a:r>
              <a:rPr lang="en-US" sz="1200" dirty="0">
                <a:latin typeface="Arial" panose="020B0604020202020204" pitchFamily="34" charset="0"/>
              </a:rPr>
              <a:t>Please see Important Safety Information in this presentation and full Prescribing Information available at this presentation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0B02650E-9ED3-4725-80CA-4A9A2CA5A4B7}"/>
              </a:ext>
            </a:extLst>
          </p:cNvPr>
          <p:cNvPicPr>
            <a:picLocks noGrp="1" noChangeAspect="1"/>
          </p:cNvPicPr>
          <p:nvPr>
            <p:ph idx="1"/>
          </p:nvPr>
        </p:nvPicPr>
        <p:blipFill rotWithShape="1">
          <a:blip r:embed="rId3"/>
          <a:srcRect l="5799" t="12766" r="23517" b="6383"/>
          <a:stretch/>
        </p:blipFill>
        <p:spPr>
          <a:xfrm>
            <a:off x="457200" y="4011"/>
            <a:ext cx="8527497" cy="6181432"/>
          </a:xfrm>
          <a:prstGeom prst="rect">
            <a:avLst/>
          </a:prstGeom>
        </p:spPr>
      </p:pic>
      <p:sp>
        <p:nvSpPr>
          <p:cNvPr id="4" name="Slide Number Placeholder 3">
            <a:extLst>
              <a:ext uri="{FF2B5EF4-FFF2-40B4-BE49-F238E27FC236}">
                <a16:creationId xmlns:a16="http://schemas.microsoft.com/office/drawing/2014/main" id="{EB7D7575-DDDD-4AB2-9A3F-A8232FED65AB}"/>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defRPr/>
            </a:pPr>
            <a:fld id="{04AA8ADE-05A6-234A-8943-4F3422A2A40B}" type="slidenum">
              <a:rPr lang="en-US" sz="1200">
                <a:solidFill>
                  <a:srgbClr val="FFFFFF"/>
                </a:solidFill>
                <a:latin typeface="+mn-lt"/>
                <a:ea typeface="+mn-ea"/>
                <a:cs typeface="+mn-cs"/>
              </a:rPr>
              <a:pPr defTabSz="457200">
                <a:spcAft>
                  <a:spcPts val="600"/>
                </a:spcAft>
                <a:defRPr/>
              </a:pPr>
              <a:t>10</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227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7D7575-DDDD-4AB2-9A3F-A8232FED65AB}"/>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defRPr/>
            </a:pPr>
            <a:fld id="{04AA8ADE-05A6-234A-8943-4F3422A2A40B}" type="slidenum">
              <a:rPr lang="en-US" sz="1200">
                <a:solidFill>
                  <a:srgbClr val="FFFFFF"/>
                </a:solidFill>
                <a:latin typeface="+mn-lt"/>
                <a:ea typeface="+mn-ea"/>
                <a:cs typeface="+mn-cs"/>
              </a:rPr>
              <a:pPr defTabSz="457200">
                <a:spcAft>
                  <a:spcPts val="600"/>
                </a:spcAft>
                <a:defRPr/>
              </a:pPr>
              <a:t>11</a:t>
            </a:fld>
            <a:endParaRPr lang="en-US" sz="1200">
              <a:solidFill>
                <a:srgbClr val="FFFFFF"/>
              </a:solidFill>
              <a:latin typeface="+mn-lt"/>
              <a:ea typeface="+mn-ea"/>
              <a:cs typeface="+mn-cs"/>
            </a:endParaRPr>
          </a:p>
        </p:txBody>
      </p:sp>
      <p:pic>
        <p:nvPicPr>
          <p:cNvPr id="7" name="Content Placeholder 4">
            <a:extLst>
              <a:ext uri="{FF2B5EF4-FFF2-40B4-BE49-F238E27FC236}">
                <a16:creationId xmlns:a16="http://schemas.microsoft.com/office/drawing/2014/main" id="{18496CDB-5A38-43D9-91DC-9D5E296152A9}"/>
              </a:ext>
            </a:extLst>
          </p:cNvPr>
          <p:cNvPicPr>
            <a:picLocks noChangeAspect="1"/>
          </p:cNvPicPr>
          <p:nvPr/>
        </p:nvPicPr>
        <p:blipFill rotWithShape="1">
          <a:blip r:embed="rId3"/>
          <a:srcRect l="6524" t="13560" r="26097" b="5480"/>
          <a:stretch/>
        </p:blipFill>
        <p:spPr>
          <a:xfrm>
            <a:off x="609600" y="152400"/>
            <a:ext cx="8305800" cy="6194218"/>
          </a:xfrm>
          <a:prstGeom prst="rect">
            <a:avLst/>
          </a:prstGeom>
        </p:spPr>
      </p:pic>
    </p:spTree>
    <p:extLst>
      <p:ext uri="{BB962C8B-B14F-4D97-AF65-F5344CB8AC3E}">
        <p14:creationId xmlns:p14="http://schemas.microsoft.com/office/powerpoint/2010/main" val="135028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74730CE-5464-446E-878A-E0129FB33610}"/>
              </a:ext>
            </a:extLst>
          </p:cNvPr>
          <p:cNvPicPr>
            <a:picLocks noGrp="1" noChangeAspect="1"/>
          </p:cNvPicPr>
          <p:nvPr>
            <p:ph idx="1"/>
          </p:nvPr>
        </p:nvPicPr>
        <p:blipFill rotWithShape="1">
          <a:blip r:embed="rId3"/>
          <a:srcRect l="7730" t="12666" r="26296" b="6453"/>
          <a:stretch/>
        </p:blipFill>
        <p:spPr>
          <a:xfrm>
            <a:off x="685800" y="152400"/>
            <a:ext cx="7772400" cy="6119319"/>
          </a:xfrm>
          <a:prstGeom prst="rect">
            <a:avLst/>
          </a:prstGeom>
        </p:spPr>
      </p:pic>
      <p:sp>
        <p:nvSpPr>
          <p:cNvPr id="4" name="Slide Number Placeholder 3">
            <a:extLst>
              <a:ext uri="{FF2B5EF4-FFF2-40B4-BE49-F238E27FC236}">
                <a16:creationId xmlns:a16="http://schemas.microsoft.com/office/drawing/2014/main" id="{EB7D7575-DDDD-4AB2-9A3F-A8232FED65AB}"/>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defRPr/>
            </a:pPr>
            <a:fld id="{04AA8ADE-05A6-234A-8943-4F3422A2A40B}" type="slidenum">
              <a:rPr lang="en-US" sz="1200">
                <a:solidFill>
                  <a:srgbClr val="FFFFFF"/>
                </a:solidFill>
                <a:latin typeface="+mn-lt"/>
                <a:ea typeface="+mn-ea"/>
                <a:cs typeface="+mn-cs"/>
              </a:rPr>
              <a:pPr defTabSz="457200">
                <a:spcAft>
                  <a:spcPts val="600"/>
                </a:spcAft>
                <a:defRPr/>
              </a:pPr>
              <a:t>12</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157587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00F5D69E-1021-451F-8370-0F96D44368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381000"/>
            <a:ext cx="6806214" cy="5257801"/>
          </a:xfrm>
          <a:prstGeom prst="rect">
            <a:avLst/>
          </a:prstGeom>
        </p:spPr>
      </p:pic>
      <p:sp>
        <p:nvSpPr>
          <p:cNvPr id="4" name="Slide Number Placeholder 3">
            <a:extLst>
              <a:ext uri="{FF2B5EF4-FFF2-40B4-BE49-F238E27FC236}">
                <a16:creationId xmlns:a16="http://schemas.microsoft.com/office/drawing/2014/main" id="{DB26EFFD-8C3D-4BB3-8599-4E79C99CA748}"/>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defRPr/>
            </a:pPr>
            <a:fld id="{04AA8ADE-05A6-234A-8943-4F3422A2A40B}" type="slidenum">
              <a:rPr lang="en-US" sz="1200">
                <a:solidFill>
                  <a:srgbClr val="FFFFFF"/>
                </a:solidFill>
                <a:latin typeface="+mn-lt"/>
                <a:ea typeface="+mn-ea"/>
                <a:cs typeface="+mn-cs"/>
              </a:rPr>
              <a:pPr defTabSz="457200">
                <a:spcAft>
                  <a:spcPts val="600"/>
                </a:spcAft>
                <a:defRPr/>
              </a:pPr>
              <a:t>13</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303321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FE5F6-2609-4D20-AE6C-B5F16A1A1244}"/>
              </a:ext>
            </a:extLst>
          </p:cNvPr>
          <p:cNvSpPr>
            <a:spLocks noGrp="1"/>
          </p:cNvSpPr>
          <p:nvPr>
            <p:ph type="title"/>
          </p:nvPr>
        </p:nvSpPr>
        <p:spPr>
          <a:xfrm>
            <a:off x="1116913" y="361950"/>
            <a:ext cx="7200900" cy="1485900"/>
          </a:xfrm>
        </p:spPr>
        <p:txBody>
          <a:bodyPr vert="horz" lIns="91440" tIns="45720" rIns="91440" bIns="45720" rtlCol="0" anchor="t">
            <a:normAutofit/>
          </a:bodyPr>
          <a:lstStyle/>
          <a:p>
            <a:pPr defTabSz="914400">
              <a:lnSpc>
                <a:spcPct val="89000"/>
              </a:lnSpc>
            </a:pPr>
            <a:r>
              <a:rPr lang="en-US" b="1" dirty="0"/>
              <a:t>Periodontal Diagnostic Guidelines</a:t>
            </a:r>
            <a:endParaRPr lang="en-US" dirty="0"/>
          </a:p>
        </p:txBody>
      </p:sp>
      <p:sp>
        <p:nvSpPr>
          <p:cNvPr id="4" name="Slide Number Placeholder 3">
            <a:extLst>
              <a:ext uri="{FF2B5EF4-FFF2-40B4-BE49-F238E27FC236}">
                <a16:creationId xmlns:a16="http://schemas.microsoft.com/office/drawing/2014/main" id="{0F9DD935-0D9E-42F9-8E53-E7FF58CD312C}"/>
              </a:ext>
            </a:extLst>
          </p:cNvPr>
          <p:cNvSpPr>
            <a:spLocks noGrp="1"/>
          </p:cNvSpPr>
          <p:nvPr>
            <p:ph type="sldNum" sz="quarter" idx="12"/>
          </p:nvPr>
        </p:nvSpPr>
        <p:spPr>
          <a:xfrm>
            <a:off x="7104552" y="6453386"/>
            <a:ext cx="1197219" cy="404614"/>
          </a:xfrm>
        </p:spPr>
        <p:txBody>
          <a:bodyPr vert="horz" lIns="91440" tIns="45720" rIns="91440" bIns="45720" rtlCol="0" anchor="ctr">
            <a:normAutofit/>
          </a:bodyPr>
          <a:lstStyle/>
          <a:p>
            <a:pPr defTabSz="457200">
              <a:spcAft>
                <a:spcPts val="600"/>
              </a:spcAft>
              <a:defRPr/>
            </a:pPr>
            <a:fld id="{04AA8ADE-05A6-234A-8943-4F3422A2A40B}" type="slidenum">
              <a:rPr lang="en-US" sz="1200">
                <a:latin typeface="+mn-lt"/>
                <a:ea typeface="+mn-ea"/>
                <a:cs typeface="+mn-cs"/>
              </a:rPr>
              <a:pPr defTabSz="457200">
                <a:spcAft>
                  <a:spcPts val="600"/>
                </a:spcAft>
                <a:defRPr/>
              </a:pPr>
              <a:t>14</a:t>
            </a:fld>
            <a:endParaRPr lang="en-US" sz="1200">
              <a:latin typeface="+mn-lt"/>
              <a:ea typeface="+mn-ea"/>
              <a:cs typeface="+mn-cs"/>
            </a:endParaRPr>
          </a:p>
        </p:txBody>
      </p:sp>
      <p:sp>
        <p:nvSpPr>
          <p:cNvPr id="5" name="Rectangle 4">
            <a:extLst>
              <a:ext uri="{FF2B5EF4-FFF2-40B4-BE49-F238E27FC236}">
                <a16:creationId xmlns:a16="http://schemas.microsoft.com/office/drawing/2014/main" id="{6FA21A50-A98D-462B-B452-058F71320921}"/>
              </a:ext>
            </a:extLst>
          </p:cNvPr>
          <p:cNvSpPr/>
          <p:nvPr/>
        </p:nvSpPr>
        <p:spPr>
          <a:xfrm>
            <a:off x="609600" y="6018193"/>
            <a:ext cx="8458199" cy="738664"/>
          </a:xfrm>
          <a:prstGeom prst="rect">
            <a:avLst/>
          </a:prstGeom>
        </p:spPr>
        <p:txBody>
          <a:bodyPr wrap="square">
            <a:spAutoFit/>
          </a:bodyPr>
          <a:lstStyle/>
          <a:p>
            <a:pPr marL="0" indent="0">
              <a:buNone/>
              <a:defRPr/>
            </a:pPr>
            <a:r>
              <a:rPr lang="en-US" sz="900" dirty="0"/>
              <a:t>1.Caton, J, Armitage, G, </a:t>
            </a:r>
            <a:r>
              <a:rPr lang="en-US" sz="900" dirty="0" err="1"/>
              <a:t>Berglundh</a:t>
            </a:r>
            <a:r>
              <a:rPr lang="en-US" sz="900" dirty="0"/>
              <a:t>, T, et al. A new classification scheme for periodontal and peri‐implant diseases and conditions – Introduction and key changes from the 1999 classification. </a:t>
            </a:r>
            <a:r>
              <a:rPr lang="en-US" sz="900" i="1" dirty="0"/>
              <a:t>J </a:t>
            </a:r>
            <a:r>
              <a:rPr lang="en-US" sz="900" i="1" dirty="0" err="1"/>
              <a:t>Periodontol</a:t>
            </a:r>
            <a:r>
              <a:rPr lang="en-US" sz="900" dirty="0"/>
              <a:t>. 2018; 89( Suppl 1): S1– S8. </a:t>
            </a:r>
            <a:r>
              <a:rPr lang="en-US" sz="900" dirty="0">
                <a:hlinkClick r:id="rId3"/>
              </a:rPr>
              <a:t>https://doi.org/10.1002/JPER.18-0157</a:t>
            </a:r>
            <a:endParaRPr lang="en-US" sz="900" dirty="0">
              <a:cs typeface="Arial"/>
            </a:endParaRPr>
          </a:p>
          <a:p>
            <a:pPr>
              <a:spcAft>
                <a:spcPts val="600"/>
              </a:spcAft>
            </a:pPr>
            <a:endParaRPr lang="en-US" altLang="en-US" dirty="0"/>
          </a:p>
        </p:txBody>
      </p:sp>
      <p:graphicFrame>
        <p:nvGraphicFramePr>
          <p:cNvPr id="23" name="Content Placeholder 2">
            <a:extLst>
              <a:ext uri="{FF2B5EF4-FFF2-40B4-BE49-F238E27FC236}">
                <a16:creationId xmlns:a16="http://schemas.microsoft.com/office/drawing/2014/main" id="{E087C5FD-00E3-435C-BF9F-3907CED6BF10}"/>
              </a:ext>
            </a:extLst>
          </p:cNvPr>
          <p:cNvGraphicFramePr/>
          <p:nvPr>
            <p:extLst>
              <p:ext uri="{D42A27DB-BD31-4B8C-83A1-F6EECF244321}">
                <p14:modId xmlns:p14="http://schemas.microsoft.com/office/powerpoint/2010/main" val="2783736429"/>
              </p:ext>
            </p:extLst>
          </p:nvPr>
        </p:nvGraphicFramePr>
        <p:xfrm>
          <a:off x="1100871" y="1847850"/>
          <a:ext cx="72009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945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4AED-806E-44FE-A40A-32E4A9C00493}"/>
              </a:ext>
            </a:extLst>
          </p:cNvPr>
          <p:cNvSpPr>
            <a:spLocks noGrp="1"/>
          </p:cNvSpPr>
          <p:nvPr>
            <p:ph type="title"/>
          </p:nvPr>
        </p:nvSpPr>
        <p:spPr>
          <a:xfrm>
            <a:off x="304801" y="1480930"/>
            <a:ext cx="3581399" cy="3672027"/>
          </a:xfrm>
        </p:spPr>
        <p:txBody>
          <a:bodyPr vert="horz" lIns="91440" tIns="45720" rIns="91440" bIns="45720" rtlCol="0" anchor="ctr">
            <a:normAutofit/>
          </a:bodyPr>
          <a:lstStyle/>
          <a:p>
            <a:pPr algn="r" defTabSz="914400">
              <a:lnSpc>
                <a:spcPct val="89000"/>
              </a:lnSpc>
            </a:pPr>
            <a:r>
              <a:rPr lang="en-US" sz="4200" b="1" cap="all" dirty="0"/>
              <a:t>Referring to a Periodontist</a:t>
            </a:r>
            <a:endParaRPr lang="en-US" sz="4200" cap="all" dirty="0"/>
          </a:p>
        </p:txBody>
      </p:sp>
      <p:sp>
        <p:nvSpPr>
          <p:cNvPr id="5" name="Slide Number Placeholder 4">
            <a:extLst>
              <a:ext uri="{FF2B5EF4-FFF2-40B4-BE49-F238E27FC236}">
                <a16:creationId xmlns:a16="http://schemas.microsoft.com/office/drawing/2014/main" id="{BB12F3EA-E502-41D9-8243-D242C4D9941C}"/>
              </a:ext>
            </a:extLst>
          </p:cNvPr>
          <p:cNvSpPr>
            <a:spLocks noGrp="1"/>
          </p:cNvSpPr>
          <p:nvPr>
            <p:ph type="sldNum" sz="quarter" idx="12"/>
          </p:nvPr>
        </p:nvSpPr>
        <p:spPr>
          <a:xfrm>
            <a:off x="7373012" y="6453386"/>
            <a:ext cx="1197219" cy="404614"/>
          </a:xfrm>
        </p:spPr>
        <p:txBody>
          <a:bodyPr vert="horz" lIns="91440" tIns="45720" rIns="91440" bIns="45720" rtlCol="0" anchor="ctr">
            <a:normAutofit/>
          </a:bodyPr>
          <a:lstStyle/>
          <a:p>
            <a:pPr defTabSz="457200">
              <a:spcAft>
                <a:spcPts val="600"/>
              </a:spcAft>
              <a:defRPr/>
            </a:pPr>
            <a:fld id="{172C0864-69DD-5C4B-AEDA-AB6D368FE5C5}" type="slidenum">
              <a:rPr lang="en-US" sz="1200" kern="1200" baseline="0" dirty="0">
                <a:solidFill>
                  <a:schemeClr val="tx2"/>
                </a:solidFill>
                <a:latin typeface="+mn-lt"/>
                <a:ea typeface="+mn-ea"/>
                <a:cs typeface="+mn-cs"/>
              </a:rPr>
              <a:pPr defTabSz="457200">
                <a:spcAft>
                  <a:spcPts val="600"/>
                </a:spcAft>
                <a:defRPr/>
              </a:pPr>
              <a:t>15</a:t>
            </a:fld>
            <a:endParaRPr lang="en-US" sz="1200" kern="1200" baseline="0" dirty="0">
              <a:solidFill>
                <a:schemeClr val="tx2"/>
              </a:solidFill>
              <a:latin typeface="+mn-lt"/>
              <a:ea typeface="+mn-ea"/>
              <a:cs typeface="+mn-cs"/>
            </a:endParaRPr>
          </a:p>
        </p:txBody>
      </p:sp>
      <p:sp>
        <p:nvSpPr>
          <p:cNvPr id="7" name="Rectangle 6">
            <a:extLst>
              <a:ext uri="{FF2B5EF4-FFF2-40B4-BE49-F238E27FC236}">
                <a16:creationId xmlns:a16="http://schemas.microsoft.com/office/drawing/2014/main" id="{A1575FE7-463E-4C20-9F80-0F0F18307059}"/>
              </a:ext>
            </a:extLst>
          </p:cNvPr>
          <p:cNvSpPr/>
          <p:nvPr/>
        </p:nvSpPr>
        <p:spPr>
          <a:xfrm>
            <a:off x="4007181" y="71065"/>
            <a:ext cx="5086345" cy="7548220"/>
          </a:xfrm>
          <a:prstGeom prst="rect">
            <a:avLst/>
          </a:prstGeom>
        </p:spPr>
        <p:txBody>
          <a:bodyPr wrap="square">
            <a:spAutoFit/>
          </a:bodyPr>
          <a:lstStyle/>
          <a:p>
            <a:pPr marL="0" indent="0">
              <a:buFontTx/>
              <a:buNone/>
            </a:pPr>
            <a:r>
              <a:rPr lang="en-US" sz="2000" dirty="0">
                <a:solidFill>
                  <a:schemeClr val="bg1"/>
                </a:solidFill>
                <a:cs typeface="Arial" charset="0"/>
              </a:rPr>
              <a:t>Knowing when you refer a patient to a periodontist requires the development of clinical decision skills. </a:t>
            </a:r>
          </a:p>
          <a:p>
            <a:pPr marL="0" indent="0">
              <a:buFontTx/>
              <a:buNone/>
            </a:pPr>
            <a:endParaRPr lang="en-US" sz="1400" dirty="0">
              <a:solidFill>
                <a:schemeClr val="bg1"/>
              </a:solidFill>
              <a:cs typeface="Arial" charset="0"/>
            </a:endParaRPr>
          </a:p>
          <a:p>
            <a:pPr marL="0" indent="0">
              <a:buFontTx/>
              <a:buNone/>
            </a:pPr>
            <a:r>
              <a:rPr lang="en-US" sz="1600" dirty="0">
                <a:solidFill>
                  <a:schemeClr val="bg1"/>
                </a:solidFill>
                <a:cs typeface="Arial" charset="0"/>
              </a:rPr>
              <a:t>Reasons to consider a referral include:</a:t>
            </a:r>
          </a:p>
          <a:p>
            <a:pPr marL="863600" lvl="1" indent="-406400">
              <a:spcBef>
                <a:spcPts val="338"/>
              </a:spcBef>
              <a:buFont typeface="Arial" charset="0"/>
              <a:buChar char="•"/>
            </a:pPr>
            <a:r>
              <a:rPr lang="en-US" sz="1600" dirty="0">
                <a:solidFill>
                  <a:schemeClr val="bg1"/>
                </a:solidFill>
                <a:ea typeface="ヒラギノ角ゴ Pro W3" charset="0"/>
                <a:cs typeface="ヒラギノ角ゴ Pro W3" charset="0"/>
              </a:rPr>
              <a:t>Advanced clinical attachment loss</a:t>
            </a:r>
          </a:p>
          <a:p>
            <a:pPr marL="863600" lvl="1" indent="-406400">
              <a:spcBef>
                <a:spcPts val="338"/>
              </a:spcBef>
              <a:buFont typeface="Arial" charset="0"/>
              <a:buChar char="•"/>
            </a:pPr>
            <a:r>
              <a:rPr lang="en-US" sz="1600" dirty="0">
                <a:solidFill>
                  <a:schemeClr val="bg1"/>
                </a:solidFill>
                <a:ea typeface="ヒラギノ角ゴ Pro W3" charset="0"/>
                <a:cs typeface="ヒラギノ角ゴ Pro W3" charset="0"/>
              </a:rPr>
              <a:t>Periodontal disease associated with rare systemic conditions </a:t>
            </a:r>
          </a:p>
          <a:p>
            <a:pPr marL="863600" lvl="1" indent="-406400">
              <a:spcBef>
                <a:spcPts val="338"/>
              </a:spcBef>
              <a:buFont typeface="Arial" charset="0"/>
              <a:buChar char="•"/>
            </a:pPr>
            <a:r>
              <a:rPr lang="en-US" sz="1600" dirty="0">
                <a:solidFill>
                  <a:schemeClr val="bg1"/>
                </a:solidFill>
                <a:ea typeface="ヒラギノ角ゴ Pro W3" charset="0"/>
                <a:cs typeface="ヒラギノ角ゴ Pro W3" charset="0"/>
              </a:rPr>
              <a:t>Gingival overgrowth and/or inflammatory hyperplasia </a:t>
            </a:r>
          </a:p>
          <a:p>
            <a:pPr marL="863600" lvl="1" indent="-406400">
              <a:spcBef>
                <a:spcPts val="338"/>
              </a:spcBef>
              <a:buFont typeface="Arial" charset="0"/>
              <a:buChar char="•"/>
            </a:pPr>
            <a:r>
              <a:rPr lang="en-US" sz="1600" dirty="0">
                <a:solidFill>
                  <a:schemeClr val="bg1"/>
                </a:solidFill>
                <a:ea typeface="ヒラギノ角ゴ Pro W3" charset="0"/>
                <a:cs typeface="ヒラギノ角ゴ Pro W3" charset="0"/>
              </a:rPr>
              <a:t>Regenerative procedures for soft and hard tissue</a:t>
            </a:r>
          </a:p>
          <a:p>
            <a:pPr marL="863600" lvl="1" indent="-406400">
              <a:spcBef>
                <a:spcPts val="338"/>
              </a:spcBef>
              <a:buFont typeface="Arial" charset="0"/>
              <a:buChar char="•"/>
            </a:pPr>
            <a:r>
              <a:rPr lang="en-US" sz="1600" dirty="0">
                <a:solidFill>
                  <a:schemeClr val="bg1"/>
                </a:solidFill>
                <a:ea typeface="ヒラギノ角ゴ Pro W3" charset="0"/>
                <a:cs typeface="ヒラギノ角ゴ Pro W3" charset="0"/>
              </a:rPr>
              <a:t>Periodontal surgery (</a:t>
            </a:r>
            <a:r>
              <a:rPr lang="en-US" sz="1600" dirty="0" err="1">
                <a:solidFill>
                  <a:schemeClr val="bg1"/>
                </a:solidFill>
                <a:ea typeface="ヒラギノ角ゴ Pro W3" charset="0"/>
                <a:cs typeface="ヒラギノ角ゴ Pro W3" charset="0"/>
              </a:rPr>
              <a:t>ie</a:t>
            </a:r>
            <a:r>
              <a:rPr lang="en-US" sz="1600" dirty="0">
                <a:solidFill>
                  <a:schemeClr val="bg1"/>
                </a:solidFill>
                <a:ea typeface="ヒラギノ角ゴ Pro W3" charset="0"/>
                <a:cs typeface="ヒラギノ角ゴ Pro W3" charset="0"/>
              </a:rPr>
              <a:t>, grafting, crown lengthening, laser treatment)</a:t>
            </a:r>
          </a:p>
          <a:p>
            <a:pPr marL="863600" lvl="1" indent="-406400">
              <a:spcBef>
                <a:spcPts val="338"/>
              </a:spcBef>
              <a:buFont typeface="Arial" charset="0"/>
              <a:buChar char="•"/>
            </a:pPr>
            <a:r>
              <a:rPr lang="en-US" sz="1600" dirty="0">
                <a:solidFill>
                  <a:schemeClr val="bg1"/>
                </a:solidFill>
              </a:rPr>
              <a:t>Pre-prosthetic surgery</a:t>
            </a:r>
          </a:p>
          <a:p>
            <a:pPr marL="863600" lvl="1" indent="-406400">
              <a:spcBef>
                <a:spcPts val="338"/>
              </a:spcBef>
              <a:buFont typeface="Arial" charset="0"/>
              <a:buChar char="•"/>
            </a:pPr>
            <a:r>
              <a:rPr lang="en-US" sz="1600" dirty="0">
                <a:solidFill>
                  <a:schemeClr val="bg1"/>
                </a:solidFill>
              </a:rPr>
              <a:t>Dental Implants </a:t>
            </a:r>
          </a:p>
          <a:p>
            <a:pPr marL="742950" lvl="1" indent="-285750">
              <a:buFont typeface="Arial" panose="020B0604020202020204" pitchFamily="34" charset="0"/>
              <a:buChar char="•"/>
              <a:defRPr/>
            </a:pPr>
            <a:r>
              <a:rPr lang="en-US" sz="1600" dirty="0">
                <a:solidFill>
                  <a:schemeClr val="bg1"/>
                </a:solidFill>
              </a:rPr>
              <a:t>Treatment needs are beyond your level of expertise</a:t>
            </a:r>
          </a:p>
          <a:p>
            <a:pPr marL="742950" lvl="1" indent="-285750">
              <a:buFont typeface="Arial" panose="020B0604020202020204" pitchFamily="34" charset="0"/>
              <a:buChar char="•"/>
              <a:defRPr/>
            </a:pPr>
            <a:r>
              <a:rPr lang="en-US" sz="1600" dirty="0">
                <a:solidFill>
                  <a:schemeClr val="bg1"/>
                </a:solidFill>
              </a:rPr>
              <a:t>You can also refer to American Academy of Periodontology. Comprehensive periodontal therapy: a statement by the American Academy of Periodontology. </a:t>
            </a:r>
            <a:r>
              <a:rPr lang="en-US" sz="1600" i="1" dirty="0">
                <a:solidFill>
                  <a:schemeClr val="bg1"/>
                </a:solidFill>
              </a:rPr>
              <a:t>J </a:t>
            </a:r>
            <a:r>
              <a:rPr lang="en-US" sz="1600" i="1" dirty="0" err="1">
                <a:solidFill>
                  <a:schemeClr val="bg1"/>
                </a:solidFill>
              </a:rPr>
              <a:t>Periodontol</a:t>
            </a:r>
            <a:r>
              <a:rPr lang="en-US" sz="1600" dirty="0">
                <a:solidFill>
                  <a:schemeClr val="bg1"/>
                </a:solidFill>
              </a:rPr>
              <a:t>. 2011;82(7):943-9</a:t>
            </a:r>
          </a:p>
          <a:p>
            <a:pPr lvl="1">
              <a:defRPr/>
            </a:pPr>
            <a:r>
              <a:rPr lang="en-US" sz="1600" dirty="0">
                <a:solidFill>
                  <a:schemeClr val="bg1"/>
                </a:solidFill>
              </a:rPr>
              <a:t>- Available at </a:t>
            </a:r>
            <a:r>
              <a:rPr lang="en-US" sz="1600" dirty="0">
                <a:solidFill>
                  <a:schemeClr val="accent5">
                    <a:lumMod val="75000"/>
                  </a:schemeClr>
                </a:solidFill>
                <a:hlinkClick r:id="rId3" action="ppaction://hlinkfile">
                  <a:extLst>
                    <a:ext uri="{A12FA001-AC4F-418D-AE19-62706E023703}">
                      <ahyp:hlinkClr xmlns:ahyp="http://schemas.microsoft.com/office/drawing/2018/hyperlinkcolor" val="tx"/>
                    </a:ext>
                  </a:extLst>
                </a:hlinkClick>
              </a:rPr>
              <a:t>ArestinProfessional.com/</a:t>
            </a:r>
            <a:r>
              <a:rPr lang="en-US" sz="1600" dirty="0" err="1">
                <a:solidFill>
                  <a:schemeClr val="accent5">
                    <a:lumMod val="75000"/>
                  </a:schemeClr>
                </a:solidFill>
                <a:hlinkClick r:id="rId3" action="ppaction://hlinkfile">
                  <a:extLst>
                    <a:ext uri="{A12FA001-AC4F-418D-AE19-62706E023703}">
                      <ahyp:hlinkClr xmlns:ahyp="http://schemas.microsoft.com/office/drawing/2018/hyperlinkcolor" val="tx"/>
                    </a:ext>
                  </a:extLst>
                </a:hlinkClick>
              </a:rPr>
              <a:t>arestin</a:t>
            </a:r>
            <a:r>
              <a:rPr lang="en-US" sz="1600" dirty="0">
                <a:solidFill>
                  <a:schemeClr val="accent5">
                    <a:lumMod val="75000"/>
                  </a:schemeClr>
                </a:solidFill>
                <a:hlinkClick r:id="rId3" action="ppaction://hlinkfile">
                  <a:extLst>
                    <a:ext uri="{A12FA001-AC4F-418D-AE19-62706E023703}">
                      <ahyp:hlinkClr xmlns:ahyp="http://schemas.microsoft.com/office/drawing/2018/hyperlinkcolor" val="tx"/>
                    </a:ext>
                  </a:extLst>
                </a:hlinkClick>
              </a:rPr>
              <a:t>-student-access/for-students/reading-r</a:t>
            </a:r>
          </a:p>
          <a:p>
            <a:pPr lvl="1">
              <a:defRPr/>
            </a:pPr>
            <a:r>
              <a:rPr lang="en-US" sz="1600" dirty="0" err="1">
                <a:solidFill>
                  <a:schemeClr val="accent5">
                    <a:lumMod val="75000"/>
                  </a:schemeClr>
                </a:solidFill>
                <a:hlinkClick r:id="rId3" action="ppaction://hlinkfile">
                  <a:extLst>
                    <a:ext uri="{A12FA001-AC4F-418D-AE19-62706E023703}">
                      <ahyp:hlinkClr xmlns:ahyp="http://schemas.microsoft.com/office/drawing/2018/hyperlinkcolor" val="tx"/>
                    </a:ext>
                  </a:extLst>
                </a:hlinkClick>
              </a:rPr>
              <a:t>esources</a:t>
            </a:r>
            <a:endParaRPr lang="en-US" sz="1600" u="sng" dirty="0">
              <a:solidFill>
                <a:schemeClr val="accent5">
                  <a:lumMod val="75000"/>
                </a:schemeClr>
              </a:solidFill>
              <a:cs typeface="Arial" charset="0"/>
            </a:endParaRPr>
          </a:p>
          <a:p>
            <a:pPr lvl="2">
              <a:spcBef>
                <a:spcPts val="338"/>
              </a:spcBef>
              <a:defRPr/>
            </a:pPr>
            <a:endParaRPr lang="en-US" sz="1800" dirty="0">
              <a:solidFill>
                <a:schemeClr val="bg1"/>
              </a:solidFill>
            </a:endParaRPr>
          </a:p>
          <a:p>
            <a:pPr marL="863600" lvl="1" indent="-406400">
              <a:spcBef>
                <a:spcPts val="338"/>
              </a:spcBef>
              <a:buFont typeface="Arial" charset="0"/>
              <a:buChar char="•"/>
            </a:pPr>
            <a:endParaRPr lang="en-US" sz="1800" dirty="0">
              <a:solidFill>
                <a:schemeClr val="bg1"/>
              </a:solidFill>
              <a:ea typeface="ヒラギノ角ゴ Pro W3" charset="0"/>
              <a:cs typeface="ヒラギノ角ゴ Pro W3" charset="0"/>
            </a:endParaRPr>
          </a:p>
        </p:txBody>
      </p:sp>
      <p:sp>
        <p:nvSpPr>
          <p:cNvPr id="8" name="Rectangle 7">
            <a:extLst>
              <a:ext uri="{FF2B5EF4-FFF2-40B4-BE49-F238E27FC236}">
                <a16:creationId xmlns:a16="http://schemas.microsoft.com/office/drawing/2014/main" id="{E6E768B3-7395-4F93-BB9E-71A2600A9CA8}"/>
              </a:ext>
            </a:extLst>
          </p:cNvPr>
          <p:cNvSpPr/>
          <p:nvPr/>
        </p:nvSpPr>
        <p:spPr>
          <a:xfrm>
            <a:off x="74537" y="6273472"/>
            <a:ext cx="3409350" cy="338554"/>
          </a:xfrm>
          <a:prstGeom prst="rect">
            <a:avLst/>
          </a:prstGeom>
        </p:spPr>
        <p:txBody>
          <a:bodyPr wrap="square">
            <a:spAutoFit/>
          </a:bodyPr>
          <a:lstStyle/>
          <a:p>
            <a:pPr eaLnBrk="1" hangingPunct="1">
              <a:buFont typeface="Arial" charset="0"/>
              <a:buNone/>
            </a:pPr>
            <a:r>
              <a:rPr lang="en-US" sz="800" dirty="0">
                <a:solidFill>
                  <a:schemeClr val="bg1"/>
                </a:solidFill>
              </a:rPr>
              <a:t>Sweeting LA, Davis K, Cobb CM. Periodontal treatment protocol (PTP) for the general dental practice. </a:t>
            </a:r>
            <a:r>
              <a:rPr lang="en-US" sz="800" i="1" dirty="0">
                <a:solidFill>
                  <a:schemeClr val="bg1"/>
                </a:solidFill>
              </a:rPr>
              <a:t>J Dent </a:t>
            </a:r>
            <a:r>
              <a:rPr lang="en-US" sz="800" i="1" dirty="0" err="1">
                <a:solidFill>
                  <a:schemeClr val="bg1"/>
                </a:solidFill>
              </a:rPr>
              <a:t>Hyg</a:t>
            </a:r>
            <a:r>
              <a:rPr lang="en-US" sz="800" i="1" dirty="0">
                <a:solidFill>
                  <a:schemeClr val="bg1"/>
                </a:solidFill>
              </a:rPr>
              <a:t>. </a:t>
            </a:r>
            <a:r>
              <a:rPr lang="en-US" sz="800" dirty="0">
                <a:solidFill>
                  <a:schemeClr val="bg1"/>
                </a:solidFill>
              </a:rPr>
              <a:t>2008;82(suppl 3):16-26. </a:t>
            </a:r>
          </a:p>
        </p:txBody>
      </p:sp>
    </p:spTree>
    <p:extLst>
      <p:ext uri="{BB962C8B-B14F-4D97-AF65-F5344CB8AC3E}">
        <p14:creationId xmlns:p14="http://schemas.microsoft.com/office/powerpoint/2010/main" val="18256699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1" name="Title 1"/>
          <p:cNvSpPr>
            <a:spLocks noGrp="1"/>
          </p:cNvSpPr>
          <p:nvPr>
            <p:ph type="title"/>
          </p:nvPr>
        </p:nvSpPr>
        <p:spPr>
          <a:xfrm>
            <a:off x="725926" y="152400"/>
            <a:ext cx="2642954" cy="1041779"/>
          </a:xfrm>
        </p:spPr>
        <p:txBody>
          <a:bodyPr>
            <a:normAutofit fontScale="90000"/>
          </a:bodyPr>
          <a:lstStyle/>
          <a:p>
            <a:pPr eaLnBrk="1" hangingPunct="1"/>
            <a:r>
              <a:rPr lang="en-US" sz="2800" b="1" dirty="0">
                <a:latin typeface="Arial" charset="0"/>
                <a:ea typeface="ＭＳ Ｐゴシック" charset="0"/>
                <a:cs typeface="Arial" charset="0"/>
              </a:rPr>
              <a:t>Periodontal Case Study Development</a:t>
            </a:r>
          </a:p>
        </p:txBody>
      </p:sp>
      <p:sp>
        <p:nvSpPr>
          <p:cNvPr id="35858" name="Content Placeholder 2"/>
          <p:cNvSpPr>
            <a:spLocks noGrp="1"/>
          </p:cNvSpPr>
          <p:nvPr>
            <p:ph idx="1"/>
          </p:nvPr>
        </p:nvSpPr>
        <p:spPr>
          <a:xfrm>
            <a:off x="3715635" y="1424054"/>
            <a:ext cx="4586136" cy="5020353"/>
          </a:xfrm>
        </p:spPr>
        <p:txBody>
          <a:bodyPr>
            <a:normAutofit/>
          </a:bodyPr>
          <a:lstStyle/>
          <a:p>
            <a:pPr marL="0" indent="0" eaLnBrk="1" hangingPunct="1">
              <a:buFontTx/>
              <a:buNone/>
              <a:defRPr/>
            </a:pPr>
            <a:r>
              <a:rPr lang="en-US" dirty="0">
                <a:latin typeface="Arial" charset="0"/>
                <a:ea typeface="ＭＳ Ｐゴシック" charset="0"/>
                <a:cs typeface="Arial" charset="0"/>
              </a:rPr>
              <a:t>The following slides provide criteria for the development of a periodontal case study on a clinical patient. Also included are: </a:t>
            </a:r>
          </a:p>
          <a:p>
            <a:pPr>
              <a:defRPr/>
            </a:pPr>
            <a:r>
              <a:rPr lang="en-US" dirty="0">
                <a:latin typeface="Arial" charset="0"/>
                <a:ea typeface="ＭＳ Ｐゴシック" charset="0"/>
                <a:cs typeface="Arial" charset="0"/>
              </a:rPr>
              <a:t>Criteria for the selection of a patient who might be a candidate  from the use of a locally administered antibiotic, such as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a:t>
            </a:r>
            <a:r>
              <a:rPr lang="en-US" dirty="0" err="1">
                <a:latin typeface="Arial" charset="0"/>
                <a:ea typeface="ＭＳ Ｐゴシック" charset="0"/>
                <a:cs typeface="Arial" charset="0"/>
              </a:rPr>
              <a:t>HCl</a:t>
            </a:r>
            <a:r>
              <a:rPr lang="en-US" dirty="0">
                <a:latin typeface="Arial" charset="0"/>
                <a:ea typeface="ＭＳ Ｐゴシック" charset="0"/>
                <a:cs typeface="Arial" charset="0"/>
              </a:rPr>
              <a:t>) Microspheres, 1 mg as an adjunct to non-surgical periodontal therapy</a:t>
            </a:r>
          </a:p>
          <a:p>
            <a:pPr eaLnBrk="1" hangingPunct="1">
              <a:defRPr/>
            </a:pPr>
            <a:endParaRPr lang="en-US" dirty="0">
              <a:latin typeface="Arial" charset="0"/>
              <a:ea typeface="ＭＳ Ｐゴシック" charset="0"/>
              <a:cs typeface="Arial" charset="0"/>
            </a:endParaRPr>
          </a:p>
          <a:p>
            <a:pPr eaLnBrk="1" hangingPunct="1">
              <a:defRPr/>
            </a:pPr>
            <a:r>
              <a:rPr lang="en-US" dirty="0">
                <a:latin typeface="Arial" charset="0"/>
                <a:ea typeface="ＭＳ Ｐゴシック" charset="0"/>
                <a:cs typeface="Arial" charset="0"/>
              </a:rPr>
              <a:t>Information about post-treatment evaluation</a:t>
            </a:r>
          </a:p>
        </p:txBody>
      </p:sp>
      <p:sp>
        <p:nvSpPr>
          <p:cNvPr id="35843" name="Slide Number Placeholder 1"/>
          <p:cNvSpPr>
            <a:spLocks noGrp="1"/>
          </p:cNvSpPr>
          <p:nvPr>
            <p:ph type="sldNum" sz="quarter" idx="12"/>
          </p:nvPr>
        </p:nvSpPr>
        <p:spPr>
          <a:xfrm>
            <a:off x="6400800" y="6416576"/>
            <a:ext cx="1197219" cy="40461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Aft>
                <a:spcPts val="600"/>
              </a:spcAft>
            </a:pPr>
            <a:fld id="{7654D9BC-86D3-2447-AB29-A738A48F64FE}" type="slidenum">
              <a:rPr lang="en-US" sz="2200"/>
              <a:pPr eaLnBrk="1" hangingPunct="1">
                <a:lnSpc>
                  <a:spcPct val="90000"/>
                </a:lnSpc>
                <a:spcAft>
                  <a:spcPts val="600"/>
                </a:spcAft>
              </a:pPr>
              <a:t>16</a:t>
            </a:fld>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0"/>
            <a:ext cx="8178799" cy="1485900"/>
          </a:xfrm>
          <a:noFill/>
        </p:spPr>
        <p:txBody>
          <a:bodyPr>
            <a:normAutofit/>
          </a:bodyPr>
          <a:lstStyle/>
          <a:p>
            <a:pPr algn="ctr" eaLnBrk="1" hangingPunct="1">
              <a:defRPr/>
            </a:pPr>
            <a:r>
              <a:rPr lang="en-US" b="1" dirty="0"/>
              <a:t>Periodontal Case Study Development (continued)</a:t>
            </a:r>
            <a:endParaRPr lang="en-US" b="1" dirty="0">
              <a:latin typeface="+mj-lt"/>
            </a:endParaRPr>
          </a:p>
        </p:txBody>
      </p:sp>
      <p:graphicFrame>
        <p:nvGraphicFramePr>
          <p:cNvPr id="37892" name="Content Placeholder 2">
            <a:extLst>
              <a:ext uri="{FF2B5EF4-FFF2-40B4-BE49-F238E27FC236}">
                <a16:creationId xmlns:a16="http://schemas.microsoft.com/office/drawing/2014/main" id="{B1A16029-F782-4290-94D9-CDAF8575D35F}"/>
              </a:ext>
            </a:extLst>
          </p:cNvPr>
          <p:cNvGraphicFramePr>
            <a:graphicFrameLocks noGrp="1"/>
          </p:cNvGraphicFramePr>
          <p:nvPr>
            <p:ph idx="1"/>
            <p:extLst>
              <p:ext uri="{D42A27DB-BD31-4B8C-83A1-F6EECF244321}">
                <p14:modId xmlns:p14="http://schemas.microsoft.com/office/powerpoint/2010/main" val="2578979164"/>
              </p:ext>
            </p:extLst>
          </p:nvPr>
        </p:nvGraphicFramePr>
        <p:xfrm>
          <a:off x="533399" y="2057399"/>
          <a:ext cx="8178799" cy="3745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0" name="Slide Number Placeholder 1"/>
          <p:cNvSpPr>
            <a:spLocks noGrp="1"/>
          </p:cNvSpPr>
          <p:nvPr>
            <p:ph type="sldNum" sz="quarter" idx="12"/>
          </p:nvPr>
        </p:nvSpPr>
        <p:spPr>
          <a:xfrm>
            <a:off x="6400800" y="6398060"/>
            <a:ext cx="1197219" cy="40461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Aft>
                <a:spcPts val="600"/>
              </a:spcAft>
            </a:pPr>
            <a:fld id="{7A11F96D-28FC-904C-8C55-158ECD6D43C4}" type="slidenum">
              <a:rPr lang="en-US" sz="2200"/>
              <a:pPr eaLnBrk="1" hangingPunct="1">
                <a:lnSpc>
                  <a:spcPct val="90000"/>
                </a:lnSpc>
                <a:spcAft>
                  <a:spcPts val="600"/>
                </a:spcAft>
              </a:pPr>
              <a:t>17</a:t>
            </a:fld>
            <a:endParaRPr lang="en-US" sz="2200" dirty="0"/>
          </a:p>
        </p:txBody>
      </p:sp>
      <p:sp>
        <p:nvSpPr>
          <p:cNvPr id="2" name="Rectangle 1">
            <a:extLst>
              <a:ext uri="{FF2B5EF4-FFF2-40B4-BE49-F238E27FC236}">
                <a16:creationId xmlns:a16="http://schemas.microsoft.com/office/drawing/2014/main" id="{552EEC3E-CBCF-4C41-A089-33EB4A4A35E5}"/>
              </a:ext>
            </a:extLst>
          </p:cNvPr>
          <p:cNvSpPr/>
          <p:nvPr/>
        </p:nvSpPr>
        <p:spPr>
          <a:xfrm>
            <a:off x="268687" y="5899388"/>
            <a:ext cx="8001000" cy="553998"/>
          </a:xfrm>
          <a:prstGeom prst="rect">
            <a:avLst/>
          </a:prstGeom>
        </p:spPr>
        <p:txBody>
          <a:bodyPr wrap="square">
            <a:spAutoFit/>
          </a:bodyPr>
          <a:lstStyle/>
          <a:p>
            <a:pPr marL="228600" indent="-228600">
              <a:buAutoNum type="arabicPeriod"/>
            </a:pPr>
            <a:r>
              <a:rPr lang="en-US" sz="1000" dirty="0">
                <a:hlinkClick r:id="rId8"/>
              </a:rPr>
              <a:t>https://www.ada.org/~/media/JCNDE/pdfs/nbdhe_case_guide.pdf?la=en</a:t>
            </a:r>
            <a:endParaRPr lang="en-US" sz="1000" dirty="0"/>
          </a:p>
          <a:p>
            <a:pPr marL="228600" indent="-228600">
              <a:buFontTx/>
              <a:buAutoNum type="arabicPeriod"/>
            </a:pPr>
            <a:r>
              <a:rPr lang="en-US" sz="1000" dirty="0">
                <a:cs typeface="Arial" charset="0"/>
              </a:rPr>
              <a:t>Reference is available for download at  </a:t>
            </a:r>
            <a:r>
              <a:rPr lang="en-US" sz="1000" dirty="0">
                <a:hlinkClick r:id="rId9" action="ppaction://hlinkfile"/>
              </a:rPr>
              <a:t>ArestinProfessional.com/</a:t>
            </a:r>
            <a:r>
              <a:rPr lang="en-US" sz="1000" dirty="0" err="1">
                <a:hlinkClick r:id="rId9" action="ppaction://hlinkfile"/>
              </a:rPr>
              <a:t>arestin</a:t>
            </a:r>
            <a:r>
              <a:rPr lang="en-US" sz="1000" dirty="0">
                <a:hlinkClick r:id="rId9" action="ppaction://hlinkfile"/>
              </a:rPr>
              <a:t>-student-access/for-students/reading-resources</a:t>
            </a:r>
            <a:endParaRPr lang="en-US" sz="1000" u="sng" dirty="0">
              <a:cs typeface="Arial" charset="0"/>
            </a:endParaRPr>
          </a:p>
          <a:p>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CB3D-96D2-4A37-B539-9C0322B40D8E}"/>
              </a:ext>
            </a:extLst>
          </p:cNvPr>
          <p:cNvSpPr>
            <a:spLocks noGrp="1"/>
          </p:cNvSpPr>
          <p:nvPr>
            <p:ph type="title"/>
          </p:nvPr>
        </p:nvSpPr>
        <p:spPr>
          <a:xfrm>
            <a:off x="6189255" y="639704"/>
            <a:ext cx="2474684" cy="4084696"/>
          </a:xfrm>
        </p:spPr>
        <p:txBody>
          <a:bodyPr anchor="ctr">
            <a:normAutofit/>
          </a:bodyPr>
          <a:lstStyle/>
          <a:p>
            <a:r>
              <a:rPr lang="en-US" sz="2800" b="1" dirty="0">
                <a:latin typeface="Arial" charset="0"/>
                <a:ea typeface="ＭＳ Ｐゴシック" charset="0"/>
                <a:cs typeface="Arial" charset="0"/>
              </a:rPr>
              <a:t>Periodontal Case Study Development (continued)</a:t>
            </a:r>
            <a:endParaRPr lang="en-US" sz="2800" dirty="0"/>
          </a:p>
        </p:txBody>
      </p:sp>
      <p:graphicFrame>
        <p:nvGraphicFramePr>
          <p:cNvPr id="38" name="Content Placeholder 6">
            <a:extLst>
              <a:ext uri="{FF2B5EF4-FFF2-40B4-BE49-F238E27FC236}">
                <a16:creationId xmlns:a16="http://schemas.microsoft.com/office/drawing/2014/main" id="{5066091F-40DE-4E33-93CE-1C369C041355}"/>
              </a:ext>
            </a:extLst>
          </p:cNvPr>
          <p:cNvGraphicFramePr>
            <a:graphicFrameLocks noGrp="1"/>
          </p:cNvGraphicFramePr>
          <p:nvPr>
            <p:ph idx="1"/>
            <p:extLst>
              <p:ext uri="{D42A27DB-BD31-4B8C-83A1-F6EECF244321}">
                <p14:modId xmlns:p14="http://schemas.microsoft.com/office/powerpoint/2010/main" val="2510260540"/>
              </p:ext>
            </p:extLst>
          </p:nvPr>
        </p:nvGraphicFramePr>
        <p:xfrm>
          <a:off x="588168" y="639763"/>
          <a:ext cx="4469607" cy="5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9B58F2F-C9D0-47BB-B4B5-0D2CB0DC426A}"/>
              </a:ext>
            </a:extLst>
          </p:cNvPr>
          <p:cNvSpPr>
            <a:spLocks noGrp="1"/>
          </p:cNvSpPr>
          <p:nvPr>
            <p:ph type="sldNum" sz="quarter" idx="12"/>
          </p:nvPr>
        </p:nvSpPr>
        <p:spPr>
          <a:xfrm>
            <a:off x="6934200" y="6400800"/>
            <a:ext cx="562379" cy="304800"/>
          </a:xfrm>
        </p:spPr>
        <p:txBody>
          <a:bodyPr>
            <a:noAutofit/>
          </a:bodyPr>
          <a:lstStyle/>
          <a:p>
            <a:pPr>
              <a:spcAft>
                <a:spcPts val="600"/>
              </a:spcAft>
              <a:defRPr/>
            </a:pPr>
            <a:fld id="{04AA8ADE-05A6-234A-8943-4F3422A2A40B}" type="slidenum">
              <a:rPr lang="en-US" sz="2200"/>
              <a:pPr>
                <a:spcAft>
                  <a:spcPts val="600"/>
                </a:spcAft>
                <a:defRPr/>
              </a:pPr>
              <a:t>18</a:t>
            </a:fld>
            <a:endParaRPr lang="en-US" sz="2200" dirty="0"/>
          </a:p>
        </p:txBody>
      </p:sp>
      <p:sp>
        <p:nvSpPr>
          <p:cNvPr id="3" name="Rectangle 2">
            <a:extLst>
              <a:ext uri="{FF2B5EF4-FFF2-40B4-BE49-F238E27FC236}">
                <a16:creationId xmlns:a16="http://schemas.microsoft.com/office/drawing/2014/main" id="{F70C1477-A324-4CFC-86BD-828C75AD0E05}"/>
              </a:ext>
            </a:extLst>
          </p:cNvPr>
          <p:cNvSpPr/>
          <p:nvPr/>
        </p:nvSpPr>
        <p:spPr>
          <a:xfrm>
            <a:off x="5638800" y="5432714"/>
            <a:ext cx="3177370" cy="784830"/>
          </a:xfrm>
          <a:prstGeom prst="rect">
            <a:avLst/>
          </a:prstGeom>
        </p:spPr>
        <p:txBody>
          <a:bodyPr wrap="square">
            <a:spAutoFit/>
          </a:bodyPr>
          <a:lstStyle/>
          <a:p>
            <a:pPr marL="228600" indent="-228600">
              <a:buAutoNum type="arabicPeriod"/>
            </a:pPr>
            <a:r>
              <a:rPr lang="en-US" sz="900" dirty="0">
                <a:hlinkClick r:id="rId8"/>
              </a:rPr>
              <a:t>https://www.ada.org/~/media/JCNDE/pdfs/nbdhe_case_guide.pdf?la=en</a:t>
            </a:r>
            <a:endParaRPr lang="en-US" sz="900" dirty="0"/>
          </a:p>
          <a:p>
            <a:pPr marL="228600" indent="-228600">
              <a:buFontTx/>
              <a:buAutoNum type="arabicPeriod"/>
            </a:pPr>
            <a:r>
              <a:rPr lang="en-US" sz="900" dirty="0">
                <a:cs typeface="Arial" charset="0"/>
              </a:rPr>
              <a:t>Reference is available for download at  </a:t>
            </a:r>
            <a:r>
              <a:rPr lang="en-US" sz="900" dirty="0">
                <a:hlinkClick r:id="rId9" action="ppaction://hlinkfile"/>
              </a:rPr>
              <a:t>ArestinProfessional.com/</a:t>
            </a:r>
            <a:r>
              <a:rPr lang="en-US" sz="900" dirty="0" err="1">
                <a:hlinkClick r:id="rId9" action="ppaction://hlinkfile"/>
              </a:rPr>
              <a:t>arestin</a:t>
            </a:r>
            <a:r>
              <a:rPr lang="en-US" sz="900" dirty="0">
                <a:hlinkClick r:id="rId9" action="ppaction://hlinkfile"/>
              </a:rPr>
              <a:t>-student-access/for-students/reading-resources</a:t>
            </a:r>
            <a:endParaRPr lang="en-US" sz="900" u="sng" dirty="0">
              <a:cs typeface="Arial" charset="0"/>
            </a:endParaRPr>
          </a:p>
        </p:txBody>
      </p:sp>
    </p:spTree>
    <p:extLst>
      <p:ext uri="{BB962C8B-B14F-4D97-AF65-F5344CB8AC3E}">
        <p14:creationId xmlns:p14="http://schemas.microsoft.com/office/powerpoint/2010/main" val="16128985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CB3D-96D2-4A37-B539-9C0322B40D8E}"/>
              </a:ext>
            </a:extLst>
          </p:cNvPr>
          <p:cNvSpPr>
            <a:spLocks noGrp="1"/>
          </p:cNvSpPr>
          <p:nvPr>
            <p:ph type="title"/>
          </p:nvPr>
        </p:nvSpPr>
        <p:spPr>
          <a:xfrm>
            <a:off x="914400" y="152401"/>
            <a:ext cx="2642954" cy="1219200"/>
          </a:xfrm>
        </p:spPr>
        <p:txBody>
          <a:bodyPr>
            <a:normAutofit fontScale="90000"/>
          </a:bodyPr>
          <a:lstStyle/>
          <a:p>
            <a:r>
              <a:rPr lang="en-US" b="1" dirty="0">
                <a:latin typeface="Arial" charset="0"/>
                <a:ea typeface="ＭＳ Ｐゴシック" charset="0"/>
                <a:cs typeface="Arial" charset="0"/>
              </a:rPr>
              <a:t>Patient Profile  </a:t>
            </a:r>
            <a:endParaRPr lang="en-US" dirty="0"/>
          </a:p>
        </p:txBody>
      </p:sp>
      <p:sp>
        <p:nvSpPr>
          <p:cNvPr id="44" name="Content Placeholder 6">
            <a:extLst>
              <a:ext uri="{FF2B5EF4-FFF2-40B4-BE49-F238E27FC236}">
                <a16:creationId xmlns:a16="http://schemas.microsoft.com/office/drawing/2014/main" id="{45761144-D056-4A6A-ABE5-A889A0E63BE1}"/>
              </a:ext>
            </a:extLst>
          </p:cNvPr>
          <p:cNvSpPr>
            <a:spLocks noGrp="1"/>
          </p:cNvSpPr>
          <p:nvPr>
            <p:ph idx="1"/>
          </p:nvPr>
        </p:nvSpPr>
        <p:spPr>
          <a:xfrm>
            <a:off x="3792405" y="1194179"/>
            <a:ext cx="4586136" cy="5020353"/>
          </a:xfrm>
        </p:spPr>
        <p:txBody>
          <a:bodyPr>
            <a:normAutofit/>
          </a:bodyPr>
          <a:lstStyle/>
          <a:p>
            <a:pPr marL="0" indent="0">
              <a:buNone/>
            </a:pPr>
            <a:endParaRPr lang="en-US"/>
          </a:p>
          <a:p>
            <a:pPr lvl="1">
              <a:buClr>
                <a:schemeClr val="accent5">
                  <a:lumMod val="75000"/>
                </a:schemeClr>
              </a:buClr>
              <a:buFont typeface="Wingdings" panose="05000000000000000000" pitchFamily="2" charset="2"/>
              <a:buChar char="§"/>
            </a:pPr>
            <a:r>
              <a:rPr lang="en-US"/>
              <a:t>Age, sex, and chief complaint</a:t>
            </a:r>
          </a:p>
          <a:p>
            <a:pPr lvl="1">
              <a:buClr>
                <a:schemeClr val="accent5">
                  <a:lumMod val="75000"/>
                </a:schemeClr>
              </a:buClr>
              <a:buFont typeface="Wingdings" panose="05000000000000000000" pitchFamily="2" charset="2"/>
              <a:buChar char="§"/>
            </a:pPr>
            <a:r>
              <a:rPr lang="en-US"/>
              <a:t>Relevant physical characteristics</a:t>
            </a:r>
          </a:p>
          <a:p>
            <a:pPr lvl="1">
              <a:buClr>
                <a:schemeClr val="accent5">
                  <a:lumMod val="75000"/>
                </a:schemeClr>
              </a:buClr>
              <a:buFont typeface="Wingdings" panose="05000000000000000000" pitchFamily="2" charset="2"/>
              <a:buChar char="§"/>
            </a:pPr>
            <a:r>
              <a:rPr lang="en-US"/>
              <a:t>Vitals, medical and dental history</a:t>
            </a:r>
          </a:p>
          <a:p>
            <a:pPr lvl="1">
              <a:buClr>
                <a:schemeClr val="accent5">
                  <a:lumMod val="75000"/>
                </a:schemeClr>
              </a:buClr>
              <a:buFont typeface="Wingdings" panose="05000000000000000000" pitchFamily="2" charset="2"/>
              <a:buChar char="§"/>
            </a:pPr>
            <a:r>
              <a:rPr lang="en-US"/>
              <a:t>Relevant behavioral factors</a:t>
            </a:r>
          </a:p>
          <a:p>
            <a:pPr lvl="2">
              <a:buClr>
                <a:schemeClr val="accent5">
                  <a:lumMod val="75000"/>
                </a:schemeClr>
              </a:buClr>
              <a:buFont typeface="Wingdings" panose="05000000000000000000" pitchFamily="2" charset="2"/>
              <a:buChar char="§"/>
            </a:pPr>
            <a:r>
              <a:rPr lang="en-US"/>
              <a:t>Diet, smoker, stress </a:t>
            </a:r>
          </a:p>
          <a:p>
            <a:pPr lvl="1">
              <a:buClr>
                <a:schemeClr val="accent5">
                  <a:lumMod val="75000"/>
                </a:schemeClr>
              </a:buClr>
              <a:buFont typeface="Wingdings" panose="05000000000000000000" pitchFamily="2" charset="2"/>
              <a:buChar char="§"/>
            </a:pPr>
            <a:r>
              <a:rPr lang="en-US"/>
              <a:t>Relevant dental knowledge</a:t>
            </a:r>
          </a:p>
          <a:p>
            <a:pPr lvl="1">
              <a:buClr>
                <a:schemeClr val="accent5">
                  <a:lumMod val="75000"/>
                </a:schemeClr>
              </a:buClr>
              <a:buFont typeface="Wingdings" panose="05000000000000000000" pitchFamily="2" charset="2"/>
              <a:buChar char="§"/>
            </a:pPr>
            <a:r>
              <a:rPr lang="en-US"/>
              <a:t>Chief concern  </a:t>
            </a:r>
          </a:p>
          <a:p>
            <a:pPr lvl="1"/>
            <a:endParaRPr lang="en-US"/>
          </a:p>
          <a:p>
            <a:pPr lvl="1"/>
            <a:endParaRPr lang="en-US"/>
          </a:p>
          <a:p>
            <a:pPr lvl="1"/>
            <a:endParaRPr lang="en-US"/>
          </a:p>
          <a:p>
            <a:pPr marL="530352" lvl="1"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29B58F2F-C9D0-47BB-B4B5-0D2CB0DC426A}"/>
              </a:ext>
            </a:extLst>
          </p:cNvPr>
          <p:cNvSpPr>
            <a:spLocks noGrp="1"/>
          </p:cNvSpPr>
          <p:nvPr>
            <p:ph type="sldNum" sz="quarter" idx="12"/>
          </p:nvPr>
        </p:nvSpPr>
        <p:spPr>
          <a:xfrm>
            <a:off x="6324600" y="6453386"/>
            <a:ext cx="1197219" cy="404614"/>
          </a:xfrm>
        </p:spPr>
        <p:txBody>
          <a:bodyPr>
            <a:noAutofit/>
          </a:bodyPr>
          <a:lstStyle/>
          <a:p>
            <a:pPr>
              <a:spcAft>
                <a:spcPts val="600"/>
              </a:spcAft>
              <a:defRPr/>
            </a:pPr>
            <a:fld id="{04AA8ADE-05A6-234A-8943-4F3422A2A40B}" type="slidenum">
              <a:rPr lang="en-US" sz="2200"/>
              <a:pPr>
                <a:spcAft>
                  <a:spcPts val="600"/>
                </a:spcAft>
                <a:defRPr/>
              </a:pPr>
              <a:t>19</a:t>
            </a:fld>
            <a:endParaRPr lang="en-US" sz="2200" dirty="0"/>
          </a:p>
        </p:txBody>
      </p:sp>
      <p:sp>
        <p:nvSpPr>
          <p:cNvPr id="3" name="Rectangle 2">
            <a:extLst>
              <a:ext uri="{FF2B5EF4-FFF2-40B4-BE49-F238E27FC236}">
                <a16:creationId xmlns:a16="http://schemas.microsoft.com/office/drawing/2014/main" id="{BAC99CFA-D10D-4867-B980-0448ECCD6F35}"/>
              </a:ext>
            </a:extLst>
          </p:cNvPr>
          <p:cNvSpPr/>
          <p:nvPr/>
        </p:nvSpPr>
        <p:spPr>
          <a:xfrm>
            <a:off x="914400" y="5750268"/>
            <a:ext cx="4572000" cy="507831"/>
          </a:xfrm>
          <a:prstGeom prst="rect">
            <a:avLst/>
          </a:prstGeom>
        </p:spPr>
        <p:txBody>
          <a:bodyPr>
            <a:spAutoFit/>
          </a:bodyPr>
          <a:lstStyle/>
          <a:p>
            <a:pPr marL="228600" indent="-228600">
              <a:buAutoNum type="arabicPeriod"/>
            </a:pPr>
            <a:r>
              <a:rPr lang="en-US" sz="900" dirty="0">
                <a:hlinkClick r:id="rId3"/>
              </a:rPr>
              <a:t>https://www.ada.org/~/media/JCNDE/pdfs/nbdhe_case_guide.pdf?la=en</a:t>
            </a:r>
            <a:endParaRPr lang="en-US" sz="900" dirty="0"/>
          </a:p>
          <a:p>
            <a:pPr marL="228600" indent="-228600">
              <a:buFontTx/>
              <a:buAutoNum type="arabicPeriod"/>
            </a:pPr>
            <a:r>
              <a:rPr lang="en-US" sz="900" dirty="0">
                <a:cs typeface="Arial" charset="0"/>
              </a:rPr>
              <a:t>Reference is available for download at  </a:t>
            </a:r>
            <a:r>
              <a:rPr lang="en-US" sz="900" dirty="0">
                <a:hlinkClick r:id="rId4" action="ppaction://hlinkfile"/>
              </a:rPr>
              <a:t>ArestinProfessional.com/</a:t>
            </a:r>
            <a:r>
              <a:rPr lang="en-US" sz="900" dirty="0" err="1">
                <a:hlinkClick r:id="rId4" action="ppaction://hlinkfile"/>
              </a:rPr>
              <a:t>arestin</a:t>
            </a:r>
            <a:r>
              <a:rPr lang="en-US" sz="900" dirty="0">
                <a:hlinkClick r:id="rId4" action="ppaction://hlinkfile"/>
              </a:rPr>
              <a:t>-student-access/for-students/reading-resources</a:t>
            </a:r>
            <a:endParaRPr lang="en-US" sz="900" u="sng" dirty="0">
              <a:cs typeface="Arial" charset="0"/>
            </a:endParaRPr>
          </a:p>
        </p:txBody>
      </p:sp>
    </p:spTree>
    <p:extLst>
      <p:ext uri="{BB962C8B-B14F-4D97-AF65-F5344CB8AC3E}">
        <p14:creationId xmlns:p14="http://schemas.microsoft.com/office/powerpoint/2010/main" val="406214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765459" y="381000"/>
            <a:ext cx="2642954" cy="5020353"/>
          </a:xfrm>
        </p:spPr>
        <p:txBody>
          <a:bodyPr>
            <a:normAutofit/>
          </a:bodyPr>
          <a:lstStyle/>
          <a:p>
            <a:pPr>
              <a:defRPr/>
            </a:pPr>
            <a:r>
              <a:rPr lang="en-US" sz="3700" b="1" dirty="0"/>
              <a:t>Overview</a:t>
            </a:r>
            <a:endParaRPr lang="en-US" sz="3700" b="1" dirty="0">
              <a:latin typeface="+mj-lt"/>
            </a:endParaRPr>
          </a:p>
        </p:txBody>
      </p:sp>
      <p:sp>
        <p:nvSpPr>
          <p:cNvPr id="19462" name="Content Placeholder 2"/>
          <p:cNvSpPr>
            <a:spLocks noGrp="1"/>
          </p:cNvSpPr>
          <p:nvPr>
            <p:ph idx="1"/>
          </p:nvPr>
        </p:nvSpPr>
        <p:spPr>
          <a:xfrm>
            <a:off x="2086936" y="1433033"/>
            <a:ext cx="5482941" cy="5020353"/>
          </a:xfrm>
        </p:spPr>
        <p:txBody>
          <a:bodyPr>
            <a:normAutofit fontScale="92500" lnSpcReduction="10000"/>
          </a:bodyPr>
          <a:lstStyle/>
          <a:p>
            <a:pPr marL="0" indent="0">
              <a:buFontTx/>
              <a:buNone/>
              <a:defRPr/>
            </a:pPr>
            <a:r>
              <a:rPr lang="en-US" dirty="0">
                <a:latin typeface="Arial" charset="0"/>
                <a:ea typeface="ＭＳ Ｐゴシック" charset="0"/>
                <a:cs typeface="Arial" charset="0"/>
              </a:rPr>
              <a:t>Welcome to ARESTIN 201. Having completed ARESTIN 101, you should understand : </a:t>
            </a:r>
          </a:p>
          <a:p>
            <a:pPr>
              <a:defRPr/>
            </a:pPr>
            <a:r>
              <a:rPr lang="en-US" dirty="0">
                <a:latin typeface="Arial" charset="0"/>
                <a:ea typeface="ＭＳ Ｐゴシック" charset="0"/>
                <a:cs typeface="Arial" charset="0"/>
              </a:rPr>
              <a:t>The features of comprehensive periodontal treatment, including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 + as an adjunct to non-surgical periodontal therapy</a:t>
            </a:r>
          </a:p>
          <a:p>
            <a:pPr>
              <a:defRPr/>
            </a:pPr>
            <a:r>
              <a:rPr lang="en-US" dirty="0">
                <a:latin typeface="Arial" charset="0"/>
                <a:ea typeface="ＭＳ Ｐゴシック" charset="0"/>
                <a:cs typeface="Arial" charset="0"/>
              </a:rPr>
              <a:t>Important safety information, contraindications, and precautions of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 </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a:t>
            </a:r>
          </a:p>
          <a:p>
            <a:pPr>
              <a:defRPr/>
            </a:pPr>
            <a:r>
              <a:rPr lang="en-US" dirty="0">
                <a:latin typeface="Arial" charset="0"/>
                <a:ea typeface="ＭＳ Ｐゴシック" charset="0"/>
                <a:cs typeface="Arial" charset="0"/>
              </a:rPr>
              <a:t>How and when it is appropriate to use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 </a:t>
            </a:r>
          </a:p>
          <a:p>
            <a:pPr>
              <a:defRPr/>
            </a:pPr>
            <a:r>
              <a:rPr lang="en-US" dirty="0">
                <a:latin typeface="Arial" charset="0"/>
                <a:ea typeface="ＭＳ Ｐゴシック" charset="0"/>
                <a:cs typeface="Arial" charset="0"/>
              </a:rPr>
              <a:t>Using good patient communication to educate the patient on the importance of periodontal treatment</a:t>
            </a:r>
          </a:p>
        </p:txBody>
      </p:sp>
      <p:sp>
        <p:nvSpPr>
          <p:cNvPr id="19457"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Aft>
                <a:spcPts val="600"/>
              </a:spcAft>
            </a:pPr>
            <a:fld id="{6608FFB4-B04C-8B4E-B996-A2B6CE50DDE5}" type="slidenum">
              <a:rPr lang="en-US" sz="2200"/>
              <a:pPr eaLnBrk="1" hangingPunct="1">
                <a:lnSpc>
                  <a:spcPct val="90000"/>
                </a:lnSpc>
                <a:spcAft>
                  <a:spcPts val="600"/>
                </a:spcAft>
              </a:pPr>
              <a:t>2</a:t>
            </a:fld>
            <a:endParaRPr lang="en-US"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CB3D-96D2-4A37-B539-9C0322B40D8E}"/>
              </a:ext>
            </a:extLst>
          </p:cNvPr>
          <p:cNvSpPr>
            <a:spLocks noGrp="1"/>
          </p:cNvSpPr>
          <p:nvPr>
            <p:ph type="title"/>
          </p:nvPr>
        </p:nvSpPr>
        <p:spPr>
          <a:xfrm>
            <a:off x="588899" y="134678"/>
            <a:ext cx="2642954" cy="1059126"/>
          </a:xfrm>
        </p:spPr>
        <p:txBody>
          <a:bodyPr>
            <a:normAutofit fontScale="90000"/>
          </a:bodyPr>
          <a:lstStyle/>
          <a:p>
            <a:r>
              <a:rPr lang="en-US" b="1" dirty="0">
                <a:latin typeface="Arial" charset="0"/>
                <a:ea typeface="ＭＳ Ｐゴシック" charset="0"/>
                <a:cs typeface="Arial" charset="0"/>
              </a:rPr>
              <a:t>Clinical Data</a:t>
            </a:r>
            <a:endParaRPr lang="en-US" dirty="0"/>
          </a:p>
        </p:txBody>
      </p:sp>
      <p:sp>
        <p:nvSpPr>
          <p:cNvPr id="7" name="Content Placeholder 6">
            <a:extLst>
              <a:ext uri="{FF2B5EF4-FFF2-40B4-BE49-F238E27FC236}">
                <a16:creationId xmlns:a16="http://schemas.microsoft.com/office/drawing/2014/main" id="{45761144-D056-4A6A-ABE5-A889A0E63BE1}"/>
              </a:ext>
            </a:extLst>
          </p:cNvPr>
          <p:cNvSpPr>
            <a:spLocks noGrp="1"/>
          </p:cNvSpPr>
          <p:nvPr>
            <p:ph idx="1"/>
          </p:nvPr>
        </p:nvSpPr>
        <p:spPr>
          <a:xfrm>
            <a:off x="2819400" y="1194179"/>
            <a:ext cx="5559141" cy="5258831"/>
          </a:xfrm>
        </p:spPr>
        <p:txBody>
          <a:bodyPr>
            <a:normAutofit lnSpcReduction="10000"/>
          </a:bodyPr>
          <a:lstStyle/>
          <a:p>
            <a:r>
              <a:rPr lang="en-US" dirty="0"/>
              <a:t>Clinical Data</a:t>
            </a:r>
          </a:p>
          <a:p>
            <a:pPr lvl="1"/>
            <a:r>
              <a:rPr lang="en-US" dirty="0"/>
              <a:t>Dental charting of existing or needed care </a:t>
            </a:r>
          </a:p>
          <a:p>
            <a:pPr lvl="1"/>
            <a:r>
              <a:rPr lang="en-US" dirty="0"/>
              <a:t>Comprehensive periodontal charting </a:t>
            </a:r>
          </a:p>
          <a:p>
            <a:pPr lvl="2">
              <a:buFont typeface="Courier New" panose="02070309020205020404" pitchFamily="49" charset="0"/>
              <a:buChar char="o"/>
            </a:pPr>
            <a:r>
              <a:rPr lang="en-US" sz="2000" dirty="0"/>
              <a:t>To include; probing depth and  gingival margin deviations to assess the clinical attachment level, bleeding-suppuration, </a:t>
            </a:r>
            <a:r>
              <a:rPr lang="en-US" sz="2000" dirty="0" err="1"/>
              <a:t>furcations</a:t>
            </a:r>
            <a:r>
              <a:rPr lang="en-US" sz="2000" dirty="0"/>
              <a:t>  and mobility. Identify stage and grade</a:t>
            </a:r>
          </a:p>
          <a:p>
            <a:pPr lvl="1"/>
            <a:r>
              <a:rPr lang="en-US" dirty="0"/>
              <a:t>Intra-oral examination of tissue and other pathological concerns </a:t>
            </a:r>
          </a:p>
          <a:p>
            <a:pPr lvl="1"/>
            <a:r>
              <a:rPr lang="en-US" dirty="0"/>
              <a:t>Diagnostic quality radiographs</a:t>
            </a:r>
          </a:p>
          <a:p>
            <a:pPr lvl="1"/>
            <a:r>
              <a:rPr lang="en-US" dirty="0"/>
              <a:t>Intra/extra oral images, photographs</a:t>
            </a:r>
          </a:p>
          <a:p>
            <a:pPr lvl="2"/>
            <a:endParaRPr lang="en-US" sz="1500" dirty="0"/>
          </a:p>
          <a:p>
            <a:pPr marL="530352" lvl="1" indent="0">
              <a:buNone/>
            </a:pPr>
            <a:r>
              <a:rPr lang="en-US" sz="1500" dirty="0"/>
              <a:t> </a:t>
            </a:r>
          </a:p>
          <a:p>
            <a:pPr lvl="1"/>
            <a:endParaRPr lang="en-US" sz="1500" dirty="0"/>
          </a:p>
          <a:p>
            <a:pPr lvl="1"/>
            <a:endParaRPr lang="en-US" sz="1500" dirty="0"/>
          </a:p>
          <a:p>
            <a:pPr lvl="1"/>
            <a:endParaRPr lang="en-US" sz="1500" dirty="0"/>
          </a:p>
          <a:p>
            <a:pPr marL="530352" lvl="1" indent="0">
              <a:buNone/>
            </a:pPr>
            <a:endParaRPr lang="en-US" sz="1500" dirty="0"/>
          </a:p>
          <a:p>
            <a:pPr marL="0" indent="0">
              <a:buNone/>
            </a:pPr>
            <a:endParaRPr lang="en-US" sz="1500" dirty="0"/>
          </a:p>
        </p:txBody>
      </p:sp>
      <p:sp>
        <p:nvSpPr>
          <p:cNvPr id="4" name="Slide Number Placeholder 3">
            <a:extLst>
              <a:ext uri="{FF2B5EF4-FFF2-40B4-BE49-F238E27FC236}">
                <a16:creationId xmlns:a16="http://schemas.microsoft.com/office/drawing/2014/main" id="{29B58F2F-C9D0-47BB-B4B5-0D2CB0DC426A}"/>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20</a:t>
            </a:fld>
            <a:endParaRPr lang="en-US" sz="2200" dirty="0"/>
          </a:p>
        </p:txBody>
      </p:sp>
      <p:sp>
        <p:nvSpPr>
          <p:cNvPr id="3" name="Rectangle 2">
            <a:extLst>
              <a:ext uri="{FF2B5EF4-FFF2-40B4-BE49-F238E27FC236}">
                <a16:creationId xmlns:a16="http://schemas.microsoft.com/office/drawing/2014/main" id="{AC513013-DDCE-4E25-A313-69C4779EDAAE}"/>
              </a:ext>
            </a:extLst>
          </p:cNvPr>
          <p:cNvSpPr/>
          <p:nvPr/>
        </p:nvSpPr>
        <p:spPr>
          <a:xfrm>
            <a:off x="1026970" y="5678108"/>
            <a:ext cx="4572000" cy="507831"/>
          </a:xfrm>
          <a:prstGeom prst="rect">
            <a:avLst/>
          </a:prstGeom>
        </p:spPr>
        <p:txBody>
          <a:bodyPr>
            <a:spAutoFit/>
          </a:bodyPr>
          <a:lstStyle/>
          <a:p>
            <a:pPr marL="228600" indent="-228600">
              <a:buAutoNum type="arabicPeriod"/>
            </a:pPr>
            <a:r>
              <a:rPr lang="en-US" sz="900" dirty="0">
                <a:hlinkClick r:id="rId3"/>
              </a:rPr>
              <a:t>https://www.ada.org/~/media/JCNDE/pdfs/nbdhe_case_guide.pdf?la=en</a:t>
            </a:r>
            <a:endParaRPr lang="en-US" sz="900" dirty="0"/>
          </a:p>
          <a:p>
            <a:pPr marL="228600" indent="-228600">
              <a:buFontTx/>
              <a:buAutoNum type="arabicPeriod"/>
            </a:pPr>
            <a:r>
              <a:rPr lang="en-US" sz="900" dirty="0">
                <a:cs typeface="Arial" charset="0"/>
              </a:rPr>
              <a:t>Reference is available for download at  </a:t>
            </a:r>
            <a:r>
              <a:rPr lang="en-US" sz="900" dirty="0">
                <a:hlinkClick r:id="rId4" action="ppaction://hlinkfile"/>
              </a:rPr>
              <a:t>ArestinProfessional.com/</a:t>
            </a:r>
            <a:r>
              <a:rPr lang="en-US" sz="900" dirty="0" err="1">
                <a:hlinkClick r:id="rId4" action="ppaction://hlinkfile"/>
              </a:rPr>
              <a:t>arestin</a:t>
            </a:r>
            <a:r>
              <a:rPr lang="en-US" sz="900" dirty="0">
                <a:hlinkClick r:id="rId4" action="ppaction://hlinkfile"/>
              </a:rPr>
              <a:t>-student-access/for-students/reading-resources</a:t>
            </a:r>
            <a:endParaRPr lang="en-US" sz="900" u="sng" dirty="0">
              <a:cs typeface="Arial" charset="0"/>
            </a:endParaRPr>
          </a:p>
        </p:txBody>
      </p:sp>
    </p:spTree>
    <p:extLst>
      <p:ext uri="{BB962C8B-B14F-4D97-AF65-F5344CB8AC3E}">
        <p14:creationId xmlns:p14="http://schemas.microsoft.com/office/powerpoint/2010/main" val="210783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CB3D-96D2-4A37-B539-9C0322B40D8E}"/>
              </a:ext>
            </a:extLst>
          </p:cNvPr>
          <p:cNvSpPr>
            <a:spLocks noGrp="1"/>
          </p:cNvSpPr>
          <p:nvPr>
            <p:ph type="title"/>
          </p:nvPr>
        </p:nvSpPr>
        <p:spPr>
          <a:xfrm>
            <a:off x="793533" y="23105"/>
            <a:ext cx="2642954" cy="1348495"/>
          </a:xfrm>
        </p:spPr>
        <p:txBody>
          <a:bodyPr>
            <a:normAutofit fontScale="90000"/>
          </a:bodyPr>
          <a:lstStyle/>
          <a:p>
            <a:r>
              <a:rPr lang="en-US" sz="3700" b="1" dirty="0">
                <a:latin typeface="Arial" charset="0"/>
                <a:ea typeface="ＭＳ Ｐゴシック" charset="0"/>
                <a:cs typeface="Arial" charset="0"/>
              </a:rPr>
              <a:t>Clinical Data continued </a:t>
            </a:r>
            <a:endParaRPr lang="en-US" sz="3700" dirty="0"/>
          </a:p>
        </p:txBody>
      </p:sp>
      <p:sp>
        <p:nvSpPr>
          <p:cNvPr id="7" name="Content Placeholder 6">
            <a:extLst>
              <a:ext uri="{FF2B5EF4-FFF2-40B4-BE49-F238E27FC236}">
                <a16:creationId xmlns:a16="http://schemas.microsoft.com/office/drawing/2014/main" id="{45761144-D056-4A6A-ABE5-A889A0E63BE1}"/>
              </a:ext>
            </a:extLst>
          </p:cNvPr>
          <p:cNvSpPr>
            <a:spLocks noGrp="1"/>
          </p:cNvSpPr>
          <p:nvPr>
            <p:ph idx="1"/>
          </p:nvPr>
        </p:nvSpPr>
        <p:spPr>
          <a:xfrm>
            <a:off x="3436487" y="1433033"/>
            <a:ext cx="4586136" cy="5020353"/>
          </a:xfrm>
        </p:spPr>
        <p:txBody>
          <a:bodyPr>
            <a:normAutofit/>
          </a:bodyPr>
          <a:lstStyle/>
          <a:p>
            <a:pPr lvl="1"/>
            <a:r>
              <a:rPr lang="en-US" dirty="0"/>
              <a:t>Occlusal classification </a:t>
            </a:r>
          </a:p>
          <a:p>
            <a:pPr lvl="2"/>
            <a:r>
              <a:rPr lang="en-US" dirty="0"/>
              <a:t>Malocclusion </a:t>
            </a:r>
          </a:p>
          <a:p>
            <a:pPr lvl="2"/>
            <a:r>
              <a:rPr lang="en-US" dirty="0"/>
              <a:t>Attrition</a:t>
            </a:r>
          </a:p>
          <a:p>
            <a:pPr marL="987552" lvl="2" indent="0">
              <a:buNone/>
            </a:pPr>
            <a:endParaRPr lang="en-US" dirty="0"/>
          </a:p>
          <a:p>
            <a:pPr lvl="1"/>
            <a:r>
              <a:rPr lang="en-US" dirty="0"/>
              <a:t>Cast models </a:t>
            </a:r>
          </a:p>
          <a:p>
            <a:pPr lvl="1"/>
            <a:r>
              <a:rPr lang="en-US" dirty="0"/>
              <a:t>Present oral health status</a:t>
            </a:r>
          </a:p>
          <a:p>
            <a:pPr lvl="2"/>
            <a:r>
              <a:rPr lang="en-US" dirty="0"/>
              <a:t>plaque index </a:t>
            </a:r>
          </a:p>
          <a:p>
            <a:pPr lvl="2"/>
            <a:r>
              <a:rPr lang="en-US" dirty="0"/>
              <a:t>calculus </a:t>
            </a:r>
          </a:p>
          <a:p>
            <a:pPr lvl="2"/>
            <a:endParaRPr lang="en-US" dirty="0"/>
          </a:p>
          <a:p>
            <a:pPr marL="530352" lvl="1" indent="0">
              <a:buNone/>
            </a:pPr>
            <a:r>
              <a:rPr lang="en-US" dirty="0"/>
              <a:t> </a:t>
            </a:r>
          </a:p>
          <a:p>
            <a:pPr lvl="1"/>
            <a:endParaRPr lang="en-US" dirty="0"/>
          </a:p>
          <a:p>
            <a:pPr lvl="1"/>
            <a:endParaRPr lang="en-US" dirty="0"/>
          </a:p>
          <a:p>
            <a:pPr lvl="1"/>
            <a:endParaRPr lang="en-US" dirty="0"/>
          </a:p>
          <a:p>
            <a:pPr marL="530352" lvl="1" indent="0">
              <a:buNone/>
            </a:pPr>
            <a:endParaRPr lang="en-US" dirty="0"/>
          </a:p>
          <a:p>
            <a:pPr marL="0" indent="0">
              <a:buNone/>
            </a:pPr>
            <a:endParaRPr lang="en-US" dirty="0"/>
          </a:p>
        </p:txBody>
      </p:sp>
      <p:sp>
        <p:nvSpPr>
          <p:cNvPr id="3" name="Rectangle 2">
            <a:extLst>
              <a:ext uri="{FF2B5EF4-FFF2-40B4-BE49-F238E27FC236}">
                <a16:creationId xmlns:a16="http://schemas.microsoft.com/office/drawing/2014/main" id="{4023594F-B27C-403E-AB80-9DEBC209006F}"/>
              </a:ext>
            </a:extLst>
          </p:cNvPr>
          <p:cNvSpPr/>
          <p:nvPr/>
        </p:nvSpPr>
        <p:spPr>
          <a:xfrm>
            <a:off x="1121377" y="5562600"/>
            <a:ext cx="4572000" cy="507831"/>
          </a:xfrm>
          <a:prstGeom prst="rect">
            <a:avLst/>
          </a:prstGeom>
        </p:spPr>
        <p:txBody>
          <a:bodyPr>
            <a:spAutoFit/>
          </a:bodyPr>
          <a:lstStyle/>
          <a:p>
            <a:pPr marL="228600" indent="-228600">
              <a:buAutoNum type="arabicPeriod"/>
            </a:pPr>
            <a:r>
              <a:rPr lang="en-US" sz="900" dirty="0">
                <a:hlinkClick r:id="rId3"/>
              </a:rPr>
              <a:t>https://www.ada.org/~/media/JCNDE/pdfs/nbdhe_case_guide.pdf?la=en</a:t>
            </a:r>
            <a:endParaRPr lang="en-US" sz="900" dirty="0"/>
          </a:p>
          <a:p>
            <a:pPr marL="228600" indent="-228600">
              <a:buFontTx/>
              <a:buAutoNum type="arabicPeriod"/>
            </a:pPr>
            <a:r>
              <a:rPr lang="en-US" sz="900" dirty="0">
                <a:cs typeface="Arial" charset="0"/>
              </a:rPr>
              <a:t>Reference is available for download at  </a:t>
            </a:r>
            <a:r>
              <a:rPr lang="en-US" sz="900" dirty="0">
                <a:hlinkClick r:id="rId4" action="ppaction://hlinkfile"/>
              </a:rPr>
              <a:t>ArestinProfessional.com/</a:t>
            </a:r>
            <a:r>
              <a:rPr lang="en-US" sz="900" dirty="0" err="1">
                <a:hlinkClick r:id="rId4" action="ppaction://hlinkfile"/>
              </a:rPr>
              <a:t>arestin</a:t>
            </a:r>
            <a:r>
              <a:rPr lang="en-US" sz="900" dirty="0">
                <a:hlinkClick r:id="rId4" action="ppaction://hlinkfile"/>
              </a:rPr>
              <a:t>-student-access/for-students/reading-resources</a:t>
            </a:r>
            <a:endParaRPr lang="en-US" sz="900" u="sng" dirty="0">
              <a:cs typeface="Arial" charset="0"/>
            </a:endParaRPr>
          </a:p>
        </p:txBody>
      </p:sp>
      <p:sp>
        <p:nvSpPr>
          <p:cNvPr id="6" name="Slide Number Placeholder 3">
            <a:extLst>
              <a:ext uri="{FF2B5EF4-FFF2-40B4-BE49-F238E27FC236}">
                <a16:creationId xmlns:a16="http://schemas.microsoft.com/office/drawing/2014/main" id="{80E76892-7A84-5E45-914D-B07A062416E0}"/>
              </a:ext>
            </a:extLst>
          </p:cNvPr>
          <p:cNvSpPr txBox="1">
            <a:spLocks/>
          </p:cNvSpPr>
          <p:nvPr/>
        </p:nvSpPr>
        <p:spPr>
          <a:xfrm>
            <a:off x="6389368" y="6385860"/>
            <a:ext cx="1197219" cy="404614"/>
          </a:xfrm>
          <a:prstGeom prst="rect">
            <a:avLst/>
          </a:prstGeom>
        </p:spPr>
        <p:txBody>
          <a:bodyPr vert="horz" lIns="91440" tIns="45720" rIns="91440" bIns="45720" rtlCol="0" anchor="ctr">
            <a:noAutofit/>
          </a:bodyPr>
          <a:lstStyle>
            <a:defPPr>
              <a:defRPr lang="en-US"/>
            </a:defPPr>
            <a:lvl1pPr algn="r" rtl="0" fontAlgn="base">
              <a:spcBef>
                <a:spcPct val="0"/>
              </a:spcBef>
              <a:spcAft>
                <a:spcPct val="0"/>
              </a:spcAft>
              <a:defRPr sz="1000" kern="1200" baseline="0">
                <a:solidFill>
                  <a:schemeClr val="tx2"/>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spcAft>
                <a:spcPts val="600"/>
              </a:spcAft>
              <a:defRPr/>
            </a:pPr>
            <a:fld id="{04AA8ADE-05A6-234A-8943-4F3422A2A40B}" type="slidenum">
              <a:rPr lang="en-US" sz="2200" smtClean="0"/>
              <a:pPr>
                <a:spcAft>
                  <a:spcPts val="600"/>
                </a:spcAft>
                <a:defRPr/>
              </a:pPr>
              <a:t>21</a:t>
            </a:fld>
            <a:endParaRPr lang="en-US" sz="2200" dirty="0"/>
          </a:p>
        </p:txBody>
      </p:sp>
    </p:spTree>
    <p:extLst>
      <p:ext uri="{BB962C8B-B14F-4D97-AF65-F5344CB8AC3E}">
        <p14:creationId xmlns:p14="http://schemas.microsoft.com/office/powerpoint/2010/main" val="305805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CB3D-96D2-4A37-B539-9C0322B40D8E}"/>
              </a:ext>
            </a:extLst>
          </p:cNvPr>
          <p:cNvSpPr>
            <a:spLocks noGrp="1"/>
          </p:cNvSpPr>
          <p:nvPr>
            <p:ph type="title"/>
          </p:nvPr>
        </p:nvSpPr>
        <p:spPr>
          <a:xfrm>
            <a:off x="762000" y="310816"/>
            <a:ext cx="4469128" cy="1485900"/>
          </a:xfrm>
        </p:spPr>
        <p:txBody>
          <a:bodyPr>
            <a:normAutofit/>
          </a:bodyPr>
          <a:lstStyle/>
          <a:p>
            <a:r>
              <a:rPr lang="en-US" sz="2800" b="1" dirty="0">
                <a:latin typeface="Arial" charset="0"/>
                <a:ea typeface="ＭＳ Ｐゴシック" charset="0"/>
                <a:cs typeface="Arial" charset="0"/>
              </a:rPr>
              <a:t>Clinical Data, additional components may include</a:t>
            </a:r>
            <a:endParaRPr lang="en-US" sz="2800" dirty="0"/>
          </a:p>
        </p:txBody>
      </p:sp>
      <p:sp>
        <p:nvSpPr>
          <p:cNvPr id="49" name="Content Placeholder 6">
            <a:extLst>
              <a:ext uri="{FF2B5EF4-FFF2-40B4-BE49-F238E27FC236}">
                <a16:creationId xmlns:a16="http://schemas.microsoft.com/office/drawing/2014/main" id="{45761144-D056-4A6A-ABE5-A889A0E63BE1}"/>
              </a:ext>
            </a:extLst>
          </p:cNvPr>
          <p:cNvSpPr>
            <a:spLocks noGrp="1"/>
          </p:cNvSpPr>
          <p:nvPr>
            <p:ph idx="1"/>
          </p:nvPr>
        </p:nvSpPr>
        <p:spPr>
          <a:xfrm>
            <a:off x="762000" y="2120627"/>
            <a:ext cx="4469128" cy="3581400"/>
          </a:xfrm>
        </p:spPr>
        <p:txBody>
          <a:bodyPr>
            <a:normAutofit/>
          </a:bodyPr>
          <a:lstStyle/>
          <a:p>
            <a:pPr lvl="1"/>
            <a:r>
              <a:rPr lang="en-US" dirty="0"/>
              <a:t>Supplementary diagnostic testing ( salivary  testing. HbA1C)</a:t>
            </a:r>
          </a:p>
          <a:p>
            <a:pPr lvl="1"/>
            <a:r>
              <a:rPr lang="en-US" dirty="0"/>
              <a:t>pH testing</a:t>
            </a:r>
          </a:p>
          <a:p>
            <a:pPr lvl="1"/>
            <a:r>
              <a:rPr lang="en-US" dirty="0"/>
              <a:t>Nutritional assessment </a:t>
            </a:r>
          </a:p>
          <a:p>
            <a:pPr lvl="2"/>
            <a:endParaRPr lang="en-US" dirty="0"/>
          </a:p>
          <a:p>
            <a:pPr marL="530352" lvl="1" indent="0">
              <a:buNone/>
            </a:pPr>
            <a:r>
              <a:rPr lang="en-US" dirty="0"/>
              <a:t> </a:t>
            </a:r>
          </a:p>
          <a:p>
            <a:pPr lvl="1"/>
            <a:endParaRPr lang="en-US" dirty="0"/>
          </a:p>
          <a:p>
            <a:pPr lvl="1"/>
            <a:endParaRPr lang="en-US" dirty="0"/>
          </a:p>
          <a:p>
            <a:pPr lvl="1"/>
            <a:endParaRPr lang="en-US" dirty="0"/>
          </a:p>
          <a:p>
            <a:pPr marL="530352" lvl="1" indent="0">
              <a:buNone/>
            </a:pPr>
            <a:endParaRPr lang="en-US" dirty="0"/>
          </a:p>
          <a:p>
            <a:pPr marL="0" indent="0">
              <a:buNone/>
            </a:pPr>
            <a:endParaRPr lang="en-US" dirty="0"/>
          </a:p>
        </p:txBody>
      </p:sp>
      <p:pic>
        <p:nvPicPr>
          <p:cNvPr id="51" name="Graphic 44" descr="Checkmark">
            <a:extLst>
              <a:ext uri="{FF2B5EF4-FFF2-40B4-BE49-F238E27FC236}">
                <a16:creationId xmlns:a16="http://schemas.microsoft.com/office/drawing/2014/main" id="{4C6BA6AA-D537-466A-84AC-E60C714AD4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9255" y="2191282"/>
            <a:ext cx="2474684" cy="2474684"/>
          </a:xfrm>
          <a:prstGeom prst="rect">
            <a:avLst/>
          </a:prstGeom>
        </p:spPr>
      </p:pic>
      <p:sp>
        <p:nvSpPr>
          <p:cNvPr id="5" name="Rectangle 4">
            <a:extLst>
              <a:ext uri="{FF2B5EF4-FFF2-40B4-BE49-F238E27FC236}">
                <a16:creationId xmlns:a16="http://schemas.microsoft.com/office/drawing/2014/main" id="{0C7A7D03-346E-47B1-BD83-6C000311A4A9}"/>
              </a:ext>
            </a:extLst>
          </p:cNvPr>
          <p:cNvSpPr/>
          <p:nvPr/>
        </p:nvSpPr>
        <p:spPr>
          <a:xfrm>
            <a:off x="559191" y="5617467"/>
            <a:ext cx="4572000" cy="507831"/>
          </a:xfrm>
          <a:prstGeom prst="rect">
            <a:avLst/>
          </a:prstGeom>
        </p:spPr>
        <p:txBody>
          <a:bodyPr>
            <a:spAutoFit/>
          </a:bodyPr>
          <a:lstStyle/>
          <a:p>
            <a:pPr marL="228600" indent="-228600">
              <a:buAutoNum type="arabicPeriod"/>
            </a:pPr>
            <a:r>
              <a:rPr lang="en-US" sz="900" dirty="0">
                <a:hlinkClick r:id="rId5"/>
              </a:rPr>
              <a:t>https://www.ada.org/~/media/JCNDE/pdfs/nbdhe_case_guide.pdf?la=en</a:t>
            </a:r>
            <a:endParaRPr lang="en-US" sz="900" dirty="0"/>
          </a:p>
          <a:p>
            <a:pPr marL="228600" indent="-228600">
              <a:buFontTx/>
              <a:buAutoNum type="arabicPeriod"/>
            </a:pPr>
            <a:r>
              <a:rPr lang="en-US" sz="900" dirty="0">
                <a:cs typeface="Arial" charset="0"/>
              </a:rPr>
              <a:t>Reference is available for download at  </a:t>
            </a:r>
            <a:r>
              <a:rPr lang="en-US" sz="900" dirty="0">
                <a:hlinkClick r:id="rId6" action="ppaction://hlinkfile"/>
              </a:rPr>
              <a:t>ArestinProfessional.com/</a:t>
            </a:r>
            <a:r>
              <a:rPr lang="en-US" sz="900" dirty="0" err="1">
                <a:hlinkClick r:id="rId6" action="ppaction://hlinkfile"/>
              </a:rPr>
              <a:t>arestin</a:t>
            </a:r>
            <a:r>
              <a:rPr lang="en-US" sz="900" dirty="0">
                <a:hlinkClick r:id="rId6" action="ppaction://hlinkfile"/>
              </a:rPr>
              <a:t>-student-access/for-students/reading-resources</a:t>
            </a:r>
            <a:endParaRPr lang="en-US" sz="900" u="sng" dirty="0">
              <a:cs typeface="Arial" charset="0"/>
            </a:endParaRPr>
          </a:p>
        </p:txBody>
      </p:sp>
      <p:sp>
        <p:nvSpPr>
          <p:cNvPr id="7" name="Slide Number Placeholder 3">
            <a:extLst>
              <a:ext uri="{FF2B5EF4-FFF2-40B4-BE49-F238E27FC236}">
                <a16:creationId xmlns:a16="http://schemas.microsoft.com/office/drawing/2014/main" id="{85996875-971E-DC43-AC4F-DFB58A445E35}"/>
              </a:ext>
            </a:extLst>
          </p:cNvPr>
          <p:cNvSpPr txBox="1">
            <a:spLocks/>
          </p:cNvSpPr>
          <p:nvPr/>
        </p:nvSpPr>
        <p:spPr>
          <a:xfrm>
            <a:off x="6389368" y="6385860"/>
            <a:ext cx="1197219" cy="404614"/>
          </a:xfrm>
          <a:prstGeom prst="rect">
            <a:avLst/>
          </a:prstGeom>
        </p:spPr>
        <p:txBody>
          <a:bodyPr vert="horz" lIns="91440" tIns="45720" rIns="91440" bIns="45720" rtlCol="0" anchor="ctr">
            <a:noAutofit/>
          </a:bodyPr>
          <a:lstStyle>
            <a:defPPr>
              <a:defRPr lang="en-US"/>
            </a:defPPr>
            <a:lvl1pPr algn="r" rtl="0" fontAlgn="base">
              <a:spcBef>
                <a:spcPct val="0"/>
              </a:spcBef>
              <a:spcAft>
                <a:spcPct val="0"/>
              </a:spcAft>
              <a:defRPr sz="1000" kern="1200" baseline="0">
                <a:solidFill>
                  <a:schemeClr val="tx2"/>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spcAft>
                <a:spcPts val="600"/>
              </a:spcAft>
              <a:defRPr/>
            </a:pPr>
            <a:fld id="{04AA8ADE-05A6-234A-8943-4F3422A2A40B}" type="slidenum">
              <a:rPr lang="en-US" sz="2200" smtClean="0"/>
              <a:pPr>
                <a:spcAft>
                  <a:spcPts val="600"/>
                </a:spcAft>
                <a:defRPr/>
              </a:pPr>
              <a:t>22</a:t>
            </a:fld>
            <a:endParaRPr lang="en-US" sz="2200" dirty="0"/>
          </a:p>
        </p:txBody>
      </p:sp>
    </p:spTree>
    <p:extLst>
      <p:ext uri="{BB962C8B-B14F-4D97-AF65-F5344CB8AC3E}">
        <p14:creationId xmlns:p14="http://schemas.microsoft.com/office/powerpoint/2010/main" val="40749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C6DA-2D8C-47DD-80B1-B953494793C3}"/>
              </a:ext>
            </a:extLst>
          </p:cNvPr>
          <p:cNvSpPr>
            <a:spLocks noGrp="1"/>
          </p:cNvSpPr>
          <p:nvPr>
            <p:ph type="title"/>
          </p:nvPr>
        </p:nvSpPr>
        <p:spPr>
          <a:xfrm>
            <a:off x="3825618" y="685800"/>
            <a:ext cx="4632582" cy="1485900"/>
          </a:xfrm>
        </p:spPr>
        <p:txBody>
          <a:bodyPr>
            <a:normAutofit/>
          </a:bodyPr>
          <a:lstStyle/>
          <a:p>
            <a:r>
              <a:rPr lang="en-US"/>
              <a:t>Case Management </a:t>
            </a:r>
          </a:p>
        </p:txBody>
      </p:sp>
      <p:sp>
        <p:nvSpPr>
          <p:cNvPr id="27" name="Content Placeholder 26">
            <a:extLst>
              <a:ext uri="{FF2B5EF4-FFF2-40B4-BE49-F238E27FC236}">
                <a16:creationId xmlns:a16="http://schemas.microsoft.com/office/drawing/2014/main" id="{5AD3C579-8534-4328-BDED-0CFFDBDE189B}"/>
              </a:ext>
            </a:extLst>
          </p:cNvPr>
          <p:cNvSpPr>
            <a:spLocks noGrp="1"/>
          </p:cNvSpPr>
          <p:nvPr>
            <p:ph idx="1"/>
          </p:nvPr>
        </p:nvSpPr>
        <p:spPr>
          <a:xfrm>
            <a:off x="3825618" y="1924593"/>
            <a:ext cx="4632582" cy="3581400"/>
          </a:xfrm>
        </p:spPr>
        <p:txBody>
          <a:bodyPr>
            <a:normAutofit/>
          </a:bodyPr>
          <a:lstStyle/>
          <a:p>
            <a:pPr marL="0" indent="0">
              <a:buNone/>
            </a:pPr>
            <a:r>
              <a:rPr lang="en-US" dirty="0"/>
              <a:t>The case management component includes 4 areas </a:t>
            </a:r>
          </a:p>
          <a:p>
            <a:r>
              <a:rPr lang="en-US" dirty="0"/>
              <a:t>Planning phase¹</a:t>
            </a:r>
          </a:p>
          <a:p>
            <a:r>
              <a:rPr lang="en-US" dirty="0"/>
              <a:t>Implementation¹</a:t>
            </a:r>
          </a:p>
          <a:p>
            <a:r>
              <a:rPr lang="en-US" dirty="0"/>
              <a:t>Post treatment evaluation (8-12 weeks)¹</a:t>
            </a:r>
          </a:p>
          <a:p>
            <a:r>
              <a:rPr lang="en-US" dirty="0"/>
              <a:t>Continued disease management² </a:t>
            </a:r>
          </a:p>
          <a:p>
            <a:pPr lvl="1"/>
            <a:r>
              <a:rPr lang="en-US" dirty="0"/>
              <a:t>Setting disease management intervals </a:t>
            </a:r>
          </a:p>
        </p:txBody>
      </p:sp>
      <p:pic>
        <p:nvPicPr>
          <p:cNvPr id="6" name="Content Placeholder 5" descr="Surgeon using a digital tablet in operating room">
            <a:extLst>
              <a:ext uri="{FF2B5EF4-FFF2-40B4-BE49-F238E27FC236}">
                <a16:creationId xmlns:a16="http://schemas.microsoft.com/office/drawing/2014/main" id="{C7F64E38-8228-4FBB-ADB3-FB734C1F327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9037" r="29036" b="-1"/>
          <a:stretch/>
        </p:blipFill>
        <p:spPr>
          <a:xfrm>
            <a:off x="20" y="10"/>
            <a:ext cx="3280138" cy="6857990"/>
          </a:xfrm>
          <a:prstGeom prst="rect">
            <a:avLst/>
          </a:prstGeom>
        </p:spPr>
      </p:pic>
      <p:sp>
        <p:nvSpPr>
          <p:cNvPr id="7" name="Rectangle 6">
            <a:extLst>
              <a:ext uri="{FF2B5EF4-FFF2-40B4-BE49-F238E27FC236}">
                <a16:creationId xmlns:a16="http://schemas.microsoft.com/office/drawing/2014/main" id="{613E4050-4FF8-43FC-8F2E-06BCFC439776}"/>
              </a:ext>
            </a:extLst>
          </p:cNvPr>
          <p:cNvSpPr/>
          <p:nvPr/>
        </p:nvSpPr>
        <p:spPr>
          <a:xfrm>
            <a:off x="3368418" y="5732363"/>
            <a:ext cx="5546982" cy="923330"/>
          </a:xfrm>
          <a:prstGeom prst="rect">
            <a:avLst/>
          </a:prstGeom>
        </p:spPr>
        <p:txBody>
          <a:bodyPr wrap="square">
            <a:spAutoFit/>
          </a:bodyPr>
          <a:lstStyle/>
          <a:p>
            <a:pPr marL="228600" indent="-228600" eaLnBrk="1" hangingPunct="1">
              <a:buClr>
                <a:schemeClr val="accent5">
                  <a:lumMod val="75000"/>
                </a:schemeClr>
              </a:buClr>
              <a:buAutoNum type="arabicPeriod"/>
            </a:pPr>
            <a:r>
              <a:rPr lang="en-US" sz="900" dirty="0">
                <a:solidFill>
                  <a:schemeClr val="accent5">
                    <a:lumMod val="75000"/>
                  </a:schemeClr>
                </a:solidFill>
              </a:rPr>
              <a:t>Francis B. Case Development, Documentation, and Presentation. In: </a:t>
            </a:r>
            <a:r>
              <a:rPr lang="en-US" sz="900" i="1" dirty="0">
                <a:solidFill>
                  <a:schemeClr val="accent5">
                    <a:lumMod val="75000"/>
                  </a:schemeClr>
                </a:solidFill>
              </a:rPr>
              <a:t>Mosby’</a:t>
            </a:r>
            <a:r>
              <a:rPr lang="en-US" altLang="ja-JP" sz="900" i="1" dirty="0">
                <a:solidFill>
                  <a:schemeClr val="accent5">
                    <a:lumMod val="75000"/>
                  </a:schemeClr>
                </a:solidFill>
              </a:rPr>
              <a:t>s Dental Hygiene: Concepts, Cases and Competencies</a:t>
            </a:r>
            <a:r>
              <a:rPr lang="en-US" altLang="ja-JP" sz="900" dirty="0">
                <a:solidFill>
                  <a:schemeClr val="accent5">
                    <a:lumMod val="75000"/>
                  </a:schemeClr>
                </a:solidFill>
              </a:rPr>
              <a:t>. 2nd ed. St Louis, MO: Elsevier; 2008:430-439.</a:t>
            </a:r>
          </a:p>
          <a:p>
            <a:pPr marL="228600" indent="-228600" eaLnBrk="1" hangingPunct="1">
              <a:buClr>
                <a:schemeClr val="accent5">
                  <a:lumMod val="75000"/>
                </a:schemeClr>
              </a:buClr>
              <a:buAutoNum type="arabicPeriod"/>
            </a:pPr>
            <a:r>
              <a:rPr lang="en-US" sz="900" dirty="0">
                <a:hlinkClick r:id="rId4"/>
              </a:rPr>
              <a:t>https://dimensionsofdentalhygiene.com/article/determining-recare-periodontal-maintenance/</a:t>
            </a:r>
            <a:endParaRPr lang="en-US" altLang="ja-JP" sz="900" dirty="0">
              <a:solidFill>
                <a:srgbClr val="1F933F"/>
              </a:solidFill>
            </a:endParaRPr>
          </a:p>
          <a:p>
            <a:pPr marL="228600" indent="-228600" eaLnBrk="1" hangingPunct="1">
              <a:buClr>
                <a:schemeClr val="accent5">
                  <a:lumMod val="75000"/>
                </a:schemeClr>
              </a:buClr>
              <a:buAutoNum type="arabicPeriod"/>
            </a:pPr>
            <a:endParaRPr lang="en-US" altLang="ja-JP" sz="900" dirty="0">
              <a:solidFill>
                <a:srgbClr val="1F933F"/>
              </a:solidFill>
            </a:endParaRPr>
          </a:p>
          <a:p>
            <a:pPr eaLnBrk="1" hangingPunct="1"/>
            <a:endParaRPr lang="en-US" sz="900" dirty="0">
              <a:solidFill>
                <a:srgbClr val="1F933F"/>
              </a:solidFill>
            </a:endParaRPr>
          </a:p>
          <a:p>
            <a:pPr eaLnBrk="1" hangingPunct="1"/>
            <a:r>
              <a:rPr lang="en-US" sz="900" dirty="0">
                <a:solidFill>
                  <a:srgbClr val="1F933F"/>
                </a:solidFill>
              </a:rPr>
              <a:t>.</a:t>
            </a:r>
          </a:p>
        </p:txBody>
      </p:sp>
      <p:sp>
        <p:nvSpPr>
          <p:cNvPr id="8" name="Slide Number Placeholder 3">
            <a:extLst>
              <a:ext uri="{FF2B5EF4-FFF2-40B4-BE49-F238E27FC236}">
                <a16:creationId xmlns:a16="http://schemas.microsoft.com/office/drawing/2014/main" id="{C6D88FD5-580A-7D4A-875C-46D77FC50FBB}"/>
              </a:ext>
            </a:extLst>
          </p:cNvPr>
          <p:cNvSpPr txBox="1">
            <a:spLocks/>
          </p:cNvSpPr>
          <p:nvPr/>
        </p:nvSpPr>
        <p:spPr>
          <a:xfrm>
            <a:off x="6389368" y="6385860"/>
            <a:ext cx="1197219" cy="404614"/>
          </a:xfrm>
          <a:prstGeom prst="rect">
            <a:avLst/>
          </a:prstGeom>
        </p:spPr>
        <p:txBody>
          <a:bodyPr vert="horz" lIns="91440" tIns="45720" rIns="91440" bIns="45720" rtlCol="0" anchor="ctr">
            <a:noAutofit/>
          </a:bodyPr>
          <a:lstStyle>
            <a:defPPr>
              <a:defRPr lang="en-US"/>
            </a:defPPr>
            <a:lvl1pPr algn="r" rtl="0" fontAlgn="base">
              <a:spcBef>
                <a:spcPct val="0"/>
              </a:spcBef>
              <a:spcAft>
                <a:spcPct val="0"/>
              </a:spcAft>
              <a:defRPr sz="1000" kern="1200" baseline="0">
                <a:solidFill>
                  <a:schemeClr val="tx2"/>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spcAft>
                <a:spcPts val="600"/>
              </a:spcAft>
              <a:defRPr/>
            </a:pPr>
            <a:fld id="{04AA8ADE-05A6-234A-8943-4F3422A2A40B}" type="slidenum">
              <a:rPr lang="en-US" sz="2200" smtClean="0"/>
              <a:pPr>
                <a:spcAft>
                  <a:spcPts val="600"/>
                </a:spcAft>
                <a:defRPr/>
              </a:pPr>
              <a:t>23</a:t>
            </a:fld>
            <a:endParaRPr lang="en-US" sz="2200" dirty="0"/>
          </a:p>
        </p:txBody>
      </p:sp>
    </p:spTree>
    <p:extLst>
      <p:ext uri="{BB962C8B-B14F-4D97-AF65-F5344CB8AC3E}">
        <p14:creationId xmlns:p14="http://schemas.microsoft.com/office/powerpoint/2010/main" val="2310466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34B3-C5E2-4253-9C9B-CE3F793D871E}"/>
              </a:ext>
            </a:extLst>
          </p:cNvPr>
          <p:cNvSpPr>
            <a:spLocks noGrp="1"/>
          </p:cNvSpPr>
          <p:nvPr>
            <p:ph type="title"/>
          </p:nvPr>
        </p:nvSpPr>
        <p:spPr>
          <a:xfrm>
            <a:off x="480060" y="639704"/>
            <a:ext cx="2474684" cy="5577840"/>
          </a:xfrm>
        </p:spPr>
        <p:txBody>
          <a:bodyPr anchor="ctr">
            <a:normAutofit/>
          </a:bodyPr>
          <a:lstStyle/>
          <a:p>
            <a:pPr algn="ctr"/>
            <a:r>
              <a:rPr lang="en-US" dirty="0"/>
              <a:t>Planning phase</a:t>
            </a:r>
          </a:p>
        </p:txBody>
      </p:sp>
      <p:graphicFrame>
        <p:nvGraphicFramePr>
          <p:cNvPr id="27" name="Content Placeholder 14">
            <a:extLst>
              <a:ext uri="{FF2B5EF4-FFF2-40B4-BE49-F238E27FC236}">
                <a16:creationId xmlns:a16="http://schemas.microsoft.com/office/drawing/2014/main" id="{9DC1675E-36AF-4734-9067-F0E759323746}"/>
              </a:ext>
            </a:extLst>
          </p:cNvPr>
          <p:cNvGraphicFramePr>
            <a:graphicFrameLocks noGrp="1"/>
          </p:cNvGraphicFramePr>
          <p:nvPr>
            <p:ph idx="1"/>
            <p:extLst>
              <p:ext uri="{D42A27DB-BD31-4B8C-83A1-F6EECF244321}">
                <p14:modId xmlns:p14="http://schemas.microsoft.com/office/powerpoint/2010/main" val="3557397851"/>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68C76A9-8583-4203-9087-F2753B0240D5}"/>
              </a:ext>
            </a:extLst>
          </p:cNvPr>
          <p:cNvSpPr/>
          <p:nvPr/>
        </p:nvSpPr>
        <p:spPr>
          <a:xfrm>
            <a:off x="609600" y="6282350"/>
            <a:ext cx="4572000" cy="507831"/>
          </a:xfrm>
          <a:prstGeom prst="rect">
            <a:avLst/>
          </a:prstGeom>
        </p:spPr>
        <p:txBody>
          <a:bodyPr>
            <a:spAutoFit/>
          </a:bodyPr>
          <a:lstStyle/>
          <a:p>
            <a:pPr marL="228600" indent="-228600" eaLnBrk="1" hangingPunct="1">
              <a:spcAft>
                <a:spcPts val="600"/>
              </a:spcAft>
              <a:buClr>
                <a:schemeClr val="accent5">
                  <a:lumMod val="75000"/>
                </a:schemeClr>
              </a:buClr>
              <a:buAutoNum type="arabicPeriod"/>
            </a:pPr>
            <a:r>
              <a:rPr lang="en-US" sz="900" dirty="0"/>
              <a:t>Francis B. Case Development, Documentation, and Presentation. In: </a:t>
            </a:r>
            <a:r>
              <a:rPr lang="en-US" sz="900" i="1" dirty="0"/>
              <a:t>Mosby’</a:t>
            </a:r>
            <a:r>
              <a:rPr lang="en-US" altLang="ja-JP" sz="900" i="1" dirty="0"/>
              <a:t>s Dental Hygiene: Concepts, Cases and Competencies</a:t>
            </a:r>
            <a:r>
              <a:rPr lang="en-US" altLang="ja-JP" sz="900" dirty="0"/>
              <a:t>. 2nd ed. St Louis, MO: Elsevier; 2008:430-439.</a:t>
            </a:r>
          </a:p>
        </p:txBody>
      </p:sp>
      <p:pic>
        <p:nvPicPr>
          <p:cNvPr id="14" name="Graphic 13" descr="Confused person">
            <a:extLst>
              <a:ext uri="{FF2B5EF4-FFF2-40B4-BE49-F238E27FC236}">
                <a16:creationId xmlns:a16="http://schemas.microsoft.com/office/drawing/2014/main" id="{53E306F9-965E-46AE-8E86-0C4841CD8F5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0" y="5621398"/>
            <a:ext cx="457200" cy="457200"/>
          </a:xfrm>
          <a:prstGeom prst="rect">
            <a:avLst/>
          </a:prstGeom>
        </p:spPr>
      </p:pic>
      <p:sp>
        <p:nvSpPr>
          <p:cNvPr id="7" name="Slide Number Placeholder 3">
            <a:extLst>
              <a:ext uri="{FF2B5EF4-FFF2-40B4-BE49-F238E27FC236}">
                <a16:creationId xmlns:a16="http://schemas.microsoft.com/office/drawing/2014/main" id="{39514D8A-5697-D64D-BD74-760F09A9F597}"/>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24</a:t>
            </a:fld>
            <a:endParaRPr lang="en-US" sz="2200" dirty="0"/>
          </a:p>
        </p:txBody>
      </p:sp>
    </p:spTree>
    <p:extLst>
      <p:ext uri="{BB962C8B-B14F-4D97-AF65-F5344CB8AC3E}">
        <p14:creationId xmlns:p14="http://schemas.microsoft.com/office/powerpoint/2010/main" val="1237297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34B3-C5E2-4253-9C9B-CE3F793D871E}"/>
              </a:ext>
            </a:extLst>
          </p:cNvPr>
          <p:cNvSpPr>
            <a:spLocks noGrp="1"/>
          </p:cNvSpPr>
          <p:nvPr>
            <p:ph type="title"/>
          </p:nvPr>
        </p:nvSpPr>
        <p:spPr>
          <a:xfrm>
            <a:off x="340438" y="2087504"/>
            <a:ext cx="3599904" cy="1341496"/>
          </a:xfrm>
        </p:spPr>
        <p:txBody>
          <a:bodyPr anchor="ctr">
            <a:normAutofit fontScale="90000"/>
          </a:bodyPr>
          <a:lstStyle/>
          <a:p>
            <a:pPr algn="ctr"/>
            <a:r>
              <a:rPr lang="en-US" sz="3600" dirty="0"/>
              <a:t>Implementation phases </a:t>
            </a:r>
            <a:br>
              <a:rPr lang="en-US" sz="3600" dirty="0"/>
            </a:br>
            <a:r>
              <a:rPr lang="en-US" sz="3600" dirty="0"/>
              <a:t>(can be up to 4 appointments)  </a:t>
            </a:r>
          </a:p>
        </p:txBody>
      </p:sp>
      <p:graphicFrame>
        <p:nvGraphicFramePr>
          <p:cNvPr id="27" name="Content Placeholder 14">
            <a:extLst>
              <a:ext uri="{FF2B5EF4-FFF2-40B4-BE49-F238E27FC236}">
                <a16:creationId xmlns:a16="http://schemas.microsoft.com/office/drawing/2014/main" id="{9DC1675E-36AF-4734-9067-F0E759323746}"/>
              </a:ext>
            </a:extLst>
          </p:cNvPr>
          <p:cNvGraphicFramePr>
            <a:graphicFrameLocks noGrp="1"/>
          </p:cNvGraphicFramePr>
          <p:nvPr>
            <p:ph idx="1"/>
            <p:extLst>
              <p:ext uri="{D42A27DB-BD31-4B8C-83A1-F6EECF244321}">
                <p14:modId xmlns:p14="http://schemas.microsoft.com/office/powerpoint/2010/main" val="4158274744"/>
              </p:ext>
            </p:extLst>
          </p:nvPr>
        </p:nvGraphicFramePr>
        <p:xfrm>
          <a:off x="4070684" y="272158"/>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68C76A9-8583-4203-9087-F2753B0240D5}"/>
              </a:ext>
            </a:extLst>
          </p:cNvPr>
          <p:cNvSpPr/>
          <p:nvPr/>
        </p:nvSpPr>
        <p:spPr>
          <a:xfrm>
            <a:off x="609600" y="6282350"/>
            <a:ext cx="4572000" cy="507831"/>
          </a:xfrm>
          <a:prstGeom prst="rect">
            <a:avLst/>
          </a:prstGeom>
        </p:spPr>
        <p:txBody>
          <a:bodyPr>
            <a:spAutoFit/>
          </a:bodyPr>
          <a:lstStyle/>
          <a:p>
            <a:pPr marL="228600" indent="-228600" eaLnBrk="1" hangingPunct="1">
              <a:spcAft>
                <a:spcPts val="600"/>
              </a:spcAft>
              <a:buClr>
                <a:schemeClr val="accent5">
                  <a:lumMod val="75000"/>
                </a:schemeClr>
              </a:buClr>
              <a:buAutoNum type="arabicPeriod"/>
            </a:pPr>
            <a:r>
              <a:rPr lang="en-US" sz="900" dirty="0"/>
              <a:t>Francis B. Case Development, Documentation, and Presentation. In: </a:t>
            </a:r>
            <a:r>
              <a:rPr lang="en-US" sz="900" i="1" dirty="0"/>
              <a:t>Mosby’</a:t>
            </a:r>
            <a:r>
              <a:rPr lang="en-US" altLang="ja-JP" sz="900" i="1" dirty="0"/>
              <a:t>s Dental Hygiene: Concepts, Cases and Competencies</a:t>
            </a:r>
            <a:r>
              <a:rPr lang="en-US" altLang="ja-JP" sz="900" dirty="0"/>
              <a:t>. 2nd ed. St Louis, MO: Elsevier; 2008:430-439.</a:t>
            </a:r>
          </a:p>
        </p:txBody>
      </p:sp>
      <p:pic>
        <p:nvPicPr>
          <p:cNvPr id="14" name="Graphic 13" descr="Presentation with Checklist">
            <a:extLst>
              <a:ext uri="{FF2B5EF4-FFF2-40B4-BE49-F238E27FC236}">
                <a16:creationId xmlns:a16="http://schemas.microsoft.com/office/drawing/2014/main" id="{53E306F9-965E-46AE-8E86-0C4841CD8F5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0" y="5621398"/>
            <a:ext cx="457200" cy="457200"/>
          </a:xfrm>
          <a:prstGeom prst="rect">
            <a:avLst/>
          </a:prstGeom>
        </p:spPr>
      </p:pic>
      <p:sp>
        <p:nvSpPr>
          <p:cNvPr id="7" name="Slide Number Placeholder 3">
            <a:extLst>
              <a:ext uri="{FF2B5EF4-FFF2-40B4-BE49-F238E27FC236}">
                <a16:creationId xmlns:a16="http://schemas.microsoft.com/office/drawing/2014/main" id="{9E68D170-3F2B-A744-B6FB-6DE9A59EACEB}"/>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25</a:t>
            </a:fld>
            <a:endParaRPr lang="en-US" sz="2200" dirty="0"/>
          </a:p>
        </p:txBody>
      </p:sp>
    </p:spTree>
    <p:extLst>
      <p:ext uri="{BB962C8B-B14F-4D97-AF65-F5344CB8AC3E}">
        <p14:creationId xmlns:p14="http://schemas.microsoft.com/office/powerpoint/2010/main" val="57920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34B3-C5E2-4253-9C9B-CE3F793D871E}"/>
              </a:ext>
            </a:extLst>
          </p:cNvPr>
          <p:cNvSpPr>
            <a:spLocks noGrp="1"/>
          </p:cNvSpPr>
          <p:nvPr>
            <p:ph type="title"/>
          </p:nvPr>
        </p:nvSpPr>
        <p:spPr>
          <a:xfrm>
            <a:off x="438230" y="639704"/>
            <a:ext cx="3237874" cy="5577840"/>
          </a:xfrm>
        </p:spPr>
        <p:txBody>
          <a:bodyPr anchor="ctr">
            <a:normAutofit/>
          </a:bodyPr>
          <a:lstStyle/>
          <a:p>
            <a:pPr algn="ctr"/>
            <a:r>
              <a:rPr lang="en-US" sz="3600" dirty="0"/>
              <a:t>Post Treatment </a:t>
            </a:r>
            <a:br>
              <a:rPr lang="en-US" sz="3600" dirty="0"/>
            </a:br>
            <a:r>
              <a:rPr lang="en-US" sz="3600" dirty="0"/>
              <a:t>Evaluation </a:t>
            </a:r>
          </a:p>
        </p:txBody>
      </p:sp>
      <p:graphicFrame>
        <p:nvGraphicFramePr>
          <p:cNvPr id="27" name="Content Placeholder 14">
            <a:extLst>
              <a:ext uri="{FF2B5EF4-FFF2-40B4-BE49-F238E27FC236}">
                <a16:creationId xmlns:a16="http://schemas.microsoft.com/office/drawing/2014/main" id="{9DC1675E-36AF-4734-9067-F0E759323746}"/>
              </a:ext>
            </a:extLst>
          </p:cNvPr>
          <p:cNvGraphicFramePr>
            <a:graphicFrameLocks noGrp="1"/>
          </p:cNvGraphicFramePr>
          <p:nvPr>
            <p:ph idx="1"/>
            <p:extLst>
              <p:ext uri="{D42A27DB-BD31-4B8C-83A1-F6EECF244321}">
                <p14:modId xmlns:p14="http://schemas.microsoft.com/office/powerpoint/2010/main" val="2776060690"/>
              </p:ext>
            </p:extLst>
          </p:nvPr>
        </p:nvGraphicFramePr>
        <p:xfrm>
          <a:off x="3826042" y="500758"/>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68C76A9-8583-4203-9087-F2753B0240D5}"/>
              </a:ext>
            </a:extLst>
          </p:cNvPr>
          <p:cNvSpPr/>
          <p:nvPr/>
        </p:nvSpPr>
        <p:spPr>
          <a:xfrm>
            <a:off x="609600" y="6282350"/>
            <a:ext cx="4572000" cy="507831"/>
          </a:xfrm>
          <a:prstGeom prst="rect">
            <a:avLst/>
          </a:prstGeom>
        </p:spPr>
        <p:txBody>
          <a:bodyPr>
            <a:spAutoFit/>
          </a:bodyPr>
          <a:lstStyle/>
          <a:p>
            <a:pPr marL="228600" indent="-228600" eaLnBrk="1" hangingPunct="1">
              <a:spcAft>
                <a:spcPts val="600"/>
              </a:spcAft>
              <a:buClr>
                <a:schemeClr val="accent5">
                  <a:lumMod val="75000"/>
                </a:schemeClr>
              </a:buClr>
              <a:buAutoNum type="arabicPeriod"/>
            </a:pPr>
            <a:r>
              <a:rPr lang="en-US" sz="900" dirty="0"/>
              <a:t>Francis B. Case Development, Documentation, and Presentation. In: </a:t>
            </a:r>
            <a:r>
              <a:rPr lang="en-US" sz="900" i="1" dirty="0"/>
              <a:t>Mosby’</a:t>
            </a:r>
            <a:r>
              <a:rPr lang="en-US" altLang="ja-JP" sz="900" i="1" dirty="0"/>
              <a:t>s Dental Hygiene: Concepts, Cases and Competencies</a:t>
            </a:r>
            <a:r>
              <a:rPr lang="en-US" altLang="ja-JP" sz="900" dirty="0"/>
              <a:t>. 2nd ed. St Louis, MO: Elsevier; 2008:430-439.</a:t>
            </a:r>
          </a:p>
        </p:txBody>
      </p:sp>
      <p:pic>
        <p:nvPicPr>
          <p:cNvPr id="14" name="Graphic 13" descr="Confused person">
            <a:extLst>
              <a:ext uri="{FF2B5EF4-FFF2-40B4-BE49-F238E27FC236}">
                <a16:creationId xmlns:a16="http://schemas.microsoft.com/office/drawing/2014/main" id="{53E306F9-965E-46AE-8E86-0C4841CD8F5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0" y="5621398"/>
            <a:ext cx="457200" cy="457200"/>
          </a:xfrm>
          <a:prstGeom prst="rect">
            <a:avLst/>
          </a:prstGeom>
        </p:spPr>
      </p:pic>
      <p:sp>
        <p:nvSpPr>
          <p:cNvPr id="7" name="Slide Number Placeholder 3">
            <a:extLst>
              <a:ext uri="{FF2B5EF4-FFF2-40B4-BE49-F238E27FC236}">
                <a16:creationId xmlns:a16="http://schemas.microsoft.com/office/drawing/2014/main" id="{FC4AF43F-1B63-D945-B1F7-096633063328}"/>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26</a:t>
            </a:fld>
            <a:endParaRPr lang="en-US" sz="2200" dirty="0"/>
          </a:p>
        </p:txBody>
      </p:sp>
    </p:spTree>
    <p:extLst>
      <p:ext uri="{BB962C8B-B14F-4D97-AF65-F5344CB8AC3E}">
        <p14:creationId xmlns:p14="http://schemas.microsoft.com/office/powerpoint/2010/main" val="304771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321" name="Title 1"/>
          <p:cNvSpPr>
            <a:spLocks noGrp="1"/>
          </p:cNvSpPr>
          <p:nvPr>
            <p:ph type="title"/>
          </p:nvPr>
        </p:nvSpPr>
        <p:spPr>
          <a:xfrm>
            <a:off x="838200" y="381000"/>
            <a:ext cx="2474684" cy="5577840"/>
          </a:xfrm>
        </p:spPr>
        <p:txBody>
          <a:bodyPr anchor="ctr">
            <a:normAutofit/>
          </a:bodyPr>
          <a:lstStyle/>
          <a:p>
            <a:pPr algn="ctr"/>
            <a:r>
              <a:rPr lang="en-US" sz="3100" b="1" dirty="0">
                <a:latin typeface="Arial" charset="0"/>
                <a:ea typeface="ＭＳ Ｐゴシック" charset="0"/>
                <a:cs typeface="ＭＳ Ｐゴシック" charset="0"/>
              </a:rPr>
              <a:t>Use of ARESTIN + SRP on a Periodontal Case Patient: </a:t>
            </a:r>
            <a:br>
              <a:rPr lang="en-US" sz="3100" b="1" dirty="0">
                <a:latin typeface="Arial" charset="0"/>
                <a:ea typeface="ＭＳ Ｐゴシック" charset="0"/>
                <a:cs typeface="ＭＳ Ｐゴシック" charset="0"/>
              </a:rPr>
            </a:br>
            <a:r>
              <a:rPr lang="en-US" sz="3100" b="1" dirty="0">
                <a:latin typeface="Arial" charset="0"/>
                <a:ea typeface="ＭＳ Ｐゴシック" charset="0"/>
                <a:cs typeface="ＭＳ Ｐゴシック" charset="0"/>
              </a:rPr>
              <a:t>Patient Selection and ARESTIN Placement</a:t>
            </a:r>
          </a:p>
        </p:txBody>
      </p:sp>
      <p:graphicFrame>
        <p:nvGraphicFramePr>
          <p:cNvPr id="56325" name="Content Placeholder 2">
            <a:extLst>
              <a:ext uri="{FF2B5EF4-FFF2-40B4-BE49-F238E27FC236}">
                <a16:creationId xmlns:a16="http://schemas.microsoft.com/office/drawing/2014/main" id="{A6E2CD20-BBB9-4B63-B609-4D975E5514ED}"/>
              </a:ext>
            </a:extLst>
          </p:cNvPr>
          <p:cNvGraphicFramePr>
            <a:graphicFrameLocks noGrp="1"/>
          </p:cNvGraphicFramePr>
          <p:nvPr>
            <p:ph idx="1"/>
            <p:extLst>
              <p:ext uri="{D42A27DB-BD31-4B8C-83A1-F6EECF244321}">
                <p14:modId xmlns:p14="http://schemas.microsoft.com/office/powerpoint/2010/main" val="1921866059"/>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CEF45C8E-16EB-D649-A175-39B845D2CC8D}"/>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27</a:t>
            </a:fld>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369" name="Title 1"/>
          <p:cNvSpPr>
            <a:spLocks noGrp="1"/>
          </p:cNvSpPr>
          <p:nvPr>
            <p:ph type="title"/>
          </p:nvPr>
        </p:nvSpPr>
        <p:spPr>
          <a:xfrm>
            <a:off x="480060" y="639704"/>
            <a:ext cx="2474684" cy="5577840"/>
          </a:xfrm>
        </p:spPr>
        <p:txBody>
          <a:bodyPr anchor="ctr">
            <a:normAutofit/>
          </a:bodyPr>
          <a:lstStyle/>
          <a:p>
            <a:pPr algn="ctr"/>
            <a:r>
              <a:rPr lang="en-US" sz="3400" b="1">
                <a:latin typeface="Arial" charset="0"/>
                <a:ea typeface="ＭＳ Ｐゴシック" charset="0"/>
                <a:cs typeface="ＭＳ Ｐゴシック" charset="0"/>
              </a:rPr>
              <a:t>Patient Selection and ARESTIN Placement</a:t>
            </a:r>
            <a:br>
              <a:rPr lang="en-US" sz="3400" b="1">
                <a:latin typeface="Arial" charset="0"/>
                <a:ea typeface="ＭＳ Ｐゴシック" charset="0"/>
                <a:cs typeface="ＭＳ Ｐゴシック" charset="0"/>
              </a:rPr>
            </a:br>
            <a:endParaRPr lang="en-US" sz="3400" b="1">
              <a:latin typeface="Arial" charset="0"/>
              <a:ea typeface="ＭＳ Ｐゴシック" charset="0"/>
              <a:cs typeface="ＭＳ Ｐゴシック" charset="0"/>
            </a:endParaRPr>
          </a:p>
        </p:txBody>
      </p:sp>
      <p:graphicFrame>
        <p:nvGraphicFramePr>
          <p:cNvPr id="58373" name="Content Placeholder 2">
            <a:extLst>
              <a:ext uri="{FF2B5EF4-FFF2-40B4-BE49-F238E27FC236}">
                <a16:creationId xmlns:a16="http://schemas.microsoft.com/office/drawing/2014/main" id="{61C8102E-7BE5-4688-A208-BC39333D9B40}"/>
              </a:ext>
            </a:extLst>
          </p:cNvPr>
          <p:cNvGraphicFramePr>
            <a:graphicFrameLocks noGrp="1"/>
          </p:cNvGraphicFramePr>
          <p:nvPr>
            <p:ph idx="1"/>
            <p:extLst>
              <p:ext uri="{D42A27DB-BD31-4B8C-83A1-F6EECF244321}">
                <p14:modId xmlns:p14="http://schemas.microsoft.com/office/powerpoint/2010/main" val="2585606759"/>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1" name="Rectangle 18"/>
          <p:cNvSpPr>
            <a:spLocks noChangeArrowheads="1"/>
          </p:cNvSpPr>
          <p:nvPr/>
        </p:nvSpPr>
        <p:spPr bwMode="auto">
          <a:xfrm>
            <a:off x="8610600" y="76200"/>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600"/>
              </a:spcAft>
            </a:pPr>
            <a:fld id="{08D6DDEB-80BB-BB42-B7A9-CD81F5BD2E66}" type="slidenum">
              <a:rPr lang="en-US" sz="1400">
                <a:solidFill>
                  <a:schemeClr val="bg1"/>
                </a:solidFill>
              </a:rPr>
              <a:pPr>
                <a:spcAft>
                  <a:spcPts val="600"/>
                </a:spcAft>
              </a:pPr>
              <a:t>28</a:t>
            </a:fld>
            <a:endParaRPr lang="en-US" sz="1800">
              <a:solidFill>
                <a:schemeClr val="bg1"/>
              </a:solidFill>
            </a:endParaRPr>
          </a:p>
        </p:txBody>
      </p:sp>
      <p:sp>
        <p:nvSpPr>
          <p:cNvPr id="5" name="Slide Number Placeholder 3">
            <a:extLst>
              <a:ext uri="{FF2B5EF4-FFF2-40B4-BE49-F238E27FC236}">
                <a16:creationId xmlns:a16="http://schemas.microsoft.com/office/drawing/2014/main" id="{1845214D-9E94-B04B-9121-081F1097D9F6}"/>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28</a:t>
            </a:fld>
            <a:endParaRPr lang="en-US"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417" name="Title 1"/>
          <p:cNvSpPr>
            <a:spLocks noGrp="1"/>
          </p:cNvSpPr>
          <p:nvPr>
            <p:ph type="title"/>
          </p:nvPr>
        </p:nvSpPr>
        <p:spPr>
          <a:xfrm>
            <a:off x="725926" y="1194180"/>
            <a:ext cx="2642954" cy="5020353"/>
          </a:xfrm>
        </p:spPr>
        <p:txBody>
          <a:bodyPr>
            <a:normAutofit/>
          </a:bodyPr>
          <a:lstStyle/>
          <a:p>
            <a:r>
              <a:rPr lang="en-US" sz="3400" b="1" dirty="0">
                <a:latin typeface="Arial" charset="0"/>
                <a:ea typeface="ＭＳ Ｐゴシック" charset="0"/>
                <a:cs typeface="ＭＳ Ｐゴシック" charset="0"/>
              </a:rPr>
              <a:t>Patient Selection and ARESTIN</a:t>
            </a:r>
            <a:r>
              <a:rPr lang="en-US" sz="3400" b="1" baseline="30000" dirty="0">
                <a:latin typeface="Arial" charset="0"/>
                <a:ea typeface="ＭＳ Ｐゴシック" charset="0"/>
                <a:cs typeface="ＭＳ Ｐゴシック" charset="0"/>
              </a:rPr>
              <a:t>®</a:t>
            </a:r>
            <a:r>
              <a:rPr lang="en-US" sz="3400" b="1" dirty="0">
                <a:latin typeface="Arial" charset="0"/>
                <a:ea typeface="ＭＳ Ｐゴシック" charset="0"/>
                <a:cs typeface="ＭＳ Ｐゴシック" charset="0"/>
              </a:rPr>
              <a:t> Placement (continued)</a:t>
            </a:r>
            <a:br>
              <a:rPr lang="en-US" sz="3400" dirty="0">
                <a:latin typeface="Arial" charset="0"/>
                <a:ea typeface="ＭＳ Ｐゴシック" charset="0"/>
                <a:cs typeface="ＭＳ Ｐゴシック" charset="0"/>
              </a:rPr>
            </a:br>
            <a:endParaRPr lang="en-US" sz="3400" dirty="0">
              <a:latin typeface="Arial" charset="0"/>
              <a:ea typeface="ＭＳ Ｐゴシック" charset="0"/>
              <a:cs typeface="ＭＳ Ｐゴシック" charset="0"/>
            </a:endParaRPr>
          </a:p>
        </p:txBody>
      </p:sp>
      <p:sp>
        <p:nvSpPr>
          <p:cNvPr id="60430" name="Content Placeholder 2"/>
          <p:cNvSpPr>
            <a:spLocks noGrp="1"/>
          </p:cNvSpPr>
          <p:nvPr>
            <p:ph idx="1"/>
          </p:nvPr>
        </p:nvSpPr>
        <p:spPr>
          <a:xfrm>
            <a:off x="3792405" y="1194179"/>
            <a:ext cx="4586136" cy="5020353"/>
          </a:xfrm>
        </p:spPr>
        <p:txBody>
          <a:bodyPr>
            <a:normAutofit lnSpcReduction="10000"/>
          </a:bodyPr>
          <a:lstStyle/>
          <a:p>
            <a:pPr marL="0" lvl="1" indent="0">
              <a:spcBef>
                <a:spcPts val="338"/>
              </a:spcBef>
              <a:spcAft>
                <a:spcPts val="1100"/>
              </a:spcAft>
              <a:buFontTx/>
              <a:buNone/>
              <a:defRPr/>
            </a:pPr>
            <a:r>
              <a:rPr lang="en-US" dirty="0">
                <a:latin typeface="Arial" charset="0"/>
                <a:ea typeface="ＭＳ Ｐゴシック" charset="0"/>
                <a:cs typeface="Arial" charset="0"/>
              </a:rPr>
              <a:t>Each student will receive 12 cartridges of ARESTIN</a:t>
            </a:r>
            <a:r>
              <a:rPr lang="en-US" baseline="30000" dirty="0">
                <a:latin typeface="Arial" charset="0"/>
                <a:ea typeface="ＭＳ Ｐゴシック" charset="0"/>
                <a:cs typeface="Arial" charset="0"/>
              </a:rPr>
              <a:t>® </a:t>
            </a:r>
            <a:r>
              <a:rPr lang="en-US" dirty="0">
                <a:latin typeface="Arial" charset="0"/>
                <a:ea typeface="ＭＳ Ｐゴシック" charset="0"/>
                <a:cs typeface="Arial" charset="0"/>
              </a:rPr>
              <a:t>(minocycline HCl) Microspheres, 1 mg. It is recommended that: </a:t>
            </a:r>
          </a:p>
          <a:p>
            <a:pPr marL="285750" lvl="1">
              <a:spcBef>
                <a:spcPts val="338"/>
              </a:spcBef>
              <a:spcAft>
                <a:spcPts val="1100"/>
              </a:spcAft>
              <a:buFont typeface="Arial"/>
              <a:buChar char="•"/>
              <a:defRPr/>
            </a:pPr>
            <a:r>
              <a:rPr lang="en-US" dirty="0">
                <a:latin typeface="Arial" charset="0"/>
                <a:ea typeface="ＭＳ Ｐゴシック" charset="0"/>
                <a:cs typeface="Arial" charset="0"/>
              </a:rPr>
              <a:t>For experience, students should consider using 6-8 cartridges on their appropriate periodontal case patient during the initial phase, reserving 3-4 cartridges to be available if they are needed to reapply at the maintenance appointment </a:t>
            </a:r>
          </a:p>
          <a:p>
            <a:pPr marL="285750" lvl="1">
              <a:spcBef>
                <a:spcPts val="338"/>
              </a:spcBef>
              <a:spcAft>
                <a:spcPts val="1100"/>
              </a:spcAft>
              <a:buFont typeface="Arial"/>
              <a:buChar char="•"/>
              <a:defRPr/>
            </a:pPr>
            <a:r>
              <a:rPr lang="en-US" dirty="0">
                <a:latin typeface="Arial" charset="0"/>
                <a:ea typeface="ＭＳ Ｐゴシック" charset="0"/>
                <a:cs typeface="Arial" charset="0"/>
              </a:rPr>
              <a:t>When placing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 , </a:t>
            </a:r>
            <a:r>
              <a:rPr lang="en-US" b="1" dirty="0">
                <a:latin typeface="Arial" charset="0"/>
                <a:ea typeface="ＭＳ Ｐゴシック" charset="0"/>
                <a:cs typeface="Arial" charset="0"/>
              </a:rPr>
              <a:t>1 cartridge per pocket is used</a:t>
            </a:r>
            <a:endParaRPr lang="en-US" dirty="0">
              <a:latin typeface="Arial" charset="0"/>
              <a:ea typeface="ＭＳ Ｐゴシック" charset="0"/>
              <a:cs typeface="Arial" charset="0"/>
            </a:endParaRPr>
          </a:p>
        </p:txBody>
      </p:sp>
      <p:sp>
        <p:nvSpPr>
          <p:cNvPr id="5" name="Slide Number Placeholder 3">
            <a:extLst>
              <a:ext uri="{FF2B5EF4-FFF2-40B4-BE49-F238E27FC236}">
                <a16:creationId xmlns:a16="http://schemas.microsoft.com/office/drawing/2014/main" id="{E5BBCF99-D4B0-6E4D-8F46-B41F474A1433}"/>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29</a:t>
            </a:fld>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842229" y="152400"/>
            <a:ext cx="2642954" cy="5020353"/>
          </a:xfrm>
        </p:spPr>
        <p:txBody>
          <a:bodyPr>
            <a:normAutofit/>
          </a:bodyPr>
          <a:lstStyle/>
          <a:p>
            <a:pPr>
              <a:defRPr/>
            </a:pPr>
            <a:r>
              <a:rPr lang="en-US" sz="3700" b="1" dirty="0"/>
              <a:t>Overview (continued)</a:t>
            </a:r>
            <a:endParaRPr lang="en-US" sz="3700" b="1" dirty="0">
              <a:latin typeface="+mj-lt"/>
            </a:endParaRPr>
          </a:p>
        </p:txBody>
      </p:sp>
      <p:sp>
        <p:nvSpPr>
          <p:cNvPr id="19462" name="Content Placeholder 2"/>
          <p:cNvSpPr>
            <a:spLocks noGrp="1"/>
          </p:cNvSpPr>
          <p:nvPr>
            <p:ph idx="1"/>
          </p:nvPr>
        </p:nvSpPr>
        <p:spPr>
          <a:xfrm>
            <a:off x="1066800" y="1635340"/>
            <a:ext cx="7234971" cy="5020353"/>
          </a:xfrm>
        </p:spPr>
        <p:txBody>
          <a:bodyPr>
            <a:normAutofit/>
          </a:bodyPr>
          <a:lstStyle/>
          <a:p>
            <a:pPr marL="0" indent="0">
              <a:buFontTx/>
              <a:buNone/>
              <a:defRPr/>
            </a:pPr>
            <a:r>
              <a:rPr lang="en-US" dirty="0">
                <a:latin typeface="Arial" charset="0"/>
                <a:ea typeface="ＭＳ Ｐゴシック" charset="0"/>
                <a:cs typeface="Arial" charset="0"/>
              </a:rPr>
              <a:t>ARESTIN 201 will help prepare you to:</a:t>
            </a:r>
          </a:p>
          <a:p>
            <a:pPr>
              <a:defRPr/>
            </a:pPr>
            <a:r>
              <a:rPr lang="en-US" dirty="0">
                <a:latin typeface="Arial" charset="0"/>
                <a:ea typeface="ＭＳ Ｐゴシック" charset="0"/>
                <a:cs typeface="Arial" charset="0"/>
              </a:rPr>
              <a:t>Identify appropriate patients for periodontal therapy that includes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a:t>
            </a:r>
            <a:r>
              <a:rPr lang="en-US" dirty="0">
                <a:latin typeface="Arial" charset="0"/>
                <a:ea typeface="ヒラギノ角ゴ Pro W3" charset="0"/>
                <a:cs typeface="ヒラギノ角ゴ Pro W3" charset="0"/>
              </a:rPr>
              <a:t>(minocycline HCl) Microspheres, 1 mg </a:t>
            </a:r>
            <a:r>
              <a:rPr lang="en-US" dirty="0">
                <a:solidFill>
                  <a:srgbClr val="555555"/>
                </a:solidFill>
                <a:latin typeface="Arial" panose="020B0604020202020204" pitchFamily="34" charset="0"/>
              </a:rPr>
              <a:t>as adjunct to scaling and root </a:t>
            </a:r>
            <a:r>
              <a:rPr lang="en-US" dirty="0" err="1">
                <a:solidFill>
                  <a:srgbClr val="555555"/>
                </a:solidFill>
                <a:latin typeface="Arial" panose="020B0604020202020204" pitchFamily="34" charset="0"/>
              </a:rPr>
              <a:t>planing</a:t>
            </a:r>
            <a:r>
              <a:rPr lang="en-US" dirty="0">
                <a:solidFill>
                  <a:srgbClr val="555555"/>
                </a:solidFill>
                <a:latin typeface="Arial" panose="020B0604020202020204" pitchFamily="34" charset="0"/>
              </a:rPr>
              <a:t> (SRP) procedures</a:t>
            </a:r>
          </a:p>
          <a:p>
            <a:pPr>
              <a:defRPr/>
            </a:pPr>
            <a:r>
              <a:rPr lang="en-US" dirty="0">
                <a:latin typeface="Arial" charset="0"/>
                <a:ea typeface="ＭＳ Ｐゴシック" charset="0"/>
                <a:cs typeface="Arial" charset="0"/>
              </a:rPr>
              <a:t>Develop a periodontal case study  </a:t>
            </a:r>
          </a:p>
          <a:p>
            <a:pPr>
              <a:defRPr/>
            </a:pPr>
            <a:r>
              <a:rPr lang="en-US" dirty="0">
                <a:latin typeface="Arial" charset="0"/>
                <a:ea typeface="ＭＳ Ｐゴシック" charset="0"/>
                <a:cs typeface="Arial" charset="0"/>
              </a:rPr>
              <a:t>Apply diagnostic guidelines in a clinical setting  </a:t>
            </a:r>
          </a:p>
          <a:p>
            <a:pPr marL="0" indent="0">
              <a:defRPr/>
            </a:pPr>
            <a:endParaRPr lang="en-US" dirty="0">
              <a:latin typeface="Arial" charset="0"/>
              <a:ea typeface="ＭＳ Ｐゴシック" charset="0"/>
              <a:cs typeface="Arial" charset="0"/>
            </a:endParaRPr>
          </a:p>
        </p:txBody>
      </p:sp>
      <p:sp>
        <p:nvSpPr>
          <p:cNvPr id="19457"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Aft>
                <a:spcPts val="600"/>
              </a:spcAft>
            </a:pPr>
            <a:fld id="{6608FFB4-B04C-8B4E-B996-A2B6CE50DDE5}" type="slidenum">
              <a:rPr lang="en-US" sz="2200"/>
              <a:pPr eaLnBrk="1" hangingPunct="1">
                <a:lnSpc>
                  <a:spcPct val="90000"/>
                </a:lnSpc>
                <a:spcAft>
                  <a:spcPts val="600"/>
                </a:spcAft>
              </a:pPr>
              <a:t>3</a:t>
            </a:fld>
            <a:endParaRPr lang="en-US" sz="2200"/>
          </a:p>
        </p:txBody>
      </p:sp>
    </p:spTree>
    <p:extLst>
      <p:ext uri="{BB962C8B-B14F-4D97-AF65-F5344CB8AC3E}">
        <p14:creationId xmlns:p14="http://schemas.microsoft.com/office/powerpoint/2010/main" val="424497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32670"/>
            <a:ext cx="7200900" cy="1215130"/>
          </a:xfrm>
        </p:spPr>
        <p:txBody>
          <a:bodyPr>
            <a:normAutofit fontScale="90000"/>
          </a:bodyPr>
          <a:lstStyle/>
          <a:p>
            <a:r>
              <a:rPr lang="en-US" b="1" dirty="0"/>
              <a:t>ARESTIN® (minocycline </a:t>
            </a:r>
            <a:r>
              <a:rPr lang="en-US" b="1" dirty="0" err="1"/>
              <a:t>HCl</a:t>
            </a:r>
            <a:r>
              <a:rPr lang="en-US" b="1" dirty="0"/>
              <a:t>) Microspheres, 1 </a:t>
            </a:r>
            <a:r>
              <a:rPr lang="en-US" b="1"/>
              <a:t>mg </a:t>
            </a:r>
            <a:br>
              <a:rPr lang="en-US" b="1"/>
            </a:br>
            <a:r>
              <a:rPr lang="en-US" b="1"/>
              <a:t>Important </a:t>
            </a:r>
            <a:r>
              <a:rPr lang="en-US" b="1" dirty="0"/>
              <a:t>Safety Information</a:t>
            </a:r>
          </a:p>
        </p:txBody>
      </p:sp>
      <p:sp>
        <p:nvSpPr>
          <p:cNvPr id="3" name="Content Placeholder 2"/>
          <p:cNvSpPr>
            <a:spLocks noGrp="1"/>
          </p:cNvSpPr>
          <p:nvPr>
            <p:ph idx="4294967295"/>
          </p:nvPr>
        </p:nvSpPr>
        <p:spPr>
          <a:xfrm>
            <a:off x="685800" y="2124076"/>
            <a:ext cx="8229600" cy="3289697"/>
          </a:xfrm>
        </p:spPr>
        <p:txBody>
          <a:bodyPr>
            <a:normAutofit fontScale="85000" lnSpcReduction="20000"/>
          </a:bodyPr>
          <a:lstStyle/>
          <a:p>
            <a:pPr lvl="0"/>
            <a:r>
              <a:rPr lang="en-US" dirty="0"/>
              <a:t>ARESTIN is contraindicated in any patient who has a known sensitivity to minocycline or tetracyclines.  Hypersensitivity reactions and hypersensitivity syndrome that included, but were not limited to anaphylaxis, anaphylactoid reaction, angioneurotic edema, urticaria, rash, eosinophilia, and one or more of the following:  hepatitis, pneumonitis, nephritis, myocarditis, and pericarditis may be present.  Swelling of the face, pruritus, fever and lymphadenopathy have been reported with the use of ARESTIN.  Some of these reactions were serious.  Post-marketing cases of anaphylaxis and serious skin reactions such as Stevens Johnson syndrome and erythema multiforme have been reported with oral minocycline, as well as acute photosensitivity reactions.</a:t>
            </a:r>
          </a:p>
          <a:p>
            <a:endParaRPr lang="en-US" dirty="0"/>
          </a:p>
          <a:p>
            <a:pPr lvl="0"/>
            <a:r>
              <a:rPr lang="en-US" dirty="0"/>
              <a:t>THE USE OF DRUGS OF THE TETRACYCLINE CLASS DURING TOOTH DEVELOPMENT MAY CAUSE PERMANENT DISCOLORATION OF THE TEETH, AND THEREFORE SHOULD NOT BE USED IN CHILDREN OR IN PREGNANT OR NURSING WOMEN.</a:t>
            </a:r>
          </a:p>
        </p:txBody>
      </p:sp>
      <p:sp>
        <p:nvSpPr>
          <p:cNvPr id="5" name="Slide Number Placeholder 3">
            <a:extLst>
              <a:ext uri="{FF2B5EF4-FFF2-40B4-BE49-F238E27FC236}">
                <a16:creationId xmlns:a16="http://schemas.microsoft.com/office/drawing/2014/main" id="{3E75D6E6-80A9-B44A-B914-4633ED74BBCC}"/>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30</a:t>
            </a:fld>
            <a:endParaRPr lang="en-US" sz="2200" dirty="0"/>
          </a:p>
        </p:txBody>
      </p:sp>
    </p:spTree>
    <p:extLst>
      <p:ext uri="{BB962C8B-B14F-4D97-AF65-F5344CB8AC3E}">
        <p14:creationId xmlns:p14="http://schemas.microsoft.com/office/powerpoint/2010/main" val="212001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885825"/>
          </a:xfrm>
        </p:spPr>
        <p:txBody>
          <a:bodyPr>
            <a:normAutofit fontScale="90000"/>
          </a:bodyPr>
          <a:lstStyle/>
          <a:p>
            <a:r>
              <a:rPr lang="en-US" b="1" dirty="0"/>
              <a:t>ARESTIN® (minocycline </a:t>
            </a:r>
            <a:r>
              <a:rPr lang="en-US" b="1" dirty="0" err="1"/>
              <a:t>HCl</a:t>
            </a:r>
            <a:r>
              <a:rPr lang="en-US" b="1" dirty="0"/>
              <a:t>) Microspheres, 1 mg </a:t>
            </a:r>
            <a:br>
              <a:rPr lang="en-US" b="1" dirty="0"/>
            </a:br>
            <a:br>
              <a:rPr lang="en-US" b="1" dirty="0"/>
            </a:br>
            <a:r>
              <a:rPr lang="en-US" b="1" dirty="0"/>
              <a:t>Important Safety Information</a:t>
            </a:r>
          </a:p>
        </p:txBody>
      </p:sp>
      <p:sp>
        <p:nvSpPr>
          <p:cNvPr id="3" name="Content Placeholder 2"/>
          <p:cNvSpPr>
            <a:spLocks noGrp="1"/>
          </p:cNvSpPr>
          <p:nvPr>
            <p:ph idx="4294967295"/>
          </p:nvPr>
        </p:nvSpPr>
        <p:spPr>
          <a:xfrm>
            <a:off x="677779" y="2286000"/>
            <a:ext cx="8229600" cy="3289697"/>
          </a:xfrm>
        </p:spPr>
        <p:txBody>
          <a:bodyPr>
            <a:normAutofit/>
          </a:bodyPr>
          <a:lstStyle/>
          <a:p>
            <a:r>
              <a:rPr lang="en-US" dirty="0"/>
              <a:t>Tetracyclines, including oral minocycline, have been associated with development of autoimmune syndromes including a lupus-like syndrome manifested by arthralgia, myalgia, rash, and swelling.  Sporadic cases of serum sickness-like reaction have presented shortly after oral minocycline use, manifested by fever, rash, arthralgia, lymphadenopathy and malaise.  In symptomatic patients, diagnostic tests should be performed and ARESTIN treatment discontinued.</a:t>
            </a:r>
          </a:p>
          <a:p>
            <a:endParaRPr lang="en-US" dirty="0"/>
          </a:p>
          <a:p>
            <a:pPr lvl="0"/>
            <a:r>
              <a:rPr lang="en-US" dirty="0"/>
              <a:t>The use of ARESTIN in an acutely abscessed periodontal pocket or for use in the regeneration of alveolar bone has not been studied.</a:t>
            </a:r>
          </a:p>
        </p:txBody>
      </p:sp>
      <p:sp>
        <p:nvSpPr>
          <p:cNvPr id="5" name="Slide Number Placeholder 3">
            <a:extLst>
              <a:ext uri="{FF2B5EF4-FFF2-40B4-BE49-F238E27FC236}">
                <a16:creationId xmlns:a16="http://schemas.microsoft.com/office/drawing/2014/main" id="{F33355BB-492C-734A-BCEB-8FE23213FFC5}"/>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31</a:t>
            </a:fld>
            <a:endParaRPr lang="en-US" sz="2200" dirty="0"/>
          </a:p>
        </p:txBody>
      </p:sp>
    </p:spTree>
    <p:extLst>
      <p:ext uri="{BB962C8B-B14F-4D97-AF65-F5344CB8AC3E}">
        <p14:creationId xmlns:p14="http://schemas.microsoft.com/office/powerpoint/2010/main" val="107476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69"/>
            <a:ext cx="8229600" cy="885825"/>
          </a:xfrm>
        </p:spPr>
        <p:txBody>
          <a:bodyPr>
            <a:normAutofit fontScale="90000"/>
          </a:bodyPr>
          <a:lstStyle/>
          <a:p>
            <a:r>
              <a:rPr lang="en-US" b="1" dirty="0"/>
              <a:t>ARESTIN® (minocycline </a:t>
            </a:r>
            <a:r>
              <a:rPr lang="en-US" b="1" dirty="0" err="1"/>
              <a:t>HCl</a:t>
            </a:r>
            <a:r>
              <a:rPr lang="en-US" b="1" dirty="0"/>
              <a:t>) Microspheres, 1 mg </a:t>
            </a:r>
            <a:br>
              <a:rPr lang="en-US" b="1" dirty="0"/>
            </a:br>
            <a:br>
              <a:rPr lang="en-US" b="1" dirty="0"/>
            </a:br>
            <a:r>
              <a:rPr lang="en-US" b="1" dirty="0"/>
              <a:t>Important Safety Information</a:t>
            </a:r>
          </a:p>
        </p:txBody>
      </p:sp>
      <p:sp>
        <p:nvSpPr>
          <p:cNvPr id="3" name="Content Placeholder 2"/>
          <p:cNvSpPr>
            <a:spLocks noGrp="1"/>
          </p:cNvSpPr>
          <p:nvPr>
            <p:ph idx="4294967295"/>
          </p:nvPr>
        </p:nvSpPr>
        <p:spPr>
          <a:xfrm>
            <a:off x="685800" y="2362200"/>
            <a:ext cx="8229600" cy="3289697"/>
          </a:xfrm>
        </p:spPr>
        <p:txBody>
          <a:bodyPr>
            <a:normAutofit fontScale="92500" lnSpcReduction="20000"/>
          </a:bodyPr>
          <a:lstStyle/>
          <a:p>
            <a:pPr lvl="0"/>
            <a:r>
              <a:rPr lang="en-US" dirty="0"/>
              <a:t>The safety and effectiveness of ARESTIN has not been established in immunocompromised patients or in those with coexistent oral candidiasis.  Use with caution if there is a predisposition to oral candidiasis.</a:t>
            </a:r>
          </a:p>
          <a:p>
            <a:pPr lvl="0"/>
            <a:endParaRPr lang="en-US" dirty="0"/>
          </a:p>
          <a:p>
            <a:r>
              <a:rPr lang="en-US" dirty="0"/>
              <a:t>In clinical trials, the most frequently reported nondental treatment-emergent adverse events were headache, infection, flu syndrome, and pain.</a:t>
            </a:r>
          </a:p>
          <a:p>
            <a:endParaRPr lang="en-US" dirty="0"/>
          </a:p>
          <a:p>
            <a:r>
              <a:rPr lang="en-US" dirty="0"/>
              <a:t>To report SUSPECTED ADVERSE REACTIONS, contact Bausch Health US, LLC at 1-800-321-4576 or FDA at 1-800-FDA-1088 or www.fda.gov/medwatch.</a:t>
            </a:r>
          </a:p>
          <a:p>
            <a:endParaRPr lang="en-US" dirty="0"/>
          </a:p>
        </p:txBody>
      </p:sp>
      <p:sp>
        <p:nvSpPr>
          <p:cNvPr id="9" name="Title 2"/>
          <p:cNvSpPr txBox="1">
            <a:spLocks/>
          </p:cNvSpPr>
          <p:nvPr/>
        </p:nvSpPr>
        <p:spPr>
          <a:xfrm>
            <a:off x="4488817" y="4991359"/>
            <a:ext cx="6105525" cy="918647"/>
          </a:xfrm>
          <a:prstGeom prst="rect">
            <a:avLst/>
          </a:prstGeom>
        </p:spPr>
        <p:txBody>
          <a:bodyPr vert="horz" lIns="68580" tIns="34290" rIns="68580" bIns="34290" rtlCol="0" anchor="b" anchorCtr="0">
            <a:normAutofit/>
          </a:bodyPr>
          <a:lstStyle>
            <a:lvl1pPr algn="l" rtl="0" fontAlgn="base">
              <a:spcBef>
                <a:spcPct val="0"/>
              </a:spcBef>
              <a:spcAft>
                <a:spcPct val="0"/>
              </a:spcAft>
              <a:defRPr sz="3200">
                <a:solidFill>
                  <a:schemeClr val="bg1"/>
                </a:solidFill>
                <a:latin typeface="Cambria" panose="02040503050406030204" pitchFamily="18" charset="0"/>
                <a:ea typeface="+mj-ea"/>
                <a:cs typeface="+mj-cs"/>
              </a:defRPr>
            </a:lvl1pPr>
            <a:lvl2pPr algn="l" rtl="0" fontAlgn="base">
              <a:spcBef>
                <a:spcPct val="0"/>
              </a:spcBef>
              <a:spcAft>
                <a:spcPct val="0"/>
              </a:spcAft>
              <a:defRPr>
                <a:solidFill>
                  <a:schemeClr val="bg1"/>
                </a:solidFill>
                <a:latin typeface="Times New Roman" pitchFamily="1" charset="0"/>
              </a:defRPr>
            </a:lvl2pPr>
            <a:lvl3pPr algn="l" rtl="0" fontAlgn="base">
              <a:spcBef>
                <a:spcPct val="0"/>
              </a:spcBef>
              <a:spcAft>
                <a:spcPct val="0"/>
              </a:spcAft>
              <a:defRPr>
                <a:solidFill>
                  <a:schemeClr val="bg1"/>
                </a:solidFill>
                <a:latin typeface="Times New Roman" pitchFamily="1" charset="0"/>
              </a:defRPr>
            </a:lvl3pPr>
            <a:lvl4pPr algn="l" rtl="0" fontAlgn="base">
              <a:spcBef>
                <a:spcPct val="0"/>
              </a:spcBef>
              <a:spcAft>
                <a:spcPct val="0"/>
              </a:spcAft>
              <a:defRPr>
                <a:solidFill>
                  <a:schemeClr val="bg1"/>
                </a:solidFill>
                <a:latin typeface="Times New Roman" pitchFamily="1" charset="0"/>
              </a:defRPr>
            </a:lvl4pPr>
            <a:lvl5pPr algn="l" rtl="0" fontAlgn="base">
              <a:spcBef>
                <a:spcPct val="0"/>
              </a:spcBef>
              <a:spcAft>
                <a:spcPct val="0"/>
              </a:spcAft>
              <a:defRPr>
                <a:solidFill>
                  <a:schemeClr val="bg1"/>
                </a:solidFill>
                <a:latin typeface="Times New Roman" pitchFamily="1" charset="0"/>
              </a:defRPr>
            </a:lvl5pPr>
            <a:lvl6pPr marL="457200" algn="l" rtl="0" fontAlgn="base">
              <a:spcBef>
                <a:spcPct val="0"/>
              </a:spcBef>
              <a:spcAft>
                <a:spcPct val="0"/>
              </a:spcAft>
              <a:defRPr>
                <a:solidFill>
                  <a:schemeClr val="bg1"/>
                </a:solidFill>
                <a:latin typeface="Times New Roman" pitchFamily="1" charset="0"/>
              </a:defRPr>
            </a:lvl6pPr>
            <a:lvl7pPr marL="914400" algn="l" rtl="0" fontAlgn="base">
              <a:spcBef>
                <a:spcPct val="0"/>
              </a:spcBef>
              <a:spcAft>
                <a:spcPct val="0"/>
              </a:spcAft>
              <a:defRPr>
                <a:solidFill>
                  <a:schemeClr val="bg1"/>
                </a:solidFill>
                <a:latin typeface="Times New Roman" pitchFamily="1" charset="0"/>
              </a:defRPr>
            </a:lvl7pPr>
            <a:lvl8pPr marL="1371600" algn="l" rtl="0" fontAlgn="base">
              <a:spcBef>
                <a:spcPct val="0"/>
              </a:spcBef>
              <a:spcAft>
                <a:spcPct val="0"/>
              </a:spcAft>
              <a:defRPr>
                <a:solidFill>
                  <a:schemeClr val="bg1"/>
                </a:solidFill>
                <a:latin typeface="Times New Roman" pitchFamily="1" charset="0"/>
              </a:defRPr>
            </a:lvl8pPr>
            <a:lvl9pPr marL="1828800" algn="l" rtl="0" fontAlgn="base">
              <a:spcBef>
                <a:spcPct val="0"/>
              </a:spcBef>
              <a:spcAft>
                <a:spcPct val="0"/>
              </a:spcAft>
              <a:defRPr>
                <a:solidFill>
                  <a:schemeClr val="bg1"/>
                </a:solidFill>
                <a:latin typeface="Times New Roman" pitchFamily="1" charset="0"/>
              </a:defRPr>
            </a:lvl9pPr>
          </a:lstStyle>
          <a:p>
            <a:endParaRPr lang="en-US" sz="1350" kern="0" dirty="0">
              <a:solidFill>
                <a:srgbClr val="000000"/>
              </a:solidFill>
            </a:endParaRPr>
          </a:p>
        </p:txBody>
      </p:sp>
      <p:sp>
        <p:nvSpPr>
          <p:cNvPr id="6" name="Slide Number Placeholder 3">
            <a:extLst>
              <a:ext uri="{FF2B5EF4-FFF2-40B4-BE49-F238E27FC236}">
                <a16:creationId xmlns:a16="http://schemas.microsoft.com/office/drawing/2014/main" id="{38764E8A-24AA-9A46-978F-265EE94A1333}"/>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32</a:t>
            </a:fld>
            <a:endParaRPr lang="en-US" sz="2200" dirty="0"/>
          </a:p>
        </p:txBody>
      </p:sp>
    </p:spTree>
    <p:extLst>
      <p:ext uri="{BB962C8B-B14F-4D97-AF65-F5344CB8AC3E}">
        <p14:creationId xmlns:p14="http://schemas.microsoft.com/office/powerpoint/2010/main" val="86981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ED60-E0B5-487C-90DD-3B396A0651E5}"/>
              </a:ext>
            </a:extLst>
          </p:cNvPr>
          <p:cNvSpPr>
            <a:spLocks noGrp="1"/>
          </p:cNvSpPr>
          <p:nvPr>
            <p:ph type="title"/>
          </p:nvPr>
        </p:nvSpPr>
        <p:spPr>
          <a:xfrm>
            <a:off x="-590225" y="-63431"/>
            <a:ext cx="8152313" cy="1435032"/>
          </a:xfrm>
        </p:spPr>
        <p:txBody>
          <a:bodyPr vert="horz" lIns="91440" tIns="45720" rIns="91440" bIns="45720" rtlCol="0" anchor="b">
            <a:normAutofit/>
          </a:bodyPr>
          <a:lstStyle/>
          <a:p>
            <a:pPr algn="ctr" defTabSz="914400"/>
            <a:r>
              <a:rPr lang="en-US" sz="7200" cap="all" dirty="0"/>
              <a:t>Thank you </a:t>
            </a:r>
          </a:p>
        </p:txBody>
      </p:sp>
      <p:pic>
        <p:nvPicPr>
          <p:cNvPr id="8" name="Picture 7" descr="A picture containing food&#10;&#10;Description automatically generated">
            <a:extLst>
              <a:ext uri="{FF2B5EF4-FFF2-40B4-BE49-F238E27FC236}">
                <a16:creationId xmlns:a16="http://schemas.microsoft.com/office/drawing/2014/main" id="{DC5A6D33-B857-457F-A070-2074B516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66933"/>
            <a:ext cx="5918138" cy="2114748"/>
          </a:xfrm>
          <a:prstGeom prst="rect">
            <a:avLst/>
          </a:prstGeom>
        </p:spPr>
      </p:pic>
      <p:sp>
        <p:nvSpPr>
          <p:cNvPr id="3" name="Rectangle 2">
            <a:extLst>
              <a:ext uri="{FF2B5EF4-FFF2-40B4-BE49-F238E27FC236}">
                <a16:creationId xmlns:a16="http://schemas.microsoft.com/office/drawing/2014/main" id="{FA218506-968E-4AC0-9FCD-09BD58C2304E}"/>
              </a:ext>
            </a:extLst>
          </p:cNvPr>
          <p:cNvSpPr/>
          <p:nvPr/>
        </p:nvSpPr>
        <p:spPr>
          <a:xfrm>
            <a:off x="787912" y="4944368"/>
            <a:ext cx="8152313" cy="646331"/>
          </a:xfrm>
          <a:prstGeom prst="rect">
            <a:avLst/>
          </a:prstGeom>
        </p:spPr>
        <p:txBody>
          <a:bodyPr wrap="square">
            <a:spAutoFit/>
          </a:bodyPr>
          <a:lstStyle/>
          <a:p>
            <a:r>
              <a:rPr lang="en-US" sz="1200" b="1" dirty="0">
                <a:solidFill>
                  <a:srgbClr val="555555"/>
                </a:solidFill>
              </a:rPr>
              <a:t>ARESTIN is a trademark of Bausch Health Companies Inc. or its affiliates. © 2020 Bausch Health Companies Inc. or its affiliates. </a:t>
            </a:r>
            <a:r>
              <a:rPr lang="en-US" sz="1200" dirty="0"/>
              <a:t>ARE.0171.USA.20-Arestin 201 presentation for faculty</a:t>
            </a:r>
            <a:endParaRPr lang="en-US" sz="1200" dirty="0">
              <a:solidFill>
                <a:srgbClr val="000000"/>
              </a:solidFill>
            </a:endParaRPr>
          </a:p>
          <a:p>
            <a:endParaRPr lang="en-US" sz="1200" b="1" dirty="0"/>
          </a:p>
        </p:txBody>
      </p:sp>
      <p:sp>
        <p:nvSpPr>
          <p:cNvPr id="6" name="Slide Number Placeholder 3">
            <a:extLst>
              <a:ext uri="{FF2B5EF4-FFF2-40B4-BE49-F238E27FC236}">
                <a16:creationId xmlns:a16="http://schemas.microsoft.com/office/drawing/2014/main" id="{4E77388C-C209-764B-AB1F-712FEB53356A}"/>
              </a:ext>
            </a:extLst>
          </p:cNvPr>
          <p:cNvSpPr>
            <a:spLocks noGrp="1"/>
          </p:cNvSpPr>
          <p:nvPr>
            <p:ph type="sldNum" sz="quarter" idx="12"/>
          </p:nvPr>
        </p:nvSpPr>
        <p:spPr>
          <a:xfrm>
            <a:off x="6389368" y="6385860"/>
            <a:ext cx="1197219" cy="404614"/>
          </a:xfrm>
        </p:spPr>
        <p:txBody>
          <a:bodyPr>
            <a:noAutofit/>
          </a:bodyPr>
          <a:lstStyle/>
          <a:p>
            <a:pPr>
              <a:spcAft>
                <a:spcPts val="600"/>
              </a:spcAft>
              <a:defRPr/>
            </a:pPr>
            <a:fld id="{04AA8ADE-05A6-234A-8943-4F3422A2A40B}" type="slidenum">
              <a:rPr lang="en-US" sz="2200"/>
              <a:pPr>
                <a:spcAft>
                  <a:spcPts val="600"/>
                </a:spcAft>
                <a:defRPr/>
              </a:pPr>
              <a:t>33</a:t>
            </a:fld>
            <a:endParaRPr lang="en-US" sz="2200" dirty="0"/>
          </a:p>
        </p:txBody>
      </p:sp>
    </p:spTree>
    <p:extLst>
      <p:ext uri="{BB962C8B-B14F-4D97-AF65-F5344CB8AC3E}">
        <p14:creationId xmlns:p14="http://schemas.microsoft.com/office/powerpoint/2010/main" val="88262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545433" y="304800"/>
            <a:ext cx="2642954" cy="5020353"/>
          </a:xfrm>
        </p:spPr>
        <p:txBody>
          <a:bodyPr>
            <a:normAutofit/>
          </a:bodyPr>
          <a:lstStyle/>
          <a:p>
            <a:pPr>
              <a:defRPr/>
            </a:pPr>
            <a:r>
              <a:rPr lang="en-US" sz="3700" b="1" dirty="0"/>
              <a:t>Objectives</a:t>
            </a:r>
            <a:endParaRPr lang="en-US" sz="3700" b="1" dirty="0">
              <a:latin typeface="+mj-lt"/>
            </a:endParaRPr>
          </a:p>
        </p:txBody>
      </p:sp>
      <p:sp>
        <p:nvSpPr>
          <p:cNvPr id="19462" name="Content Placeholder 2"/>
          <p:cNvSpPr>
            <a:spLocks noGrp="1"/>
          </p:cNvSpPr>
          <p:nvPr>
            <p:ph idx="1"/>
          </p:nvPr>
        </p:nvSpPr>
        <p:spPr>
          <a:xfrm>
            <a:off x="1254742" y="1271305"/>
            <a:ext cx="7311741" cy="5020353"/>
          </a:xfrm>
        </p:spPr>
        <p:txBody>
          <a:bodyPr>
            <a:normAutofit lnSpcReduction="10000"/>
          </a:bodyPr>
          <a:lstStyle/>
          <a:p>
            <a:pPr marL="0" indent="0">
              <a:buFontTx/>
              <a:buNone/>
              <a:defRPr/>
            </a:pPr>
            <a:r>
              <a:rPr lang="en-US" dirty="0">
                <a:latin typeface="Arial" charset="0"/>
                <a:ea typeface="ＭＳ Ｐゴシック" charset="0"/>
                <a:cs typeface="Arial" charset="0"/>
              </a:rPr>
              <a:t>First, the ARESTIN 201 presentation and clinical assignment will prepare you to:</a:t>
            </a:r>
          </a:p>
          <a:p>
            <a:pPr>
              <a:defRPr/>
            </a:pPr>
            <a:r>
              <a:rPr lang="en-US" dirty="0">
                <a:latin typeface="Arial" charset="0"/>
                <a:ea typeface="ＭＳ Ｐゴシック" charset="0"/>
                <a:cs typeface="Arial" charset="0"/>
              </a:rPr>
              <a:t>Discuss the 2017 AAP Classification guidelines  for Periodontal Diseases and Conditions </a:t>
            </a:r>
          </a:p>
          <a:p>
            <a:pPr>
              <a:defRPr/>
            </a:pPr>
            <a:r>
              <a:rPr lang="en-US" dirty="0">
                <a:latin typeface="Arial" charset="0"/>
                <a:ea typeface="ＭＳ Ｐゴシック" charset="0"/>
                <a:cs typeface="Arial" charset="0"/>
              </a:rPr>
              <a:t>Develop a comprehensive  treatment plan for a periodontal patient</a:t>
            </a:r>
          </a:p>
          <a:p>
            <a:pPr>
              <a:defRPr/>
            </a:pPr>
            <a:r>
              <a:rPr lang="en-US" dirty="0">
                <a:latin typeface="Arial" charset="0"/>
                <a:ea typeface="ＭＳ Ｐゴシック" charset="0"/>
                <a:cs typeface="Arial" charset="0"/>
              </a:rPr>
              <a:t>Recognize when to refer to the periodontist</a:t>
            </a:r>
          </a:p>
          <a:p>
            <a:pPr>
              <a:defRPr/>
            </a:pPr>
            <a:r>
              <a:rPr lang="en-US" dirty="0">
                <a:latin typeface="Arial" charset="0"/>
                <a:ea typeface="ＭＳ Ｐゴシック" charset="0"/>
                <a:cs typeface="Arial" charset="0"/>
              </a:rPr>
              <a:t>Create a periodontal case study following the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 201 Periodontal </a:t>
            </a:r>
            <a:br>
              <a:rPr lang="en-US" dirty="0">
                <a:latin typeface="Arial" charset="0"/>
                <a:ea typeface="ＭＳ Ｐゴシック" charset="0"/>
                <a:cs typeface="Arial" charset="0"/>
              </a:rPr>
            </a:br>
            <a:r>
              <a:rPr lang="en-US" dirty="0">
                <a:latin typeface="Arial" charset="0"/>
                <a:ea typeface="ＭＳ Ｐゴシック" charset="0"/>
                <a:cs typeface="Arial" charset="0"/>
              </a:rPr>
              <a:t>Case Study Content Guidelines</a:t>
            </a:r>
            <a:r>
              <a:rPr lang="en-US" baseline="30000" dirty="0">
                <a:latin typeface="Arial" charset="0"/>
                <a:ea typeface="ＭＳ Ｐゴシック" charset="0"/>
                <a:cs typeface="Arial" charset="0"/>
              </a:rPr>
              <a:t>1</a:t>
            </a:r>
            <a:r>
              <a:rPr lang="en-US" dirty="0">
                <a:latin typeface="Arial" charset="0"/>
                <a:ea typeface="ＭＳ Ｐゴシック" charset="0"/>
                <a:cs typeface="Arial" charset="0"/>
              </a:rPr>
              <a:t> </a:t>
            </a:r>
          </a:p>
          <a:p>
            <a:pPr>
              <a:defRPr/>
            </a:pPr>
            <a:r>
              <a:rPr lang="en-US" dirty="0">
                <a:latin typeface="Arial" charset="0"/>
                <a:ea typeface="ＭＳ Ｐゴシック" charset="0"/>
                <a:cs typeface="Arial" charset="0"/>
              </a:rPr>
              <a:t>Demonstrate competency using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a:t>
            </a:r>
          </a:p>
          <a:p>
            <a:pPr>
              <a:defRPr/>
            </a:pPr>
            <a:r>
              <a:rPr lang="en-US" dirty="0">
                <a:latin typeface="Arial" charset="0"/>
                <a:ea typeface="ＭＳ Ｐゴシック" charset="0"/>
                <a:cs typeface="Arial" charset="0"/>
              </a:rPr>
              <a:t>Compare treatment outcomes with SRP alone vs </a:t>
            </a:r>
            <a:r>
              <a:rPr lang="en-US" dirty="0">
                <a:solidFill>
                  <a:schemeClr val="tx1"/>
                </a:solidFill>
                <a:latin typeface="Arial" charset="0"/>
                <a:ea typeface="ＭＳ Ｐゴシック" charset="0"/>
                <a:cs typeface="Arial" charset="0"/>
              </a:rPr>
              <a:t>SRP + ARESTIN</a:t>
            </a:r>
            <a:r>
              <a:rPr lang="en-US" baseline="30000" dirty="0">
                <a:latin typeface="Arial" charset="0"/>
                <a:ea typeface="ＭＳ Ｐゴシック" charset="0"/>
                <a:cs typeface="Arial" charset="0"/>
              </a:rPr>
              <a:t>®</a:t>
            </a:r>
            <a:r>
              <a:rPr lang="en-US" dirty="0">
                <a:latin typeface="Arial" charset="0"/>
                <a:ea typeface="ＭＳ Ｐゴシック" charset="0"/>
                <a:cs typeface="Arial" charset="0"/>
              </a:rPr>
              <a:t> (minocycline HCl) Microspheres, 1 mg </a:t>
            </a:r>
          </a:p>
          <a:p>
            <a:pPr marL="0" indent="0">
              <a:defRPr/>
            </a:pPr>
            <a:endParaRPr lang="en-US" dirty="0">
              <a:latin typeface="Arial" charset="0"/>
              <a:ea typeface="ＭＳ Ｐゴシック" charset="0"/>
              <a:cs typeface="Arial" charset="0"/>
            </a:endParaRPr>
          </a:p>
        </p:txBody>
      </p:sp>
      <p:sp>
        <p:nvSpPr>
          <p:cNvPr id="19457"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Aft>
                <a:spcPts val="600"/>
              </a:spcAft>
            </a:pPr>
            <a:fld id="{6608FFB4-B04C-8B4E-B996-A2B6CE50DDE5}" type="slidenum">
              <a:rPr lang="en-US" sz="2200"/>
              <a:pPr eaLnBrk="1" hangingPunct="1">
                <a:lnSpc>
                  <a:spcPct val="90000"/>
                </a:lnSpc>
                <a:spcAft>
                  <a:spcPts val="600"/>
                </a:spcAft>
              </a:pPr>
              <a:t>4</a:t>
            </a:fld>
            <a:endParaRPr lang="en-US" sz="2200"/>
          </a:p>
        </p:txBody>
      </p:sp>
      <p:sp>
        <p:nvSpPr>
          <p:cNvPr id="2" name="Rectangle 1">
            <a:extLst>
              <a:ext uri="{FF2B5EF4-FFF2-40B4-BE49-F238E27FC236}">
                <a16:creationId xmlns:a16="http://schemas.microsoft.com/office/drawing/2014/main" id="{EC7F9EB6-89CB-48AD-9574-3ABB9BEF5E64}"/>
              </a:ext>
            </a:extLst>
          </p:cNvPr>
          <p:cNvSpPr/>
          <p:nvPr/>
        </p:nvSpPr>
        <p:spPr>
          <a:xfrm>
            <a:off x="547707" y="5912801"/>
            <a:ext cx="8113274" cy="369332"/>
          </a:xfrm>
          <a:prstGeom prst="rect">
            <a:avLst/>
          </a:prstGeom>
        </p:spPr>
        <p:txBody>
          <a:bodyPr wrap="square">
            <a:spAutoFit/>
          </a:bodyPr>
          <a:lstStyle/>
          <a:p>
            <a:r>
              <a:rPr lang="en-US" sz="900" b="1" dirty="0"/>
              <a:t>REFERENCE: 1. </a:t>
            </a:r>
            <a:r>
              <a:rPr lang="en-US" sz="900" dirty="0"/>
              <a:t>Francis B. Case Development, Documentation, and Presentation. In: </a:t>
            </a:r>
            <a:r>
              <a:rPr lang="en-US" sz="900" i="1" dirty="0"/>
              <a:t>Mosby’</a:t>
            </a:r>
            <a:r>
              <a:rPr lang="en-US" altLang="ja-JP" sz="900" i="1" dirty="0"/>
              <a:t>s Dental Hygiene: Concepts, Cases and Competencies</a:t>
            </a:r>
            <a:r>
              <a:rPr lang="en-US" altLang="ja-JP" sz="900" dirty="0"/>
              <a:t>. 2nd ed. St Louis, MO: Elsevier; 2008:430-439. </a:t>
            </a:r>
            <a:r>
              <a:rPr lang="en-US" sz="900" dirty="0"/>
              <a:t>Adapted and reprinted with permission from Elsevier.</a:t>
            </a:r>
          </a:p>
        </p:txBody>
      </p:sp>
    </p:spTree>
    <p:extLst>
      <p:ext uri="{BB962C8B-B14F-4D97-AF65-F5344CB8AC3E}">
        <p14:creationId xmlns:p14="http://schemas.microsoft.com/office/powerpoint/2010/main" val="53244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0"/>
            <a:ext cx="7200900" cy="1485900"/>
          </a:xfrm>
        </p:spPr>
        <p:txBody>
          <a:bodyPr>
            <a:normAutofit fontScale="90000"/>
          </a:bodyPr>
          <a:lstStyle/>
          <a:p>
            <a:r>
              <a:rPr lang="en-US" b="1" dirty="0"/>
              <a:t>ARESTIN® (minocycline </a:t>
            </a:r>
            <a:r>
              <a:rPr lang="en-US" b="1" dirty="0" err="1"/>
              <a:t>HCl</a:t>
            </a:r>
            <a:r>
              <a:rPr lang="en-US" b="1" dirty="0"/>
              <a:t>) Microspheres, 1 mg </a:t>
            </a:r>
            <a:br>
              <a:rPr lang="en-US" b="1" dirty="0"/>
            </a:br>
            <a:br>
              <a:rPr lang="en-US" b="1" dirty="0"/>
            </a:br>
            <a:r>
              <a:rPr lang="en-US" b="1" dirty="0"/>
              <a:t>Important Safety Information</a:t>
            </a:r>
          </a:p>
        </p:txBody>
      </p:sp>
      <p:sp>
        <p:nvSpPr>
          <p:cNvPr id="3" name="Content Placeholder 2"/>
          <p:cNvSpPr>
            <a:spLocks noGrp="1"/>
          </p:cNvSpPr>
          <p:nvPr>
            <p:ph idx="4294967295"/>
          </p:nvPr>
        </p:nvSpPr>
        <p:spPr>
          <a:xfrm>
            <a:off x="566468" y="2441129"/>
            <a:ext cx="8229600" cy="3289697"/>
          </a:xfrm>
        </p:spPr>
        <p:txBody>
          <a:bodyPr>
            <a:normAutofit fontScale="85000" lnSpcReduction="20000"/>
          </a:bodyPr>
          <a:lstStyle/>
          <a:p>
            <a:pPr lvl="0"/>
            <a:r>
              <a:rPr lang="en-US" dirty="0"/>
              <a:t>ARESTIN is contraindicated in any patient who has a known sensitivity to minocycline or tetracyclines.  Hypersensitivity reactions and hypersensitivity syndrome that included, but were not limited to anaphylaxis, anaphylactoid reaction, angioneurotic edema, urticaria, rash, eosinophilia, and one or more of the following:  hepatitis, pneumonitis, nephritis, myocarditis, and pericarditis may be present.  Swelling of the face, pruritus, fever and lymphadenopathy have been reported with the use of ARESTIN.  Some of these reactions were serious.  Post-marketing cases of anaphylaxis and serious skin reactions such as Stevens Johnson syndrome and erythema multiforme have been reported with oral minocycline, as well as acute photosensitivity reactions.</a:t>
            </a:r>
          </a:p>
          <a:p>
            <a:endParaRPr lang="en-US" dirty="0"/>
          </a:p>
          <a:p>
            <a:pPr lvl="0"/>
            <a:r>
              <a:rPr lang="en-US" dirty="0"/>
              <a:t>THE USE OF DRUGS OF THE TETRACYCLINE CLASS DURING TOOTH DEVELOPMENT MAY CAUSE PERMANENT DISCOLORATION OF THE TEETH, AND THEREFORE SHOULD NOT BE USED IN CHILDREN OR IN PREGNANT OR NURSING WOMEN.</a:t>
            </a:r>
          </a:p>
        </p:txBody>
      </p:sp>
      <p:sp>
        <p:nvSpPr>
          <p:cNvPr id="4" name="Slide Number Placeholder 3"/>
          <p:cNvSpPr>
            <a:spLocks noGrp="1"/>
          </p:cNvSpPr>
          <p:nvPr>
            <p:ph type="sldNum" sz="quarter" idx="12"/>
          </p:nvPr>
        </p:nvSpPr>
        <p:spPr/>
        <p:txBody>
          <a:bodyPr/>
          <a:lstStyle/>
          <a:p>
            <a:fld id="{32D65EE6-21EB-4FDE-9A3B-CE9DA8C27A95}" type="slidenum">
              <a:rPr lang="en-US">
                <a:solidFill>
                  <a:srgbClr val="000000">
                    <a:tint val="75000"/>
                  </a:srgbClr>
                </a:solidFill>
                <a:cs typeface="+mn-cs"/>
              </a:rPr>
              <a:pPr/>
              <a:t>5</a:t>
            </a:fld>
            <a:endParaRPr lang="en-US" dirty="0">
              <a:solidFill>
                <a:srgbClr val="000000">
                  <a:tint val="75000"/>
                </a:srgbClr>
              </a:solidFill>
              <a:cs typeface="+mn-cs"/>
            </a:endParaRPr>
          </a:p>
        </p:txBody>
      </p:sp>
    </p:spTree>
    <p:extLst>
      <p:ext uri="{BB962C8B-B14F-4D97-AF65-F5344CB8AC3E}">
        <p14:creationId xmlns:p14="http://schemas.microsoft.com/office/powerpoint/2010/main" val="241091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095"/>
            <a:ext cx="8229600" cy="885825"/>
          </a:xfrm>
        </p:spPr>
        <p:txBody>
          <a:bodyPr>
            <a:normAutofit fontScale="90000"/>
          </a:bodyPr>
          <a:lstStyle/>
          <a:p>
            <a:r>
              <a:rPr lang="en-US" b="1" dirty="0"/>
              <a:t>ARESTIN® (minocycline </a:t>
            </a:r>
            <a:r>
              <a:rPr lang="en-US" b="1" dirty="0" err="1"/>
              <a:t>HCl</a:t>
            </a:r>
            <a:r>
              <a:rPr lang="en-US" b="1" dirty="0"/>
              <a:t>) Microspheres, 1 mg </a:t>
            </a:r>
            <a:br>
              <a:rPr lang="en-US" b="1" dirty="0"/>
            </a:br>
            <a:br>
              <a:rPr lang="en-US" b="1" dirty="0"/>
            </a:br>
            <a:r>
              <a:rPr lang="en-US" b="1" dirty="0"/>
              <a:t>Important Safety Information</a:t>
            </a:r>
          </a:p>
        </p:txBody>
      </p:sp>
      <p:sp>
        <p:nvSpPr>
          <p:cNvPr id="3" name="Content Placeholder 2"/>
          <p:cNvSpPr>
            <a:spLocks noGrp="1"/>
          </p:cNvSpPr>
          <p:nvPr>
            <p:ph idx="4294967295"/>
          </p:nvPr>
        </p:nvSpPr>
        <p:spPr>
          <a:xfrm>
            <a:off x="457200" y="2200276"/>
            <a:ext cx="8229600" cy="3289697"/>
          </a:xfrm>
        </p:spPr>
        <p:txBody>
          <a:bodyPr>
            <a:normAutofit/>
          </a:bodyPr>
          <a:lstStyle/>
          <a:p>
            <a:r>
              <a:rPr lang="en-US" dirty="0"/>
              <a:t>Tetracyclines, including oral minocycline, have been associated with development of autoimmune syndromes including a lupus-like syndrome manifested by arthralgia, myalgia, rash, and swelling.  Sporadic cases of serum sickness-like reaction have presented shortly after oral minocycline use, manifested by fever, rash, arthralgia, lymphadenopathy and malaise.  In symptomatic patients, diagnostic tests should be performed and ARESTIN treatment discontinued.</a:t>
            </a:r>
          </a:p>
          <a:p>
            <a:endParaRPr lang="en-US" dirty="0"/>
          </a:p>
          <a:p>
            <a:pPr lvl="0"/>
            <a:r>
              <a:rPr lang="en-US" dirty="0"/>
              <a:t>The use of ARESTIN in an acutely abscessed periodontal pocket or for use in the regeneration of alveolar bone has not been studied.</a:t>
            </a:r>
          </a:p>
        </p:txBody>
      </p:sp>
      <p:sp>
        <p:nvSpPr>
          <p:cNvPr id="4" name="Slide Number Placeholder 3"/>
          <p:cNvSpPr>
            <a:spLocks noGrp="1"/>
          </p:cNvSpPr>
          <p:nvPr>
            <p:ph type="sldNum" sz="quarter" idx="12"/>
          </p:nvPr>
        </p:nvSpPr>
        <p:spPr/>
        <p:txBody>
          <a:bodyPr/>
          <a:lstStyle/>
          <a:p>
            <a:fld id="{32D65EE6-21EB-4FDE-9A3B-CE9DA8C27A95}" type="slidenum">
              <a:rPr lang="en-US">
                <a:solidFill>
                  <a:srgbClr val="000000">
                    <a:tint val="75000"/>
                  </a:srgbClr>
                </a:solidFill>
                <a:cs typeface="+mn-cs"/>
              </a:rPr>
              <a:pPr/>
              <a:t>6</a:t>
            </a:fld>
            <a:endParaRPr lang="en-US" dirty="0">
              <a:solidFill>
                <a:srgbClr val="000000">
                  <a:tint val="75000"/>
                </a:srgbClr>
              </a:solidFill>
              <a:cs typeface="+mn-cs"/>
            </a:endParaRPr>
          </a:p>
        </p:txBody>
      </p:sp>
    </p:spTree>
    <p:extLst>
      <p:ext uri="{BB962C8B-B14F-4D97-AF65-F5344CB8AC3E}">
        <p14:creationId xmlns:p14="http://schemas.microsoft.com/office/powerpoint/2010/main" val="121548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4" y="62169"/>
            <a:ext cx="8229600" cy="885825"/>
          </a:xfrm>
        </p:spPr>
        <p:txBody>
          <a:bodyPr>
            <a:normAutofit fontScale="90000"/>
          </a:bodyPr>
          <a:lstStyle/>
          <a:p>
            <a:r>
              <a:rPr lang="en-US" b="1" dirty="0"/>
              <a:t>ARESTIN® (minocycline </a:t>
            </a:r>
            <a:r>
              <a:rPr lang="en-US" b="1" dirty="0" err="1"/>
              <a:t>HCl</a:t>
            </a:r>
            <a:r>
              <a:rPr lang="en-US" b="1" dirty="0"/>
              <a:t>) Microspheres, 1 mg </a:t>
            </a:r>
            <a:br>
              <a:rPr lang="en-US" b="1" dirty="0"/>
            </a:br>
            <a:br>
              <a:rPr lang="en-US" b="1" dirty="0"/>
            </a:br>
            <a:r>
              <a:rPr lang="en-US" b="1" dirty="0"/>
              <a:t>Important Safety Information</a:t>
            </a:r>
          </a:p>
        </p:txBody>
      </p:sp>
      <p:sp>
        <p:nvSpPr>
          <p:cNvPr id="3" name="Content Placeholder 2"/>
          <p:cNvSpPr>
            <a:spLocks noGrp="1"/>
          </p:cNvSpPr>
          <p:nvPr>
            <p:ph idx="4294967295"/>
          </p:nvPr>
        </p:nvSpPr>
        <p:spPr>
          <a:xfrm>
            <a:off x="489284" y="2438400"/>
            <a:ext cx="8229600" cy="3289697"/>
          </a:xfrm>
        </p:spPr>
        <p:txBody>
          <a:bodyPr>
            <a:normAutofit fontScale="92500" lnSpcReduction="20000"/>
          </a:bodyPr>
          <a:lstStyle/>
          <a:p>
            <a:pPr lvl="0"/>
            <a:r>
              <a:rPr lang="en-US" dirty="0"/>
              <a:t>The safety and effectiveness of ARESTIN has not been established in immunocompromised patients or in those with coexistent oral candidiasis.  Use with caution if there is a predisposition to oral candidiasis.</a:t>
            </a:r>
          </a:p>
          <a:p>
            <a:pPr lvl="0"/>
            <a:endParaRPr lang="en-US" dirty="0"/>
          </a:p>
          <a:p>
            <a:r>
              <a:rPr lang="en-US" dirty="0"/>
              <a:t>In clinical trials, the most frequently reported nondental treatment-emergent adverse events were headache, infection, flu syndrome, and pain.</a:t>
            </a:r>
          </a:p>
          <a:p>
            <a:endParaRPr lang="en-US" dirty="0"/>
          </a:p>
          <a:p>
            <a:r>
              <a:rPr lang="en-US" dirty="0"/>
              <a:t>To report SUSPECTED ADVERSE REACTIONS, contact Bausch Health US, LLC at 1-800-321-4576 or FDA at 1-800-FDA-1088 or www.fda.gov/medwatch.</a:t>
            </a:r>
          </a:p>
          <a:p>
            <a:endParaRPr lang="en-US" dirty="0"/>
          </a:p>
        </p:txBody>
      </p:sp>
      <p:sp>
        <p:nvSpPr>
          <p:cNvPr id="4" name="Slide Number Placeholder 3"/>
          <p:cNvSpPr>
            <a:spLocks noGrp="1"/>
          </p:cNvSpPr>
          <p:nvPr>
            <p:ph type="sldNum" sz="quarter" idx="12"/>
          </p:nvPr>
        </p:nvSpPr>
        <p:spPr/>
        <p:txBody>
          <a:bodyPr/>
          <a:lstStyle/>
          <a:p>
            <a:fld id="{32D65EE6-21EB-4FDE-9A3B-CE9DA8C27A95}" type="slidenum">
              <a:rPr lang="en-US">
                <a:solidFill>
                  <a:srgbClr val="000000">
                    <a:tint val="75000"/>
                  </a:srgbClr>
                </a:solidFill>
                <a:cs typeface="+mn-cs"/>
              </a:rPr>
              <a:pPr/>
              <a:t>7</a:t>
            </a:fld>
            <a:endParaRPr lang="en-US" dirty="0">
              <a:solidFill>
                <a:srgbClr val="000000">
                  <a:tint val="75000"/>
                </a:srgbClr>
              </a:solidFill>
              <a:cs typeface="+mn-cs"/>
            </a:endParaRPr>
          </a:p>
        </p:txBody>
      </p:sp>
      <p:sp>
        <p:nvSpPr>
          <p:cNvPr id="9" name="Title 2"/>
          <p:cNvSpPr txBox="1">
            <a:spLocks/>
          </p:cNvSpPr>
          <p:nvPr/>
        </p:nvSpPr>
        <p:spPr>
          <a:xfrm>
            <a:off x="4488817" y="4991359"/>
            <a:ext cx="6105525" cy="918647"/>
          </a:xfrm>
          <a:prstGeom prst="rect">
            <a:avLst/>
          </a:prstGeom>
        </p:spPr>
        <p:txBody>
          <a:bodyPr vert="horz" lIns="68580" tIns="34290" rIns="68580" bIns="34290" rtlCol="0" anchor="b" anchorCtr="0">
            <a:normAutofit/>
          </a:bodyPr>
          <a:lstStyle>
            <a:lvl1pPr algn="l" rtl="0" fontAlgn="base">
              <a:spcBef>
                <a:spcPct val="0"/>
              </a:spcBef>
              <a:spcAft>
                <a:spcPct val="0"/>
              </a:spcAft>
              <a:defRPr sz="3200">
                <a:solidFill>
                  <a:schemeClr val="bg1"/>
                </a:solidFill>
                <a:latin typeface="Cambria" panose="02040503050406030204" pitchFamily="18" charset="0"/>
                <a:ea typeface="+mj-ea"/>
                <a:cs typeface="+mj-cs"/>
              </a:defRPr>
            </a:lvl1pPr>
            <a:lvl2pPr algn="l" rtl="0" fontAlgn="base">
              <a:spcBef>
                <a:spcPct val="0"/>
              </a:spcBef>
              <a:spcAft>
                <a:spcPct val="0"/>
              </a:spcAft>
              <a:defRPr>
                <a:solidFill>
                  <a:schemeClr val="bg1"/>
                </a:solidFill>
                <a:latin typeface="Times New Roman" pitchFamily="1" charset="0"/>
              </a:defRPr>
            </a:lvl2pPr>
            <a:lvl3pPr algn="l" rtl="0" fontAlgn="base">
              <a:spcBef>
                <a:spcPct val="0"/>
              </a:spcBef>
              <a:spcAft>
                <a:spcPct val="0"/>
              </a:spcAft>
              <a:defRPr>
                <a:solidFill>
                  <a:schemeClr val="bg1"/>
                </a:solidFill>
                <a:latin typeface="Times New Roman" pitchFamily="1" charset="0"/>
              </a:defRPr>
            </a:lvl3pPr>
            <a:lvl4pPr algn="l" rtl="0" fontAlgn="base">
              <a:spcBef>
                <a:spcPct val="0"/>
              </a:spcBef>
              <a:spcAft>
                <a:spcPct val="0"/>
              </a:spcAft>
              <a:defRPr>
                <a:solidFill>
                  <a:schemeClr val="bg1"/>
                </a:solidFill>
                <a:latin typeface="Times New Roman" pitchFamily="1" charset="0"/>
              </a:defRPr>
            </a:lvl4pPr>
            <a:lvl5pPr algn="l" rtl="0" fontAlgn="base">
              <a:spcBef>
                <a:spcPct val="0"/>
              </a:spcBef>
              <a:spcAft>
                <a:spcPct val="0"/>
              </a:spcAft>
              <a:defRPr>
                <a:solidFill>
                  <a:schemeClr val="bg1"/>
                </a:solidFill>
                <a:latin typeface="Times New Roman" pitchFamily="1" charset="0"/>
              </a:defRPr>
            </a:lvl5pPr>
            <a:lvl6pPr marL="457200" algn="l" rtl="0" fontAlgn="base">
              <a:spcBef>
                <a:spcPct val="0"/>
              </a:spcBef>
              <a:spcAft>
                <a:spcPct val="0"/>
              </a:spcAft>
              <a:defRPr>
                <a:solidFill>
                  <a:schemeClr val="bg1"/>
                </a:solidFill>
                <a:latin typeface="Times New Roman" pitchFamily="1" charset="0"/>
              </a:defRPr>
            </a:lvl6pPr>
            <a:lvl7pPr marL="914400" algn="l" rtl="0" fontAlgn="base">
              <a:spcBef>
                <a:spcPct val="0"/>
              </a:spcBef>
              <a:spcAft>
                <a:spcPct val="0"/>
              </a:spcAft>
              <a:defRPr>
                <a:solidFill>
                  <a:schemeClr val="bg1"/>
                </a:solidFill>
                <a:latin typeface="Times New Roman" pitchFamily="1" charset="0"/>
              </a:defRPr>
            </a:lvl7pPr>
            <a:lvl8pPr marL="1371600" algn="l" rtl="0" fontAlgn="base">
              <a:spcBef>
                <a:spcPct val="0"/>
              </a:spcBef>
              <a:spcAft>
                <a:spcPct val="0"/>
              </a:spcAft>
              <a:defRPr>
                <a:solidFill>
                  <a:schemeClr val="bg1"/>
                </a:solidFill>
                <a:latin typeface="Times New Roman" pitchFamily="1" charset="0"/>
              </a:defRPr>
            </a:lvl8pPr>
            <a:lvl9pPr marL="1828800" algn="l" rtl="0" fontAlgn="base">
              <a:spcBef>
                <a:spcPct val="0"/>
              </a:spcBef>
              <a:spcAft>
                <a:spcPct val="0"/>
              </a:spcAft>
              <a:defRPr>
                <a:solidFill>
                  <a:schemeClr val="bg1"/>
                </a:solidFill>
                <a:latin typeface="Times New Roman" pitchFamily="1" charset="0"/>
              </a:defRPr>
            </a:lvl9pPr>
          </a:lstStyle>
          <a:p>
            <a:endParaRPr lang="en-US" sz="1350" kern="0" dirty="0">
              <a:solidFill>
                <a:srgbClr val="000000"/>
              </a:solidFill>
            </a:endParaRPr>
          </a:p>
        </p:txBody>
      </p:sp>
    </p:spTree>
    <p:extLst>
      <p:ext uri="{BB962C8B-B14F-4D97-AF65-F5344CB8AC3E}">
        <p14:creationId xmlns:p14="http://schemas.microsoft.com/office/powerpoint/2010/main" val="69562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7B60-D4EA-4E62-B38C-79B6E6001F6D}"/>
              </a:ext>
            </a:extLst>
          </p:cNvPr>
          <p:cNvSpPr>
            <a:spLocks noGrp="1"/>
          </p:cNvSpPr>
          <p:nvPr>
            <p:ph type="title"/>
          </p:nvPr>
        </p:nvSpPr>
        <p:spPr>
          <a:xfrm>
            <a:off x="441963" y="247650"/>
            <a:ext cx="3434804" cy="1485900"/>
          </a:xfrm>
        </p:spPr>
        <p:txBody>
          <a:bodyPr vert="horz" lIns="91440" tIns="45720" rIns="91440" bIns="45720" rtlCol="0" anchor="t">
            <a:normAutofit fontScale="90000"/>
          </a:bodyPr>
          <a:lstStyle/>
          <a:p>
            <a:pPr defTabSz="914400">
              <a:lnSpc>
                <a:spcPct val="89000"/>
              </a:lnSpc>
            </a:pPr>
            <a:r>
              <a:rPr lang="en-US" sz="3700" dirty="0"/>
              <a:t>Periodontal Disease- Etiologic Factors </a:t>
            </a:r>
          </a:p>
        </p:txBody>
      </p:sp>
      <p:sp>
        <p:nvSpPr>
          <p:cNvPr id="4" name="Slide Number Placeholder 3">
            <a:extLst>
              <a:ext uri="{FF2B5EF4-FFF2-40B4-BE49-F238E27FC236}">
                <a16:creationId xmlns:a16="http://schemas.microsoft.com/office/drawing/2014/main" id="{0F9DD935-0D9E-42F9-8E53-E7FF58CD312C}"/>
              </a:ext>
            </a:extLst>
          </p:cNvPr>
          <p:cNvSpPr>
            <a:spLocks noGrp="1"/>
          </p:cNvSpPr>
          <p:nvPr>
            <p:ph type="sldNum" sz="quarter" idx="12"/>
          </p:nvPr>
        </p:nvSpPr>
        <p:spPr>
          <a:xfrm>
            <a:off x="7104552" y="6453386"/>
            <a:ext cx="1197219" cy="404614"/>
          </a:xfrm>
        </p:spPr>
        <p:txBody>
          <a:bodyPr vert="horz" lIns="91440" tIns="45720" rIns="91440" bIns="45720" rtlCol="0" anchor="ctr">
            <a:normAutofit/>
          </a:bodyPr>
          <a:lstStyle/>
          <a:p>
            <a:pPr defTabSz="457200">
              <a:spcAft>
                <a:spcPts val="600"/>
              </a:spcAft>
              <a:defRPr/>
            </a:pPr>
            <a:fld id="{04AA8ADE-05A6-234A-8943-4F3422A2A40B}" type="slidenum">
              <a:rPr lang="en-US" sz="1200">
                <a:solidFill>
                  <a:srgbClr val="FFFFFF"/>
                </a:solidFill>
                <a:latin typeface="+mn-lt"/>
                <a:ea typeface="+mn-ea"/>
                <a:cs typeface="+mn-cs"/>
              </a:rPr>
              <a:pPr defTabSz="457200">
                <a:spcAft>
                  <a:spcPts val="600"/>
                </a:spcAft>
                <a:defRPr/>
              </a:pPr>
              <a:t>8</a:t>
            </a:fld>
            <a:endParaRPr lang="en-US" sz="1200">
              <a:solidFill>
                <a:srgbClr val="FFFFFF"/>
              </a:solidFill>
              <a:latin typeface="+mn-lt"/>
              <a:ea typeface="+mn-ea"/>
              <a:cs typeface="+mn-cs"/>
            </a:endParaRPr>
          </a:p>
        </p:txBody>
      </p:sp>
      <p:pic>
        <p:nvPicPr>
          <p:cNvPr id="9" name="Picture 8" descr="Man working in laboratory">
            <a:extLst>
              <a:ext uri="{FF2B5EF4-FFF2-40B4-BE49-F238E27FC236}">
                <a16:creationId xmlns:a16="http://schemas.microsoft.com/office/drawing/2014/main" id="{51C7C303-616B-412F-BF42-F1566B3B020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2432" r="24136" b="-1"/>
          <a:stretch/>
        </p:blipFill>
        <p:spPr>
          <a:xfrm>
            <a:off x="4038600" y="10"/>
            <a:ext cx="5105399" cy="6857990"/>
          </a:xfrm>
          <a:prstGeom prst="rect">
            <a:avLst/>
          </a:prstGeom>
        </p:spPr>
      </p:pic>
      <p:sp>
        <p:nvSpPr>
          <p:cNvPr id="5" name="Rectangle 4">
            <a:extLst>
              <a:ext uri="{FF2B5EF4-FFF2-40B4-BE49-F238E27FC236}">
                <a16:creationId xmlns:a16="http://schemas.microsoft.com/office/drawing/2014/main" id="{6FA21A50-A98D-462B-B452-058F71320921}"/>
              </a:ext>
            </a:extLst>
          </p:cNvPr>
          <p:cNvSpPr/>
          <p:nvPr/>
        </p:nvSpPr>
        <p:spPr>
          <a:xfrm>
            <a:off x="588557" y="5976332"/>
            <a:ext cx="3221443" cy="1092607"/>
          </a:xfrm>
          <a:prstGeom prst="rect">
            <a:avLst/>
          </a:prstGeom>
        </p:spPr>
        <p:txBody>
          <a:bodyPr wrap="square">
            <a:spAutoFit/>
          </a:bodyPr>
          <a:lstStyle/>
          <a:p>
            <a:pPr>
              <a:spcAft>
                <a:spcPts val="600"/>
              </a:spcAft>
            </a:pPr>
            <a:r>
              <a:rPr lang="en-US" sz="900" dirty="0">
                <a:solidFill>
                  <a:srgbClr val="000000"/>
                </a:solidFill>
                <a:latin typeface="Trebuchet MS" panose="020B0603020202020204" pitchFamily="34" charset="0"/>
              </a:rPr>
              <a:t>Könönen, E., </a:t>
            </a:r>
            <a:r>
              <a:rPr lang="en-US" sz="900" dirty="0" err="1">
                <a:solidFill>
                  <a:srgbClr val="000000"/>
                </a:solidFill>
                <a:latin typeface="Trebuchet MS" panose="020B0603020202020204" pitchFamily="34" charset="0"/>
              </a:rPr>
              <a:t>Gursoy</a:t>
            </a:r>
            <a:r>
              <a:rPr lang="en-US" sz="900" dirty="0">
                <a:solidFill>
                  <a:srgbClr val="000000"/>
                </a:solidFill>
                <a:latin typeface="Trebuchet MS" panose="020B0603020202020204" pitchFamily="34" charset="0"/>
              </a:rPr>
              <a:t>, M., &amp; </a:t>
            </a:r>
            <a:r>
              <a:rPr lang="en-US" sz="900" dirty="0" err="1">
                <a:solidFill>
                  <a:srgbClr val="000000"/>
                </a:solidFill>
                <a:latin typeface="Trebuchet MS" panose="020B0603020202020204" pitchFamily="34" charset="0"/>
              </a:rPr>
              <a:t>Gursoy</a:t>
            </a:r>
            <a:r>
              <a:rPr lang="en-US" sz="900" dirty="0">
                <a:solidFill>
                  <a:srgbClr val="000000"/>
                </a:solidFill>
                <a:latin typeface="Trebuchet MS" panose="020B0603020202020204" pitchFamily="34" charset="0"/>
              </a:rPr>
              <a:t>, U. K. (2019). Periodontitis: A Multifaceted Disease of Tooth-Supporting Tissues. </a:t>
            </a:r>
            <a:r>
              <a:rPr lang="en-US" sz="900" i="1" dirty="0">
                <a:solidFill>
                  <a:srgbClr val="000000"/>
                </a:solidFill>
                <a:latin typeface="Trebuchet MS" panose="020B0603020202020204" pitchFamily="34" charset="0"/>
              </a:rPr>
              <a:t>Journal of clinical medicine</a:t>
            </a:r>
            <a:r>
              <a:rPr lang="en-US" sz="900" dirty="0">
                <a:solidFill>
                  <a:srgbClr val="000000"/>
                </a:solidFill>
                <a:latin typeface="Trebuchet MS" panose="020B0603020202020204" pitchFamily="34" charset="0"/>
              </a:rPr>
              <a:t>, </a:t>
            </a:r>
            <a:r>
              <a:rPr lang="en-US" sz="900" i="1" dirty="0">
                <a:solidFill>
                  <a:srgbClr val="000000"/>
                </a:solidFill>
                <a:latin typeface="Trebuchet MS" panose="020B0603020202020204" pitchFamily="34" charset="0"/>
              </a:rPr>
              <a:t>8</a:t>
            </a:r>
            <a:r>
              <a:rPr lang="en-US" sz="900" dirty="0">
                <a:solidFill>
                  <a:srgbClr val="000000"/>
                </a:solidFill>
                <a:latin typeface="Trebuchet MS" panose="020B0603020202020204" pitchFamily="34" charset="0"/>
              </a:rPr>
              <a:t>(8), 1135. doi:10.3390/jcm8081135</a:t>
            </a:r>
          </a:p>
          <a:p>
            <a:pPr>
              <a:spcAft>
                <a:spcPts val="600"/>
              </a:spcAft>
            </a:pPr>
            <a:endParaRPr lang="en-US" altLang="en-US" dirty="0"/>
          </a:p>
        </p:txBody>
      </p:sp>
      <p:graphicFrame>
        <p:nvGraphicFramePr>
          <p:cNvPr id="23" name="Content Placeholder 2">
            <a:extLst>
              <a:ext uri="{FF2B5EF4-FFF2-40B4-BE49-F238E27FC236}">
                <a16:creationId xmlns:a16="http://schemas.microsoft.com/office/drawing/2014/main" id="{E087C5FD-00E3-435C-BF9F-3907CED6BF10}"/>
              </a:ext>
            </a:extLst>
          </p:cNvPr>
          <p:cNvGraphicFramePr/>
          <p:nvPr>
            <p:extLst>
              <p:ext uri="{D42A27DB-BD31-4B8C-83A1-F6EECF244321}">
                <p14:modId xmlns:p14="http://schemas.microsoft.com/office/powerpoint/2010/main" val="997256453"/>
              </p:ext>
            </p:extLst>
          </p:nvPr>
        </p:nvGraphicFramePr>
        <p:xfrm>
          <a:off x="588557" y="2171700"/>
          <a:ext cx="3221443" cy="3695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418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7DD508-1912-4C11-9F95-06AD6EF45D52}"/>
              </a:ext>
            </a:extLst>
          </p:cNvPr>
          <p:cNvSpPr>
            <a:spLocks noGrp="1"/>
          </p:cNvSpPr>
          <p:nvPr>
            <p:ph type="title"/>
          </p:nvPr>
        </p:nvSpPr>
        <p:spPr>
          <a:xfrm>
            <a:off x="240939" y="124911"/>
            <a:ext cx="3797661" cy="1943100"/>
          </a:xfrm>
        </p:spPr>
        <p:txBody>
          <a:bodyPr vert="horz" lIns="91440" tIns="45720" rIns="91440" bIns="45720" rtlCol="0" anchor="t">
            <a:normAutofit/>
          </a:bodyPr>
          <a:lstStyle/>
          <a:p>
            <a:pPr defTabSz="914400">
              <a:lnSpc>
                <a:spcPct val="89000"/>
              </a:lnSpc>
            </a:pPr>
            <a:r>
              <a:rPr lang="en-US" sz="3700" dirty="0"/>
              <a:t>Oral Cavity Microbial Structure </a:t>
            </a:r>
          </a:p>
        </p:txBody>
      </p:sp>
      <p:sp>
        <p:nvSpPr>
          <p:cNvPr id="6" name="Content Placeholder 5">
            <a:extLst>
              <a:ext uri="{FF2B5EF4-FFF2-40B4-BE49-F238E27FC236}">
                <a16:creationId xmlns:a16="http://schemas.microsoft.com/office/drawing/2014/main" id="{23E7ED7F-261E-40AC-9FF0-AAF1E3F2F312}"/>
              </a:ext>
            </a:extLst>
          </p:cNvPr>
          <p:cNvSpPr>
            <a:spLocks noGrp="1"/>
          </p:cNvSpPr>
          <p:nvPr>
            <p:ph idx="1"/>
          </p:nvPr>
        </p:nvSpPr>
        <p:spPr>
          <a:xfrm>
            <a:off x="1" y="2068011"/>
            <a:ext cx="4038600" cy="3799389"/>
          </a:xfrm>
        </p:spPr>
        <p:txBody>
          <a:bodyPr vert="horz" lIns="91440" tIns="45720" rIns="91440" bIns="45720" rtlCol="0">
            <a:normAutofit/>
          </a:bodyPr>
          <a:lstStyle/>
          <a:p>
            <a:pPr defTabSz="914400"/>
            <a:r>
              <a:rPr lang="en-US" sz="1400" dirty="0"/>
              <a:t>Microbial species in the oral cavity can be planktonic (free floating) or incorporated in biofilms¹.</a:t>
            </a:r>
          </a:p>
          <a:p>
            <a:pPr defTabSz="914400"/>
            <a:r>
              <a:rPr lang="en-US" sz="1400" dirty="0"/>
              <a:t>As many as 80% of pathogens that form biofilms are associated with persistent infections³.</a:t>
            </a:r>
          </a:p>
          <a:p>
            <a:pPr defTabSz="914400"/>
            <a:r>
              <a:rPr lang="en-US" sz="1400" dirty="0"/>
              <a:t>Biofilms are dense mixtures of </a:t>
            </a:r>
            <a:br>
              <a:rPr lang="en-US" sz="1400" dirty="0"/>
            </a:br>
            <a:r>
              <a:rPr lang="en-US" sz="1400" dirty="0"/>
              <a:t>organisms resistant to natural </a:t>
            </a:r>
            <a:br>
              <a:rPr lang="en-US" sz="1400" dirty="0"/>
            </a:br>
            <a:r>
              <a:rPr lang="en-US" sz="1400" dirty="0"/>
              <a:t>antibodies and proteins that the </a:t>
            </a:r>
            <a:br>
              <a:rPr lang="en-US" sz="1400" dirty="0"/>
            </a:br>
            <a:r>
              <a:rPr lang="en-US" sz="1400" dirty="0"/>
              <a:t>body uses to </a:t>
            </a:r>
            <a:r>
              <a:rPr lang="en-US" sz="1400" b="1" dirty="0"/>
              <a:t>fight infection²</a:t>
            </a:r>
            <a:r>
              <a:rPr lang="en-US" sz="1400" dirty="0"/>
              <a:t>. </a:t>
            </a:r>
          </a:p>
          <a:p>
            <a:pPr defTabSz="914400"/>
            <a:r>
              <a:rPr lang="en-US" sz="1400" dirty="0"/>
              <a:t>10 million bacteria in a 5 mm pocket</a:t>
            </a:r>
          </a:p>
          <a:p>
            <a:pPr defTabSz="914400"/>
            <a:r>
              <a:rPr lang="en-US" sz="1400" dirty="0"/>
              <a:t>1 billion bacteria 10 mm+ pocket </a:t>
            </a:r>
          </a:p>
          <a:p>
            <a:pPr defTabSz="914400"/>
            <a:r>
              <a:rPr lang="en-US" sz="1400" dirty="0"/>
              <a:t>500 bacterial strains identified in biofilm </a:t>
            </a:r>
          </a:p>
          <a:p>
            <a:pPr defTabSz="914400"/>
            <a:endParaRPr lang="en-US" sz="1400" dirty="0"/>
          </a:p>
        </p:txBody>
      </p:sp>
      <p:pic>
        <p:nvPicPr>
          <p:cNvPr id="8" name="Picture 7" descr="Underwater view of a coral&#10;&#10;Description automatically generated">
            <a:extLst>
              <a:ext uri="{FF2B5EF4-FFF2-40B4-BE49-F238E27FC236}">
                <a16:creationId xmlns:a16="http://schemas.microsoft.com/office/drawing/2014/main" id="{F5064270-2D47-49F4-9854-915374C6A449}"/>
              </a:ext>
            </a:extLst>
          </p:cNvPr>
          <p:cNvPicPr>
            <a:picLocks noChangeAspect="1"/>
          </p:cNvPicPr>
          <p:nvPr/>
        </p:nvPicPr>
        <p:blipFill rotWithShape="1">
          <a:blip r:embed="rId3">
            <a:extLst>
              <a:ext uri="{28A0092B-C50C-407E-A947-70E740481C1C}">
                <a14:useLocalDpi xmlns:a14="http://schemas.microsoft.com/office/drawing/2010/main" val="0"/>
              </a:ext>
            </a:extLst>
          </a:blip>
          <a:srcRect l="33222" r="33346" b="-1"/>
          <a:stretch/>
        </p:blipFill>
        <p:spPr>
          <a:xfrm>
            <a:off x="4088132" y="10"/>
            <a:ext cx="5055867" cy="6857990"/>
          </a:xfrm>
          <a:prstGeom prst="rect">
            <a:avLst/>
          </a:prstGeom>
        </p:spPr>
      </p:pic>
      <p:sp>
        <p:nvSpPr>
          <p:cNvPr id="7" name="Rectangle 6">
            <a:extLst>
              <a:ext uri="{FF2B5EF4-FFF2-40B4-BE49-F238E27FC236}">
                <a16:creationId xmlns:a16="http://schemas.microsoft.com/office/drawing/2014/main" id="{E31ACEEC-5238-41BB-8CF8-25C0F79F7A7A}"/>
              </a:ext>
            </a:extLst>
          </p:cNvPr>
          <p:cNvSpPr/>
          <p:nvPr/>
        </p:nvSpPr>
        <p:spPr>
          <a:xfrm>
            <a:off x="76200" y="5723074"/>
            <a:ext cx="3581400" cy="1134926"/>
          </a:xfrm>
          <a:prstGeom prst="rect">
            <a:avLst/>
          </a:prstGeom>
        </p:spPr>
        <p:txBody>
          <a:bodyPr wrap="square">
            <a:spAutoFit/>
          </a:bodyPr>
          <a:lstStyle/>
          <a:p>
            <a:pPr>
              <a:spcAft>
                <a:spcPts val="600"/>
              </a:spcAft>
            </a:pPr>
            <a:r>
              <a:rPr lang="en-US" sz="800" dirty="0">
                <a:solidFill>
                  <a:srgbClr val="000000"/>
                </a:solidFill>
                <a:latin typeface="Trebuchet MS" panose="020B0603020202020204" pitchFamily="34" charset="0"/>
              </a:rPr>
              <a:t>1. Berger, D., </a:t>
            </a:r>
            <a:r>
              <a:rPr lang="en-US" sz="800" dirty="0" err="1">
                <a:solidFill>
                  <a:srgbClr val="000000"/>
                </a:solidFill>
                <a:latin typeface="Trebuchet MS" panose="020B0603020202020204" pitchFamily="34" charset="0"/>
              </a:rPr>
              <a:t>Rakhamimova</a:t>
            </a:r>
            <a:r>
              <a:rPr lang="en-US" sz="800" dirty="0">
                <a:solidFill>
                  <a:srgbClr val="000000"/>
                </a:solidFill>
                <a:latin typeface="Trebuchet MS" panose="020B0603020202020204" pitchFamily="34" charset="0"/>
              </a:rPr>
              <a:t>, A., Pollack, A., &amp; Loewy, Z. (2018). Oral Biofilms: Development, Control, and Analysis. </a:t>
            </a:r>
            <a:r>
              <a:rPr lang="en-US" sz="800" i="1" dirty="0">
                <a:solidFill>
                  <a:srgbClr val="000000"/>
                </a:solidFill>
                <a:latin typeface="Trebuchet MS" panose="020B0603020202020204" pitchFamily="34" charset="0"/>
              </a:rPr>
              <a:t>High-throughput</a:t>
            </a:r>
            <a:r>
              <a:rPr lang="en-US" sz="800" dirty="0">
                <a:solidFill>
                  <a:srgbClr val="000000"/>
                </a:solidFill>
                <a:latin typeface="Trebuchet MS" panose="020B0603020202020204" pitchFamily="34" charset="0"/>
              </a:rPr>
              <a:t>, </a:t>
            </a:r>
            <a:r>
              <a:rPr lang="en-US" sz="800" i="1" dirty="0">
                <a:solidFill>
                  <a:srgbClr val="000000"/>
                </a:solidFill>
                <a:latin typeface="Trebuchet MS" panose="020B0603020202020204" pitchFamily="34" charset="0"/>
              </a:rPr>
              <a:t>7</a:t>
            </a:r>
            <a:r>
              <a:rPr lang="en-US" sz="800" dirty="0">
                <a:solidFill>
                  <a:srgbClr val="000000"/>
                </a:solidFill>
                <a:latin typeface="Trebuchet MS" panose="020B0603020202020204" pitchFamily="34" charset="0"/>
              </a:rPr>
              <a:t>(3), 24. doi:10.3390/ht7030024. 2.</a:t>
            </a:r>
            <a:r>
              <a:rPr lang="en-US" sz="800" dirty="0">
                <a:latin typeface="Trebuchet MS" pitchFamily="34" charset="0"/>
                <a:ea typeface="Trebuchet MS" pitchFamily="34" charset="0"/>
                <a:cs typeface="Trebuchet MS" pitchFamily="34" charset="0"/>
              </a:rPr>
              <a:t>Socransky SS, </a:t>
            </a:r>
            <a:r>
              <a:rPr lang="en-US" sz="800" dirty="0" err="1">
                <a:latin typeface="Trebuchet MS" pitchFamily="34" charset="0"/>
                <a:ea typeface="Trebuchet MS" pitchFamily="34" charset="0"/>
                <a:cs typeface="Trebuchet MS" pitchFamily="34" charset="0"/>
              </a:rPr>
              <a:t>Haffajee</a:t>
            </a:r>
            <a:r>
              <a:rPr lang="en-US" sz="800" dirty="0">
                <a:latin typeface="Trebuchet MS" pitchFamily="34" charset="0"/>
                <a:ea typeface="Trebuchet MS" pitchFamily="34" charset="0"/>
                <a:cs typeface="Trebuchet MS" pitchFamily="34" charset="0"/>
              </a:rPr>
              <a:t> AD. Dental biofilms: difficult therapeutic targets. </a:t>
            </a:r>
            <a:r>
              <a:rPr lang="en-US" sz="800" i="1" dirty="0" err="1">
                <a:latin typeface="Trebuchet MS" pitchFamily="34" charset="0"/>
                <a:ea typeface="Trebuchet MS" pitchFamily="34" charset="0"/>
                <a:cs typeface="Trebuchet MS" pitchFamily="34" charset="0"/>
              </a:rPr>
              <a:t>Periodontol</a:t>
            </a:r>
            <a:r>
              <a:rPr lang="en-US" sz="800" dirty="0">
                <a:latin typeface="Trebuchet MS" pitchFamily="34" charset="0"/>
                <a:ea typeface="Trebuchet MS" pitchFamily="34" charset="0"/>
                <a:cs typeface="Trebuchet MS" pitchFamily="34" charset="0"/>
              </a:rPr>
              <a:t> 2000 2002;28:12-55. 3.</a:t>
            </a:r>
            <a:r>
              <a:rPr lang="en-US" sz="800" b="1" dirty="0"/>
              <a:t> Control of Biofilm Formation: Antibiotics and Beyond, </a:t>
            </a:r>
            <a:r>
              <a:rPr lang="en-US" sz="800" dirty="0"/>
              <a:t>Ammar </a:t>
            </a:r>
            <a:r>
              <a:rPr lang="en-US" sz="800" dirty="0" err="1"/>
              <a:t>Algburi</a:t>
            </a:r>
            <a:r>
              <a:rPr lang="en-US" sz="800" dirty="0"/>
              <a:t>, Nicole, </a:t>
            </a:r>
            <a:r>
              <a:rPr lang="en-US" sz="800" dirty="0" err="1"/>
              <a:t>Comito</a:t>
            </a:r>
            <a:r>
              <a:rPr lang="en-US" sz="800" dirty="0"/>
              <a:t>, Dimitri </a:t>
            </a:r>
            <a:r>
              <a:rPr lang="en-US" sz="800" dirty="0" err="1"/>
              <a:t>Kashtanov</a:t>
            </a:r>
            <a:r>
              <a:rPr lang="en-US" sz="800" dirty="0"/>
              <a:t>, Leon M. T. Dicks, Michael L. </a:t>
            </a:r>
            <a:r>
              <a:rPr lang="en-US" sz="800" dirty="0" err="1"/>
              <a:t>Chikindas,</a:t>
            </a:r>
            <a:r>
              <a:rPr lang="en-US" sz="800" i="1" dirty="0" err="1"/>
              <a:t>M</a:t>
            </a:r>
            <a:r>
              <a:rPr lang="en-US" sz="800" i="1" dirty="0"/>
              <a:t>. Julia </a:t>
            </a:r>
            <a:r>
              <a:rPr lang="en-US" sz="800" i="1" dirty="0" err="1"/>
              <a:t>Pettinari</a:t>
            </a:r>
            <a:r>
              <a:rPr lang="en-US" sz="800" i="1" dirty="0"/>
              <a:t>, </a:t>
            </a:r>
            <a:r>
              <a:rPr lang="en-US" sz="800" i="1" dirty="0" err="1"/>
              <a:t>Editor,</a:t>
            </a:r>
            <a:r>
              <a:rPr lang="en-US" sz="800" b="1" dirty="0" err="1"/>
              <a:t>DOI</a:t>
            </a:r>
            <a:r>
              <a:rPr lang="en-US" sz="800" b="1" dirty="0"/>
              <a:t>:</a:t>
            </a:r>
            <a:r>
              <a:rPr lang="en-US" sz="800" dirty="0"/>
              <a:t> 10.1128/AEM.02508-16.</a:t>
            </a:r>
          </a:p>
          <a:p>
            <a:pPr>
              <a:spcAft>
                <a:spcPts val="600"/>
              </a:spcAft>
            </a:pPr>
            <a:endParaRPr lang="en-US" sz="675" dirty="0"/>
          </a:p>
        </p:txBody>
      </p:sp>
    </p:spTree>
    <p:extLst>
      <p:ext uri="{BB962C8B-B14F-4D97-AF65-F5344CB8AC3E}">
        <p14:creationId xmlns:p14="http://schemas.microsoft.com/office/powerpoint/2010/main" val="3968062677"/>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solidFill>
          <a:schemeClr val="accent1"/>
        </a:solidFill>
        <a:ln w="9525" cap="flat" cmpd="sng" algn="ctr">
          <a:solidFill>
            <a:srgbClr val="F9C51A"/>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3703</Words>
  <Application>Microsoft Macintosh PowerPoint</Application>
  <PresentationFormat>On-screen Show (4:3)</PresentationFormat>
  <Paragraphs>342</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Cambria</vt:lpstr>
      <vt:lpstr>Courier New</vt:lpstr>
      <vt:lpstr>Franklin Gothic Book</vt:lpstr>
      <vt:lpstr>Trebuchet MS</vt:lpstr>
      <vt:lpstr>Wingdings</vt:lpstr>
      <vt:lpstr>Blank Presentation</vt:lpstr>
      <vt:lpstr>Crop</vt:lpstr>
      <vt:lpstr>PowerPoint Presentation</vt:lpstr>
      <vt:lpstr>Overview</vt:lpstr>
      <vt:lpstr>Overview (continued)</vt:lpstr>
      <vt:lpstr>Objectives</vt:lpstr>
      <vt:lpstr>ARESTIN® (minocycline HCl) Microspheres, 1 mg   Important Safety Information</vt:lpstr>
      <vt:lpstr>ARESTIN® (minocycline HCl) Microspheres, 1 mg   Important Safety Information</vt:lpstr>
      <vt:lpstr>ARESTIN® (minocycline HCl) Microspheres, 1 mg   Important Safety Information</vt:lpstr>
      <vt:lpstr>Periodontal Disease- Etiologic Factors </vt:lpstr>
      <vt:lpstr>Oral Cavity Microbial Structure </vt:lpstr>
      <vt:lpstr>PowerPoint Presentation</vt:lpstr>
      <vt:lpstr>PowerPoint Presentation</vt:lpstr>
      <vt:lpstr>PowerPoint Presentation</vt:lpstr>
      <vt:lpstr>PowerPoint Presentation</vt:lpstr>
      <vt:lpstr>Periodontal Diagnostic Guidelines</vt:lpstr>
      <vt:lpstr>Referring to a Periodontist</vt:lpstr>
      <vt:lpstr>Periodontal Case Study Development</vt:lpstr>
      <vt:lpstr>Periodontal Case Study Development (continued)</vt:lpstr>
      <vt:lpstr>Periodontal Case Study Development (continued)</vt:lpstr>
      <vt:lpstr>Patient Profile  </vt:lpstr>
      <vt:lpstr>Clinical Data</vt:lpstr>
      <vt:lpstr>Clinical Data continued </vt:lpstr>
      <vt:lpstr>Clinical Data, additional components may include</vt:lpstr>
      <vt:lpstr>Case Management </vt:lpstr>
      <vt:lpstr>Planning phase</vt:lpstr>
      <vt:lpstr>Implementation phases  (can be up to 4 appointments)  </vt:lpstr>
      <vt:lpstr>Post Treatment  Evaluation </vt:lpstr>
      <vt:lpstr>Use of ARESTIN + SRP on a Periodontal Case Patient:  Patient Selection and ARESTIN Placement</vt:lpstr>
      <vt:lpstr>Patient Selection and ARESTIN Placement </vt:lpstr>
      <vt:lpstr>Patient Selection and ARESTIN® Placement (continued) </vt:lpstr>
      <vt:lpstr>ARESTIN® (minocycline HCl) Microspheres, 1 mg  Important Safety Information</vt:lpstr>
      <vt:lpstr>ARESTIN® (minocycline HCl) Microspheres, 1 mg   Important Safety Information</vt:lpstr>
      <vt:lpstr>ARESTIN® (minocycline HCl) Microspheres, 1 mg   Important Safety Information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Cabanzon, Catherine</dc:creator>
  <cp:lastModifiedBy>Dominic Presutti</cp:lastModifiedBy>
  <cp:revision>50</cp:revision>
  <dcterms:created xsi:type="dcterms:W3CDTF">2020-05-11T10:59:12Z</dcterms:created>
  <dcterms:modified xsi:type="dcterms:W3CDTF">2020-07-09T13:40:18Z</dcterms:modified>
</cp:coreProperties>
</file>