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1.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4"/>
    <p:sldMasterId id="2147486980" r:id="rId5"/>
  </p:sldMasterIdLst>
  <p:notesMasterIdLst>
    <p:notesMasterId r:id="rId49"/>
  </p:notesMasterIdLst>
  <p:handoutMasterIdLst>
    <p:handoutMasterId r:id="rId50"/>
  </p:handoutMasterIdLst>
  <p:sldIdLst>
    <p:sldId id="315" r:id="rId6"/>
    <p:sldId id="457" r:id="rId7"/>
    <p:sldId id="314" r:id="rId8"/>
    <p:sldId id="8241" r:id="rId9"/>
    <p:sldId id="349" r:id="rId10"/>
    <p:sldId id="8237" r:id="rId11"/>
    <p:sldId id="263" r:id="rId12"/>
    <p:sldId id="8169" r:id="rId13"/>
    <p:sldId id="268" r:id="rId14"/>
    <p:sldId id="8156" r:id="rId15"/>
    <p:sldId id="605" r:id="rId16"/>
    <p:sldId id="385" r:id="rId17"/>
    <p:sldId id="453" r:id="rId18"/>
    <p:sldId id="8159" r:id="rId19"/>
    <p:sldId id="8158" r:id="rId20"/>
    <p:sldId id="408" r:id="rId21"/>
    <p:sldId id="377" r:id="rId22"/>
    <p:sldId id="8161" r:id="rId23"/>
    <p:sldId id="8233" r:id="rId24"/>
    <p:sldId id="271" r:id="rId25"/>
    <p:sldId id="8162" r:id="rId26"/>
    <p:sldId id="309" r:id="rId27"/>
    <p:sldId id="342" r:id="rId28"/>
    <p:sldId id="8230" r:id="rId29"/>
    <p:sldId id="648" r:id="rId30"/>
    <p:sldId id="450" r:id="rId31"/>
    <p:sldId id="351" r:id="rId32"/>
    <p:sldId id="448" r:id="rId33"/>
    <p:sldId id="424" r:id="rId34"/>
    <p:sldId id="368" r:id="rId35"/>
    <p:sldId id="8242" r:id="rId36"/>
    <p:sldId id="8243" r:id="rId37"/>
    <p:sldId id="329" r:id="rId38"/>
    <p:sldId id="8166" r:id="rId39"/>
    <p:sldId id="362" r:id="rId40"/>
    <p:sldId id="405" r:id="rId41"/>
    <p:sldId id="353" r:id="rId42"/>
    <p:sldId id="8167" r:id="rId43"/>
    <p:sldId id="8244" r:id="rId44"/>
    <p:sldId id="8164" r:id="rId45"/>
    <p:sldId id="339" r:id="rId46"/>
    <p:sldId id="447" r:id="rId47"/>
    <p:sldId id="288" r:id="rId48"/>
  </p:sldIdLst>
  <p:sldSz cx="9144000" cy="6858000" type="screen4x3"/>
  <p:notesSz cx="7077075" cy="9363075"/>
  <p:custDataLst>
    <p:tags r:id="rId51"/>
  </p:custDataLst>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00">
          <p15:clr>
            <a:srgbClr val="A4A3A4"/>
          </p15:clr>
        </p15:guide>
        <p15:guide id="2" pos="299">
          <p15:clr>
            <a:srgbClr val="A4A3A4"/>
          </p15:clr>
        </p15:guide>
        <p15:guide id="3" pos="256">
          <p15:clr>
            <a:srgbClr val="A4A3A4"/>
          </p15:clr>
        </p15:guide>
      </p15:sldGuideLst>
    </p:ext>
    <p:ext uri="{2D200454-40CA-4A62-9FC3-DE9A4176ACB9}">
      <p15:notesGuideLst xmlns:p15="http://schemas.microsoft.com/office/powerpoint/2012/main">
        <p15:guide id="1" orient="horz" pos="2949" userDrawn="1">
          <p15:clr>
            <a:srgbClr val="A4A3A4"/>
          </p15:clr>
        </p15:guide>
        <p15:guide id="2" pos="222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minic Presutti" initials="DP" lastIdx="37" clrIdx="0">
    <p:extLst>
      <p:ext uri="{19B8F6BF-5375-455C-9EA6-DF929625EA0E}">
        <p15:presenceInfo xmlns:p15="http://schemas.microsoft.com/office/powerpoint/2012/main" userId="S::dpresutti@didagency.com::c9155217-8f62-476a-8181-1b053e3d9bfc" providerId="AD"/>
      </p:ext>
    </p:extLst>
  </p:cmAuthor>
  <p:cmAuthor id="2" name="Catherine Cabanzon" initials="CC" lastIdx="28" clrIdx="1">
    <p:extLst>
      <p:ext uri="{19B8F6BF-5375-455C-9EA6-DF929625EA0E}">
        <p15:presenceInfo xmlns:p15="http://schemas.microsoft.com/office/powerpoint/2012/main" userId="45a21b699eb7cb36" providerId="Windows Live"/>
      </p:ext>
    </p:extLst>
  </p:cmAuthor>
  <p:cmAuthor id="3" name="Janine Conry" initials="JC" lastIdx="6" clrIdx="2">
    <p:extLst>
      <p:ext uri="{19B8F6BF-5375-455C-9EA6-DF929625EA0E}">
        <p15:presenceInfo xmlns:p15="http://schemas.microsoft.com/office/powerpoint/2012/main" userId="Janine Conry" providerId="None"/>
      </p:ext>
    </p:extLst>
  </p:cmAuthor>
  <p:cmAuthor id="4" name="Cooper, Joy" initials="CJ" lastIdx="2" clrIdx="3">
    <p:extLst>
      <p:ext uri="{19B8F6BF-5375-455C-9EA6-DF929625EA0E}">
        <p15:presenceInfo xmlns:p15="http://schemas.microsoft.com/office/powerpoint/2012/main" userId="S-1-5-21-3902666437-15429222-2940949894-1951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66A0"/>
    <a:srgbClr val="0A5499"/>
    <a:srgbClr val="14871F"/>
    <a:srgbClr val="1A3A62"/>
    <a:srgbClr val="1466A0"/>
    <a:srgbClr val="FFE32B"/>
    <a:srgbClr val="348DDE"/>
    <a:srgbClr val="3487D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16" autoAdjust="0"/>
    <p:restoredTop sz="80901" autoAdjust="0"/>
  </p:normalViewPr>
  <p:slideViewPr>
    <p:cSldViewPr snapToGrid="0">
      <p:cViewPr varScale="1">
        <p:scale>
          <a:sx n="75" d="100"/>
          <a:sy n="75" d="100"/>
        </p:scale>
        <p:origin x="2464" y="176"/>
      </p:cViewPr>
      <p:guideLst>
        <p:guide orient="horz" pos="200"/>
        <p:guide pos="299"/>
        <p:guide pos="25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292"/>
    </p:cViewPr>
  </p:sorterViewPr>
  <p:notesViewPr>
    <p:cSldViewPr snapToGrid="0">
      <p:cViewPr>
        <p:scale>
          <a:sx n="140" d="100"/>
          <a:sy n="140" d="100"/>
        </p:scale>
        <p:origin x="2024" y="-128"/>
      </p:cViewPr>
      <p:guideLst>
        <p:guide orient="horz" pos="2949"/>
        <p:guide pos="222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j-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Sheet1!$B$2:$B$3</c:f>
              <c:numCache>
                <c:formatCode>0.00%</c:formatCode>
                <c:ptCount val="2"/>
                <c:pt idx="0">
                  <c:v>0.70099999999999996</c:v>
                </c:pt>
                <c:pt idx="1">
                  <c:v>0.47199999999999998</c:v>
                </c:pt>
              </c:numCache>
            </c:numRef>
          </c:val>
          <c:extLst>
            <c:ext xmlns:c16="http://schemas.microsoft.com/office/drawing/2014/chart" uri="{C3380CC4-5D6E-409C-BE32-E72D297353CC}">
              <c16:uniqueId val="{00000000-0BD9-4024-9C46-8EC4332816C7}"/>
            </c:ext>
          </c:extLst>
        </c:ser>
        <c:dLbls>
          <c:showLegendKey val="0"/>
          <c:showVal val="0"/>
          <c:showCatName val="0"/>
          <c:showSerName val="0"/>
          <c:showPercent val="0"/>
          <c:showBubbleSize val="0"/>
        </c:dLbls>
        <c:gapWidth val="169"/>
        <c:overlap val="-27"/>
        <c:axId val="1572206687"/>
        <c:axId val="2017966047"/>
      </c:barChart>
      <c:catAx>
        <c:axId val="15722066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17966047"/>
        <c:crosses val="autoZero"/>
        <c:auto val="1"/>
        <c:lblAlgn val="ctr"/>
        <c:lblOffset val="100"/>
        <c:noMultiLvlLbl val="0"/>
      </c:catAx>
      <c:valAx>
        <c:axId val="201796604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722066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589125-649C-452E-B3C1-1E766E11D6A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EE495B0-B9D9-4FA6-8C68-1BA12CFF1459}">
      <dgm:prSet custT="1"/>
      <dgm:spPr/>
      <dgm:t>
        <a:bodyPr/>
        <a:lstStyle/>
        <a:p>
          <a:r>
            <a:rPr lang="en-US" sz="1600" kern="1200" dirty="0">
              <a:solidFill>
                <a:srgbClr val="0A5499"/>
              </a:solidFill>
              <a:latin typeface="+mj-lt"/>
            </a:rPr>
            <a:t>Is an infectious Inflammatory disease, driven by </a:t>
          </a:r>
          <a:r>
            <a:rPr lang="en-US" sz="1600" kern="1200" dirty="0">
              <a:solidFill>
                <a:srgbClr val="0A5499"/>
              </a:solidFill>
              <a:latin typeface="Arial"/>
              <a:ea typeface="ＭＳ Ｐゴシック"/>
              <a:cs typeface="ＭＳ Ｐゴシック"/>
            </a:rPr>
            <a:t>certain compositions of bacteria, initiating an inflammatory response</a:t>
          </a:r>
        </a:p>
      </dgm:t>
    </dgm:pt>
    <dgm:pt modelId="{55341B9E-E308-4D9E-AE29-8910480B6CE3}" type="parTrans" cxnId="{B796E986-28C0-4CDA-A2C9-6C5B73047D48}">
      <dgm:prSet/>
      <dgm:spPr/>
      <dgm:t>
        <a:bodyPr/>
        <a:lstStyle/>
        <a:p>
          <a:endParaRPr lang="en-US"/>
        </a:p>
      </dgm:t>
    </dgm:pt>
    <dgm:pt modelId="{83497561-7F3A-4F56-9062-679F18F465DF}" type="sibTrans" cxnId="{B796E986-28C0-4CDA-A2C9-6C5B73047D48}">
      <dgm:prSet/>
      <dgm:spPr/>
      <dgm:t>
        <a:bodyPr/>
        <a:lstStyle/>
        <a:p>
          <a:endParaRPr lang="en-US"/>
        </a:p>
      </dgm:t>
    </dgm:pt>
    <dgm:pt modelId="{A524AE3A-DB86-4364-B8B0-7C18DFCC0301}">
      <dgm:prSet/>
      <dgm:spPr/>
      <dgm:t>
        <a:bodyPr/>
        <a:lstStyle/>
        <a:p>
          <a:r>
            <a:rPr lang="en-US" dirty="0">
              <a:solidFill>
                <a:srgbClr val="0A5499"/>
              </a:solidFill>
              <a:latin typeface="+mj-lt"/>
            </a:rPr>
            <a:t>Genetics, environmental and behavioral factors can contribute to the development of the disease</a:t>
          </a:r>
        </a:p>
      </dgm:t>
    </dgm:pt>
    <dgm:pt modelId="{FB78D471-E423-4396-BC15-E3E15504F276}" type="parTrans" cxnId="{11BD6EE2-7385-4FE2-B3D5-B92C01B3455F}">
      <dgm:prSet/>
      <dgm:spPr/>
      <dgm:t>
        <a:bodyPr/>
        <a:lstStyle/>
        <a:p>
          <a:endParaRPr lang="en-US"/>
        </a:p>
      </dgm:t>
    </dgm:pt>
    <dgm:pt modelId="{4C9EC2D9-4D6C-45FA-8173-4EA1AA01AC83}" type="sibTrans" cxnId="{11BD6EE2-7385-4FE2-B3D5-B92C01B3455F}">
      <dgm:prSet/>
      <dgm:spPr/>
      <dgm:t>
        <a:bodyPr/>
        <a:lstStyle/>
        <a:p>
          <a:endParaRPr lang="en-US"/>
        </a:p>
      </dgm:t>
    </dgm:pt>
    <dgm:pt modelId="{096A7909-CF9F-46E6-A790-9568CE28372B}">
      <dgm:prSet/>
      <dgm:spPr/>
      <dgm:t>
        <a:bodyPr/>
        <a:lstStyle/>
        <a:p>
          <a:r>
            <a:rPr lang="en-US" dirty="0">
              <a:solidFill>
                <a:srgbClr val="0A5499"/>
              </a:solidFill>
              <a:latin typeface="+mj-lt"/>
            </a:rPr>
            <a:t>The most common chronic infection in the US is periodontal disease</a:t>
          </a:r>
        </a:p>
      </dgm:t>
    </dgm:pt>
    <dgm:pt modelId="{BFBFD4A5-E39C-4B70-86C4-8D846E00DAD7}" type="parTrans" cxnId="{37F66098-4835-4122-82CF-4EB65113859F}">
      <dgm:prSet/>
      <dgm:spPr/>
      <dgm:t>
        <a:bodyPr/>
        <a:lstStyle/>
        <a:p>
          <a:endParaRPr lang="en-US"/>
        </a:p>
      </dgm:t>
    </dgm:pt>
    <dgm:pt modelId="{920E889E-13F0-44F4-9F8D-5EF7C5E74930}" type="sibTrans" cxnId="{37F66098-4835-4122-82CF-4EB65113859F}">
      <dgm:prSet/>
      <dgm:spPr/>
      <dgm:t>
        <a:bodyPr/>
        <a:lstStyle/>
        <a:p>
          <a:endParaRPr lang="en-US"/>
        </a:p>
      </dgm:t>
    </dgm:pt>
    <dgm:pt modelId="{40DB1EC9-686E-443C-96C2-1DA677EAA28E}">
      <dgm:prSet/>
      <dgm:spPr/>
      <dgm:t>
        <a:bodyPr/>
        <a:lstStyle/>
        <a:p>
          <a:r>
            <a:rPr lang="en-US" dirty="0">
              <a:solidFill>
                <a:srgbClr val="0A5499"/>
              </a:solidFill>
              <a:latin typeface="+mj-lt"/>
            </a:rPr>
            <a:t>The most characteristic feature of periodontitis is the activation of </a:t>
          </a:r>
          <a:r>
            <a:rPr lang="en-US" dirty="0" err="1">
              <a:solidFill>
                <a:srgbClr val="0A5499"/>
              </a:solidFill>
              <a:latin typeface="+mj-lt"/>
            </a:rPr>
            <a:t>osteoclastogenesis</a:t>
          </a:r>
          <a:r>
            <a:rPr lang="en-US" dirty="0">
              <a:solidFill>
                <a:srgbClr val="0A5499"/>
              </a:solidFill>
              <a:latin typeface="+mj-lt"/>
            </a:rPr>
            <a:t> and the destruction of alveolar bone </a:t>
          </a:r>
        </a:p>
      </dgm:t>
    </dgm:pt>
    <dgm:pt modelId="{4871978F-FBFA-45DF-9D77-41CE2D917831}" type="parTrans" cxnId="{511187DA-0CF3-4F8F-920E-95C9A714CFFD}">
      <dgm:prSet/>
      <dgm:spPr/>
      <dgm:t>
        <a:bodyPr/>
        <a:lstStyle/>
        <a:p>
          <a:endParaRPr lang="en-US"/>
        </a:p>
      </dgm:t>
    </dgm:pt>
    <dgm:pt modelId="{630EDA09-2C5E-49A3-A096-EB4F64240156}" type="sibTrans" cxnId="{511187DA-0CF3-4F8F-920E-95C9A714CFFD}">
      <dgm:prSet/>
      <dgm:spPr/>
      <dgm:t>
        <a:bodyPr/>
        <a:lstStyle/>
        <a:p>
          <a:endParaRPr lang="en-US"/>
        </a:p>
      </dgm:t>
    </dgm:pt>
    <dgm:pt modelId="{931B6A5E-ED35-470E-A3EE-A9C321B1976F}" type="pres">
      <dgm:prSet presAssocID="{2C589125-649C-452E-B3C1-1E766E11D6AA}" presName="vert0" presStyleCnt="0">
        <dgm:presLayoutVars>
          <dgm:dir/>
          <dgm:animOne val="branch"/>
          <dgm:animLvl val="lvl"/>
        </dgm:presLayoutVars>
      </dgm:prSet>
      <dgm:spPr/>
    </dgm:pt>
    <dgm:pt modelId="{1332D48D-F44D-4942-8073-8B71E9EFD564}" type="pres">
      <dgm:prSet presAssocID="{3EE495B0-B9D9-4FA6-8C68-1BA12CFF1459}" presName="thickLine" presStyleLbl="alignNode1" presStyleIdx="0" presStyleCnt="4"/>
      <dgm:spPr/>
    </dgm:pt>
    <dgm:pt modelId="{568373A2-2E39-4339-990B-68CC7E33E3D9}" type="pres">
      <dgm:prSet presAssocID="{3EE495B0-B9D9-4FA6-8C68-1BA12CFF1459}" presName="horz1" presStyleCnt="0"/>
      <dgm:spPr/>
    </dgm:pt>
    <dgm:pt modelId="{BDF071D2-3D44-4B47-A70B-8899800841F4}" type="pres">
      <dgm:prSet presAssocID="{3EE495B0-B9D9-4FA6-8C68-1BA12CFF1459}" presName="tx1" presStyleLbl="revTx" presStyleIdx="0" presStyleCnt="4"/>
      <dgm:spPr/>
    </dgm:pt>
    <dgm:pt modelId="{C3F89061-854C-4041-B0BF-4AACE302F0A8}" type="pres">
      <dgm:prSet presAssocID="{3EE495B0-B9D9-4FA6-8C68-1BA12CFF1459}" presName="vert1" presStyleCnt="0"/>
      <dgm:spPr/>
    </dgm:pt>
    <dgm:pt modelId="{FD819485-5578-4C79-81C5-7EE3B2D96AD1}" type="pres">
      <dgm:prSet presAssocID="{A524AE3A-DB86-4364-B8B0-7C18DFCC0301}" presName="thickLine" presStyleLbl="alignNode1" presStyleIdx="1" presStyleCnt="4"/>
      <dgm:spPr/>
    </dgm:pt>
    <dgm:pt modelId="{C0F16BC9-7142-473D-A56D-1B50C7B5D82C}" type="pres">
      <dgm:prSet presAssocID="{A524AE3A-DB86-4364-B8B0-7C18DFCC0301}" presName="horz1" presStyleCnt="0"/>
      <dgm:spPr/>
    </dgm:pt>
    <dgm:pt modelId="{40BABC6D-E6D3-4814-94EE-2C560F9E5EE3}" type="pres">
      <dgm:prSet presAssocID="{A524AE3A-DB86-4364-B8B0-7C18DFCC0301}" presName="tx1" presStyleLbl="revTx" presStyleIdx="1" presStyleCnt="4"/>
      <dgm:spPr/>
    </dgm:pt>
    <dgm:pt modelId="{9F4525A6-9409-4C83-A2F4-2395A2E1CC2D}" type="pres">
      <dgm:prSet presAssocID="{A524AE3A-DB86-4364-B8B0-7C18DFCC0301}" presName="vert1" presStyleCnt="0"/>
      <dgm:spPr/>
    </dgm:pt>
    <dgm:pt modelId="{CC3EE740-9428-43BD-BB4E-1FF0B58CD9DF}" type="pres">
      <dgm:prSet presAssocID="{096A7909-CF9F-46E6-A790-9568CE28372B}" presName="thickLine" presStyleLbl="alignNode1" presStyleIdx="2" presStyleCnt="4"/>
      <dgm:spPr/>
    </dgm:pt>
    <dgm:pt modelId="{EDB38BDF-A5B7-46BB-B4F0-3EA28DA2BFAD}" type="pres">
      <dgm:prSet presAssocID="{096A7909-CF9F-46E6-A790-9568CE28372B}" presName="horz1" presStyleCnt="0"/>
      <dgm:spPr/>
    </dgm:pt>
    <dgm:pt modelId="{2A1DFAF5-638F-4326-929E-99716E0A285E}" type="pres">
      <dgm:prSet presAssocID="{096A7909-CF9F-46E6-A790-9568CE28372B}" presName="tx1" presStyleLbl="revTx" presStyleIdx="2" presStyleCnt="4"/>
      <dgm:spPr/>
    </dgm:pt>
    <dgm:pt modelId="{2A8C7FF0-2837-41F7-9773-3044C3441932}" type="pres">
      <dgm:prSet presAssocID="{096A7909-CF9F-46E6-A790-9568CE28372B}" presName="vert1" presStyleCnt="0"/>
      <dgm:spPr/>
    </dgm:pt>
    <dgm:pt modelId="{F37D728D-6DF2-4968-A892-D7464C1BA75E}" type="pres">
      <dgm:prSet presAssocID="{40DB1EC9-686E-443C-96C2-1DA677EAA28E}" presName="thickLine" presStyleLbl="alignNode1" presStyleIdx="3" presStyleCnt="4"/>
      <dgm:spPr/>
    </dgm:pt>
    <dgm:pt modelId="{9114EA32-F037-42F4-93C5-DA95F33A5933}" type="pres">
      <dgm:prSet presAssocID="{40DB1EC9-686E-443C-96C2-1DA677EAA28E}" presName="horz1" presStyleCnt="0"/>
      <dgm:spPr/>
    </dgm:pt>
    <dgm:pt modelId="{0A3EA838-2867-4854-9DFD-C99DB3313949}" type="pres">
      <dgm:prSet presAssocID="{40DB1EC9-686E-443C-96C2-1DA677EAA28E}" presName="tx1" presStyleLbl="revTx" presStyleIdx="3" presStyleCnt="4"/>
      <dgm:spPr/>
    </dgm:pt>
    <dgm:pt modelId="{8FD9CF14-5E40-44BD-8453-B192E8FEC2D5}" type="pres">
      <dgm:prSet presAssocID="{40DB1EC9-686E-443C-96C2-1DA677EAA28E}" presName="vert1" presStyleCnt="0"/>
      <dgm:spPr/>
    </dgm:pt>
  </dgm:ptLst>
  <dgm:cxnLst>
    <dgm:cxn modelId="{873CA212-F009-49E2-B557-A5F770400FAA}" type="presOf" srcId="{096A7909-CF9F-46E6-A790-9568CE28372B}" destId="{2A1DFAF5-638F-4326-929E-99716E0A285E}" srcOrd="0" destOrd="0" presId="urn:microsoft.com/office/officeart/2008/layout/LinedList"/>
    <dgm:cxn modelId="{D1D48F46-996D-4F3C-8E0D-3C52F7DF2BC5}" type="presOf" srcId="{40DB1EC9-686E-443C-96C2-1DA677EAA28E}" destId="{0A3EA838-2867-4854-9DFD-C99DB3313949}" srcOrd="0" destOrd="0" presId="urn:microsoft.com/office/officeart/2008/layout/LinedList"/>
    <dgm:cxn modelId="{E1DFEC65-8B25-4881-B90D-BEB95E14E4AE}" type="presOf" srcId="{A524AE3A-DB86-4364-B8B0-7C18DFCC0301}" destId="{40BABC6D-E6D3-4814-94EE-2C560F9E5EE3}" srcOrd="0" destOrd="0" presId="urn:microsoft.com/office/officeart/2008/layout/LinedList"/>
    <dgm:cxn modelId="{259E7884-F552-4E0C-A46B-5D70BB2DCD01}" type="presOf" srcId="{2C589125-649C-452E-B3C1-1E766E11D6AA}" destId="{931B6A5E-ED35-470E-A3EE-A9C321B1976F}" srcOrd="0" destOrd="0" presId="urn:microsoft.com/office/officeart/2008/layout/LinedList"/>
    <dgm:cxn modelId="{B796E986-28C0-4CDA-A2C9-6C5B73047D48}" srcId="{2C589125-649C-452E-B3C1-1E766E11D6AA}" destId="{3EE495B0-B9D9-4FA6-8C68-1BA12CFF1459}" srcOrd="0" destOrd="0" parTransId="{55341B9E-E308-4D9E-AE29-8910480B6CE3}" sibTransId="{83497561-7F3A-4F56-9062-679F18F465DF}"/>
    <dgm:cxn modelId="{37F66098-4835-4122-82CF-4EB65113859F}" srcId="{2C589125-649C-452E-B3C1-1E766E11D6AA}" destId="{096A7909-CF9F-46E6-A790-9568CE28372B}" srcOrd="2" destOrd="0" parTransId="{BFBFD4A5-E39C-4B70-86C4-8D846E00DAD7}" sibTransId="{920E889E-13F0-44F4-9F8D-5EF7C5E74930}"/>
    <dgm:cxn modelId="{511187DA-0CF3-4F8F-920E-95C9A714CFFD}" srcId="{2C589125-649C-452E-B3C1-1E766E11D6AA}" destId="{40DB1EC9-686E-443C-96C2-1DA677EAA28E}" srcOrd="3" destOrd="0" parTransId="{4871978F-FBFA-45DF-9D77-41CE2D917831}" sibTransId="{630EDA09-2C5E-49A3-A096-EB4F64240156}"/>
    <dgm:cxn modelId="{1C02ECE0-70F0-4AF9-91D3-4B8A5FE92928}" type="presOf" srcId="{3EE495B0-B9D9-4FA6-8C68-1BA12CFF1459}" destId="{BDF071D2-3D44-4B47-A70B-8899800841F4}" srcOrd="0" destOrd="0" presId="urn:microsoft.com/office/officeart/2008/layout/LinedList"/>
    <dgm:cxn modelId="{11BD6EE2-7385-4FE2-B3D5-B92C01B3455F}" srcId="{2C589125-649C-452E-B3C1-1E766E11D6AA}" destId="{A524AE3A-DB86-4364-B8B0-7C18DFCC0301}" srcOrd="1" destOrd="0" parTransId="{FB78D471-E423-4396-BC15-E3E15504F276}" sibTransId="{4C9EC2D9-4D6C-45FA-8173-4EA1AA01AC83}"/>
    <dgm:cxn modelId="{814AE0AA-7253-4096-8B15-BCD146A227AB}" type="presParOf" srcId="{931B6A5E-ED35-470E-A3EE-A9C321B1976F}" destId="{1332D48D-F44D-4942-8073-8B71E9EFD564}" srcOrd="0" destOrd="0" presId="urn:microsoft.com/office/officeart/2008/layout/LinedList"/>
    <dgm:cxn modelId="{068F14B0-4BEB-48CA-BBDA-2962DB327FC3}" type="presParOf" srcId="{931B6A5E-ED35-470E-A3EE-A9C321B1976F}" destId="{568373A2-2E39-4339-990B-68CC7E33E3D9}" srcOrd="1" destOrd="0" presId="urn:microsoft.com/office/officeart/2008/layout/LinedList"/>
    <dgm:cxn modelId="{EF6EA764-7254-4303-AC8D-65B0CAC1A8BD}" type="presParOf" srcId="{568373A2-2E39-4339-990B-68CC7E33E3D9}" destId="{BDF071D2-3D44-4B47-A70B-8899800841F4}" srcOrd="0" destOrd="0" presId="urn:microsoft.com/office/officeart/2008/layout/LinedList"/>
    <dgm:cxn modelId="{D52A5C75-C395-4C60-8BD5-82397D079159}" type="presParOf" srcId="{568373A2-2E39-4339-990B-68CC7E33E3D9}" destId="{C3F89061-854C-4041-B0BF-4AACE302F0A8}" srcOrd="1" destOrd="0" presId="urn:microsoft.com/office/officeart/2008/layout/LinedList"/>
    <dgm:cxn modelId="{CA315FA0-1FFC-4DEB-B1E6-38B70F818106}" type="presParOf" srcId="{931B6A5E-ED35-470E-A3EE-A9C321B1976F}" destId="{FD819485-5578-4C79-81C5-7EE3B2D96AD1}" srcOrd="2" destOrd="0" presId="urn:microsoft.com/office/officeart/2008/layout/LinedList"/>
    <dgm:cxn modelId="{7CA54268-6AB1-4016-BB8B-7272D4D37AD6}" type="presParOf" srcId="{931B6A5E-ED35-470E-A3EE-A9C321B1976F}" destId="{C0F16BC9-7142-473D-A56D-1B50C7B5D82C}" srcOrd="3" destOrd="0" presId="urn:microsoft.com/office/officeart/2008/layout/LinedList"/>
    <dgm:cxn modelId="{5ED7B5F6-57A7-4A9E-8D41-51176E09D5FF}" type="presParOf" srcId="{C0F16BC9-7142-473D-A56D-1B50C7B5D82C}" destId="{40BABC6D-E6D3-4814-94EE-2C560F9E5EE3}" srcOrd="0" destOrd="0" presId="urn:microsoft.com/office/officeart/2008/layout/LinedList"/>
    <dgm:cxn modelId="{C0BCF761-6A71-4F2E-81D3-E243F835FECC}" type="presParOf" srcId="{C0F16BC9-7142-473D-A56D-1B50C7B5D82C}" destId="{9F4525A6-9409-4C83-A2F4-2395A2E1CC2D}" srcOrd="1" destOrd="0" presId="urn:microsoft.com/office/officeart/2008/layout/LinedList"/>
    <dgm:cxn modelId="{9630D4C6-BD7B-438A-8A7A-F888E3A472D2}" type="presParOf" srcId="{931B6A5E-ED35-470E-A3EE-A9C321B1976F}" destId="{CC3EE740-9428-43BD-BB4E-1FF0B58CD9DF}" srcOrd="4" destOrd="0" presId="urn:microsoft.com/office/officeart/2008/layout/LinedList"/>
    <dgm:cxn modelId="{18FE93F9-61E3-4D52-8C8D-3B66AFDC3DB5}" type="presParOf" srcId="{931B6A5E-ED35-470E-A3EE-A9C321B1976F}" destId="{EDB38BDF-A5B7-46BB-B4F0-3EA28DA2BFAD}" srcOrd="5" destOrd="0" presId="urn:microsoft.com/office/officeart/2008/layout/LinedList"/>
    <dgm:cxn modelId="{598FC649-6BB4-4D3E-9EBA-6BB29EA27289}" type="presParOf" srcId="{EDB38BDF-A5B7-46BB-B4F0-3EA28DA2BFAD}" destId="{2A1DFAF5-638F-4326-929E-99716E0A285E}" srcOrd="0" destOrd="0" presId="urn:microsoft.com/office/officeart/2008/layout/LinedList"/>
    <dgm:cxn modelId="{DE240CE4-F812-44D1-9C12-ED5FF256763C}" type="presParOf" srcId="{EDB38BDF-A5B7-46BB-B4F0-3EA28DA2BFAD}" destId="{2A8C7FF0-2837-41F7-9773-3044C3441932}" srcOrd="1" destOrd="0" presId="urn:microsoft.com/office/officeart/2008/layout/LinedList"/>
    <dgm:cxn modelId="{CDD60062-862A-4ACA-A899-A5CF446A1D39}" type="presParOf" srcId="{931B6A5E-ED35-470E-A3EE-A9C321B1976F}" destId="{F37D728D-6DF2-4968-A892-D7464C1BA75E}" srcOrd="6" destOrd="0" presId="urn:microsoft.com/office/officeart/2008/layout/LinedList"/>
    <dgm:cxn modelId="{E39BED7C-47C1-4C55-AA29-8CBCC7E3E8DE}" type="presParOf" srcId="{931B6A5E-ED35-470E-A3EE-A9C321B1976F}" destId="{9114EA32-F037-42F4-93C5-DA95F33A5933}" srcOrd="7" destOrd="0" presId="urn:microsoft.com/office/officeart/2008/layout/LinedList"/>
    <dgm:cxn modelId="{C5A9E9F1-E3ED-4B56-A6D9-9B7D31CD9BF4}" type="presParOf" srcId="{9114EA32-F037-42F4-93C5-DA95F33A5933}" destId="{0A3EA838-2867-4854-9DFD-C99DB3313949}" srcOrd="0" destOrd="0" presId="urn:microsoft.com/office/officeart/2008/layout/LinedList"/>
    <dgm:cxn modelId="{D219E42B-681F-40B8-9ADF-A91A72A33C8F}" type="presParOf" srcId="{9114EA32-F037-42F4-93C5-DA95F33A5933}" destId="{8FD9CF14-5E40-44BD-8453-B192E8FEC2D5}"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999D63-C7D0-4CD9-857D-A5723A90B672}" type="doc">
      <dgm:prSet loTypeId="urn:microsoft.com/office/officeart/2005/8/layout/vProcess5" loCatId="process" qsTypeId="urn:microsoft.com/office/officeart/2005/8/quickstyle/simple2" qsCatId="simple" csTypeId="urn:microsoft.com/office/officeart/2005/8/colors/accent1_2" csCatId="accent1" phldr="1"/>
      <dgm:spPr/>
      <dgm:t>
        <a:bodyPr/>
        <a:lstStyle/>
        <a:p>
          <a:endParaRPr lang="en-US"/>
        </a:p>
      </dgm:t>
    </dgm:pt>
    <dgm:pt modelId="{ABAECD56-6D7E-488F-9C04-633343A34D99}">
      <dgm:prSet/>
      <dgm:spPr/>
      <dgm:t>
        <a:bodyPr/>
        <a:lstStyle/>
        <a:p>
          <a:r>
            <a:rPr lang="en-US" dirty="0"/>
            <a:t>The  goal of periodontal therapy is to reduce the infectious and inflammatory challenge and to halt the progression of  tissue destruction.</a:t>
          </a:r>
        </a:p>
      </dgm:t>
    </dgm:pt>
    <dgm:pt modelId="{E9612F92-0482-4B67-9C97-60960620A7FB}" type="parTrans" cxnId="{7158502D-72B5-4028-A387-DF4566A70394}">
      <dgm:prSet/>
      <dgm:spPr/>
      <dgm:t>
        <a:bodyPr/>
        <a:lstStyle/>
        <a:p>
          <a:endParaRPr lang="en-US"/>
        </a:p>
      </dgm:t>
    </dgm:pt>
    <dgm:pt modelId="{B1D62C09-11B7-4639-B75E-204BACC079AB}" type="sibTrans" cxnId="{7158502D-72B5-4028-A387-DF4566A70394}">
      <dgm:prSet/>
      <dgm:spPr/>
      <dgm:t>
        <a:bodyPr/>
        <a:lstStyle/>
        <a:p>
          <a:endParaRPr lang="en-US"/>
        </a:p>
      </dgm:t>
    </dgm:pt>
    <dgm:pt modelId="{A63EEFB7-CB85-4CD1-9F0F-AEDD0ECDB26E}">
      <dgm:prSet/>
      <dgm:spPr/>
      <dgm:t>
        <a:bodyPr/>
        <a:lstStyle/>
        <a:p>
          <a:r>
            <a:rPr lang="en-US" dirty="0"/>
            <a:t>Control of pathogenic biofilms (RCB) and suppression of inflammation can control the periodontal tissue degradation. </a:t>
          </a:r>
        </a:p>
      </dgm:t>
    </dgm:pt>
    <dgm:pt modelId="{C9001B95-7042-4B4D-9C8D-E133A0CC7DAE}" type="parTrans" cxnId="{E60A9B27-1FAF-48E3-AA97-4A401A738A09}">
      <dgm:prSet/>
      <dgm:spPr/>
      <dgm:t>
        <a:bodyPr/>
        <a:lstStyle/>
        <a:p>
          <a:endParaRPr lang="en-US"/>
        </a:p>
      </dgm:t>
    </dgm:pt>
    <dgm:pt modelId="{1089C680-B6D4-4B53-8EBB-574AC1767227}" type="sibTrans" cxnId="{E60A9B27-1FAF-48E3-AA97-4A401A738A09}">
      <dgm:prSet/>
      <dgm:spPr/>
      <dgm:t>
        <a:bodyPr/>
        <a:lstStyle/>
        <a:p>
          <a:endParaRPr lang="en-US"/>
        </a:p>
      </dgm:t>
    </dgm:pt>
    <dgm:pt modelId="{ADEF4360-2F7E-4BBF-8451-9BB93E1CD2D7}" type="pres">
      <dgm:prSet presAssocID="{3B999D63-C7D0-4CD9-857D-A5723A90B672}" presName="outerComposite" presStyleCnt="0">
        <dgm:presLayoutVars>
          <dgm:chMax val="5"/>
          <dgm:dir/>
          <dgm:resizeHandles val="exact"/>
        </dgm:presLayoutVars>
      </dgm:prSet>
      <dgm:spPr/>
    </dgm:pt>
    <dgm:pt modelId="{0B58F947-1AC3-4887-BDD8-16AB62A5093B}" type="pres">
      <dgm:prSet presAssocID="{3B999D63-C7D0-4CD9-857D-A5723A90B672}" presName="dummyMaxCanvas" presStyleCnt="0">
        <dgm:presLayoutVars/>
      </dgm:prSet>
      <dgm:spPr/>
    </dgm:pt>
    <dgm:pt modelId="{E20D0DFC-AD47-4A4E-B77B-7E7F80914B0F}" type="pres">
      <dgm:prSet presAssocID="{3B999D63-C7D0-4CD9-857D-A5723A90B672}" presName="TwoNodes_1" presStyleLbl="node1" presStyleIdx="0" presStyleCnt="2">
        <dgm:presLayoutVars>
          <dgm:bulletEnabled val="1"/>
        </dgm:presLayoutVars>
      </dgm:prSet>
      <dgm:spPr/>
    </dgm:pt>
    <dgm:pt modelId="{28CD19EF-D4AA-42D5-A2F8-274894E499E7}" type="pres">
      <dgm:prSet presAssocID="{3B999D63-C7D0-4CD9-857D-A5723A90B672}" presName="TwoNodes_2" presStyleLbl="node1" presStyleIdx="1" presStyleCnt="2">
        <dgm:presLayoutVars>
          <dgm:bulletEnabled val="1"/>
        </dgm:presLayoutVars>
      </dgm:prSet>
      <dgm:spPr/>
    </dgm:pt>
    <dgm:pt modelId="{127A9591-4602-4CE8-9508-C95E81099288}" type="pres">
      <dgm:prSet presAssocID="{3B999D63-C7D0-4CD9-857D-A5723A90B672}" presName="TwoConn_1-2" presStyleLbl="fgAccFollowNode1" presStyleIdx="0" presStyleCnt="1">
        <dgm:presLayoutVars>
          <dgm:bulletEnabled val="1"/>
        </dgm:presLayoutVars>
      </dgm:prSet>
      <dgm:spPr/>
    </dgm:pt>
    <dgm:pt modelId="{3157B74E-351C-4087-9E63-BA3AAE674ADA}" type="pres">
      <dgm:prSet presAssocID="{3B999D63-C7D0-4CD9-857D-A5723A90B672}" presName="TwoNodes_1_text" presStyleLbl="node1" presStyleIdx="1" presStyleCnt="2">
        <dgm:presLayoutVars>
          <dgm:bulletEnabled val="1"/>
        </dgm:presLayoutVars>
      </dgm:prSet>
      <dgm:spPr/>
    </dgm:pt>
    <dgm:pt modelId="{57ABE953-79F8-43A2-9A23-39FE7EC14592}" type="pres">
      <dgm:prSet presAssocID="{3B999D63-C7D0-4CD9-857D-A5723A90B672}" presName="TwoNodes_2_text" presStyleLbl="node1" presStyleIdx="1" presStyleCnt="2">
        <dgm:presLayoutVars>
          <dgm:bulletEnabled val="1"/>
        </dgm:presLayoutVars>
      </dgm:prSet>
      <dgm:spPr/>
    </dgm:pt>
  </dgm:ptLst>
  <dgm:cxnLst>
    <dgm:cxn modelId="{F26BEC03-5FFC-4C85-8ED4-49925A4BF088}" type="presOf" srcId="{ABAECD56-6D7E-488F-9C04-633343A34D99}" destId="{E20D0DFC-AD47-4A4E-B77B-7E7F80914B0F}" srcOrd="0" destOrd="0" presId="urn:microsoft.com/office/officeart/2005/8/layout/vProcess5"/>
    <dgm:cxn modelId="{6F718B07-1813-43D7-AF96-E0DDFA9C6B60}" type="presOf" srcId="{A63EEFB7-CB85-4CD1-9F0F-AEDD0ECDB26E}" destId="{57ABE953-79F8-43A2-9A23-39FE7EC14592}" srcOrd="1" destOrd="0" presId="urn:microsoft.com/office/officeart/2005/8/layout/vProcess5"/>
    <dgm:cxn modelId="{E4BDF71C-DF11-42D7-BA3C-C8F4820618B4}" type="presOf" srcId="{3B999D63-C7D0-4CD9-857D-A5723A90B672}" destId="{ADEF4360-2F7E-4BBF-8451-9BB93E1CD2D7}" srcOrd="0" destOrd="0" presId="urn:microsoft.com/office/officeart/2005/8/layout/vProcess5"/>
    <dgm:cxn modelId="{E60A9B27-1FAF-48E3-AA97-4A401A738A09}" srcId="{3B999D63-C7D0-4CD9-857D-A5723A90B672}" destId="{A63EEFB7-CB85-4CD1-9F0F-AEDD0ECDB26E}" srcOrd="1" destOrd="0" parTransId="{C9001B95-7042-4B4D-9C8D-E133A0CC7DAE}" sibTransId="{1089C680-B6D4-4B53-8EBB-574AC1767227}"/>
    <dgm:cxn modelId="{7158502D-72B5-4028-A387-DF4566A70394}" srcId="{3B999D63-C7D0-4CD9-857D-A5723A90B672}" destId="{ABAECD56-6D7E-488F-9C04-633343A34D99}" srcOrd="0" destOrd="0" parTransId="{E9612F92-0482-4B67-9C97-60960620A7FB}" sibTransId="{B1D62C09-11B7-4639-B75E-204BACC079AB}"/>
    <dgm:cxn modelId="{0657D439-3E27-4157-877C-05EB41D85E04}" type="presOf" srcId="{B1D62C09-11B7-4639-B75E-204BACC079AB}" destId="{127A9591-4602-4CE8-9508-C95E81099288}" srcOrd="0" destOrd="0" presId="urn:microsoft.com/office/officeart/2005/8/layout/vProcess5"/>
    <dgm:cxn modelId="{4A1D244F-B1E0-4C7E-90A6-8D1EE2E60966}" type="presOf" srcId="{ABAECD56-6D7E-488F-9C04-633343A34D99}" destId="{3157B74E-351C-4087-9E63-BA3AAE674ADA}" srcOrd="1" destOrd="0" presId="urn:microsoft.com/office/officeart/2005/8/layout/vProcess5"/>
    <dgm:cxn modelId="{6FA591F8-9050-47D9-8982-40A6AF1B71BB}" type="presOf" srcId="{A63EEFB7-CB85-4CD1-9F0F-AEDD0ECDB26E}" destId="{28CD19EF-D4AA-42D5-A2F8-274894E499E7}" srcOrd="0" destOrd="0" presId="urn:microsoft.com/office/officeart/2005/8/layout/vProcess5"/>
    <dgm:cxn modelId="{2B0A1F37-6C33-4EA9-A845-99B1FD5F8DBE}" type="presParOf" srcId="{ADEF4360-2F7E-4BBF-8451-9BB93E1CD2D7}" destId="{0B58F947-1AC3-4887-BDD8-16AB62A5093B}" srcOrd="0" destOrd="0" presId="urn:microsoft.com/office/officeart/2005/8/layout/vProcess5"/>
    <dgm:cxn modelId="{89E905CB-3BF8-494D-8FD6-8E536E01671C}" type="presParOf" srcId="{ADEF4360-2F7E-4BBF-8451-9BB93E1CD2D7}" destId="{E20D0DFC-AD47-4A4E-B77B-7E7F80914B0F}" srcOrd="1" destOrd="0" presId="urn:microsoft.com/office/officeart/2005/8/layout/vProcess5"/>
    <dgm:cxn modelId="{632B920E-35BF-43F6-AE26-418DB9B14E99}" type="presParOf" srcId="{ADEF4360-2F7E-4BBF-8451-9BB93E1CD2D7}" destId="{28CD19EF-D4AA-42D5-A2F8-274894E499E7}" srcOrd="2" destOrd="0" presId="urn:microsoft.com/office/officeart/2005/8/layout/vProcess5"/>
    <dgm:cxn modelId="{FEB5EB36-2A1C-463D-A78A-59C0E4A4552B}" type="presParOf" srcId="{ADEF4360-2F7E-4BBF-8451-9BB93E1CD2D7}" destId="{127A9591-4602-4CE8-9508-C95E81099288}" srcOrd="3" destOrd="0" presId="urn:microsoft.com/office/officeart/2005/8/layout/vProcess5"/>
    <dgm:cxn modelId="{B0BDAFC6-27C0-4A8A-983C-3778A3841ED4}" type="presParOf" srcId="{ADEF4360-2F7E-4BBF-8451-9BB93E1CD2D7}" destId="{3157B74E-351C-4087-9E63-BA3AAE674ADA}" srcOrd="4" destOrd="0" presId="urn:microsoft.com/office/officeart/2005/8/layout/vProcess5"/>
    <dgm:cxn modelId="{3234332F-0643-433D-A6FA-FF1F58EBC2E0}" type="presParOf" srcId="{ADEF4360-2F7E-4BBF-8451-9BB93E1CD2D7}" destId="{57ABE953-79F8-43A2-9A23-39FE7EC14592}"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32D48D-F44D-4942-8073-8B71E9EFD564}">
      <dsp:nvSpPr>
        <dsp:cNvPr id="0" name=""/>
        <dsp:cNvSpPr/>
      </dsp:nvSpPr>
      <dsp:spPr>
        <a:xfrm>
          <a:off x="0" y="0"/>
          <a:ext cx="434510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F071D2-3D44-4B47-A70B-8899800841F4}">
      <dsp:nvSpPr>
        <dsp:cNvPr id="0" name=""/>
        <dsp:cNvSpPr/>
      </dsp:nvSpPr>
      <dsp:spPr>
        <a:xfrm>
          <a:off x="0" y="0"/>
          <a:ext cx="4345106" cy="895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rgbClr val="0A5499"/>
              </a:solidFill>
              <a:latin typeface="+mj-lt"/>
            </a:rPr>
            <a:t>Is an infectious Inflammatory disease, driven by </a:t>
          </a:r>
          <a:r>
            <a:rPr lang="en-US" sz="1600" kern="1200" dirty="0">
              <a:solidFill>
                <a:srgbClr val="0A5499"/>
              </a:solidFill>
              <a:latin typeface="Arial"/>
              <a:ea typeface="ＭＳ Ｐゴシック"/>
              <a:cs typeface="ＭＳ Ｐゴシック"/>
            </a:rPr>
            <a:t>certain compositions of bacteria, initiating an inflammatory response</a:t>
          </a:r>
        </a:p>
      </dsp:txBody>
      <dsp:txXfrm>
        <a:off x="0" y="0"/>
        <a:ext cx="4345106" cy="895350"/>
      </dsp:txXfrm>
    </dsp:sp>
    <dsp:sp modelId="{FD819485-5578-4C79-81C5-7EE3B2D96AD1}">
      <dsp:nvSpPr>
        <dsp:cNvPr id="0" name=""/>
        <dsp:cNvSpPr/>
      </dsp:nvSpPr>
      <dsp:spPr>
        <a:xfrm>
          <a:off x="0" y="895350"/>
          <a:ext cx="434510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BABC6D-E6D3-4814-94EE-2C560F9E5EE3}">
      <dsp:nvSpPr>
        <dsp:cNvPr id="0" name=""/>
        <dsp:cNvSpPr/>
      </dsp:nvSpPr>
      <dsp:spPr>
        <a:xfrm>
          <a:off x="0" y="895350"/>
          <a:ext cx="4345106" cy="895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rgbClr val="0A5499"/>
              </a:solidFill>
              <a:latin typeface="+mj-lt"/>
            </a:rPr>
            <a:t>Genetics, environmental and behavioral factors can contribute to the development of the disease</a:t>
          </a:r>
        </a:p>
      </dsp:txBody>
      <dsp:txXfrm>
        <a:off x="0" y="895350"/>
        <a:ext cx="4345106" cy="895350"/>
      </dsp:txXfrm>
    </dsp:sp>
    <dsp:sp modelId="{CC3EE740-9428-43BD-BB4E-1FF0B58CD9DF}">
      <dsp:nvSpPr>
        <dsp:cNvPr id="0" name=""/>
        <dsp:cNvSpPr/>
      </dsp:nvSpPr>
      <dsp:spPr>
        <a:xfrm>
          <a:off x="0" y="1790700"/>
          <a:ext cx="434510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1DFAF5-638F-4326-929E-99716E0A285E}">
      <dsp:nvSpPr>
        <dsp:cNvPr id="0" name=""/>
        <dsp:cNvSpPr/>
      </dsp:nvSpPr>
      <dsp:spPr>
        <a:xfrm>
          <a:off x="0" y="1790700"/>
          <a:ext cx="4345106" cy="895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rgbClr val="0A5499"/>
              </a:solidFill>
              <a:latin typeface="+mj-lt"/>
            </a:rPr>
            <a:t>The most common chronic infection in the US is periodontal disease</a:t>
          </a:r>
        </a:p>
      </dsp:txBody>
      <dsp:txXfrm>
        <a:off x="0" y="1790700"/>
        <a:ext cx="4345106" cy="895350"/>
      </dsp:txXfrm>
    </dsp:sp>
    <dsp:sp modelId="{F37D728D-6DF2-4968-A892-D7464C1BA75E}">
      <dsp:nvSpPr>
        <dsp:cNvPr id="0" name=""/>
        <dsp:cNvSpPr/>
      </dsp:nvSpPr>
      <dsp:spPr>
        <a:xfrm>
          <a:off x="0" y="2686050"/>
          <a:ext cx="434510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3EA838-2867-4854-9DFD-C99DB3313949}">
      <dsp:nvSpPr>
        <dsp:cNvPr id="0" name=""/>
        <dsp:cNvSpPr/>
      </dsp:nvSpPr>
      <dsp:spPr>
        <a:xfrm>
          <a:off x="0" y="2686050"/>
          <a:ext cx="4345106" cy="895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rgbClr val="0A5499"/>
              </a:solidFill>
              <a:latin typeface="+mj-lt"/>
            </a:rPr>
            <a:t>The most characteristic feature of periodontitis is the activation of </a:t>
          </a:r>
          <a:r>
            <a:rPr lang="en-US" sz="1600" kern="1200" dirty="0" err="1">
              <a:solidFill>
                <a:srgbClr val="0A5499"/>
              </a:solidFill>
              <a:latin typeface="+mj-lt"/>
            </a:rPr>
            <a:t>osteoclastogenesis</a:t>
          </a:r>
          <a:r>
            <a:rPr lang="en-US" sz="1600" kern="1200" dirty="0">
              <a:solidFill>
                <a:srgbClr val="0A5499"/>
              </a:solidFill>
              <a:latin typeface="+mj-lt"/>
            </a:rPr>
            <a:t> and the destruction of alveolar bone </a:t>
          </a:r>
        </a:p>
      </dsp:txBody>
      <dsp:txXfrm>
        <a:off x="0" y="2686050"/>
        <a:ext cx="4345106" cy="8953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0D0DFC-AD47-4A4E-B77B-7E7F80914B0F}">
      <dsp:nvSpPr>
        <dsp:cNvPr id="0" name=""/>
        <dsp:cNvSpPr/>
      </dsp:nvSpPr>
      <dsp:spPr>
        <a:xfrm>
          <a:off x="0" y="0"/>
          <a:ext cx="4529432" cy="197381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The  goal of periodontal therapy is to reduce the infectious and inflammatory challenge and to halt the progression of  tissue destruction.</a:t>
          </a:r>
        </a:p>
      </dsp:txBody>
      <dsp:txXfrm>
        <a:off x="57811" y="57811"/>
        <a:ext cx="2489337" cy="1858196"/>
      </dsp:txXfrm>
    </dsp:sp>
    <dsp:sp modelId="{28CD19EF-D4AA-42D5-A2F8-274894E499E7}">
      <dsp:nvSpPr>
        <dsp:cNvPr id="0" name=""/>
        <dsp:cNvSpPr/>
      </dsp:nvSpPr>
      <dsp:spPr>
        <a:xfrm>
          <a:off x="799311" y="2412444"/>
          <a:ext cx="4529432" cy="197381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Control of pathogenic biofilms (RCB) and suppression of inflammation can control the periodontal tissue degradation. </a:t>
          </a:r>
        </a:p>
      </dsp:txBody>
      <dsp:txXfrm>
        <a:off x="857122" y="2470255"/>
        <a:ext cx="2331516" cy="1858196"/>
      </dsp:txXfrm>
    </dsp:sp>
    <dsp:sp modelId="{127A9591-4602-4CE8-9508-C95E81099288}">
      <dsp:nvSpPr>
        <dsp:cNvPr id="0" name=""/>
        <dsp:cNvSpPr/>
      </dsp:nvSpPr>
      <dsp:spPr>
        <a:xfrm>
          <a:off x="3246450" y="1551640"/>
          <a:ext cx="1282981" cy="1282981"/>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3535121" y="1551640"/>
        <a:ext cx="705639" cy="96544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8814"/>
          </a:xfrm>
          <a:prstGeom prst="rect">
            <a:avLst/>
          </a:prstGeom>
        </p:spPr>
        <p:txBody>
          <a:bodyPr vert="horz" lIns="91440" tIns="45720" rIns="91440" bIns="45720" rtlCol="0"/>
          <a:lstStyle>
            <a:lvl1pPr algn="l" eaLnBrk="0" hangingPunct="0">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4008438" y="0"/>
            <a:ext cx="3067050" cy="468814"/>
          </a:xfrm>
          <a:prstGeom prst="rect">
            <a:avLst/>
          </a:prstGeom>
        </p:spPr>
        <p:txBody>
          <a:bodyPr vert="horz" wrap="square" lIns="91440" tIns="45720" rIns="91440" bIns="45720" numCol="1" anchor="t" anchorCtr="0" compatLnSpc="1">
            <a:prstTxWarp prst="textNoShape">
              <a:avLst/>
            </a:prstTxWarp>
          </a:bodyPr>
          <a:lstStyle>
            <a:lvl1pPr algn="r" eaLnBrk="0" hangingPunct="0">
              <a:defRPr sz="1200">
                <a:latin typeface="Arial" pitchFamily="34" charset="0"/>
                <a:ea typeface="ＭＳ Ｐゴシック" charset="-128"/>
                <a:cs typeface="+mn-cs"/>
              </a:defRPr>
            </a:lvl1pPr>
          </a:lstStyle>
          <a:p>
            <a:pPr>
              <a:defRPr/>
            </a:pPr>
            <a:fld id="{825A0A77-16BC-4A44-8BBE-04385A7F2B5E}" type="datetimeFigureOut">
              <a:rPr lang="en-US"/>
              <a:pPr>
                <a:defRPr/>
              </a:pPr>
              <a:t>6/2/21</a:t>
            </a:fld>
            <a:endParaRPr lang="en-US" dirty="0"/>
          </a:p>
        </p:txBody>
      </p:sp>
      <p:sp>
        <p:nvSpPr>
          <p:cNvPr id="4" name="Footer Placeholder 3"/>
          <p:cNvSpPr>
            <a:spLocks noGrp="1"/>
          </p:cNvSpPr>
          <p:nvPr>
            <p:ph type="ftr" sz="quarter" idx="2"/>
          </p:nvPr>
        </p:nvSpPr>
        <p:spPr>
          <a:xfrm>
            <a:off x="0" y="8892611"/>
            <a:ext cx="3067050" cy="468814"/>
          </a:xfrm>
          <a:prstGeom prst="rect">
            <a:avLst/>
          </a:prstGeom>
        </p:spPr>
        <p:txBody>
          <a:bodyPr vert="horz" lIns="91440" tIns="45720" rIns="91440" bIns="45720" rtlCol="0" anchor="b"/>
          <a:lstStyle>
            <a:lvl1pPr algn="l" eaLnBrk="0" hangingPunct="0">
              <a:defRPr sz="1200">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4008438" y="8892611"/>
            <a:ext cx="3067050" cy="468814"/>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a:latin typeface="Arial" pitchFamily="34" charset="0"/>
                <a:ea typeface="ＭＳ Ｐゴシック" charset="-128"/>
                <a:cs typeface="+mn-cs"/>
              </a:defRPr>
            </a:lvl1pPr>
          </a:lstStyle>
          <a:p>
            <a:pPr>
              <a:defRPr/>
            </a:pPr>
            <a:fld id="{220095D6-9483-8743-B34B-3EACB9A93267}" type="slidenum">
              <a:rPr lang="en-US"/>
              <a:pPr>
                <a:defRPr/>
              </a:pPr>
              <a:t>‹#›</a:t>
            </a:fld>
            <a:endParaRPr lang="en-US" dirty="0"/>
          </a:p>
        </p:txBody>
      </p:sp>
    </p:spTree>
    <p:extLst>
      <p:ext uri="{BB962C8B-B14F-4D97-AF65-F5344CB8AC3E}">
        <p14:creationId xmlns:p14="http://schemas.microsoft.com/office/powerpoint/2010/main" val="24258626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8814"/>
          </a:xfrm>
          <a:prstGeom prst="rect">
            <a:avLst/>
          </a:prstGeom>
        </p:spPr>
        <p:txBody>
          <a:bodyPr vert="horz" lIns="91440" tIns="45720" rIns="91440" bIns="45720" rtlCol="0"/>
          <a:lstStyle>
            <a:lvl1pPr algn="l" eaLnBrk="0" hangingPunct="0">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4008438" y="0"/>
            <a:ext cx="3067050" cy="468814"/>
          </a:xfrm>
          <a:prstGeom prst="rect">
            <a:avLst/>
          </a:prstGeom>
        </p:spPr>
        <p:txBody>
          <a:bodyPr vert="horz" wrap="square" lIns="91440" tIns="45720" rIns="91440" bIns="45720" numCol="1" anchor="t" anchorCtr="0" compatLnSpc="1">
            <a:prstTxWarp prst="textNoShape">
              <a:avLst/>
            </a:prstTxWarp>
          </a:bodyPr>
          <a:lstStyle>
            <a:lvl1pPr algn="r" eaLnBrk="0" hangingPunct="0">
              <a:defRPr sz="1200">
                <a:latin typeface="Arial" pitchFamily="34" charset="0"/>
                <a:ea typeface="ＭＳ Ｐゴシック" charset="-128"/>
                <a:cs typeface="+mn-cs"/>
              </a:defRPr>
            </a:lvl1pPr>
          </a:lstStyle>
          <a:p>
            <a:pPr>
              <a:defRPr/>
            </a:pPr>
            <a:fld id="{451D6C7D-6CFA-A74A-BD25-52FB683C62D8}" type="datetimeFigureOut">
              <a:rPr lang="en-US"/>
              <a:pPr>
                <a:defRPr/>
              </a:pPr>
              <a:t>6/2/21</a:t>
            </a:fld>
            <a:endParaRPr lang="en-US" dirty="0"/>
          </a:p>
        </p:txBody>
      </p:sp>
      <p:sp>
        <p:nvSpPr>
          <p:cNvPr id="4" name="Slide Image Placeholder 3"/>
          <p:cNvSpPr>
            <a:spLocks noGrp="1" noRot="1" noChangeAspect="1"/>
          </p:cNvSpPr>
          <p:nvPr>
            <p:ph type="sldImg" idx="2"/>
          </p:nvPr>
        </p:nvSpPr>
        <p:spPr>
          <a:xfrm>
            <a:off x="1198563" y="701675"/>
            <a:ext cx="4681537" cy="351155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708026" y="4448782"/>
            <a:ext cx="5661025" cy="4212723"/>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92611"/>
            <a:ext cx="3067050" cy="468814"/>
          </a:xfrm>
          <a:prstGeom prst="rect">
            <a:avLst/>
          </a:prstGeom>
        </p:spPr>
        <p:txBody>
          <a:bodyPr vert="horz" lIns="91440" tIns="45720" rIns="91440" bIns="45720" rtlCol="0" anchor="b"/>
          <a:lstStyle>
            <a:lvl1pPr algn="l" eaLnBrk="0" hangingPunct="0">
              <a:defRPr sz="1200">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4008438" y="8892611"/>
            <a:ext cx="3067050" cy="468814"/>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a:latin typeface="Arial" pitchFamily="34" charset="0"/>
                <a:ea typeface="ＭＳ Ｐゴシック" charset="-128"/>
                <a:cs typeface="+mn-cs"/>
              </a:defRPr>
            </a:lvl1pPr>
          </a:lstStyle>
          <a:p>
            <a:pPr>
              <a:defRPr/>
            </a:pPr>
            <a:fld id="{829D21FA-BD18-214E-BC37-B12BBE495C3F}" type="slidenum">
              <a:rPr lang="en-US"/>
              <a:pPr>
                <a:defRPr/>
              </a:pPr>
              <a:t>‹#›</a:t>
            </a:fld>
            <a:endParaRPr lang="en-US" dirty="0"/>
          </a:p>
        </p:txBody>
      </p:sp>
    </p:spTree>
    <p:extLst>
      <p:ext uri="{BB962C8B-B14F-4D97-AF65-F5344CB8AC3E}">
        <p14:creationId xmlns:p14="http://schemas.microsoft.com/office/powerpoint/2010/main" val="125156051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defRPr/>
            </a:pPr>
            <a:r>
              <a:rPr lang="en-US" dirty="0">
                <a:solidFill>
                  <a:srgbClr val="000000"/>
                </a:solidFill>
                <a:latin typeface="+mj-lt"/>
                <a:cs typeface="Arial" charset="0"/>
              </a:rPr>
              <a:t>Today we will discuss the management of periodontal disease.</a:t>
            </a:r>
            <a:endParaRPr lang="en-US" dirty="0">
              <a:solidFill>
                <a:srgbClr val="000000"/>
              </a:solidFill>
              <a:latin typeface="+mj-lt"/>
              <a:ea typeface="ヒラギノ角ゴ ProN W3" charset="0"/>
              <a:cs typeface="ヒラギノ角ゴ ProN W3" charset="0"/>
            </a:endParaRPr>
          </a:p>
          <a:p>
            <a:pPr>
              <a:spcBef>
                <a:spcPct val="0"/>
              </a:spcBef>
              <a:defRPr/>
            </a:pPr>
            <a:r>
              <a:rPr lang="en-US" dirty="0">
                <a:latin typeface="+mj-lt"/>
                <a:ea typeface="ヒラギノ角ゴ ProN W3" charset="0"/>
                <a:cs typeface="ヒラギノ角ゴ ProN W3" charset="0"/>
              </a:rPr>
              <a:t>This presentation was created </a:t>
            </a:r>
            <a:r>
              <a:rPr lang="en-US" altLang="ja-JP" dirty="0">
                <a:latin typeface="+mj-lt"/>
                <a:cs typeface="Arial" charset="0"/>
              </a:rPr>
              <a:t>to further your understanding about the clinical nature of periodontal disease—a bacterial infection that poses specific challenges for treatment. </a:t>
            </a:r>
            <a:r>
              <a:rPr lang="en-US" dirty="0">
                <a:solidFill>
                  <a:srgbClr val="000000"/>
                </a:solidFill>
                <a:latin typeface="+mj-lt"/>
                <a:cs typeface="Arial" charset="0"/>
              </a:rPr>
              <a:t>It also </a:t>
            </a:r>
            <a:r>
              <a:rPr lang="en-US" altLang="ja-JP" dirty="0">
                <a:solidFill>
                  <a:srgbClr val="000000"/>
                </a:solidFill>
                <a:latin typeface="+mj-lt"/>
                <a:cs typeface="Arial" charset="0"/>
              </a:rPr>
              <a:t>explains in detail how a locally administered antibiotic can be used as part of a comprehensive treatment approach for appropriate adult patients when combined with scaling and root planing (SRP).</a:t>
            </a:r>
            <a:endParaRPr lang="en-US" altLang="ja-JP" dirty="0">
              <a:latin typeface="+mj-lt"/>
              <a:cs typeface="Arial" charset="0"/>
            </a:endParaRPr>
          </a:p>
          <a:p>
            <a:pPr>
              <a:spcBef>
                <a:spcPct val="0"/>
              </a:spcBef>
              <a:defRPr/>
            </a:pPr>
            <a:endParaRPr lang="en-US" dirty="0">
              <a:latin typeface="+mj-lt"/>
              <a:cs typeface="Arial" charset="0"/>
            </a:endParaRPr>
          </a:p>
          <a:p>
            <a:pPr>
              <a:spcBef>
                <a:spcPct val="0"/>
              </a:spcBef>
              <a:defRPr/>
            </a:pPr>
            <a:r>
              <a:rPr lang="en-US" dirty="0">
                <a:latin typeface="+mj-lt"/>
                <a:cs typeface="Arial" charset="0"/>
              </a:rPr>
              <a:t>Finally, we will review some helpful insights and guidance gleaned from extensive patient research to help you speak with patients about their periodontal disease and to help them understand the importance of comprehensive treatment options. </a:t>
            </a:r>
          </a:p>
          <a:p>
            <a:pPr>
              <a:defRPr/>
            </a:pPr>
            <a:endParaRPr lang="en-US" dirty="0">
              <a:latin typeface="Arial" charset="0"/>
              <a:cs typeface="Arial" charset="0"/>
            </a:endParaRPr>
          </a:p>
          <a:p>
            <a:pPr>
              <a:defRPr/>
            </a:pPr>
            <a:endParaRPr lang="en-US" dirty="0">
              <a:latin typeface="Arial" charset="0"/>
              <a:cs typeface="Arial" charset="0"/>
            </a:endParaRPr>
          </a:p>
        </p:txBody>
      </p:sp>
      <p:sp>
        <p:nvSpPr>
          <p:cNvPr id="174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308DFA2-64D5-D641-A94B-8BC79D22FCB7}" type="slidenum">
              <a:rPr lang="en-US" sz="1200"/>
              <a:pPr/>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dirty="0">
                <a:latin typeface="Cambria" panose="02040503050406030204" pitchFamily="18" charset="0"/>
              </a:rPr>
              <a:t>Successful control of the initiating biofilm can be challenging.  Bacteria are tissue invasive.   </a:t>
            </a:r>
          </a:p>
          <a:p>
            <a:pPr marL="0" indent="0">
              <a:buNone/>
            </a:pPr>
            <a:r>
              <a:rPr lang="en-US" dirty="0">
                <a:latin typeface="Cambria" panose="02040503050406030204" pitchFamily="18" charset="0"/>
              </a:rPr>
              <a:t>Point out the individual gingival epithelial cells, and the green dots which are individual P. gingivalis bacterial cells.</a:t>
            </a:r>
          </a:p>
          <a:p>
            <a:pPr marL="0" indent="0">
              <a:buNone/>
            </a:pPr>
            <a:endParaRPr lang="en-US" dirty="0">
              <a:latin typeface="Cambria" panose="02040503050406030204" pitchFamily="18" charset="0"/>
            </a:endParaRPr>
          </a:p>
          <a:p>
            <a:pPr marL="0" indent="0">
              <a:buNone/>
            </a:pPr>
            <a:r>
              <a:rPr lang="en-US" dirty="0">
                <a:latin typeface="Cambria" panose="02040503050406030204" pitchFamily="18" charset="0"/>
              </a:rPr>
              <a:t> </a:t>
            </a:r>
          </a:p>
          <a:p>
            <a:pPr marL="0" indent="0">
              <a:buNone/>
            </a:pPr>
            <a:r>
              <a:rPr lang="en-US" dirty="0">
                <a:latin typeface="Cambria" panose="02040503050406030204" pitchFamily="18" charset="0"/>
              </a:rPr>
              <a:t> (Read slide)</a:t>
            </a:r>
          </a:p>
          <a:p>
            <a:pPr marL="0" indent="0">
              <a:buNone/>
            </a:pPr>
            <a:endParaRPr lang="en-US" dirty="0">
              <a:latin typeface="Cambria" panose="02040503050406030204" pitchFamily="18" charset="0"/>
            </a:endParaRPr>
          </a:p>
        </p:txBody>
      </p:sp>
      <p:sp>
        <p:nvSpPr>
          <p:cNvPr id="4" name="Slide Number Placeholder 3"/>
          <p:cNvSpPr>
            <a:spLocks noGrp="1"/>
          </p:cNvSpPr>
          <p:nvPr>
            <p:ph type="sldNum" sz="quarter" idx="10"/>
          </p:nvPr>
        </p:nvSpPr>
        <p:spPr/>
        <p:txBody>
          <a:bodyPr/>
          <a:lstStyle/>
          <a:p>
            <a:pPr marL="0" marR="0" lvl="0" indent="0" algn="r" defTabSz="931550" rtl="0" eaLnBrk="1" fontAlgn="base" latinLnBrk="0" hangingPunct="1">
              <a:lnSpc>
                <a:spcPct val="100000"/>
              </a:lnSpc>
              <a:spcBef>
                <a:spcPct val="0"/>
              </a:spcBef>
              <a:spcAft>
                <a:spcPct val="0"/>
              </a:spcAft>
              <a:buClrTx/>
              <a:buSzTx/>
              <a:buFontTx/>
              <a:buNone/>
              <a:tabLst/>
              <a:defRPr/>
            </a:pPr>
            <a:fld id="{A7941F0A-131B-4352-8705-C5983C555AAB}"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3155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294539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Read slide.</a:t>
            </a:r>
          </a:p>
        </p:txBody>
      </p:sp>
      <p:sp>
        <p:nvSpPr>
          <p:cNvPr id="4" name="Slide Number Placeholder 3"/>
          <p:cNvSpPr>
            <a:spLocks noGrp="1"/>
          </p:cNvSpPr>
          <p:nvPr>
            <p:ph type="sldNum" sz="quarter" idx="5"/>
          </p:nvPr>
        </p:nvSpPr>
        <p:spPr/>
        <p:txBody>
          <a:bodyPr/>
          <a:lstStyle/>
          <a:p>
            <a:fld id="{21F82804-709C-46F0-8AA0-217A2FB2E0C9}" type="slidenum">
              <a:rPr lang="en-US" smtClean="0"/>
              <a:t>11</a:t>
            </a:fld>
            <a:endParaRPr lang="en-US"/>
          </a:p>
        </p:txBody>
      </p:sp>
    </p:spTree>
    <p:extLst>
      <p:ext uri="{BB962C8B-B14F-4D97-AF65-F5344CB8AC3E}">
        <p14:creationId xmlns:p14="http://schemas.microsoft.com/office/powerpoint/2010/main" val="1492709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ヒラギノ角ゴ Pro W3" charset="0"/>
                <a:cs typeface="ヒラギノ角ゴ Pro W3" charset="0"/>
              </a:rPr>
              <a:t>The AAP guidelines describe the severity, extent and progression of periodontal disease. The first step </a:t>
            </a:r>
            <a:r>
              <a:rPr lang="en-US" dirty="0"/>
              <a:t>is to assess the disease via </a:t>
            </a:r>
            <a:r>
              <a:rPr lang="en-US" sz="1200" b="0" i="0" kern="1200" dirty="0">
                <a:solidFill>
                  <a:schemeClr val="tx1"/>
                </a:solidFill>
                <a:effectLst/>
                <a:latin typeface="+mn-lt"/>
                <a:ea typeface="ヒラギノ角ゴ Pro W3" charset="0"/>
                <a:cs typeface="ヒラギノ角ゴ Pro W3" charset="0"/>
              </a:rPr>
              <a:t>a comprehensive periodontal evaluation and charting and full mouth radiographs</a:t>
            </a:r>
            <a:endParaRPr lang="en-US" dirty="0"/>
          </a:p>
          <a:p>
            <a:endParaRPr lang="en-US" dirty="0"/>
          </a:p>
          <a:p>
            <a:r>
              <a:rPr lang="en-US" sz="1200" kern="1200" dirty="0">
                <a:solidFill>
                  <a:schemeClr val="tx1"/>
                </a:solidFill>
                <a:effectLst/>
                <a:latin typeface="+mn-lt"/>
                <a:ea typeface="ヒラギノ角ゴ Pro W3" charset="0"/>
                <a:cs typeface="ヒラギノ角ゴ Pro W3" charset="0"/>
              </a:rPr>
              <a:t>Staging and grading of periodontitis is based on the system used in oncology to grade and stage tumors. Staging determines the severity and extent of disease and complexity of management. Grading provides evidence of the rate of progression and the anticipated response to treatment.</a:t>
            </a:r>
          </a:p>
          <a:p>
            <a:r>
              <a:rPr lang="en-US" sz="1200" kern="1200" dirty="0">
                <a:solidFill>
                  <a:schemeClr val="tx1"/>
                </a:solidFill>
                <a:effectLst/>
                <a:latin typeface="+mn-lt"/>
                <a:ea typeface="ヒラギノ角ゴ Pro W3" charset="0"/>
                <a:cs typeface="ヒラギノ角ゴ Pro W3" charset="0"/>
              </a:rPr>
              <a:t>Stages I – IV: Increasing severity.</a:t>
            </a:r>
          </a:p>
          <a:p>
            <a:r>
              <a:rPr lang="en-US" sz="1200" kern="1200" dirty="0">
                <a:solidFill>
                  <a:schemeClr val="tx1"/>
                </a:solidFill>
                <a:effectLst/>
                <a:latin typeface="+mn-lt"/>
                <a:ea typeface="ヒラギノ角ゴ Pro W3" charset="0"/>
                <a:cs typeface="ヒラギノ角ゴ Pro W3" charset="0"/>
              </a:rPr>
              <a:t>Grades A, B, C: Increasing rate of progression</a:t>
            </a:r>
          </a:p>
          <a:p>
            <a:endParaRPr lang="en-US" sz="1200"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5"/>
          </p:nvPr>
        </p:nvSpPr>
        <p:spPr/>
        <p:txBody>
          <a:bodyPr/>
          <a:lstStyle/>
          <a:p>
            <a:fld id="{A405AF27-9F17-4C3A-8DD9-16C2919D7875}" type="slidenum">
              <a:rPr lang="en-US" smtClean="0"/>
              <a:t>12</a:t>
            </a:fld>
            <a:endParaRPr lang="en-US"/>
          </a:p>
        </p:txBody>
      </p:sp>
    </p:spTree>
    <p:extLst>
      <p:ext uri="{BB962C8B-B14F-4D97-AF65-F5344CB8AC3E}">
        <p14:creationId xmlns:p14="http://schemas.microsoft.com/office/powerpoint/2010/main" val="3182807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482"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dirty="0">
                <a:latin typeface="+mj-lt"/>
                <a:ea typeface="ヒラギノ角ゴ Pro W3" charset="-128"/>
                <a:cs typeface="Arial" pitchFamily="34" charset="0"/>
              </a:rPr>
              <a:t>The standard of care in dentistry is to complete a clinical periodontal assessment to include radiographs, visual findings and a comprehensive periodontal charting.  If one or any of these are not completed or accurate it could lead to undiagnosed  or misdiagnosed  periodontal disease. </a:t>
            </a:r>
          </a:p>
          <a:p>
            <a:pPr eaLnBrk="1" hangingPunct="1">
              <a:spcBef>
                <a:spcPct val="0"/>
              </a:spcBef>
              <a:defRPr/>
            </a:pPr>
            <a:endParaRPr lang="en-US" dirty="0">
              <a:latin typeface="+mj-lt"/>
              <a:ea typeface="ヒラギノ角ゴ Pro W3" charset="-128"/>
              <a:cs typeface="Arial" pitchFamily="34" charset="0"/>
            </a:endParaRPr>
          </a:p>
          <a:p>
            <a:pPr eaLnBrk="1" hangingPunct="1">
              <a:spcBef>
                <a:spcPct val="0"/>
              </a:spcBef>
              <a:defRPr/>
            </a:pPr>
            <a:r>
              <a:rPr lang="en-US" dirty="0">
                <a:latin typeface="+mj-lt"/>
                <a:ea typeface="ヒラギノ角ゴ Pro W3" charset="-128"/>
                <a:cs typeface="Arial" pitchFamily="34" charset="0"/>
              </a:rPr>
              <a:t>Despite its prevalence and potentially serious nature, periodontal disease is not being adequately diagnosed or treated today.</a:t>
            </a:r>
            <a:r>
              <a:rPr lang="en-US" baseline="30000" dirty="0">
                <a:latin typeface="+mj-lt"/>
                <a:ea typeface="ヒラギノ角ゴ Pro W3" charset="-128"/>
                <a:cs typeface="Arial" pitchFamily="34" charset="0"/>
              </a:rPr>
              <a:t>1</a:t>
            </a:r>
            <a:r>
              <a:rPr lang="en-US" dirty="0">
                <a:latin typeface="+mj-lt"/>
                <a:ea typeface="ヒラギノ角ゴ Pro W3" charset="-128"/>
                <a:cs typeface="Arial" pitchFamily="34" charset="0"/>
              </a:rPr>
              <a:t> </a:t>
            </a:r>
          </a:p>
          <a:p>
            <a:pPr eaLnBrk="1" hangingPunct="1">
              <a:spcBef>
                <a:spcPct val="0"/>
              </a:spcBef>
              <a:defRPr/>
            </a:pPr>
            <a:endParaRPr lang="en-US" dirty="0">
              <a:latin typeface="+mj-lt"/>
              <a:ea typeface="ヒラギノ角ゴ Pro W3" charset="-128"/>
              <a:cs typeface="Arial" pitchFamily="34" charset="0"/>
            </a:endParaRPr>
          </a:p>
          <a:p>
            <a:pPr eaLnBrk="1" hangingPunct="1">
              <a:spcBef>
                <a:spcPct val="0"/>
              </a:spcBef>
              <a:defRPr/>
            </a:pPr>
            <a:r>
              <a:rPr lang="en-US" dirty="0">
                <a:latin typeface="+mj-lt"/>
                <a:ea typeface="ヒラギノ角ゴ Pro W3" charset="-128"/>
                <a:cs typeface="Arial" pitchFamily="34" charset="0"/>
              </a:rPr>
              <a:t>More than 70% of dental practices do not perform regular full-mouth probing and charting</a:t>
            </a:r>
            <a:r>
              <a:rPr lang="en-US" baseline="30000" dirty="0">
                <a:latin typeface="+mj-lt"/>
                <a:ea typeface="ヒラギノ角ゴ Pro W3" charset="-128"/>
                <a:cs typeface="Arial" pitchFamily="34" charset="0"/>
              </a:rPr>
              <a:t>1</a:t>
            </a:r>
            <a:r>
              <a:rPr lang="en-US" dirty="0">
                <a:latin typeface="+mj-lt"/>
                <a:ea typeface="ヒラギノ角ゴ Pro W3" charset="-128"/>
                <a:cs typeface="Arial" pitchFamily="34" charset="0"/>
              </a:rPr>
              <a:t>—the first step in comprehensive treatment. If periodontal disease is not diagnosed early, then it may not be treated when it could be more easily managed.</a:t>
            </a:r>
          </a:p>
          <a:p>
            <a:pPr eaLnBrk="1" hangingPunct="1">
              <a:spcBef>
                <a:spcPct val="0"/>
              </a:spcBef>
              <a:defRPr/>
            </a:pPr>
            <a:endParaRPr lang="en-US" dirty="0">
              <a:latin typeface="+mj-lt"/>
              <a:ea typeface="ヒラギノ角ゴ Pro W3" charset="-128"/>
              <a:cs typeface="Arial" pitchFamily="34" charset="0"/>
            </a:endParaRPr>
          </a:p>
          <a:p>
            <a:pPr eaLnBrk="1" hangingPunct="1">
              <a:spcBef>
                <a:spcPct val="0"/>
              </a:spcBef>
              <a:defRPr/>
            </a:pPr>
            <a:r>
              <a:rPr lang="en-US" dirty="0">
                <a:latin typeface="+mj-lt"/>
                <a:ea typeface="ヒラギノ角ゴ Pro W3" charset="-128"/>
                <a:cs typeface="Arial" pitchFamily="34" charset="0"/>
              </a:rPr>
              <a:t>According to insurance coding, prophylaxis procedures outnumber SRP procedures by a ratio of 16 to 1—meaning that the disease is largely undertreated.</a:t>
            </a:r>
            <a:r>
              <a:rPr lang="en-US" baseline="30000" dirty="0">
                <a:latin typeface="+mj-lt"/>
                <a:ea typeface="ヒラギノ角ゴ Pro W3" charset="-128"/>
                <a:cs typeface="Arial" pitchFamily="34" charset="0"/>
              </a:rPr>
              <a:t>2</a:t>
            </a:r>
            <a:r>
              <a:rPr lang="en-US" dirty="0">
                <a:latin typeface="+mj-lt"/>
                <a:ea typeface="ヒラギノ角ゴ Pro W3" charset="-128"/>
                <a:cs typeface="Arial" pitchFamily="34" charset="0"/>
              </a:rPr>
              <a:t> </a:t>
            </a:r>
          </a:p>
          <a:p>
            <a:pPr eaLnBrk="1" hangingPunct="1">
              <a:spcBef>
                <a:spcPct val="0"/>
              </a:spcBef>
              <a:defRPr/>
            </a:pPr>
            <a:r>
              <a:rPr lang="en-US" dirty="0">
                <a:latin typeface="+mj-lt"/>
                <a:ea typeface="ヒラギノ角ゴ Pro W3" charset="-128"/>
                <a:cs typeface="Arial" pitchFamily="34" charset="0"/>
              </a:rPr>
              <a:t> </a:t>
            </a:r>
          </a:p>
          <a:p>
            <a:pPr marL="0" marR="0" lvl="0" indent="0" algn="l" defTabSz="457200" rtl="0" eaLnBrk="1" fontAlgn="base" latinLnBrk="0" hangingPunct="1">
              <a:lnSpc>
                <a:spcPct val="100000"/>
              </a:lnSpc>
              <a:spcBef>
                <a:spcPct val="0"/>
              </a:spcBef>
              <a:spcAft>
                <a:spcPct val="0"/>
              </a:spcAft>
              <a:buClrTx/>
              <a:buSzTx/>
              <a:buFontTx/>
              <a:buNone/>
              <a:tabLst/>
              <a:defRPr/>
            </a:pPr>
            <a:r>
              <a:rPr lang="en-US" sz="1200" dirty="0">
                <a:solidFill>
                  <a:schemeClr val="tx1">
                    <a:lumMod val="85000"/>
                    <a:lumOff val="15000"/>
                  </a:schemeClr>
                </a:solidFill>
                <a:cs typeface="Arial" charset="0"/>
              </a:rPr>
              <a:t>Even though radiographs do not show disease activity, they are  helpful in detecting early bony changes, bone loss/defects, and furcation involvement.</a:t>
            </a:r>
            <a:r>
              <a:rPr lang="en-US" sz="1200" baseline="30000" dirty="0">
                <a:solidFill>
                  <a:schemeClr val="tx1">
                    <a:lumMod val="85000"/>
                    <a:lumOff val="15000"/>
                  </a:schemeClr>
                </a:solidFill>
                <a:cs typeface="Arial" charset="0"/>
              </a:rPr>
              <a:t>1</a:t>
            </a:r>
            <a:endParaRPr lang="en-US" sz="1200" dirty="0">
              <a:solidFill>
                <a:schemeClr val="tx1">
                  <a:lumMod val="85000"/>
                  <a:lumOff val="15000"/>
                </a:schemeClr>
              </a:solidFill>
              <a:cs typeface="Arial" charset="0"/>
            </a:endParaRPr>
          </a:p>
          <a:p>
            <a:pPr eaLnBrk="1" hangingPunct="1">
              <a:spcBef>
                <a:spcPct val="0"/>
              </a:spcBef>
              <a:defRPr/>
            </a:pPr>
            <a:endParaRPr lang="en-US" dirty="0">
              <a:latin typeface="+mj-lt"/>
              <a:ea typeface="ヒラギノ角ゴ Pro W3" charset="-128"/>
              <a:cs typeface="Arial" pitchFamily="34" charset="0"/>
            </a:endParaRPr>
          </a:p>
          <a:p>
            <a:pPr eaLnBrk="1" hangingPunct="1">
              <a:spcBef>
                <a:spcPct val="0"/>
              </a:spcBef>
              <a:defRPr/>
            </a:pPr>
            <a:r>
              <a:rPr lang="en-US" dirty="0">
                <a:latin typeface="+mj-lt"/>
                <a:ea typeface="ヒラギノ角ゴ Pro W3" charset="-128"/>
                <a:cs typeface="Arial" pitchFamily="34" charset="0"/>
              </a:rPr>
              <a:t>These numbers illustrate the need for more attention in diagnosing and treating periodontal disease and for better patient education. </a:t>
            </a:r>
          </a:p>
        </p:txBody>
      </p:sp>
      <p:sp>
        <p:nvSpPr>
          <p:cNvPr id="3174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CDA1C70-3306-CE46-9184-F5F97B946FD2}" type="slidenum">
              <a:rPr lang="en-US" sz="1200"/>
              <a:pPr/>
              <a:t>13</a:t>
            </a:fld>
            <a:endParaRPr lang="en-US" sz="1200"/>
          </a:p>
        </p:txBody>
      </p:sp>
    </p:spTree>
    <p:extLst>
      <p:ext uri="{BB962C8B-B14F-4D97-AF65-F5344CB8AC3E}">
        <p14:creationId xmlns:p14="http://schemas.microsoft.com/office/powerpoint/2010/main" val="673592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Cambria" panose="02040503050406030204" pitchFamily="18" charset="0"/>
              </a:rPr>
              <a:t>The following questions can be used to determine stability and the need to treat. (read starting at number 1).</a:t>
            </a:r>
          </a:p>
        </p:txBody>
      </p:sp>
      <p:sp>
        <p:nvSpPr>
          <p:cNvPr id="4" name="Slide Number Placeholder 3"/>
          <p:cNvSpPr>
            <a:spLocks noGrp="1"/>
          </p:cNvSpPr>
          <p:nvPr>
            <p:ph type="sldNum" sz="quarter" idx="10"/>
          </p:nvPr>
        </p:nvSpPr>
        <p:spPr/>
        <p:txBody>
          <a:bodyPr/>
          <a:lstStyle/>
          <a:p>
            <a:pPr marL="0" marR="0" lvl="0" indent="0" algn="r" defTabSz="931550" rtl="0" eaLnBrk="1" fontAlgn="base" latinLnBrk="0" hangingPunct="1">
              <a:lnSpc>
                <a:spcPct val="100000"/>
              </a:lnSpc>
              <a:spcBef>
                <a:spcPct val="0"/>
              </a:spcBef>
              <a:spcAft>
                <a:spcPct val="0"/>
              </a:spcAft>
              <a:buClrTx/>
              <a:buSzTx/>
              <a:buFontTx/>
              <a:buNone/>
              <a:tabLst/>
              <a:defRPr/>
            </a:pPr>
            <a:fld id="{B3640031-C663-3247-8BBA-D4D2665E2ED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55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19070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29D21FA-BD18-214E-BC37-B12BBE495C3F}" type="slidenum">
              <a:rPr lang="en-US" smtClean="0"/>
              <a:pPr>
                <a:defRPr/>
              </a:pPr>
              <a:t>15</a:t>
            </a:fld>
            <a:endParaRPr lang="en-US" dirty="0"/>
          </a:p>
        </p:txBody>
      </p:sp>
    </p:spTree>
    <p:extLst>
      <p:ext uri="{BB962C8B-B14F-4D97-AF65-F5344CB8AC3E}">
        <p14:creationId xmlns:p14="http://schemas.microsoft.com/office/powerpoint/2010/main" val="746157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65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r>
              <a:rPr lang="en-US" dirty="0">
                <a:latin typeface="Calibri" charset="0"/>
              </a:rPr>
              <a:t>Ask the question.</a:t>
            </a:r>
          </a:p>
        </p:txBody>
      </p:sp>
      <p:sp>
        <p:nvSpPr>
          <p:cNvPr id="2765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DABBE60-2064-6C46-8B9F-C90039E8844E}" type="slidenum">
              <a:rPr lang="en-US" sz="1200"/>
              <a:pPr/>
              <a:t>16</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296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396FA34-8D40-E44D-8AC5-FA8EBF6B6C34}" type="slidenum">
              <a:rPr lang="en-US" sz="1200"/>
              <a:pPr/>
              <a:t>17</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pPr>
              <a:defRPr/>
            </a:pPr>
            <a:fld id="{829D21FA-BD18-214E-BC37-B12BBE495C3F}" type="slidenum">
              <a:rPr lang="en-US" smtClean="0"/>
              <a:pPr>
                <a:defRPr/>
              </a:pPr>
              <a:t>18</a:t>
            </a:fld>
            <a:endParaRPr lang="en-US" dirty="0"/>
          </a:p>
        </p:txBody>
      </p:sp>
    </p:spTree>
    <p:extLst>
      <p:ext uri="{BB962C8B-B14F-4D97-AF65-F5344CB8AC3E}">
        <p14:creationId xmlns:p14="http://schemas.microsoft.com/office/powerpoint/2010/main" val="3791834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4034" name="Notes Placeholder 2"/>
          <p:cNvSpPr>
            <a:spLocks noGrp="1"/>
          </p:cNvSpPr>
          <p:nvPr>
            <p:ph type="body" idx="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dirty="0">
                <a:latin typeface="+mj-lt"/>
              </a:rPr>
              <a:t>While AAP consider SRP the first line of treatment, studies show that it does have its limitations because of the nature of the disease. </a:t>
            </a:r>
            <a:endParaRPr lang="en-US" baseline="30000" dirty="0">
              <a:latin typeface="+mj-lt"/>
            </a:endParaRPr>
          </a:p>
        </p:txBody>
      </p:sp>
      <p:sp>
        <p:nvSpPr>
          <p:cNvPr id="4403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ADDC7E5-C11C-574F-9320-829A63E9500A}" type="slidenum">
              <a:rPr lang="en-US" sz="1200"/>
              <a:pPr/>
              <a:t>19</a:t>
            </a:fld>
            <a:endParaRPr lang="en-US" sz="1200"/>
          </a:p>
        </p:txBody>
      </p:sp>
    </p:spTree>
    <p:extLst>
      <p:ext uri="{BB962C8B-B14F-4D97-AF65-F5344CB8AC3E}">
        <p14:creationId xmlns:p14="http://schemas.microsoft.com/office/powerpoint/2010/main" val="1778736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sign up.</a:t>
            </a:r>
          </a:p>
        </p:txBody>
      </p:sp>
      <p:sp>
        <p:nvSpPr>
          <p:cNvPr id="4" name="Slide Number Placeholder 3"/>
          <p:cNvSpPr>
            <a:spLocks noGrp="1"/>
          </p:cNvSpPr>
          <p:nvPr>
            <p:ph type="sldNum" sz="quarter" idx="5"/>
          </p:nvPr>
        </p:nvSpPr>
        <p:spPr/>
        <p:txBody>
          <a:bodyPr/>
          <a:lstStyle/>
          <a:p>
            <a:pPr>
              <a:defRPr/>
            </a:pPr>
            <a:fld id="{829D21FA-BD18-214E-BC37-B12BBE495C3F}" type="slidenum">
              <a:rPr lang="en-US" smtClean="0"/>
              <a:pPr>
                <a:defRPr/>
              </a:pPr>
              <a:t>2</a:t>
            </a:fld>
            <a:endParaRPr lang="en-US" dirty="0"/>
          </a:p>
        </p:txBody>
      </p:sp>
    </p:spTree>
    <p:extLst>
      <p:ext uri="{BB962C8B-B14F-4D97-AF65-F5344CB8AC3E}">
        <p14:creationId xmlns:p14="http://schemas.microsoft.com/office/powerpoint/2010/main" val="3311042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6082" name="Notes Placeholder 2"/>
          <p:cNvSpPr>
            <a:spLocks noGrp="1"/>
          </p:cNvSpPr>
          <p:nvPr>
            <p:ph type="body" idx="1"/>
          </p:nvPr>
        </p:nvSpPr>
        <p:spPr bwMode="auto">
          <a:xfrm>
            <a:off x="708025" y="4448782"/>
            <a:ext cx="5689600" cy="4465288"/>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dirty="0">
                <a:latin typeface="+mj-lt"/>
                <a:cs typeface="Arial" charset="0"/>
              </a:rPr>
              <a:t>Even after the most diligent SRP, bacteria  can remain and continue to replicate. Because the bacteria can reproduce every 4 to 6 hours, they may return to baseline levels within a few days.</a:t>
            </a:r>
            <a:r>
              <a:rPr lang="en-US" baseline="30000" dirty="0">
                <a:latin typeface="+mj-lt"/>
                <a:cs typeface="Arial" charset="0"/>
              </a:rPr>
              <a:t>2</a:t>
            </a:r>
            <a:r>
              <a:rPr lang="en-US" dirty="0">
                <a:latin typeface="+mj-lt"/>
                <a:cs typeface="Arial" charset="0"/>
              </a:rPr>
              <a:t> </a:t>
            </a:r>
          </a:p>
          <a:p>
            <a:pPr eaLnBrk="1" hangingPunct="1">
              <a:spcBef>
                <a:spcPct val="0"/>
              </a:spcBef>
              <a:defRPr/>
            </a:pPr>
            <a:endParaRPr lang="en-US" dirty="0">
              <a:latin typeface="+mj-lt"/>
              <a:cs typeface="Arial" charset="0"/>
            </a:endParaRPr>
          </a:p>
          <a:p>
            <a:pPr eaLnBrk="1" hangingPunct="1">
              <a:spcBef>
                <a:spcPct val="0"/>
              </a:spcBef>
              <a:defRPr/>
            </a:pPr>
            <a:r>
              <a:rPr lang="en-US" dirty="0">
                <a:latin typeface="+mj-lt"/>
                <a:cs typeface="Arial" charset="0"/>
              </a:rPr>
              <a:t>No matter how expert the technique, the instruments used during SRP cannot reach all of the tooth surfaces that harbor bacteria, due to</a:t>
            </a:r>
            <a:r>
              <a:rPr lang="en-US" baseline="30000" dirty="0">
                <a:latin typeface="+mj-lt"/>
                <a:cs typeface="Arial" charset="0"/>
              </a:rPr>
              <a:t>1</a:t>
            </a:r>
            <a:r>
              <a:rPr lang="en-US" dirty="0">
                <a:latin typeface="+mj-lt"/>
                <a:cs typeface="Arial" charset="0"/>
              </a:rPr>
              <a:t>:</a:t>
            </a:r>
          </a:p>
          <a:p>
            <a:pPr marL="627063" lvl="1" indent="-169863" eaLnBrk="1" hangingPunct="1">
              <a:spcBef>
                <a:spcPct val="0"/>
              </a:spcBef>
              <a:buFontTx/>
              <a:buChar char="•"/>
              <a:defRPr/>
            </a:pPr>
            <a:r>
              <a:rPr lang="en-US" dirty="0">
                <a:latin typeface="+mj-lt"/>
                <a:ea typeface="ＭＳ Ｐゴシック" charset="0"/>
                <a:cs typeface="ＭＳ Ｐゴシック" charset="0"/>
              </a:rPr>
              <a:t>Furcations</a:t>
            </a:r>
          </a:p>
          <a:p>
            <a:pPr marL="627063" lvl="1" indent="-169863" eaLnBrk="1" hangingPunct="1">
              <a:spcBef>
                <a:spcPct val="0"/>
              </a:spcBef>
              <a:buFontTx/>
              <a:buChar char="•"/>
              <a:defRPr/>
            </a:pPr>
            <a:r>
              <a:rPr lang="en-US" dirty="0">
                <a:latin typeface="+mj-lt"/>
                <a:ea typeface="ＭＳ Ｐゴシック" charset="0"/>
                <a:cs typeface="ＭＳ Ｐゴシック" charset="0"/>
              </a:rPr>
              <a:t>Root flutings</a:t>
            </a:r>
          </a:p>
          <a:p>
            <a:pPr marL="627063" lvl="1" indent="-169863" eaLnBrk="1" hangingPunct="1">
              <a:spcBef>
                <a:spcPct val="0"/>
              </a:spcBef>
              <a:buFontTx/>
              <a:buChar char="•"/>
              <a:defRPr/>
            </a:pPr>
            <a:r>
              <a:rPr lang="en-US" dirty="0">
                <a:latin typeface="+mj-lt"/>
                <a:ea typeface="ＭＳ Ｐゴシック" charset="0"/>
                <a:cs typeface="ＭＳ Ｐゴシック" charset="0"/>
              </a:rPr>
              <a:t>Adjacent teeth in close proximity</a:t>
            </a:r>
          </a:p>
          <a:p>
            <a:pPr marL="627063" lvl="1" indent="-169863" eaLnBrk="1" hangingPunct="1">
              <a:spcBef>
                <a:spcPct val="0"/>
              </a:spcBef>
              <a:buFontTx/>
              <a:buChar char="•"/>
              <a:defRPr/>
            </a:pPr>
            <a:r>
              <a:rPr lang="en-US" dirty="0">
                <a:latin typeface="+mj-lt"/>
                <a:ea typeface="ＭＳ Ｐゴシック" charset="0"/>
                <a:cs typeface="ＭＳ Ｐゴシック" charset="0"/>
              </a:rPr>
              <a:t>Microscopic irregularities in tooth surfaces—especially at the cementoenamel junction</a:t>
            </a:r>
          </a:p>
          <a:p>
            <a:pPr marL="627063" lvl="1" indent="-169863" eaLnBrk="1" hangingPunct="1">
              <a:spcBef>
                <a:spcPct val="0"/>
              </a:spcBef>
              <a:buFontTx/>
              <a:buChar char="•"/>
              <a:defRPr/>
            </a:pPr>
            <a:r>
              <a:rPr lang="en-US" dirty="0">
                <a:latin typeface="+mj-lt"/>
                <a:ea typeface="ＭＳ Ｐゴシック" charset="0"/>
                <a:cs typeface="ＭＳ Ｐゴシック" charset="0"/>
              </a:rPr>
              <a:t>Restorations</a:t>
            </a:r>
          </a:p>
          <a:p>
            <a:pPr marL="966788" lvl="2" indent="-104775" eaLnBrk="1" hangingPunct="1">
              <a:spcBef>
                <a:spcPct val="0"/>
              </a:spcBef>
              <a:buFontTx/>
              <a:buChar char="•"/>
              <a:defRPr/>
            </a:pPr>
            <a:endParaRPr lang="en-US" dirty="0">
              <a:latin typeface="+mj-lt"/>
              <a:ea typeface="ＭＳ Ｐゴシック" charset="0"/>
              <a:cs typeface="ＭＳ Ｐゴシック" charset="0"/>
            </a:endParaRPr>
          </a:p>
          <a:p>
            <a:pPr eaLnBrk="1" hangingPunct="1">
              <a:spcBef>
                <a:spcPct val="0"/>
              </a:spcBef>
              <a:defRPr/>
            </a:pPr>
            <a:r>
              <a:rPr lang="en-US" dirty="0">
                <a:latin typeface="+mj-lt"/>
                <a:cs typeface="Arial" charset="0"/>
              </a:rPr>
              <a:t>In one clinical study, 57% of sites had residual calculus after SRP.</a:t>
            </a:r>
            <a:r>
              <a:rPr lang="en-US" baseline="30000" dirty="0">
                <a:latin typeface="+mj-lt"/>
                <a:cs typeface="Arial" charset="0"/>
              </a:rPr>
              <a:t>1</a:t>
            </a:r>
          </a:p>
          <a:p>
            <a:pPr eaLnBrk="1" hangingPunct="1">
              <a:spcBef>
                <a:spcPct val="0"/>
              </a:spcBef>
              <a:defRPr/>
            </a:pPr>
            <a:endParaRPr lang="en-US" baseline="30000" dirty="0">
              <a:latin typeface="+mj-lt"/>
              <a:cs typeface="Arial" charset="0"/>
            </a:endParaRPr>
          </a:p>
          <a:p>
            <a:pPr eaLnBrk="1" hangingPunct="1">
              <a:spcBef>
                <a:spcPct val="0"/>
              </a:spcBef>
              <a:defRPr/>
            </a:pPr>
            <a:r>
              <a:rPr lang="en-US" dirty="0">
                <a:latin typeface="+mj-lt"/>
                <a:cs typeface="Arial" charset="0"/>
              </a:rPr>
              <a:t>We have to ask:</a:t>
            </a:r>
            <a:r>
              <a:rPr lang="en-US" i="1" dirty="0">
                <a:latin typeface="+mj-lt"/>
                <a:cs typeface="Arial" charset="0"/>
              </a:rPr>
              <a:t> Is SRP alone always enough to combat an active periodontal infection?</a:t>
            </a:r>
          </a:p>
          <a:p>
            <a:pPr eaLnBrk="1" hangingPunct="1">
              <a:spcBef>
                <a:spcPct val="0"/>
              </a:spcBef>
              <a:defRPr/>
            </a:pPr>
            <a:endParaRPr lang="en-US" i="1" dirty="0">
              <a:latin typeface="+mj-lt"/>
              <a:cs typeface="Arial" charset="0"/>
            </a:endParaRPr>
          </a:p>
          <a:p>
            <a:pPr eaLnBrk="1" hangingPunct="1">
              <a:spcBef>
                <a:spcPct val="0"/>
              </a:spcBef>
              <a:defRPr/>
            </a:pPr>
            <a:r>
              <a:rPr lang="en-US" i="1" dirty="0">
                <a:latin typeface="+mj-lt"/>
                <a:cs typeface="Arial" charset="0"/>
              </a:rPr>
              <a:t>Can we potentially do more for patients? What additional methods can we employ to make sure we are addressing what we cannot see?</a:t>
            </a:r>
          </a:p>
          <a:p>
            <a:pPr eaLnBrk="1" hangingPunct="1">
              <a:spcBef>
                <a:spcPct val="0"/>
              </a:spcBef>
              <a:defRPr/>
            </a:pPr>
            <a:endParaRPr lang="en-US" i="1" dirty="0">
              <a:latin typeface="Arial" charset="0"/>
            </a:endParaRPr>
          </a:p>
          <a:p>
            <a:pPr eaLnBrk="1" hangingPunct="1">
              <a:spcBef>
                <a:spcPct val="0"/>
              </a:spcBef>
              <a:defRPr/>
            </a:pPr>
            <a:endParaRPr lang="en-US" i="1" dirty="0">
              <a:latin typeface="Arial" charset="0"/>
            </a:endParaRPr>
          </a:p>
          <a:p>
            <a:pPr eaLnBrk="1" hangingPunct="1">
              <a:spcBef>
                <a:spcPct val="0"/>
              </a:spcBef>
              <a:defRPr/>
            </a:pPr>
            <a:endParaRPr lang="en-US" sz="1000" i="1" dirty="0">
              <a:latin typeface="Arial" charset="0"/>
            </a:endParaRPr>
          </a:p>
          <a:p>
            <a:pPr eaLnBrk="1" hangingPunct="1">
              <a:spcBef>
                <a:spcPct val="0"/>
              </a:spcBef>
              <a:defRPr/>
            </a:pPr>
            <a:endParaRPr lang="en-US" sz="1000" dirty="0">
              <a:latin typeface="Arial" charset="0"/>
            </a:endParaRPr>
          </a:p>
        </p:txBody>
      </p:sp>
      <p:sp>
        <p:nvSpPr>
          <p:cNvPr id="460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CCF59CC-772A-9B43-B135-BA287EF4EC5B}" type="slidenum">
              <a:rPr lang="en-US" sz="1200"/>
              <a:pPr/>
              <a:t>20</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Limitations of SRP video ARE.0029.USA.21</a:t>
            </a:r>
          </a:p>
        </p:txBody>
      </p:sp>
      <p:sp>
        <p:nvSpPr>
          <p:cNvPr id="4" name="Slide Number Placeholder 3"/>
          <p:cNvSpPr>
            <a:spLocks noGrp="1"/>
          </p:cNvSpPr>
          <p:nvPr>
            <p:ph type="sldNum" sz="quarter" idx="5"/>
          </p:nvPr>
        </p:nvSpPr>
        <p:spPr/>
        <p:txBody>
          <a:bodyPr/>
          <a:lstStyle/>
          <a:p>
            <a:pPr>
              <a:defRPr/>
            </a:pPr>
            <a:fld id="{829D21FA-BD18-214E-BC37-B12BBE495C3F}" type="slidenum">
              <a:rPr lang="en-US" smtClean="0"/>
              <a:pPr>
                <a:defRPr/>
              </a:pPr>
              <a:t>21</a:t>
            </a:fld>
            <a:endParaRPr lang="en-US" dirty="0"/>
          </a:p>
        </p:txBody>
      </p:sp>
    </p:spTree>
    <p:extLst>
      <p:ext uri="{BB962C8B-B14F-4D97-AF65-F5344CB8AC3E}">
        <p14:creationId xmlns:p14="http://schemas.microsoft.com/office/powerpoint/2010/main" val="33462009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8130" name="Notes Placeholder 2"/>
          <p:cNvSpPr>
            <a:spLocks noGrp="1"/>
          </p:cNvSpPr>
          <p:nvPr>
            <p:ph type="body" idx="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dirty="0">
                <a:latin typeface="+mj-lt"/>
                <a:cs typeface="Arial" charset="0"/>
              </a:rPr>
              <a:t>Make sure patients understand that they have an active, chronic bacterial infection in their mouth that will not go away on its own.</a:t>
            </a:r>
            <a:r>
              <a:rPr lang="en-US" baseline="30000" dirty="0">
                <a:latin typeface="+mj-lt"/>
                <a:cs typeface="Arial" charset="0"/>
              </a:rPr>
              <a:t>1</a:t>
            </a:r>
          </a:p>
          <a:p>
            <a:pPr>
              <a:defRPr/>
            </a:pPr>
            <a:endParaRPr lang="en-US" dirty="0">
              <a:latin typeface="+mj-lt"/>
              <a:cs typeface="Arial" charset="0"/>
            </a:endParaRPr>
          </a:p>
          <a:p>
            <a:pPr>
              <a:defRPr/>
            </a:pPr>
            <a:r>
              <a:rPr lang="en-US" dirty="0">
                <a:latin typeface="+mj-lt"/>
                <a:cs typeface="Arial" charset="0"/>
              </a:rPr>
              <a:t>It is important for them to understand a periodontal infection is just that—an infection.  </a:t>
            </a:r>
          </a:p>
          <a:p>
            <a:pPr>
              <a:defRPr/>
            </a:pPr>
            <a:endParaRPr lang="en-US" dirty="0">
              <a:latin typeface="+mj-lt"/>
              <a:cs typeface="Arial" charset="0"/>
            </a:endParaRPr>
          </a:p>
          <a:p>
            <a:pPr>
              <a:defRPr/>
            </a:pPr>
            <a:r>
              <a:rPr lang="en-US" dirty="0">
                <a:latin typeface="+mj-lt"/>
                <a:cs typeface="Arial" charset="0"/>
              </a:rPr>
              <a:t>Antibiotics are very effective in the treatment of infections, and a bacterial infection should be treated comprehensively.</a:t>
            </a:r>
            <a:r>
              <a:rPr lang="en-US" baseline="30000" dirty="0">
                <a:latin typeface="+mj-lt"/>
                <a:cs typeface="Arial" charset="0"/>
              </a:rPr>
              <a:t>2</a:t>
            </a:r>
          </a:p>
          <a:p>
            <a:pPr>
              <a:defRPr/>
            </a:pPr>
            <a:endParaRPr lang="en-US" dirty="0">
              <a:latin typeface="+mj-lt"/>
              <a:cs typeface="Arial" charset="0"/>
            </a:endParaRPr>
          </a:p>
          <a:p>
            <a:pPr>
              <a:defRPr/>
            </a:pPr>
            <a:r>
              <a:rPr lang="en-US" dirty="0">
                <a:latin typeface="+mj-lt"/>
                <a:cs typeface="Arial" charset="0"/>
              </a:rPr>
              <a:t>An antibiotic should be considered as part of treatment in appropriate patients.</a:t>
            </a:r>
            <a:r>
              <a:rPr lang="en-US" baseline="30000" dirty="0">
                <a:latin typeface="+mj-lt"/>
                <a:cs typeface="Arial" charset="0"/>
              </a:rPr>
              <a:t>2</a:t>
            </a:r>
          </a:p>
        </p:txBody>
      </p:sp>
      <p:sp>
        <p:nvSpPr>
          <p:cNvPr id="4813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B94AED7-6631-6D48-B87F-ED577607160D}" type="slidenum">
              <a:rPr lang="en-US" sz="1200"/>
              <a:pPr/>
              <a:t>22</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0178" name="Notes Placeholder 2"/>
          <p:cNvSpPr>
            <a:spLocks noGrp="1"/>
          </p:cNvSpPr>
          <p:nvPr>
            <p:ph type="body" idx="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dirty="0">
                <a:latin typeface="+mj-lt"/>
                <a:cs typeface="Arial" charset="0"/>
              </a:rPr>
              <a:t>Now we will discuss the clinical outcomes associated with a comprehensive treatment plan that includes ARESTIN plus SRP in appropriate patients for PD</a:t>
            </a:r>
            <a:r>
              <a:rPr lang="en-US" baseline="0" dirty="0">
                <a:latin typeface="+mj-lt"/>
                <a:cs typeface="Arial" charset="0"/>
              </a:rPr>
              <a:t> </a:t>
            </a:r>
            <a:r>
              <a:rPr lang="en-US" dirty="0">
                <a:latin typeface="+mj-lt"/>
                <a:cs typeface="Arial" charset="0"/>
              </a:rPr>
              <a:t>reduction.</a:t>
            </a:r>
          </a:p>
        </p:txBody>
      </p:sp>
      <p:sp>
        <p:nvSpPr>
          <p:cNvPr id="501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AE75690-E4C4-4440-91B3-7DF5BAC6E92F}" type="slidenum">
              <a:rPr lang="en-US" sz="1200"/>
              <a:pPr/>
              <a:t>23</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latin typeface="Cambria" panose="02040503050406030204" pitchFamily="18" charset="0"/>
              </a:rPr>
              <a:t>Read slide.</a:t>
            </a:r>
          </a:p>
        </p:txBody>
      </p:sp>
      <p:sp>
        <p:nvSpPr>
          <p:cNvPr id="4" name="Slide Number Placeholder 3"/>
          <p:cNvSpPr>
            <a:spLocks noGrp="1"/>
          </p:cNvSpPr>
          <p:nvPr>
            <p:ph type="sldNum" sz="quarter" idx="10"/>
          </p:nvPr>
        </p:nvSpPr>
        <p:spPr/>
        <p:txBody>
          <a:bodyPr/>
          <a:lstStyle/>
          <a:p>
            <a:pPr marL="0" marR="0" lvl="0" indent="0" algn="r" defTabSz="931550" rtl="0" eaLnBrk="1" fontAlgn="base" latinLnBrk="0" hangingPunct="1">
              <a:lnSpc>
                <a:spcPct val="100000"/>
              </a:lnSpc>
              <a:spcBef>
                <a:spcPct val="0"/>
              </a:spcBef>
              <a:spcAft>
                <a:spcPct val="0"/>
              </a:spcAft>
              <a:buClrTx/>
              <a:buSzTx/>
              <a:buFontTx/>
              <a:buNone/>
              <a:tabLst/>
              <a:defRPr/>
            </a:pPr>
            <a:fld id="{B3640031-C663-3247-8BBA-D4D2665E2ED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55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339367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defRPr/>
            </a:pPr>
            <a:r>
              <a:rPr lang="en-US" dirty="0">
                <a:latin typeface="Cambria" panose="02040503050406030204" pitchFamily="18" charset="0"/>
              </a:rPr>
              <a:t>Minocycline, a member of the tetracycline class of antibiotics, has a broad spectrum of activity.</a:t>
            </a:r>
          </a:p>
          <a:p>
            <a:pPr marL="0" indent="0">
              <a:buNone/>
              <a:defRPr/>
            </a:pPr>
            <a:endParaRPr lang="en-US" dirty="0">
              <a:latin typeface="Cambria" panose="02040503050406030204" pitchFamily="18" charset="0"/>
            </a:endParaRPr>
          </a:p>
          <a:p>
            <a:pPr marL="0" indent="0">
              <a:spcBef>
                <a:spcPts val="0"/>
              </a:spcBef>
              <a:buNone/>
              <a:defRPr/>
            </a:pPr>
            <a:r>
              <a:rPr lang="en-US" dirty="0">
                <a:latin typeface="Cambria" panose="02040503050406030204" pitchFamily="18" charset="0"/>
              </a:rPr>
              <a:t>It is bacteriostatic and exerts its antimicrobial activity by inhibiting protein synthesis.</a:t>
            </a:r>
          </a:p>
          <a:p>
            <a:pPr marL="0" indent="0">
              <a:buNone/>
              <a:defRPr/>
            </a:pPr>
            <a:endParaRPr lang="en-US" i="1" dirty="0">
              <a:latin typeface="Cambria" panose="02040503050406030204" pitchFamily="18" charset="0"/>
            </a:endParaRPr>
          </a:p>
          <a:p>
            <a:pPr>
              <a:defRPr/>
            </a:pPr>
            <a:r>
              <a:rPr lang="en-US" i="1" dirty="0">
                <a:latin typeface="Cambria" panose="02040503050406030204" pitchFamily="18" charset="0"/>
              </a:rPr>
              <a:t>In vitro </a:t>
            </a:r>
            <a:r>
              <a:rPr lang="en-US" dirty="0">
                <a:latin typeface="Cambria" panose="02040503050406030204" pitchFamily="18" charset="0"/>
              </a:rPr>
              <a:t>susceptibility testing has shown that the organisms </a:t>
            </a:r>
            <a:r>
              <a:rPr lang="en-US" i="1" dirty="0">
                <a:latin typeface="Cambria" panose="02040503050406030204" pitchFamily="18" charset="0"/>
              </a:rPr>
              <a:t>P. </a:t>
            </a:r>
            <a:r>
              <a:rPr lang="en-US" i="1" dirty="0" err="1">
                <a:latin typeface="Cambria" panose="02040503050406030204" pitchFamily="18" charset="0"/>
              </a:rPr>
              <a:t>gingivalis</a:t>
            </a:r>
            <a:r>
              <a:rPr lang="en-US" dirty="0">
                <a:latin typeface="Cambria" panose="02040503050406030204" pitchFamily="18" charset="0"/>
              </a:rPr>
              <a:t>, </a:t>
            </a:r>
            <a:r>
              <a:rPr lang="en-US" i="1" dirty="0">
                <a:latin typeface="Cambria" panose="02040503050406030204" pitchFamily="18" charset="0"/>
              </a:rPr>
              <a:t>P. intermedia</a:t>
            </a:r>
            <a:r>
              <a:rPr lang="en-US" dirty="0">
                <a:latin typeface="Cambria" panose="02040503050406030204" pitchFamily="18" charset="0"/>
              </a:rPr>
              <a:t>, </a:t>
            </a:r>
            <a:r>
              <a:rPr lang="en-US" i="1" dirty="0">
                <a:latin typeface="Cambria" panose="02040503050406030204" pitchFamily="18" charset="0"/>
              </a:rPr>
              <a:t>F. </a:t>
            </a:r>
            <a:r>
              <a:rPr lang="en-US" i="1" dirty="0" err="1">
                <a:latin typeface="Cambria" panose="02040503050406030204" pitchFamily="18" charset="0"/>
              </a:rPr>
              <a:t>nucleatum</a:t>
            </a:r>
            <a:r>
              <a:rPr lang="en-US" dirty="0">
                <a:latin typeface="Cambria" panose="02040503050406030204" pitchFamily="18" charset="0"/>
              </a:rPr>
              <a:t>, </a:t>
            </a:r>
            <a:r>
              <a:rPr lang="en-US" i="1" dirty="0">
                <a:latin typeface="Cambria" panose="02040503050406030204" pitchFamily="18" charset="0"/>
              </a:rPr>
              <a:t>E. </a:t>
            </a:r>
            <a:r>
              <a:rPr lang="en-US" i="1" dirty="0" err="1">
                <a:latin typeface="Cambria" panose="02040503050406030204" pitchFamily="18" charset="0"/>
              </a:rPr>
              <a:t>corrodens</a:t>
            </a:r>
            <a:r>
              <a:rPr lang="en-US" dirty="0">
                <a:latin typeface="Cambria" panose="02040503050406030204" pitchFamily="18" charset="0"/>
              </a:rPr>
              <a:t>,</a:t>
            </a:r>
            <a:r>
              <a:rPr lang="en-US" i="1" dirty="0">
                <a:latin typeface="Cambria" panose="02040503050406030204" pitchFamily="18" charset="0"/>
              </a:rPr>
              <a:t> </a:t>
            </a:r>
            <a:r>
              <a:rPr lang="en-US" dirty="0">
                <a:latin typeface="Cambria" panose="02040503050406030204" pitchFamily="18" charset="0"/>
              </a:rPr>
              <a:t>and </a:t>
            </a:r>
            <a:r>
              <a:rPr lang="en-US" i="1" dirty="0">
                <a:latin typeface="Cambria" panose="02040503050406030204" pitchFamily="18" charset="0"/>
              </a:rPr>
              <a:t>A. </a:t>
            </a:r>
            <a:r>
              <a:rPr lang="en-US" i="1" dirty="0" err="1">
                <a:latin typeface="Cambria" panose="02040503050406030204" pitchFamily="18" charset="0"/>
              </a:rPr>
              <a:t>actinomycetemcomitans</a:t>
            </a:r>
            <a:r>
              <a:rPr lang="en-US" dirty="0">
                <a:latin typeface="Cambria" panose="02040503050406030204" pitchFamily="18" charset="0"/>
              </a:rPr>
              <a:t>, which are associated with periodontal disease, are susceptible to minocycline at concentrations of ≤8 </a:t>
            </a:r>
            <a:r>
              <a:rPr lang="en-US" dirty="0" err="1">
                <a:latin typeface="Cambria" panose="02040503050406030204" pitchFamily="18" charset="0"/>
              </a:rPr>
              <a:t>μg</a:t>
            </a:r>
            <a:r>
              <a:rPr lang="en-US" dirty="0">
                <a:latin typeface="Cambria" panose="02040503050406030204" pitchFamily="18" charset="0"/>
              </a:rPr>
              <a:t>/mL; qualitative and quantitative changes in plaque microorganisms have not been demonstrated in subjects with periodontitis, using this product.</a:t>
            </a:r>
          </a:p>
          <a:p>
            <a:pPr marL="0" indent="0">
              <a:buNone/>
              <a:defRPr/>
            </a:pPr>
            <a:endParaRPr lang="en-US" dirty="0">
              <a:latin typeface="Cambria" panose="02040503050406030204" pitchFamily="18" charset="0"/>
            </a:endParaRPr>
          </a:p>
          <a:p>
            <a:pPr marL="0" indent="0">
              <a:buNone/>
              <a:defRPr/>
            </a:pPr>
            <a:r>
              <a:rPr lang="en-US" dirty="0">
                <a:latin typeface="Cambria" panose="02040503050406030204" pitchFamily="18" charset="0"/>
              </a:rPr>
              <a:t>ARESTIN</a:t>
            </a:r>
            <a:r>
              <a:rPr lang="en-US" baseline="30000" dirty="0">
                <a:latin typeface="Cambria" panose="02040503050406030204" pitchFamily="18" charset="0"/>
              </a:rPr>
              <a:t>®</a:t>
            </a:r>
            <a:r>
              <a:rPr lang="en-US" dirty="0">
                <a:latin typeface="Cambria" panose="02040503050406030204" pitchFamily="18" charset="0"/>
              </a:rPr>
              <a:t> (minocycline HCl) Microspheres, 1mg is indicated as an adjunct to scaling and root planing (SRP) procedures for reduction of pocket depth in patients with adult periodontitis.  ARESTIN</a:t>
            </a:r>
            <a:r>
              <a:rPr lang="en-US" baseline="30000" dirty="0">
                <a:latin typeface="Cambria" panose="02040503050406030204" pitchFamily="18" charset="0"/>
              </a:rPr>
              <a:t>®</a:t>
            </a:r>
            <a:r>
              <a:rPr lang="en-US" dirty="0">
                <a:latin typeface="Cambria" panose="02040503050406030204" pitchFamily="18" charset="0"/>
              </a:rPr>
              <a:t> may be used as part of a periodontal maintenance program, which includes good oral hygiene and SRP.</a:t>
            </a:r>
          </a:p>
          <a:p>
            <a:pPr marL="0" indent="0">
              <a:buNone/>
              <a:defRPr/>
            </a:pPr>
            <a:endParaRPr lang="en-US" dirty="0">
              <a:latin typeface="Cambria" panose="02040503050406030204" pitchFamily="18" charset="0"/>
            </a:endParaRPr>
          </a:p>
        </p:txBody>
      </p:sp>
      <p:sp>
        <p:nvSpPr>
          <p:cNvPr id="4" name="Slide Number Placeholder 3"/>
          <p:cNvSpPr>
            <a:spLocks noGrp="1"/>
          </p:cNvSpPr>
          <p:nvPr>
            <p:ph type="sldNum" sz="quarter" idx="10"/>
          </p:nvPr>
        </p:nvSpPr>
        <p:spPr/>
        <p:txBody>
          <a:bodyPr/>
          <a:lstStyle/>
          <a:p>
            <a:pPr marL="0" marR="0" lvl="0" indent="0" algn="r" defTabSz="931550" rtl="0" eaLnBrk="1" fontAlgn="base" latinLnBrk="0" hangingPunct="1">
              <a:lnSpc>
                <a:spcPct val="100000"/>
              </a:lnSpc>
              <a:spcBef>
                <a:spcPct val="0"/>
              </a:spcBef>
              <a:spcAft>
                <a:spcPct val="0"/>
              </a:spcAft>
              <a:buClrTx/>
              <a:buSzTx/>
              <a:buFontTx/>
              <a:buNone/>
              <a:tabLst/>
              <a:defRPr/>
            </a:pPr>
            <a:fld id="{B3640031-C663-3247-8BBA-D4D2665E2ED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55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00744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2466" name="Notes Placeholder 2"/>
          <p:cNvSpPr>
            <a:spLocks noGrp="1"/>
          </p:cNvSpPr>
          <p:nvPr>
            <p:ph type="body" idx="1"/>
          </p:nvPr>
        </p:nvSpPr>
        <p:spPr bwMode="auto">
          <a:xfrm>
            <a:off x="708025" y="4448782"/>
            <a:ext cx="5689600" cy="4465288"/>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dirty="0">
                <a:solidFill>
                  <a:srgbClr val="000000"/>
                </a:solidFill>
                <a:latin typeface="+mj-lt"/>
              </a:rPr>
              <a:t>In a single-blind, 3-arm clinical study of 748 patients with moderate-to-advanced periodontitis, it was shown that ARESTIN + SRP was more effective at targeting bacteria at 5-9 mm PD than SRP alone. Pivotal trials were conducted in patients with PDs of 5-9 mm. These trials are included in the ARESTIN PI.</a:t>
            </a:r>
          </a:p>
          <a:p>
            <a:pPr eaLnBrk="1" hangingPunct="1">
              <a:spcBef>
                <a:spcPct val="0"/>
              </a:spcBef>
              <a:defRPr/>
            </a:pPr>
            <a:endParaRPr lang="en-US" dirty="0">
              <a:solidFill>
                <a:srgbClr val="000000"/>
              </a:solidFill>
              <a:latin typeface="+mj-lt"/>
            </a:endParaRPr>
          </a:p>
          <a:p>
            <a:pPr eaLnBrk="1" hangingPunct="1">
              <a:spcBef>
                <a:spcPct val="0"/>
              </a:spcBef>
              <a:defRPr/>
            </a:pPr>
            <a:endParaRPr lang="en-US" dirty="0">
              <a:solidFill>
                <a:srgbClr val="000000"/>
              </a:solidFill>
              <a:latin typeface="+mj-lt"/>
            </a:endParaRPr>
          </a:p>
          <a:p>
            <a:pPr eaLnBrk="1" hangingPunct="1">
              <a:spcBef>
                <a:spcPct val="0"/>
              </a:spcBef>
              <a:defRPr/>
            </a:pPr>
            <a:r>
              <a:rPr lang="en-US" b="1" cap="all" dirty="0">
                <a:solidFill>
                  <a:srgbClr val="000000"/>
                </a:solidFill>
                <a:latin typeface="Arial" pitchFamily="34" charset="0"/>
                <a:ea typeface="ＭＳ Ｐゴシック" charset="-128"/>
              </a:rPr>
              <a:t>Important Safety Information </a:t>
            </a:r>
          </a:p>
          <a:p>
            <a:pPr marL="171450" indent="-171450" eaLnBrk="1" hangingPunct="1">
              <a:spcBef>
                <a:spcPct val="0"/>
              </a:spcBef>
              <a:buFont typeface="Arial" panose="020B0604020202020204" pitchFamily="34" charset="0"/>
              <a:buChar char="•"/>
              <a:defRPr/>
            </a:pPr>
            <a:r>
              <a:rPr lang="en-US" cap="all" dirty="0">
                <a:solidFill>
                  <a:srgbClr val="000000"/>
                </a:solidFill>
                <a:latin typeface="Arial" pitchFamily="34" charset="0"/>
                <a:ea typeface="ＭＳ Ｐゴシック" charset="-128"/>
              </a:rPr>
              <a:t>The use of drugs of the tetracycline class during tooth development may cause permanent discoloration of the teeth, and therefore should not be used in children or in pregnant or nursing women.</a:t>
            </a:r>
            <a:r>
              <a:rPr lang="en-US" dirty="0">
                <a:solidFill>
                  <a:srgbClr val="000000"/>
                </a:solidFill>
                <a:latin typeface="Arial" pitchFamily="34" charset="0"/>
                <a:ea typeface="ＭＳ Ｐゴシック" charset="-128"/>
              </a:rPr>
              <a:t> </a:t>
            </a:r>
          </a:p>
          <a:p>
            <a:pPr eaLnBrk="1" hangingPunct="1">
              <a:spcBef>
                <a:spcPct val="0"/>
              </a:spcBef>
              <a:defRPr/>
            </a:pPr>
            <a:endParaRPr lang="en-US" dirty="0">
              <a:solidFill>
                <a:srgbClr val="1666A0"/>
              </a:solidFill>
              <a:latin typeface="Arial" pitchFamily="34" charset="0"/>
              <a:ea typeface="ＭＳ Ｐゴシック" charset="-128"/>
            </a:endParaRPr>
          </a:p>
          <a:p>
            <a:pPr eaLnBrk="1" hangingPunct="1">
              <a:spcBef>
                <a:spcPct val="0"/>
              </a:spcBef>
              <a:defRPr/>
            </a:pPr>
            <a:endParaRPr lang="en-US" dirty="0">
              <a:solidFill>
                <a:srgbClr val="1666A0"/>
              </a:solidFill>
              <a:latin typeface="Arial" pitchFamily="34" charset="0"/>
              <a:ea typeface="ＭＳ Ｐゴシック" charset="-128"/>
            </a:endParaRPr>
          </a:p>
          <a:p>
            <a:pPr eaLnBrk="1" hangingPunct="1">
              <a:spcBef>
                <a:spcPct val="0"/>
              </a:spcBef>
              <a:defRPr/>
            </a:pPr>
            <a:endParaRPr lang="en-US" dirty="0">
              <a:latin typeface="+mj-lt"/>
            </a:endParaRPr>
          </a:p>
        </p:txBody>
      </p:sp>
      <p:sp>
        <p:nvSpPr>
          <p:cNvPr id="6656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F453F79-4887-5443-8EE6-F5147A175E1B}" type="slidenum">
              <a:rPr lang="en-US" sz="1200"/>
              <a:pPr/>
              <a:t>26</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xfrm>
            <a:off x="1289050" y="915988"/>
            <a:ext cx="4279900" cy="3209925"/>
          </a:xfrm>
          <a:noFill/>
          <a:ln>
            <a:solidFill>
              <a:srgbClr val="000000"/>
            </a:solidFill>
            <a:miter lim="800000"/>
            <a:headEnd/>
            <a:tailEnd/>
          </a:ln>
        </p:spPr>
      </p:sp>
      <p:sp>
        <p:nvSpPr>
          <p:cNvPr id="72707" name="Notes Placeholder 2"/>
          <p:cNvSpPr>
            <a:spLocks noGrp="1"/>
          </p:cNvSpPr>
          <p:nvPr>
            <p:ph type="body" idx="1"/>
          </p:nvPr>
        </p:nvSpPr>
        <p:spPr bwMode="auto">
          <a:xfrm>
            <a:off x="1023938" y="4356301"/>
            <a:ext cx="4995862" cy="4823048"/>
          </a:xfrm>
          <a:noFill/>
        </p:spPr>
        <p:txBody>
          <a:bodyPr wrap="square" numCol="1" anchor="t" anchorCtr="0" compatLnSpc="1">
            <a:prstTxWarp prst="textNoShape">
              <a:avLst/>
            </a:prstTxWarp>
          </a:bodyPr>
          <a:lstStyle/>
          <a:p>
            <a:pPr eaLnBrk="1" hangingPunct="1">
              <a:lnSpc>
                <a:spcPct val="110000"/>
              </a:lnSpc>
              <a:spcBef>
                <a:spcPct val="0"/>
              </a:spcBef>
              <a:buFont typeface="Arial" pitchFamily="34" charset="0"/>
              <a:buNone/>
            </a:pPr>
            <a:r>
              <a:rPr lang="en-US" b="1" dirty="0"/>
              <a:t>Talking Points</a:t>
            </a:r>
          </a:p>
          <a:p>
            <a:pPr eaLnBrk="1" hangingPunct="1">
              <a:lnSpc>
                <a:spcPct val="110000"/>
              </a:lnSpc>
              <a:spcBef>
                <a:spcPct val="0"/>
              </a:spcBef>
            </a:pPr>
            <a:r>
              <a:rPr lang="en-US" dirty="0"/>
              <a:t>In its 2011 statement, </a:t>
            </a:r>
            <a:r>
              <a:rPr lang="en-US" i="1" dirty="0"/>
              <a:t>Comprehensive Periodontal Therapy</a:t>
            </a:r>
            <a:r>
              <a:rPr lang="en-US" dirty="0"/>
              <a:t>, the AAP recommends the following:</a:t>
            </a:r>
          </a:p>
          <a:p>
            <a:pPr lvl="1" eaLnBrk="1" hangingPunct="1">
              <a:lnSpc>
                <a:spcPct val="110000"/>
              </a:lnSpc>
              <a:spcBef>
                <a:spcPct val="0"/>
              </a:spcBef>
            </a:pPr>
            <a:r>
              <a:rPr lang="en-US" dirty="0"/>
              <a:t>Under “Treatment Procedures:” When indicated, chemotherapeutic agents may be used as appropriate to reduce, eliminate, or change the quality of microbial pathogens, or to alter the host response through local or systemic delivery</a:t>
            </a:r>
            <a:endParaRPr lang="en-US" baseline="30000" dirty="0"/>
          </a:p>
          <a:p>
            <a:pPr lvl="1" eaLnBrk="1" hangingPunct="1">
              <a:lnSpc>
                <a:spcPct val="110000"/>
              </a:lnSpc>
              <a:spcBef>
                <a:spcPct val="0"/>
              </a:spcBef>
              <a:spcAft>
                <a:spcPts val="1600"/>
              </a:spcAft>
            </a:pPr>
            <a:r>
              <a:rPr lang="en-US" dirty="0"/>
              <a:t>Under “Periodontal Maintenance Therapy:” Local delivery of systemic </a:t>
            </a:r>
            <a:br>
              <a:rPr lang="en-US" dirty="0"/>
            </a:br>
            <a:r>
              <a:rPr lang="en-US" dirty="0"/>
              <a:t>chemotherapeutic agents may be used as adjunctive treatment for recurrent or refractory disease</a:t>
            </a:r>
            <a:endParaRPr lang="en-US" baseline="30000" dirty="0"/>
          </a:p>
          <a:p>
            <a:pPr eaLnBrk="1" hangingPunct="1">
              <a:lnSpc>
                <a:spcPct val="110000"/>
              </a:lnSpc>
              <a:spcBef>
                <a:spcPct val="0"/>
              </a:spcBef>
              <a:buFont typeface="Arial" pitchFamily="34" charset="0"/>
              <a:buNone/>
            </a:pPr>
            <a:r>
              <a:rPr lang="en-US" b="1" dirty="0"/>
              <a:t>Reference</a:t>
            </a:r>
          </a:p>
          <a:p>
            <a:pPr eaLnBrk="1" hangingPunct="1">
              <a:lnSpc>
                <a:spcPct val="110000"/>
              </a:lnSpc>
              <a:spcBef>
                <a:spcPct val="0"/>
              </a:spcBef>
            </a:pPr>
            <a:r>
              <a:rPr lang="en-US" dirty="0"/>
              <a:t>American Academy of Periodontology. Comprehensive periodontal therapy: a statement by the American Academy of Periodontology. </a:t>
            </a:r>
            <a:r>
              <a:rPr lang="en-US" i="1" dirty="0"/>
              <a:t>J </a:t>
            </a:r>
            <a:r>
              <a:rPr lang="en-US" i="1" dirty="0" err="1"/>
              <a:t>Periodontol</a:t>
            </a:r>
            <a:r>
              <a:rPr lang="en-US" dirty="0"/>
              <a:t>. 2011;82:943-949.</a:t>
            </a:r>
          </a:p>
          <a:p>
            <a:pPr eaLnBrk="1" hangingPunct="1">
              <a:lnSpc>
                <a:spcPct val="110000"/>
              </a:lnSpc>
              <a:spcBef>
                <a:spcPct val="0"/>
              </a:spcBef>
            </a:pPr>
            <a:endParaRPr lang="en-US" b="1" dirty="0"/>
          </a:p>
        </p:txBody>
      </p:sp>
      <p:sp>
        <p:nvSpPr>
          <p:cNvPr id="72708" name="Slide Number Placeholder 3"/>
          <p:cNvSpPr txBox="1">
            <a:spLocks noGrp="1"/>
          </p:cNvSpPr>
          <p:nvPr/>
        </p:nvSpPr>
        <p:spPr bwMode="auto">
          <a:xfrm>
            <a:off x="6400802" y="9023768"/>
            <a:ext cx="455613" cy="309544"/>
          </a:xfrm>
          <a:prstGeom prst="rect">
            <a:avLst/>
          </a:prstGeom>
          <a:noFill/>
          <a:ln w="9525">
            <a:noFill/>
            <a:miter lim="800000"/>
            <a:headEnd/>
            <a:tailEnd/>
          </a:ln>
        </p:spPr>
        <p:txBody>
          <a:bodyPr lIns="91435" tIns="45718" rIns="91435" bIns="45718" anchor="b"/>
          <a:lstStyle/>
          <a:p>
            <a:pPr algn="r"/>
            <a:fld id="{4CEF89F3-B8F9-44FF-B1AF-4752635E2B26}" type="slidenum">
              <a:rPr lang="en-US" sz="1000" b="1">
                <a:latin typeface="Calibri" pitchFamily="34" charset="0"/>
              </a:rPr>
              <a:pPr algn="r"/>
              <a:t>27</a:t>
            </a:fld>
            <a:endParaRPr lang="en-US" sz="1000" b="1">
              <a:latin typeface="Calibri" pitchFamily="34" charset="0"/>
            </a:endParaRPr>
          </a:p>
        </p:txBody>
      </p:sp>
    </p:spTree>
    <p:extLst>
      <p:ext uri="{BB962C8B-B14F-4D97-AF65-F5344CB8AC3E}">
        <p14:creationId xmlns:p14="http://schemas.microsoft.com/office/powerpoint/2010/main" val="8128411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0418" name="Notes Placeholder 2"/>
          <p:cNvSpPr>
            <a:spLocks noGrp="1"/>
          </p:cNvSpPr>
          <p:nvPr>
            <p:ph type="body" idx="1"/>
          </p:nvPr>
        </p:nvSpPr>
        <p:spPr bwMode="auto">
          <a:xfrm>
            <a:off x="708026" y="4448782"/>
            <a:ext cx="5709250" cy="4212723"/>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dirty="0">
                <a:latin typeface="+mj-lt"/>
                <a:cs typeface="Arial" charset="0"/>
              </a:rPr>
              <a:t>Research has shown that patients can experience improvement in PD reduction when ARESTIN is used as an adjunct to SRP versus SRP alone, when indicated. However, the effects of ARESTIN on microorganism overgrowth have not been studied beyond six months.</a:t>
            </a:r>
            <a:r>
              <a:rPr lang="en-US" baseline="30000" dirty="0">
                <a:latin typeface="+mj-lt"/>
                <a:cs typeface="Arial" charset="0"/>
              </a:rPr>
              <a:t>3</a:t>
            </a:r>
          </a:p>
          <a:p>
            <a:pPr eaLnBrk="1" hangingPunct="1">
              <a:spcBef>
                <a:spcPct val="0"/>
              </a:spcBef>
              <a:defRPr/>
            </a:pPr>
            <a:endParaRPr lang="en-US" dirty="0">
              <a:latin typeface="+mj-lt"/>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lang="en-US" dirty="0">
                <a:latin typeface="+mj-lt"/>
                <a:cs typeface="Arial" charset="0"/>
              </a:rPr>
              <a:t>Let</a:t>
            </a:r>
            <a:r>
              <a:rPr lang="en-US" dirty="0">
                <a:latin typeface="+mj-lt"/>
                <a:ea typeface="ＭＳ Ｐゴシック" charset="0"/>
                <a:cs typeface="ＭＳ Ｐゴシック" charset="0"/>
              </a:rPr>
              <a:t>’</a:t>
            </a:r>
            <a:r>
              <a:rPr lang="en-US" altLang="ja-JP" dirty="0">
                <a:latin typeface="+mj-lt"/>
                <a:cs typeface="Arial" charset="0"/>
              </a:rPr>
              <a:t>s look at the following slides to compare how ARESTIN plus SRP performed vs SRP alone in large clinical studies. </a:t>
            </a:r>
            <a:r>
              <a:rPr lang="en-US" sz="1200" kern="0" dirty="0">
                <a:latin typeface="Arial" pitchFamily="34" charset="0"/>
                <a:ea typeface="ＭＳ Ｐゴシック" charset="-128"/>
                <a:cs typeface="Arial" charset="0"/>
              </a:rPr>
              <a:t>To qualify for the studies, subjects were required to have 4 teeth with periodontal pockets of 6 to 9 mm that bled on probing. However, treatment was administered to all sites with mean probing depths of 5 mm or greater. Subjects studied were in good general health. Subjects with poor glycemic control or active infectious diseases were excluded from the studies.</a:t>
            </a:r>
          </a:p>
          <a:p>
            <a:pPr eaLnBrk="1" hangingPunct="1">
              <a:spcBef>
                <a:spcPct val="0"/>
              </a:spcBef>
              <a:defRPr/>
            </a:pPr>
            <a:endParaRPr lang="en-US" altLang="ja-JP" dirty="0">
              <a:latin typeface="+mj-lt"/>
              <a:cs typeface="Arial" charset="0"/>
            </a:endParaRPr>
          </a:p>
          <a:p>
            <a:pPr eaLnBrk="1" hangingPunct="1">
              <a:spcBef>
                <a:spcPct val="0"/>
              </a:spcBef>
              <a:defRPr/>
            </a:pPr>
            <a:endParaRPr lang="en-US" dirty="0">
              <a:latin typeface="Arial" charset="0"/>
            </a:endParaRPr>
          </a:p>
        </p:txBody>
      </p:sp>
      <p:sp>
        <p:nvSpPr>
          <p:cNvPr id="6041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AD336B-C5AB-564A-B486-A3F9A42477A8}" type="slidenum">
              <a:rPr lang="en-US" sz="1200"/>
              <a:pPr/>
              <a:t>28</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2466" name="Notes Placeholder 2"/>
          <p:cNvSpPr>
            <a:spLocks noGrp="1"/>
          </p:cNvSpPr>
          <p:nvPr>
            <p:ph type="body" idx="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dirty="0"/>
              <a:t>In clinical trials, when ARESTIN was used as an adjunct to SRP, statistically significant PD reduction was achieved after 1 month and maintained through 9 months.</a:t>
            </a:r>
          </a:p>
          <a:p>
            <a:pPr eaLnBrk="1" hangingPunct="1">
              <a:spcBef>
                <a:spcPct val="0"/>
              </a:spcBef>
              <a:defRPr/>
            </a:pPr>
            <a:endParaRPr lang="en-US" dirty="0">
              <a:latin typeface="+mj-lt"/>
            </a:endParaRPr>
          </a:p>
          <a:p>
            <a:r>
              <a:rPr lang="en-US" sz="1200" dirty="0"/>
              <a:t>ARESTIN</a:t>
            </a:r>
            <a:r>
              <a:rPr lang="en-US" sz="1200" baseline="30000" dirty="0"/>
              <a:t>®  </a:t>
            </a:r>
            <a:r>
              <a:rPr lang="en-US" sz="1200" dirty="0"/>
              <a:t>(minocycline </a:t>
            </a:r>
            <a:r>
              <a:rPr lang="en-US" sz="1200" dirty="0" err="1"/>
              <a:t>HCl</a:t>
            </a:r>
            <a:r>
              <a:rPr lang="en-US" sz="1200" dirty="0"/>
              <a:t>) Microspheres, 1 mg is contraindicated in any patient who has a known sensitivity to minocycline or </a:t>
            </a:r>
            <a:r>
              <a:rPr lang="en-US" sz="1200" dirty="0" err="1"/>
              <a:t>tetracyclines</a:t>
            </a:r>
            <a:r>
              <a:rPr lang="en-US" sz="1200" dirty="0"/>
              <a:t>.  Hypersensitivity reactions and hypersensitivity syndrome that included, but were not limited to anaphylaxis, </a:t>
            </a:r>
            <a:r>
              <a:rPr lang="en-US" sz="1200" dirty="0" err="1"/>
              <a:t>anaphylactoid</a:t>
            </a:r>
            <a:r>
              <a:rPr lang="en-US" sz="1200" dirty="0"/>
              <a:t> reaction, </a:t>
            </a:r>
            <a:r>
              <a:rPr lang="en-US" sz="1200" dirty="0" err="1"/>
              <a:t>angioneurotic</a:t>
            </a:r>
            <a:r>
              <a:rPr lang="en-US" sz="1200" dirty="0"/>
              <a:t> edema, </a:t>
            </a:r>
            <a:r>
              <a:rPr lang="en-US" sz="1200" dirty="0" err="1"/>
              <a:t>urticaria</a:t>
            </a:r>
            <a:r>
              <a:rPr lang="en-US" sz="1200" dirty="0"/>
              <a:t>, rash, eosinophilia, and one or more of the following: hepatitis, pneumonitis, nephritis, myocarditis, and pericarditis may be present.  Swelling of the face, pruritus, fever and lymphadenopathy have been reported with the use of ARESTIN.  Some of these reactions were serious.  Post-marketing cases of anaphylaxis and serious skin reactions such as Stevens Johnson syndrome and erythema </a:t>
            </a:r>
            <a:r>
              <a:rPr lang="en-US" sz="1200" dirty="0" err="1"/>
              <a:t>multiforme</a:t>
            </a:r>
            <a:r>
              <a:rPr lang="en-US" sz="1200" dirty="0"/>
              <a:t> have been reported with oral minocycline, as well as acute photosensitivity reactions.</a:t>
            </a:r>
            <a:endParaRPr lang="en-US" sz="1200" dirty="0">
              <a:solidFill>
                <a:srgbClr val="1666A0"/>
              </a:solidFill>
              <a:latin typeface="Arial" pitchFamily="34" charset="0"/>
              <a:ea typeface="ＭＳ Ｐゴシック" charset="-128"/>
            </a:endParaRPr>
          </a:p>
        </p:txBody>
      </p:sp>
      <p:sp>
        <p:nvSpPr>
          <p:cNvPr id="6246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B183A4D-6E93-414B-AD9D-0A221C94EC22}" type="slidenum">
              <a:rPr lang="en-US" sz="1200"/>
              <a:pPr/>
              <a:t>29</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458" name="Notes Placeholder 2"/>
          <p:cNvSpPr>
            <a:spLocks noGrp="1"/>
          </p:cNvSpPr>
          <p:nvPr>
            <p:ph type="body" idx="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dirty="0">
                <a:latin typeface="+mj-lt"/>
                <a:cs typeface="Arial" charset="0"/>
              </a:rPr>
              <a:t>Read slide.</a:t>
            </a:r>
          </a:p>
        </p:txBody>
      </p:sp>
      <p:sp>
        <p:nvSpPr>
          <p:cNvPr id="194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7CD9F0B-2F86-E14E-9CBF-E407B70A1AC9}" type="slidenum">
              <a:rPr lang="en-US" sz="1200"/>
              <a:pPr/>
              <a:t>3</a:t>
            </a:fld>
            <a:endParaRPr 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6562" name="Notes Placeholder 2"/>
          <p:cNvSpPr>
            <a:spLocks noGrp="1"/>
          </p:cNvSpPr>
          <p:nvPr>
            <p:ph type="body" idx="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dirty="0">
                <a:latin typeface="Arial"/>
                <a:cs typeface="Arial"/>
              </a:rPr>
              <a:t>It is important to recognize how ARESTIN combined with SRP can reduce PD in appropriate patients with certain conditions or other risk factors. Let’s look at the examples here.</a:t>
            </a:r>
          </a:p>
          <a:p>
            <a:pPr eaLnBrk="1" hangingPunct="1">
              <a:spcBef>
                <a:spcPct val="0"/>
              </a:spcBef>
              <a:defRPr/>
            </a:pPr>
            <a:endParaRPr lang="en-US" dirty="0">
              <a:latin typeface="+mj-lt"/>
            </a:endParaRPr>
          </a:p>
          <a:p>
            <a:pPr>
              <a:defRPr/>
            </a:pPr>
            <a:r>
              <a:rPr lang="en-US" b="1" dirty="0">
                <a:latin typeface="Arial" pitchFamily="34" charset="0"/>
                <a:ea typeface="ＭＳ Ｐゴシック" charset="-128"/>
              </a:rPr>
              <a:t>IMPORTANT SAFETY INFORMATION</a:t>
            </a:r>
            <a:endParaRPr lang="en-US" dirty="0">
              <a:latin typeface="Arial" pitchFamily="34" charset="0"/>
              <a:ea typeface="ＭＳ Ｐゴシック" charset="-128"/>
            </a:endParaRPr>
          </a:p>
          <a:p>
            <a:pPr>
              <a:defRPr/>
            </a:pPr>
            <a:r>
              <a:rPr lang="en-US" dirty="0">
                <a:latin typeface="Arial" pitchFamily="34" charset="0"/>
                <a:ea typeface="ＭＳ Ｐゴシック" charset="-128"/>
              </a:rPr>
              <a:t>In clinical trials, the most frequently reported </a:t>
            </a:r>
            <a:r>
              <a:rPr lang="en-US" dirty="0" err="1">
                <a:latin typeface="Arial" pitchFamily="34" charset="0"/>
                <a:ea typeface="ＭＳ Ｐゴシック" charset="-128"/>
              </a:rPr>
              <a:t>nondental</a:t>
            </a:r>
            <a:r>
              <a:rPr lang="en-US" dirty="0">
                <a:latin typeface="Arial" pitchFamily="34" charset="0"/>
                <a:ea typeface="ＭＳ Ｐゴシック" charset="-128"/>
              </a:rPr>
              <a:t> treatment-emergent adverse events were headache, infection, flu syndrome, and pain.</a:t>
            </a:r>
          </a:p>
          <a:p>
            <a:pPr eaLnBrk="1" hangingPunct="1">
              <a:spcBef>
                <a:spcPct val="0"/>
              </a:spcBef>
              <a:defRPr/>
            </a:pPr>
            <a:endParaRPr lang="en-US" dirty="0">
              <a:latin typeface="+mj-lt"/>
            </a:endParaRPr>
          </a:p>
          <a:p>
            <a:pPr eaLnBrk="1" hangingPunct="1">
              <a:spcBef>
                <a:spcPct val="0"/>
              </a:spcBef>
              <a:defRPr/>
            </a:pPr>
            <a:endParaRPr lang="en-US" dirty="0">
              <a:latin typeface="Arial" charset="0"/>
            </a:endParaRPr>
          </a:p>
          <a:p>
            <a:pPr eaLnBrk="1" hangingPunct="1">
              <a:spcBef>
                <a:spcPct val="0"/>
              </a:spcBef>
              <a:defRPr/>
            </a:pPr>
            <a:endParaRPr lang="en-US" dirty="0">
              <a:latin typeface="Arial" charset="0"/>
            </a:endParaRPr>
          </a:p>
          <a:p>
            <a:pPr eaLnBrk="1" hangingPunct="1">
              <a:spcBef>
                <a:spcPct val="0"/>
              </a:spcBef>
              <a:defRPr/>
            </a:pPr>
            <a:endParaRPr lang="en-US" dirty="0">
              <a:latin typeface="Arial" charset="0"/>
            </a:endParaRPr>
          </a:p>
        </p:txBody>
      </p:sp>
      <p:sp>
        <p:nvSpPr>
          <p:cNvPr id="6451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E3B3A5-8834-FB49-A402-B25EE9E56AA6}" type="slidenum">
              <a:rPr lang="en-US" sz="1200"/>
              <a:pPr/>
              <a:t>30</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latin typeface="Cambria" panose="02040503050406030204" pitchFamily="18" charset="0"/>
              </a:rPr>
              <a:t>Read slide.</a:t>
            </a:r>
          </a:p>
        </p:txBody>
      </p:sp>
      <p:sp>
        <p:nvSpPr>
          <p:cNvPr id="4" name="Slide Number Placeholder 3"/>
          <p:cNvSpPr>
            <a:spLocks noGrp="1"/>
          </p:cNvSpPr>
          <p:nvPr>
            <p:ph type="sldNum" sz="quarter" idx="10"/>
          </p:nvPr>
        </p:nvSpPr>
        <p:spPr/>
        <p:txBody>
          <a:bodyPr/>
          <a:lstStyle/>
          <a:p>
            <a:pPr marL="0" marR="0" lvl="0" indent="0" algn="r" defTabSz="931550" rtl="0" eaLnBrk="1" fontAlgn="base" latinLnBrk="0" hangingPunct="1">
              <a:lnSpc>
                <a:spcPct val="100000"/>
              </a:lnSpc>
              <a:spcBef>
                <a:spcPct val="0"/>
              </a:spcBef>
              <a:spcAft>
                <a:spcPct val="0"/>
              </a:spcAft>
              <a:buClrTx/>
              <a:buSzTx/>
              <a:buFontTx/>
              <a:buNone/>
              <a:tabLst/>
              <a:defRPr/>
            </a:pPr>
            <a:fld id="{B3640031-C663-3247-8BBA-D4D2665E2ED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55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300394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latin typeface="Cambria" panose="02040503050406030204" pitchFamily="18" charset="0"/>
              </a:rPr>
              <a:t>Read slide.</a:t>
            </a:r>
          </a:p>
        </p:txBody>
      </p:sp>
      <p:sp>
        <p:nvSpPr>
          <p:cNvPr id="4" name="Slide Number Placeholder 3"/>
          <p:cNvSpPr>
            <a:spLocks noGrp="1"/>
          </p:cNvSpPr>
          <p:nvPr>
            <p:ph type="sldNum" sz="quarter" idx="10"/>
          </p:nvPr>
        </p:nvSpPr>
        <p:spPr/>
        <p:txBody>
          <a:bodyPr/>
          <a:lstStyle/>
          <a:p>
            <a:pPr marL="0" marR="0" lvl="0" indent="0" algn="r" defTabSz="931550" rtl="0" eaLnBrk="1" fontAlgn="base" latinLnBrk="0" hangingPunct="1">
              <a:lnSpc>
                <a:spcPct val="100000"/>
              </a:lnSpc>
              <a:spcBef>
                <a:spcPct val="0"/>
              </a:spcBef>
              <a:spcAft>
                <a:spcPct val="0"/>
              </a:spcAft>
              <a:buClrTx/>
              <a:buSzTx/>
              <a:buFontTx/>
              <a:buNone/>
              <a:tabLst/>
              <a:defRPr/>
            </a:pPr>
            <a:fld id="{B3640031-C663-3247-8BBA-D4D2665E2ED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55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141171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8610" name="Notes Placeholder 2"/>
          <p:cNvSpPr>
            <a:spLocks noGrp="1"/>
          </p:cNvSpPr>
          <p:nvPr>
            <p:ph type="body" idx="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dirty="0">
                <a:latin typeface="+mj-lt"/>
                <a:cs typeface="Arial" charset="0"/>
              </a:rPr>
              <a:t>Now we will discuss how to administer ARESTIN.</a:t>
            </a:r>
          </a:p>
        </p:txBody>
      </p:sp>
      <p:sp>
        <p:nvSpPr>
          <p:cNvPr id="706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8AF6819-3B92-BA40-BD10-669B89A7BB6D}" type="slidenum">
              <a:rPr lang="en-US" sz="1200"/>
              <a:pPr/>
              <a:t>33</a:t>
            </a:fld>
            <a:endParaRPr 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rgbClr val="000000"/>
                </a:solidFill>
                <a:latin typeface="+mn-lt"/>
                <a:ea typeface="ヒラギノ角ゴ Pro W3" charset="0"/>
                <a:cs typeface="ヒラギノ角ゴ Pro W3" charset="0"/>
              </a:rPr>
              <a:t>Pre-filled cartridges, containing 1 mg of minocycline Microspheres, are used to place ARESTIN at the base of the infected periodontal pocket at the time of SRP. This delivers a concentrated dose of antibiotic directly to the active infection site.</a:t>
            </a:r>
            <a:r>
              <a:rPr lang="en-US" sz="1200" kern="1200" baseline="30000" dirty="0">
                <a:solidFill>
                  <a:srgbClr val="000000"/>
                </a:solidFill>
                <a:latin typeface="+mn-lt"/>
                <a:ea typeface="ヒラギノ角ゴ Pro W3" charset="0"/>
                <a:cs typeface="ヒラギノ角ゴ Pro W3" charset="0"/>
              </a:rPr>
              <a:t>1 </a:t>
            </a:r>
          </a:p>
          <a:p>
            <a:endParaRPr lang="en-US" dirty="0"/>
          </a:p>
        </p:txBody>
      </p:sp>
      <p:sp>
        <p:nvSpPr>
          <p:cNvPr id="4" name="Slide Number Placeholder 3"/>
          <p:cNvSpPr>
            <a:spLocks noGrp="1"/>
          </p:cNvSpPr>
          <p:nvPr>
            <p:ph type="sldNum" sz="quarter" idx="5"/>
          </p:nvPr>
        </p:nvSpPr>
        <p:spPr/>
        <p:txBody>
          <a:bodyPr/>
          <a:lstStyle/>
          <a:p>
            <a:pPr>
              <a:defRPr/>
            </a:pPr>
            <a:fld id="{829D21FA-BD18-214E-BC37-B12BBE495C3F}" type="slidenum">
              <a:rPr lang="en-US" smtClean="0"/>
              <a:pPr>
                <a:defRPr/>
              </a:pPr>
              <a:t>34</a:t>
            </a:fld>
            <a:endParaRPr lang="en-US" dirty="0"/>
          </a:p>
        </p:txBody>
      </p:sp>
    </p:spTree>
    <p:extLst>
      <p:ext uri="{BB962C8B-B14F-4D97-AF65-F5344CB8AC3E}">
        <p14:creationId xmlns:p14="http://schemas.microsoft.com/office/powerpoint/2010/main" val="22806421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4754" name="Notes Placeholder 2"/>
          <p:cNvSpPr>
            <a:spLocks noGrp="1"/>
          </p:cNvSpPr>
          <p:nvPr>
            <p:ph type="body" idx="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dirty="0">
                <a:solidFill>
                  <a:schemeClr val="tx1"/>
                </a:solidFill>
                <a:latin typeface="Calibri"/>
                <a:cs typeface="Calibri"/>
              </a:rPr>
              <a:t>ARESTIN allows for easy, targeted placement at the base of the periodontal pocket. Once inserted in the pocket, ARESTIN Microspheres immediately adhere to the surrounding surfaces, providing a sustained release of minocycline at the site of active infection.</a:t>
            </a:r>
            <a:r>
              <a:rPr lang="en-US" baseline="30000" dirty="0">
                <a:solidFill>
                  <a:schemeClr val="tx1"/>
                </a:solidFill>
                <a:latin typeface="Calibri"/>
                <a:cs typeface="Calibri"/>
              </a:rPr>
              <a:t>1,2</a:t>
            </a:r>
            <a:r>
              <a:rPr lang="en-US" dirty="0">
                <a:solidFill>
                  <a:schemeClr val="tx1"/>
                </a:solidFill>
                <a:latin typeface="Calibri"/>
                <a:cs typeface="Calibri"/>
              </a:rPr>
              <a:t> </a:t>
            </a:r>
            <a:endParaRPr lang="en-US" baseline="30000" dirty="0">
              <a:solidFill>
                <a:schemeClr val="tx1"/>
              </a:solidFill>
              <a:latin typeface="Calibri"/>
              <a:cs typeface="Calibri"/>
            </a:endParaRPr>
          </a:p>
          <a:p>
            <a:pPr eaLnBrk="1" hangingPunct="1">
              <a:spcBef>
                <a:spcPct val="0"/>
              </a:spcBef>
              <a:defRPr/>
            </a:pPr>
            <a:endParaRPr lang="en-US" dirty="0">
              <a:solidFill>
                <a:schemeClr val="tx1"/>
              </a:solidFill>
              <a:latin typeface="Calibri"/>
              <a:cs typeface="Calibri"/>
            </a:endParaRPr>
          </a:p>
          <a:p>
            <a:pPr eaLnBrk="1" hangingPunct="1">
              <a:spcBef>
                <a:spcPct val="0"/>
              </a:spcBef>
              <a:defRPr/>
            </a:pPr>
            <a:r>
              <a:rPr lang="en-US" dirty="0">
                <a:solidFill>
                  <a:schemeClr val="tx1"/>
                </a:solidFill>
                <a:latin typeface="Calibri"/>
                <a:cs typeface="Calibri"/>
              </a:rPr>
              <a:t>ARESTIN is also both bioadhesive and bioresorbable, which means</a:t>
            </a:r>
            <a:r>
              <a:rPr lang="en-US" baseline="0" dirty="0">
                <a:solidFill>
                  <a:schemeClr val="tx1"/>
                </a:solidFill>
                <a:latin typeface="Calibri"/>
                <a:cs typeface="Calibri"/>
              </a:rPr>
              <a:t> that</a:t>
            </a:r>
            <a:r>
              <a:rPr lang="en-US" dirty="0">
                <a:solidFill>
                  <a:schemeClr val="tx1"/>
                </a:solidFill>
                <a:latin typeface="Calibri"/>
                <a:cs typeface="Calibri"/>
              </a:rPr>
              <a:t> it sticks to the site and there is no need to remove the product from the site.</a:t>
            </a:r>
            <a:r>
              <a:rPr lang="en-US" baseline="30000" dirty="0">
                <a:solidFill>
                  <a:schemeClr val="tx1"/>
                </a:solidFill>
                <a:latin typeface="Calibri"/>
                <a:cs typeface="Calibri"/>
              </a:rPr>
              <a:t>1</a:t>
            </a:r>
          </a:p>
          <a:p>
            <a:pPr eaLnBrk="1" hangingPunct="1">
              <a:spcBef>
                <a:spcPct val="0"/>
              </a:spcBef>
              <a:defRPr/>
            </a:pPr>
            <a:endParaRPr lang="en-US" baseline="30000" dirty="0">
              <a:solidFill>
                <a:schemeClr val="tx1"/>
              </a:solidFill>
              <a:latin typeface="Calibri"/>
              <a:cs typeface="Calibri"/>
            </a:endParaRPr>
          </a:p>
          <a:p>
            <a:pPr eaLnBrk="1" hangingPunct="1">
              <a:spcBef>
                <a:spcPct val="0"/>
              </a:spcBef>
              <a:defRPr/>
            </a:pPr>
            <a:endParaRPr lang="en-US" dirty="0">
              <a:latin typeface="+mj-lt"/>
              <a:cs typeface="Arial" charset="0"/>
            </a:endParaRPr>
          </a:p>
        </p:txBody>
      </p:sp>
      <p:sp>
        <p:nvSpPr>
          <p:cNvPr id="747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E1D9966-76B1-D744-9FBA-183ECE932DFE}" type="slidenum">
              <a:rPr lang="en-US" sz="1200"/>
              <a:pPr/>
              <a:t>35</a:t>
            </a:fld>
            <a:endParaRPr 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0658" name="Notes Placeholder 2"/>
          <p:cNvSpPr>
            <a:spLocks noGrp="1"/>
          </p:cNvSpPr>
          <p:nvPr>
            <p:ph type="body" idx="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dirty="0">
                <a:solidFill>
                  <a:srgbClr val="000000"/>
                </a:solidFill>
                <a:latin typeface="+mj-lt"/>
                <a:cs typeface="Arial" charset="0"/>
              </a:rPr>
              <a:t>Now let’s watch a short video on how to administer ARESTIN.</a:t>
            </a:r>
          </a:p>
        </p:txBody>
      </p:sp>
      <p:sp>
        <p:nvSpPr>
          <p:cNvPr id="7885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3BE8B64-C347-3E44-942D-FFF29A8E6DA1}" type="slidenum">
              <a:rPr lang="en-US" sz="1200"/>
              <a:pPr/>
              <a:t>36</a:t>
            </a:fld>
            <a:endParaRPr 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6802" name="Notes Placeholder 2"/>
          <p:cNvSpPr>
            <a:spLocks noGrp="1"/>
          </p:cNvSpPr>
          <p:nvPr>
            <p:ph type="body" idx="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dirty="0">
                <a:solidFill>
                  <a:srgbClr val="000000"/>
                </a:solidFill>
                <a:latin typeface="+mj-lt"/>
                <a:cs typeface="Arial" charset="0"/>
              </a:rPr>
              <a:t>ARESTIN </a:t>
            </a:r>
            <a:r>
              <a:rPr lang="en-US" dirty="0">
                <a:latin typeface="+mj-lt"/>
              </a:rPr>
              <a:t>is administered</a:t>
            </a:r>
            <a:r>
              <a:rPr lang="en-US" dirty="0">
                <a:solidFill>
                  <a:srgbClr val="000000"/>
                </a:solidFill>
                <a:latin typeface="+mj-lt"/>
                <a:cs typeface="Arial" charset="0"/>
              </a:rPr>
              <a:t> by a stainless steel handle and attachable cartridges that each contain 1 mg of minocycline HCl Microspheres.</a:t>
            </a:r>
            <a:r>
              <a:rPr lang="en-US" baseline="30000" dirty="0">
                <a:solidFill>
                  <a:srgbClr val="000000"/>
                </a:solidFill>
                <a:latin typeface="+mj-lt"/>
                <a:cs typeface="Arial" charset="0"/>
              </a:rPr>
              <a:t>1</a:t>
            </a:r>
            <a:r>
              <a:rPr lang="en-US" dirty="0">
                <a:solidFill>
                  <a:srgbClr val="000000"/>
                </a:solidFill>
                <a:latin typeface="+mj-lt"/>
                <a:cs typeface="Arial" charset="0"/>
              </a:rPr>
              <a:t> </a:t>
            </a:r>
          </a:p>
          <a:p>
            <a:pPr eaLnBrk="1" hangingPunct="1">
              <a:spcBef>
                <a:spcPct val="0"/>
              </a:spcBef>
              <a:defRPr/>
            </a:pPr>
            <a:endParaRPr lang="en-US" dirty="0">
              <a:solidFill>
                <a:srgbClr val="000000"/>
              </a:solidFill>
              <a:latin typeface="+mj-lt"/>
              <a:cs typeface="Arial" charset="0"/>
            </a:endParaRPr>
          </a:p>
          <a:p>
            <a:pPr eaLnBrk="1" hangingPunct="1">
              <a:spcBef>
                <a:spcPct val="0"/>
              </a:spcBef>
              <a:defRPr/>
            </a:pPr>
            <a:r>
              <a:rPr lang="en-US" dirty="0">
                <a:latin typeface="+mj-lt"/>
                <a:cs typeface="Arial" charset="0"/>
              </a:rPr>
              <a:t>The ARESTIN cartridge includes a container, a plunger that expels the powder, and a small cap that fits over the tip of the cartridge.</a:t>
            </a:r>
          </a:p>
        </p:txBody>
      </p:sp>
      <p:sp>
        <p:nvSpPr>
          <p:cNvPr id="768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5C366D0-FAF6-F44E-8D71-AD3C468ED9E9}" type="slidenum">
              <a:rPr lang="en-US" sz="1200"/>
              <a:pPr/>
              <a:t>37</a:t>
            </a:fld>
            <a:endParaRPr 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8850"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dirty="0">
                <a:latin typeface="+mj-lt"/>
                <a:cs typeface="Arial" charset="0"/>
              </a:rPr>
              <a:t>Read Slide </a:t>
            </a:r>
          </a:p>
        </p:txBody>
      </p:sp>
      <p:sp>
        <p:nvSpPr>
          <p:cNvPr id="8089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B5416C-F301-764C-AF83-099BA4CA60A5}" type="slidenum">
              <a:rPr lang="en-US" sz="1200"/>
              <a:pPr/>
              <a:t>38</a:t>
            </a:fld>
            <a:endParaRPr 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200" b="1" dirty="0"/>
              <a:t>Talking Points</a:t>
            </a:r>
          </a:p>
          <a:p>
            <a:r>
              <a:rPr lang="en-US" sz="1200" dirty="0"/>
              <a:t>Once patients</a:t>
            </a:r>
            <a:r>
              <a:rPr lang="en-US" sz="1200" baseline="0" dirty="0"/>
              <a:t> understand periodontal disease and its serious consequences if left untreated, it is important for them to understand their treatment plan.  As we discussed, patients respond to messaging that gum disease is caused by an active and persistent bacterial infection.</a:t>
            </a:r>
            <a:r>
              <a:rPr lang="en-US" sz="1200" baseline="30000" dirty="0"/>
              <a:t>1 </a:t>
            </a:r>
            <a:r>
              <a:rPr lang="en-US" sz="1200" baseline="0" dirty="0"/>
              <a:t> </a:t>
            </a:r>
            <a:r>
              <a:rPr lang="en-US" sz="1200" u="none" baseline="0" dirty="0"/>
              <a:t>Non surgical therapy</a:t>
            </a:r>
            <a:r>
              <a:rPr lang="en-US" sz="1200" baseline="0" dirty="0"/>
              <a:t>, and you may want to mention that is also called SRP—scaling and root </a:t>
            </a:r>
            <a:r>
              <a:rPr lang="en-US" sz="1200" baseline="0" dirty="0" err="1"/>
              <a:t>planing</a:t>
            </a:r>
            <a:r>
              <a:rPr lang="en-US" sz="1200" baseline="0" dirty="0"/>
              <a:t> (in case they are inclined to do some research on their own)—is necessary to treat gum disease.</a:t>
            </a:r>
            <a:r>
              <a:rPr lang="en-US" sz="1200" baseline="30000" dirty="0"/>
              <a:t>2</a:t>
            </a:r>
          </a:p>
          <a:p>
            <a:pPr marL="285750" indent="-285750">
              <a:buFont typeface="Arial"/>
              <a:buChar char="•"/>
            </a:pPr>
            <a:endParaRPr lang="en-US" sz="1200" baseline="0" dirty="0"/>
          </a:p>
          <a:p>
            <a:pPr marL="0" indent="0">
              <a:buFont typeface="Arial"/>
              <a:buNone/>
            </a:pPr>
            <a:r>
              <a:rPr lang="en-US" sz="1200" baseline="0" dirty="0"/>
              <a:t>Tell your patients </a:t>
            </a:r>
            <a:r>
              <a:rPr lang="en-US" sz="1200" u="none" baseline="0" dirty="0"/>
              <a:t>that </a:t>
            </a:r>
            <a:r>
              <a:rPr lang="en-US" sz="1200" u="none" dirty="0"/>
              <a:t>ARESTIN in addition to SRP is a locally applied antibiotic that is placed directly at the site of infection to help target the harmful bacteria associated with gum disease.</a:t>
            </a:r>
            <a:r>
              <a:rPr lang="en-US" sz="1200" u="none" baseline="30000" dirty="0"/>
              <a:t>3</a:t>
            </a:r>
            <a:r>
              <a:rPr lang="en-US" sz="1200" u="none" baseline="0" dirty="0"/>
              <a:t> </a:t>
            </a:r>
            <a:r>
              <a:rPr lang="en-US" sz="1200" u="none" dirty="0"/>
              <a:t>When used along with the required treatment to remove the bacteria, ARESTIN</a:t>
            </a:r>
            <a:r>
              <a:rPr lang="en-US" sz="1200" b="0" u="none" dirty="0"/>
              <a:t> is </a:t>
            </a:r>
            <a:r>
              <a:rPr lang="en-US" sz="1200" b="1" u="none" dirty="0"/>
              <a:t>clinically proven </a:t>
            </a:r>
            <a:r>
              <a:rPr lang="en-US" sz="1200" u="none" dirty="0"/>
              <a:t>to reduce pocket depth, and </a:t>
            </a:r>
            <a:r>
              <a:rPr lang="en-US" sz="1200" b="1" u="none" dirty="0"/>
              <a:t>keeps working </a:t>
            </a:r>
            <a:r>
              <a:rPr lang="en-US" sz="1200" u="none" dirty="0"/>
              <a:t>after they leave the dentist office.</a:t>
            </a:r>
            <a:r>
              <a:rPr lang="en-US" sz="1200" u="none" baseline="30000" dirty="0"/>
              <a:t>4</a:t>
            </a:r>
          </a:p>
          <a:p>
            <a:endParaRPr lang="en-US" sz="1200" dirty="0"/>
          </a:p>
          <a:p>
            <a:pPr marL="0" indent="0">
              <a:buNone/>
            </a:pPr>
            <a:r>
              <a:rPr lang="en-US" sz="1200" dirty="0"/>
              <a:t>Important Safety Information</a:t>
            </a:r>
          </a:p>
          <a:p>
            <a:pPr marL="0" indent="0">
              <a:spcBef>
                <a:spcPts val="0"/>
              </a:spcBef>
              <a:buNone/>
            </a:pPr>
            <a:r>
              <a:rPr lang="en-US" sz="1200" dirty="0"/>
              <a:t>ARESTIN</a:t>
            </a:r>
            <a:r>
              <a:rPr lang="en-US" sz="1200" baseline="30000" dirty="0"/>
              <a:t>®</a:t>
            </a:r>
            <a:r>
              <a:rPr lang="en-US" sz="1200" dirty="0"/>
              <a:t> (minocycline HCl) Microspheres, 1 mg is indicated as an adjunct to scaling and root </a:t>
            </a:r>
            <a:r>
              <a:rPr lang="en-US" sz="1200" dirty="0" err="1"/>
              <a:t>planing</a:t>
            </a:r>
            <a:r>
              <a:rPr lang="en-US" sz="1200" dirty="0"/>
              <a:t> (SRP) procedures for reduction of pocket depth in patients with adult periodontitis. ARESTIN</a:t>
            </a:r>
            <a:r>
              <a:rPr lang="en-US" sz="1200" baseline="30000" dirty="0"/>
              <a:t>®</a:t>
            </a:r>
            <a:r>
              <a:rPr lang="en-US" sz="1200" dirty="0"/>
              <a:t> may be used as part of </a:t>
            </a:r>
            <a:br>
              <a:rPr lang="en-US" sz="1200" dirty="0"/>
            </a:br>
            <a:r>
              <a:rPr lang="en-US" sz="1200" dirty="0"/>
              <a:t>a periodontal maintenance program, which includes good oral hygiene and SRP.</a:t>
            </a:r>
          </a:p>
          <a:p>
            <a:pPr marL="0" indent="0">
              <a:spcBef>
                <a:spcPts val="0"/>
              </a:spcBef>
              <a:buNone/>
            </a:pPr>
            <a:endParaRPr lang="en-US" sz="1200" dirty="0"/>
          </a:p>
          <a:p>
            <a:pPr algn="l" fontAlgn="base" latinLnBrk="0"/>
            <a:r>
              <a:rPr lang="en-US" b="0" i="0" u="none" strike="noStrike" dirty="0">
                <a:solidFill>
                  <a:srgbClr val="555555"/>
                </a:solidFill>
                <a:effectLst/>
                <a:latin typeface="Arial" panose="020B0604020202020204" pitchFamily="34" charset="0"/>
              </a:rPr>
              <a:t>Please note that ARESTIN has the indication ( speaker to read indication - </a:t>
            </a:r>
          </a:p>
          <a:p>
            <a:pPr algn="l" fontAlgn="base" latinLnBrk="0"/>
            <a:r>
              <a:rPr lang="en-US" b="0" i="0" u="none" strike="noStrike" dirty="0">
                <a:solidFill>
                  <a:srgbClr val="555555"/>
                </a:solidFill>
                <a:effectLst/>
                <a:latin typeface="Arial" panose="020B0604020202020204" pitchFamily="34" charset="0"/>
              </a:rPr>
              <a:t>Please also note that ARESTIN has </a:t>
            </a:r>
          </a:p>
          <a:p>
            <a:pPr algn="l" fontAlgn="base" latinLnBrk="0"/>
            <a:r>
              <a:rPr lang="en-US" b="0" i="0" u="none" strike="noStrike" dirty="0">
                <a:solidFill>
                  <a:srgbClr val="555555"/>
                </a:solidFill>
                <a:effectLst/>
                <a:latin typeface="Arial" panose="020B0604020202020204" pitchFamily="34" charset="0"/>
              </a:rPr>
              <a:t>contraindications ( speaker to read the entire contraindication) </a:t>
            </a:r>
          </a:p>
          <a:p>
            <a:pPr marL="0" indent="0">
              <a:spcBef>
                <a:spcPts val="0"/>
              </a:spcBef>
              <a:buNone/>
            </a:pPr>
            <a:endParaRPr lang="en-US" sz="1200" dirty="0"/>
          </a:p>
          <a:p>
            <a:pPr marL="0" indent="0">
              <a:spcBef>
                <a:spcPts val="0"/>
              </a:spcBef>
              <a:buNone/>
            </a:pPr>
            <a:endParaRPr lang="en-US" sz="1200" dirty="0"/>
          </a:p>
          <a:p>
            <a:pPr marL="0" indent="0">
              <a:spcBef>
                <a:spcPts val="0"/>
              </a:spcBef>
              <a:buNone/>
            </a:pPr>
            <a:r>
              <a:rPr lang="en-US" sz="1200" dirty="0"/>
              <a:t>ARESTIN</a:t>
            </a:r>
            <a:r>
              <a:rPr lang="en-US" sz="1200" baseline="30000" dirty="0"/>
              <a:t>®</a:t>
            </a:r>
            <a:r>
              <a:rPr lang="en-US" sz="1200" dirty="0"/>
              <a:t> is contraindicated in any patient who has a known sensitivity to minocycline or tetracyclines. Hypersensitivity reactions have been reported with its use. Post-marketing cases of anaphylaxis and serious skin reactions such as Stevens Johnson syndrome and erythema multiforme have been reported with oral minocycline, as well as acute photosensitivity reactions</a:t>
            </a:r>
          </a:p>
          <a:p>
            <a:endParaRPr lang="en-US" sz="1200" dirty="0"/>
          </a:p>
          <a:p>
            <a:endParaRPr lang="en-US" sz="1200" dirty="0"/>
          </a:p>
        </p:txBody>
      </p:sp>
      <p:sp>
        <p:nvSpPr>
          <p:cNvPr id="4" name="Slide Number Placeholder 3"/>
          <p:cNvSpPr>
            <a:spLocks noGrp="1"/>
          </p:cNvSpPr>
          <p:nvPr>
            <p:ph type="sldNum" sz="quarter" idx="5"/>
          </p:nvPr>
        </p:nvSpPr>
        <p:spPr/>
        <p:txBody>
          <a:bodyPr/>
          <a:lstStyle/>
          <a:p>
            <a:fld id="{B6AA9315-04C9-4594-A66C-A2F634E3F377}" type="slidenum">
              <a:rPr lang="en-US" smtClean="0"/>
              <a:t>39</a:t>
            </a:fld>
            <a:endParaRPr lang="en-US" dirty="0"/>
          </a:p>
        </p:txBody>
      </p:sp>
    </p:spTree>
    <p:extLst>
      <p:ext uri="{BB962C8B-B14F-4D97-AF65-F5344CB8AC3E}">
        <p14:creationId xmlns:p14="http://schemas.microsoft.com/office/powerpoint/2010/main" val="1911537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latin typeface="Cambria" panose="02040503050406030204" pitchFamily="18" charset="0"/>
              </a:rPr>
              <a:t>Read slide.</a:t>
            </a:r>
          </a:p>
        </p:txBody>
      </p:sp>
      <p:sp>
        <p:nvSpPr>
          <p:cNvPr id="4" name="Slide Number Placeholder 3"/>
          <p:cNvSpPr>
            <a:spLocks noGrp="1"/>
          </p:cNvSpPr>
          <p:nvPr>
            <p:ph type="sldNum" sz="quarter" idx="10"/>
          </p:nvPr>
        </p:nvSpPr>
        <p:spPr/>
        <p:txBody>
          <a:bodyPr/>
          <a:lstStyle/>
          <a:p>
            <a:pPr marL="0" marR="0" lvl="0" indent="0" algn="r" defTabSz="931550" rtl="0" eaLnBrk="1" fontAlgn="base" latinLnBrk="0" hangingPunct="1">
              <a:lnSpc>
                <a:spcPct val="100000"/>
              </a:lnSpc>
              <a:spcBef>
                <a:spcPct val="0"/>
              </a:spcBef>
              <a:spcAft>
                <a:spcPct val="0"/>
              </a:spcAft>
              <a:buClrTx/>
              <a:buSzTx/>
              <a:buFontTx/>
              <a:buNone/>
              <a:tabLst/>
              <a:defRPr/>
            </a:pPr>
            <a:fld id="{B3640031-C663-3247-8BBA-D4D2665E2ED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55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026424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rgbClr val="000000"/>
                </a:solidFill>
                <a:latin typeface="+mn-lt"/>
                <a:ea typeface="ヒラギノ角ゴ Pro W3" charset="0"/>
                <a:cs typeface="Arial" charset="0"/>
              </a:rPr>
              <a:t>Tell patients these easy-to-use instructions to ensure that they have the best chance for successful clinical outcomes after they’ve been treated with ARESTIN. These instructions are also found in the Prescribing Information packaged with ARESTIN. </a:t>
            </a:r>
          </a:p>
          <a:p>
            <a:endParaRPr lang="en-US" dirty="0"/>
          </a:p>
        </p:txBody>
      </p:sp>
      <p:sp>
        <p:nvSpPr>
          <p:cNvPr id="4" name="Slide Number Placeholder 3"/>
          <p:cNvSpPr>
            <a:spLocks noGrp="1"/>
          </p:cNvSpPr>
          <p:nvPr>
            <p:ph type="sldNum" sz="quarter" idx="5"/>
          </p:nvPr>
        </p:nvSpPr>
        <p:spPr/>
        <p:txBody>
          <a:bodyPr/>
          <a:lstStyle/>
          <a:p>
            <a:pPr>
              <a:defRPr/>
            </a:pPr>
            <a:fld id="{829D21FA-BD18-214E-BC37-B12BBE495C3F}" type="slidenum">
              <a:rPr lang="en-US" smtClean="0"/>
              <a:pPr>
                <a:defRPr/>
              </a:pPr>
              <a:t>40</a:t>
            </a:fld>
            <a:endParaRPr lang="en-US" dirty="0"/>
          </a:p>
        </p:txBody>
      </p:sp>
    </p:spTree>
    <p:extLst>
      <p:ext uri="{BB962C8B-B14F-4D97-AF65-F5344CB8AC3E}">
        <p14:creationId xmlns:p14="http://schemas.microsoft.com/office/powerpoint/2010/main" val="31320975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050" b="1" dirty="0"/>
              <a:t>Talking Points</a:t>
            </a:r>
          </a:p>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t>There are many resources available</a:t>
            </a:r>
            <a:r>
              <a:rPr lang="en-US" sz="1050" baseline="0" dirty="0"/>
              <a:t> to help you clearly and easily communicate the benefits of ARESTIN to your patients; including the website, a take-home patient brochure, and in-office materials, such as the educational easel and patient posters. We can review how to get these materials at the end of the presentation. </a:t>
            </a:r>
            <a:endParaRPr lang="en-US" sz="1050" dirty="0"/>
          </a:p>
          <a:p>
            <a:endParaRPr lang="en-US" sz="1050" dirty="0">
              <a:solidFill>
                <a:schemeClr val="accent4">
                  <a:lumMod val="75000"/>
                </a:schemeClr>
              </a:solidFill>
            </a:endParaRPr>
          </a:p>
          <a:p>
            <a:r>
              <a:rPr lang="en-US" sz="1050" dirty="0">
                <a:solidFill>
                  <a:schemeClr val="accent4">
                    <a:lumMod val="75000"/>
                  </a:schemeClr>
                </a:solidFill>
              </a:rPr>
              <a:t>ARESTIN</a:t>
            </a:r>
            <a:r>
              <a:rPr lang="en-US" sz="1050" baseline="30000" dirty="0">
                <a:solidFill>
                  <a:schemeClr val="accent4">
                    <a:lumMod val="75000"/>
                  </a:schemeClr>
                </a:solidFill>
              </a:rPr>
              <a:t>®</a:t>
            </a:r>
            <a:r>
              <a:rPr lang="en-US" sz="1050" dirty="0">
                <a:solidFill>
                  <a:schemeClr val="accent4">
                    <a:lumMod val="75000"/>
                  </a:schemeClr>
                </a:solidFill>
              </a:rPr>
              <a:t> is contraindicated in any patient who has a known sensitivity to minocycline or tetracyclines. Hypersensitivity reactions have been reported with its use. Post-marketing cases of anaphylaxis and serious skin reactions such as Stevens Johnson syndrome and erythema multiforme have been reported with oral minocycline, as well as acute photosensitivity reactions</a:t>
            </a:r>
          </a:p>
          <a:p>
            <a:pPr algn="l" fontAlgn="base" latinLnBrk="0"/>
            <a:r>
              <a:rPr lang="en-US" sz="1050" b="0" i="0" u="none" strike="noStrike" dirty="0">
                <a:solidFill>
                  <a:srgbClr val="555555"/>
                </a:solidFill>
                <a:effectLst/>
                <a:latin typeface="Arial" panose="020B0604020202020204" pitchFamily="34" charset="0"/>
              </a:rPr>
              <a:t>THE USE OF DRUGS OF THE TETRACYCLINE CLASS DURING TOOTH DEVELOPMENT MAY CAUSE PERMANENT DISCOLORATION OF THE TEETH, AND THEREFORE SHOULD NOT BE USED IN </a:t>
            </a:r>
          </a:p>
          <a:p>
            <a:pPr algn="l" fontAlgn="base" latinLnBrk="0"/>
            <a:r>
              <a:rPr lang="en-US" sz="1050" b="0" i="0" u="none" strike="noStrike" dirty="0">
                <a:solidFill>
                  <a:srgbClr val="555555"/>
                </a:solidFill>
                <a:effectLst/>
                <a:latin typeface="Arial" panose="020B0604020202020204" pitchFamily="34" charset="0"/>
              </a:rPr>
              <a:t>CHILDREN OR IN PREGNANT OR NURSING WOMEN. </a:t>
            </a:r>
          </a:p>
          <a:p>
            <a:pPr algn="l" fontAlgn="base" latinLnBrk="0"/>
            <a:r>
              <a:rPr lang="en-US" sz="1050" b="0" i="0" u="none" strike="noStrike" dirty="0">
                <a:solidFill>
                  <a:srgbClr val="555555"/>
                </a:solidFill>
                <a:effectLst/>
                <a:latin typeface="Arial" panose="020B0604020202020204" pitchFamily="34" charset="0"/>
              </a:rPr>
              <a:t> Tetracyclines, including oral minocycline, have been associated with development of autoimmune syndromes including a lupus-like syndrome manifested by arthralgia, myalgia, rash, and swelling. Sporadic cases of serum sickness-like reaction have presented shortly after oral minocycline use, manifested by fever, rash, arthralgia, lymphadenopathy and malaise. In symptomatic patients, </a:t>
            </a:r>
          </a:p>
          <a:p>
            <a:pPr algn="l" fontAlgn="base" latinLnBrk="0"/>
            <a:r>
              <a:rPr lang="en-US" sz="1050" b="0" i="0" u="none" strike="noStrike" dirty="0">
                <a:solidFill>
                  <a:srgbClr val="555555"/>
                </a:solidFill>
                <a:effectLst/>
                <a:latin typeface="Arial" panose="020B0604020202020204" pitchFamily="34" charset="0"/>
              </a:rPr>
              <a:t>diagnostic tests should be performed and ARESTIN treatment discontinued.</a:t>
            </a:r>
          </a:p>
          <a:p>
            <a:endParaRPr lang="en-US" dirty="0"/>
          </a:p>
        </p:txBody>
      </p:sp>
      <p:sp>
        <p:nvSpPr>
          <p:cNvPr id="4" name="Slide Number Placeholder 3"/>
          <p:cNvSpPr>
            <a:spLocks noGrp="1"/>
          </p:cNvSpPr>
          <p:nvPr>
            <p:ph type="sldNum" sz="quarter" idx="5"/>
          </p:nvPr>
        </p:nvSpPr>
        <p:spPr/>
        <p:txBody>
          <a:bodyPr/>
          <a:lstStyle/>
          <a:p>
            <a:fld id="{B6AA9315-04C9-4594-A66C-A2F634E3F377}" type="slidenum">
              <a:rPr lang="en-US" smtClean="0"/>
              <a:t>41</a:t>
            </a:fld>
            <a:endParaRPr lang="en-US" dirty="0"/>
          </a:p>
        </p:txBody>
      </p:sp>
    </p:spTree>
    <p:extLst>
      <p:ext uri="{BB962C8B-B14F-4D97-AF65-F5344CB8AC3E}">
        <p14:creationId xmlns:p14="http://schemas.microsoft.com/office/powerpoint/2010/main" val="36278616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3970"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tabLst>
                <a:tab pos="57150" algn="l"/>
              </a:tabLst>
              <a:defRPr/>
            </a:pPr>
            <a:r>
              <a:rPr lang="en-US" dirty="0">
                <a:latin typeface="+mj-lt"/>
                <a:ea typeface="ヒラギノ角ゴ Pro W3" charset="-128"/>
              </a:rPr>
              <a:t>Please note the answers to these frequently asked </a:t>
            </a:r>
            <a:r>
              <a:rPr lang="en-US" dirty="0">
                <a:solidFill>
                  <a:srgbClr val="000000"/>
                </a:solidFill>
                <a:latin typeface="+mj-lt"/>
                <a:ea typeface="ヒラギノ角ゴ Pro W3" charset="-128"/>
              </a:rPr>
              <a:t>questions about ARESTIN</a:t>
            </a:r>
            <a:r>
              <a:rPr lang="en-US" dirty="0">
                <a:solidFill>
                  <a:srgbClr val="000000"/>
                </a:solidFill>
                <a:latin typeface="+mj-lt"/>
                <a:cs typeface="Arial"/>
              </a:rPr>
              <a:t>.</a:t>
            </a:r>
            <a:endParaRPr lang="en-US" dirty="0">
              <a:solidFill>
                <a:srgbClr val="000000"/>
              </a:solidFill>
              <a:latin typeface="+mj-lt"/>
              <a:ea typeface="ヒラギノ角ゴ Pro W3" charset="-128"/>
            </a:endParaRPr>
          </a:p>
          <a:p>
            <a:pPr marL="285750" indent="-285750" eaLnBrk="1" hangingPunct="1">
              <a:spcBef>
                <a:spcPct val="0"/>
              </a:spcBef>
              <a:buFont typeface="Arial"/>
              <a:buChar char="•"/>
              <a:tabLst>
                <a:tab pos="57150" algn="l"/>
              </a:tabLst>
              <a:defRPr/>
            </a:pPr>
            <a:endParaRPr lang="en-US" sz="1400" dirty="0">
              <a:latin typeface="Times New Roman" pitchFamily="18" charset="0"/>
              <a:ea typeface="ヒラギノ角ゴ Pro W3" charset="-128"/>
            </a:endParaRPr>
          </a:p>
          <a:p>
            <a:pPr marL="171450" indent="-171450" eaLnBrk="1" hangingPunct="1">
              <a:spcBef>
                <a:spcPct val="0"/>
              </a:spcBef>
              <a:buFont typeface="Arial"/>
              <a:buChar char="•"/>
              <a:tabLst>
                <a:tab pos="57150" algn="l"/>
              </a:tabLst>
              <a:defRPr/>
            </a:pPr>
            <a:endParaRPr lang="en-US" dirty="0">
              <a:latin typeface="Arial" pitchFamily="34" charset="0"/>
              <a:ea typeface="ヒラギノ角ゴ Pro W3" charset="-128"/>
            </a:endParaRPr>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266449F-AF2D-DE45-AD8A-5349614AA98C}" type="slidenum">
              <a:rPr lang="en-US" sz="1200"/>
              <a:pPr/>
              <a:t>42</a:t>
            </a:fld>
            <a:endParaRPr lang="en-US" sz="1200"/>
          </a:p>
        </p:txBody>
      </p:sp>
    </p:spTree>
    <p:extLst>
      <p:ext uri="{BB962C8B-B14F-4D97-AF65-F5344CB8AC3E}">
        <p14:creationId xmlns:p14="http://schemas.microsoft.com/office/powerpoint/2010/main" val="24509288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1378" name="Notes Placeholder 2"/>
          <p:cNvSpPr>
            <a:spLocks noGrp="1"/>
          </p:cNvSpPr>
          <p:nvPr>
            <p:ph type="body" idx="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dirty="0">
                <a:latin typeface="+mj-lt"/>
              </a:rPr>
              <a:t>Thank you for your participation in our program </a:t>
            </a:r>
            <a:r>
              <a:rPr lang="en-US" dirty="0">
                <a:solidFill>
                  <a:srgbClr val="000000"/>
                </a:solidFill>
                <a:latin typeface="+mj-lt"/>
              </a:rPr>
              <a:t>discussing the management of periodontal disease.</a:t>
            </a:r>
          </a:p>
          <a:p>
            <a:pPr eaLnBrk="1" hangingPunct="1">
              <a:spcBef>
                <a:spcPct val="0"/>
              </a:spcBef>
              <a:defRPr/>
            </a:pPr>
            <a:endParaRPr lang="en-US" dirty="0">
              <a:solidFill>
                <a:srgbClr val="000000"/>
              </a:solidFill>
              <a:latin typeface="+mj-lt"/>
            </a:endParaRPr>
          </a:p>
        </p:txBody>
      </p:sp>
      <p:sp>
        <p:nvSpPr>
          <p:cNvPr id="10342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CE1D2EB-EE09-E04A-9F63-C5B0AAE4512B}" type="slidenum">
              <a:rPr lang="en-US" sz="1200"/>
              <a:pPr/>
              <a:t>43</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Periodontal disease in early or moderate stage, with a prevalence of 50% can be managed just as other diseases of the body. It is when the disease progresses to advanced stages, adding other contributing factors it can become harder to control and may lead to tooth loss or other chronic diseases.</a:t>
            </a:r>
            <a:r>
              <a:rPr lang="en-US" baseline="30000" dirty="0"/>
              <a:t>1</a:t>
            </a:r>
            <a:r>
              <a:rPr lang="en-US" dirty="0"/>
              <a:t> </a:t>
            </a:r>
          </a:p>
          <a:p>
            <a:endParaRPr lang="en-US" dirty="0"/>
          </a:p>
        </p:txBody>
      </p:sp>
      <p:sp>
        <p:nvSpPr>
          <p:cNvPr id="4" name="Slide Number Placeholder 3"/>
          <p:cNvSpPr>
            <a:spLocks noGrp="1"/>
          </p:cNvSpPr>
          <p:nvPr>
            <p:ph type="sldNum" sz="quarter" idx="5"/>
          </p:nvPr>
        </p:nvSpPr>
        <p:spPr/>
        <p:txBody>
          <a:bodyPr/>
          <a:lstStyle/>
          <a:p>
            <a:pPr>
              <a:defRPr/>
            </a:pPr>
            <a:fld id="{7D47CC1C-9A0E-BE41-9742-BD4A264EA26B}" type="slidenum">
              <a:rPr lang="en-US" smtClean="0"/>
              <a:pPr>
                <a:defRPr/>
              </a:pPr>
              <a:t>5</a:t>
            </a:fld>
            <a:endParaRPr lang="en-US"/>
          </a:p>
        </p:txBody>
      </p:sp>
    </p:spTree>
    <p:extLst>
      <p:ext uri="{BB962C8B-B14F-4D97-AF65-F5344CB8AC3E}">
        <p14:creationId xmlns:p14="http://schemas.microsoft.com/office/powerpoint/2010/main" val="2541345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latin typeface="Cambria" panose="02040503050406030204" pitchFamily="18" charset="0"/>
              </a:rPr>
              <a:t>Read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4B026-1E49-4AAD-8553-1F364C95EE2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8522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4" name="Slide Number Placeholder 3"/>
          <p:cNvSpPr>
            <a:spLocks noGrp="1"/>
          </p:cNvSpPr>
          <p:nvPr>
            <p:ph type="sldNum" sz="quarter" idx="5"/>
          </p:nvPr>
        </p:nvSpPr>
        <p:spPr/>
        <p:txBody>
          <a:bodyPr/>
          <a:lstStyle/>
          <a:p>
            <a:pPr>
              <a:defRPr/>
            </a:pPr>
            <a:fld id="{829D21FA-BD18-214E-BC37-B12BBE495C3F}" type="slidenum">
              <a:rPr lang="en-US" smtClean="0"/>
              <a:pPr>
                <a:defRPr/>
              </a:pPr>
              <a:t>7</a:t>
            </a:fld>
            <a:endParaRPr lang="en-US" dirty="0"/>
          </a:p>
        </p:txBody>
      </p:sp>
    </p:spTree>
    <p:extLst>
      <p:ext uri="{BB962C8B-B14F-4D97-AF65-F5344CB8AC3E}">
        <p14:creationId xmlns:p14="http://schemas.microsoft.com/office/powerpoint/2010/main" val="1969855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primary microbial factor in periodontitis is a change in the oral microbial flora. </a:t>
            </a:r>
          </a:p>
          <a:p>
            <a:r>
              <a:rPr lang="en-US" dirty="0"/>
              <a:t>A study of 307 persons, 127 were affected with chronic periodontitis, 66 were health and 144 were affected with moderate gingivitis. </a:t>
            </a:r>
          </a:p>
          <a:p>
            <a:endParaRPr lang="en-US" dirty="0"/>
          </a:p>
          <a:p>
            <a:r>
              <a:rPr lang="en-US" dirty="0"/>
              <a:t>The prevalence of RCB was nearly double in the group affected with periodontitis . This study supports the hypothesis that the presence and amount or RCB is relevant in the diagnosis of periodontitis. </a:t>
            </a:r>
          </a:p>
        </p:txBody>
      </p:sp>
      <p:sp>
        <p:nvSpPr>
          <p:cNvPr id="4" name="Slide Number Placeholder 3"/>
          <p:cNvSpPr>
            <a:spLocks noGrp="1"/>
          </p:cNvSpPr>
          <p:nvPr>
            <p:ph type="sldNum" sz="quarter" idx="5"/>
          </p:nvPr>
        </p:nvSpPr>
        <p:spPr/>
        <p:txBody>
          <a:bodyPr/>
          <a:lstStyle/>
          <a:p>
            <a:pPr>
              <a:defRPr/>
            </a:pPr>
            <a:fld id="{829D21FA-BD18-214E-BC37-B12BBE495C3F}" type="slidenum">
              <a:rPr lang="en-US" smtClean="0"/>
              <a:pPr>
                <a:defRPr/>
              </a:pPr>
              <a:t>8</a:t>
            </a:fld>
            <a:endParaRPr lang="en-US" dirty="0"/>
          </a:p>
        </p:txBody>
      </p:sp>
    </p:spTree>
    <p:extLst>
      <p:ext uri="{BB962C8B-B14F-4D97-AF65-F5344CB8AC3E}">
        <p14:creationId xmlns:p14="http://schemas.microsoft.com/office/powerpoint/2010/main" val="3092331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1986" name="Notes Placeholder 2"/>
          <p:cNvSpPr>
            <a:spLocks noGrp="1"/>
          </p:cNvSpPr>
          <p:nvPr>
            <p:ph type="body" idx="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dirty="0">
                <a:latin typeface="+mj-lt"/>
                <a:cs typeface="Arial" charset="0"/>
              </a:rPr>
              <a:t>Small clusters of RCB along the pocket epithelium are present in pockets of less than 4 mm. As a pocket deepens, these clusters become a band of RCB lining the pocket. At depths of greater than 6 mm, the same band is present, but with an extension of a wide zone of RCB existing in the periodontal pocket.</a:t>
            </a:r>
            <a:r>
              <a:rPr lang="en-US" baseline="30000" dirty="0">
                <a:latin typeface="+mj-lt"/>
                <a:cs typeface="Arial" charset="0"/>
              </a:rPr>
              <a:t>1</a:t>
            </a:r>
            <a:endParaRPr lang="en-US" dirty="0">
              <a:latin typeface="+mj-lt"/>
              <a:cs typeface="Arial" charset="0"/>
            </a:endParaRPr>
          </a:p>
          <a:p>
            <a:pPr eaLnBrk="1" hangingPunct="1">
              <a:spcBef>
                <a:spcPct val="0"/>
              </a:spcBef>
              <a:defRPr/>
            </a:pPr>
            <a:endParaRPr lang="en-US" dirty="0">
              <a:latin typeface="+mj-lt"/>
              <a:cs typeface="Arial" charset="0"/>
            </a:endParaRPr>
          </a:p>
          <a:p>
            <a:pPr eaLnBrk="1" hangingPunct="1">
              <a:spcBef>
                <a:spcPct val="0"/>
              </a:spcBef>
              <a:defRPr/>
            </a:pPr>
            <a:r>
              <a:rPr lang="en-US" dirty="0">
                <a:latin typeface="+mj-lt"/>
                <a:cs typeface="Arial" charset="0"/>
              </a:rPr>
              <a:t>How does periodontal disease progress?</a:t>
            </a:r>
          </a:p>
          <a:p>
            <a:pPr eaLnBrk="1" hangingPunct="1">
              <a:spcBef>
                <a:spcPct val="0"/>
              </a:spcBef>
              <a:defRPr/>
            </a:pPr>
            <a:endParaRPr lang="en-US" dirty="0">
              <a:latin typeface="+mj-lt"/>
              <a:cs typeface="Arial" charset="0"/>
            </a:endParaRPr>
          </a:p>
          <a:p>
            <a:pPr eaLnBrk="1" hangingPunct="1">
              <a:spcBef>
                <a:spcPct val="0"/>
              </a:spcBef>
              <a:defRPr/>
            </a:pPr>
            <a:r>
              <a:rPr lang="en-US" dirty="0">
                <a:latin typeface="+mj-lt"/>
                <a:cs typeface="Arial" charset="0"/>
              </a:rPr>
              <a:t>One hypothesis: Deep sites harbor these organisms and act as reservoirs that spread the organisms to the shallow sites.</a:t>
            </a:r>
            <a:r>
              <a:rPr lang="en-US" baseline="30000" dirty="0">
                <a:latin typeface="+mj-lt"/>
                <a:cs typeface="Arial" charset="0"/>
              </a:rPr>
              <a:t>1</a:t>
            </a:r>
            <a:r>
              <a:rPr lang="en-US" dirty="0">
                <a:latin typeface="+mj-lt"/>
                <a:cs typeface="Arial" charset="0"/>
              </a:rPr>
              <a:t> </a:t>
            </a:r>
          </a:p>
          <a:p>
            <a:pPr eaLnBrk="1" hangingPunct="1">
              <a:spcBef>
                <a:spcPct val="0"/>
              </a:spcBef>
              <a:defRPr/>
            </a:pPr>
            <a:endParaRPr lang="en-US" dirty="0">
              <a:latin typeface="+mj-lt"/>
              <a:cs typeface="Arial" charset="0"/>
            </a:endParaRPr>
          </a:p>
          <a:p>
            <a:pPr eaLnBrk="1" hangingPunct="1">
              <a:spcBef>
                <a:spcPct val="0"/>
              </a:spcBef>
              <a:defRPr/>
            </a:pPr>
            <a:r>
              <a:rPr lang="en-US" dirty="0">
                <a:latin typeface="+mj-lt"/>
                <a:cs typeface="Arial" charset="0"/>
              </a:rPr>
              <a:t>Second hypothesis: Many shallow sites must be colonized before some of those sites progress to become deeper.</a:t>
            </a:r>
            <a:r>
              <a:rPr lang="en-US" baseline="30000" dirty="0">
                <a:latin typeface="+mj-lt"/>
                <a:cs typeface="Arial" charset="0"/>
              </a:rPr>
              <a:t>1</a:t>
            </a:r>
          </a:p>
          <a:p>
            <a:pPr eaLnBrk="1" hangingPunct="1">
              <a:spcBef>
                <a:spcPct val="0"/>
              </a:spcBef>
              <a:defRPr/>
            </a:pPr>
            <a:endParaRPr lang="en-US" baseline="30000" dirty="0">
              <a:latin typeface="Arial" charset="0"/>
              <a:cs typeface="Arial" charset="0"/>
            </a:endParaRPr>
          </a:p>
          <a:p>
            <a:pPr eaLnBrk="1" hangingPunct="1">
              <a:spcBef>
                <a:spcPct val="0"/>
              </a:spcBef>
              <a:defRPr/>
            </a:pPr>
            <a:endParaRPr lang="en-US" dirty="0">
              <a:latin typeface="Arial" charset="0"/>
              <a:cs typeface="Arial" charset="0"/>
            </a:endParaRPr>
          </a:p>
          <a:p>
            <a:pPr eaLnBrk="1" hangingPunct="1">
              <a:spcBef>
                <a:spcPct val="0"/>
              </a:spcBef>
              <a:defRPr/>
            </a:pPr>
            <a:endParaRPr lang="en-US" dirty="0">
              <a:latin typeface="Arial" charset="0"/>
              <a:cs typeface="Arial" charset="0"/>
            </a:endParaRPr>
          </a:p>
        </p:txBody>
      </p:sp>
      <p:sp>
        <p:nvSpPr>
          <p:cNvPr id="4198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2560FEE-3F0C-3743-877F-3274B97DEF1B}" type="slidenum">
              <a:rPr lang="en-US" sz="1200"/>
              <a:pPr/>
              <a:t>9</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5867400"/>
            <a:ext cx="1905000" cy="457200"/>
          </a:xfrm>
          <a:prstGeom prst="rect">
            <a:avLst/>
          </a:prstGeom>
        </p:spPr>
        <p:txBody>
          <a:bodyPr/>
          <a:lstStyle>
            <a:lvl1pPr eaLnBrk="0" hangingPunct="0">
              <a:defRPr>
                <a:latin typeface="Arial" charset="0"/>
                <a:ea typeface="ＭＳ Ｐゴシック" charset="0"/>
                <a:cs typeface="+mn-cs"/>
              </a:defRPr>
            </a:lvl1pPr>
          </a:lstStyle>
          <a:p>
            <a:pPr>
              <a:defRPr/>
            </a:pPr>
            <a:endParaRPr lang="en-US"/>
          </a:p>
        </p:txBody>
      </p:sp>
      <p:sp>
        <p:nvSpPr>
          <p:cNvPr id="5" name="Rectangle 5"/>
          <p:cNvSpPr>
            <a:spLocks noGrp="1" noChangeArrowheads="1"/>
          </p:cNvSpPr>
          <p:nvPr>
            <p:ph type="ftr" sz="quarter" idx="11"/>
          </p:nvPr>
        </p:nvSpPr>
        <p:spPr>
          <a:xfrm>
            <a:off x="609600" y="5867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CC31E9-2D1C-4E40-BB9C-B30EB40E7125}" type="slidenum">
              <a:rPr lang="en-US"/>
              <a:pPr>
                <a:defRPr/>
              </a:pPr>
              <a:t>‹#›</a:t>
            </a:fld>
            <a:endParaRPr lang="en-US" dirty="0"/>
          </a:p>
        </p:txBody>
      </p:sp>
    </p:spTree>
    <p:extLst>
      <p:ext uri="{BB962C8B-B14F-4D97-AF65-F5344CB8AC3E}">
        <p14:creationId xmlns:p14="http://schemas.microsoft.com/office/powerpoint/2010/main" val="2613203472"/>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5867400"/>
            <a:ext cx="1905000" cy="457200"/>
          </a:xfrm>
          <a:prstGeom prst="rect">
            <a:avLst/>
          </a:prstGeom>
        </p:spPr>
        <p:txBody>
          <a:bodyPr/>
          <a:lstStyle>
            <a:lvl1pPr eaLnBrk="0" hangingPunct="0">
              <a:defRPr>
                <a:latin typeface="Arial" charset="0"/>
                <a:ea typeface="ＭＳ Ｐゴシック" charset="0"/>
                <a:cs typeface="+mn-cs"/>
              </a:defRPr>
            </a:lvl1pPr>
          </a:lstStyle>
          <a:p>
            <a:pPr>
              <a:defRPr/>
            </a:pPr>
            <a:endParaRPr lang="en-US"/>
          </a:p>
        </p:txBody>
      </p:sp>
      <p:sp>
        <p:nvSpPr>
          <p:cNvPr id="5" name="Rectangle 5"/>
          <p:cNvSpPr>
            <a:spLocks noGrp="1" noChangeArrowheads="1"/>
          </p:cNvSpPr>
          <p:nvPr>
            <p:ph type="ftr" sz="quarter" idx="11"/>
          </p:nvPr>
        </p:nvSpPr>
        <p:spPr>
          <a:xfrm>
            <a:off x="609600" y="5867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9EC7481-3860-9A42-B4D8-42410E349E87}" type="slidenum">
              <a:rPr lang="en-US"/>
              <a:pPr>
                <a:defRPr/>
              </a:pPr>
              <a:t>‹#›</a:t>
            </a:fld>
            <a:endParaRPr lang="en-US" dirty="0"/>
          </a:p>
        </p:txBody>
      </p:sp>
    </p:spTree>
    <p:extLst>
      <p:ext uri="{BB962C8B-B14F-4D97-AF65-F5344CB8AC3E}">
        <p14:creationId xmlns:p14="http://schemas.microsoft.com/office/powerpoint/2010/main" val="2903039719"/>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5867400"/>
            <a:ext cx="1905000" cy="457200"/>
          </a:xfrm>
          <a:prstGeom prst="rect">
            <a:avLst/>
          </a:prstGeom>
        </p:spPr>
        <p:txBody>
          <a:bodyPr/>
          <a:lstStyle>
            <a:lvl1pPr eaLnBrk="0" hangingPunct="0">
              <a:defRPr>
                <a:latin typeface="Arial" charset="0"/>
                <a:ea typeface="ＭＳ Ｐゴシック" charset="0"/>
                <a:cs typeface="+mn-cs"/>
              </a:defRPr>
            </a:lvl1pPr>
          </a:lstStyle>
          <a:p>
            <a:pPr>
              <a:defRPr/>
            </a:pPr>
            <a:endParaRPr lang="en-US"/>
          </a:p>
        </p:txBody>
      </p:sp>
      <p:sp>
        <p:nvSpPr>
          <p:cNvPr id="5" name="Rectangle 5"/>
          <p:cNvSpPr>
            <a:spLocks noGrp="1" noChangeArrowheads="1"/>
          </p:cNvSpPr>
          <p:nvPr>
            <p:ph type="ftr" sz="quarter" idx="11"/>
          </p:nvPr>
        </p:nvSpPr>
        <p:spPr>
          <a:xfrm>
            <a:off x="609600" y="5867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4F75EB7-F5C0-9E42-B081-F7327C3B5337}" type="slidenum">
              <a:rPr lang="en-US"/>
              <a:pPr>
                <a:defRPr/>
              </a:pPr>
              <a:t>‹#›</a:t>
            </a:fld>
            <a:endParaRPr lang="en-US" dirty="0"/>
          </a:p>
        </p:txBody>
      </p:sp>
    </p:spTree>
    <p:extLst>
      <p:ext uri="{BB962C8B-B14F-4D97-AF65-F5344CB8AC3E}">
        <p14:creationId xmlns:p14="http://schemas.microsoft.com/office/powerpoint/2010/main" val="3643739546"/>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571542B0-81B3-5940-A9E5-938A11E7E8CA}"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37055041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CE0924A-B141-4DC6-9381-E44F540ACD96}"/>
              </a:ext>
            </a:extLst>
          </p:cNvPr>
          <p:cNvSpPr>
            <a:spLocks noGrp="1"/>
          </p:cNvSpPr>
          <p:nvPr>
            <p:ph type="pic" sz="quarter" idx="13"/>
          </p:nvPr>
        </p:nvSpPr>
        <p:spPr>
          <a:xfrm>
            <a:off x="1" y="0"/>
            <a:ext cx="3083735" cy="6858000"/>
          </a:xfrm>
          <a:solidFill>
            <a:schemeClr val="bg2"/>
          </a:solidFill>
        </p:spPr>
        <p:txBody>
          <a:bodyPr anchor="ctr"/>
          <a:lstStyle>
            <a:lvl1pPr algn="ctr">
              <a:defRPr/>
            </a:lvl1pPr>
          </a:lstStyle>
          <a:p>
            <a:endParaRPr lang="en-US" dirty="0"/>
          </a:p>
        </p:txBody>
      </p:sp>
      <p:sp>
        <p:nvSpPr>
          <p:cNvPr id="2" name="Title 1">
            <a:extLst>
              <a:ext uri="{FF2B5EF4-FFF2-40B4-BE49-F238E27FC236}">
                <a16:creationId xmlns:a16="http://schemas.microsoft.com/office/drawing/2014/main" id="{F871AB4A-CE95-4A5F-B012-9649AAD4C9DC}"/>
              </a:ext>
            </a:extLst>
          </p:cNvPr>
          <p:cNvSpPr>
            <a:spLocks noGrp="1"/>
          </p:cNvSpPr>
          <p:nvPr>
            <p:ph type="title"/>
          </p:nvPr>
        </p:nvSpPr>
        <p:spPr>
          <a:xfrm>
            <a:off x="3358055" y="419100"/>
            <a:ext cx="5328744" cy="11811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A257736-AA64-4FC2-B8CC-0BB0A24E9419}"/>
              </a:ext>
            </a:extLst>
          </p:cNvPr>
          <p:cNvSpPr>
            <a:spLocks noGrp="1"/>
          </p:cNvSpPr>
          <p:nvPr>
            <p:ph idx="1"/>
          </p:nvPr>
        </p:nvSpPr>
        <p:spPr>
          <a:xfrm>
            <a:off x="3358055" y="1790701"/>
            <a:ext cx="5328744" cy="43862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793A214-8040-4484-B2BB-03BD8821430F}"/>
              </a:ext>
            </a:extLst>
          </p:cNvPr>
          <p:cNvSpPr>
            <a:spLocks noGrp="1"/>
          </p:cNvSpPr>
          <p:nvPr>
            <p:ph type="dt" sz="half" idx="10"/>
          </p:nvPr>
        </p:nvSpPr>
        <p:spPr/>
        <p:txBody>
          <a:bodyPr/>
          <a:lstStyle/>
          <a:p>
            <a:fld id="{BB6A4ECC-3E03-4661-8845-285082967003}" type="datetime1">
              <a:rPr lang="en-US" smtClean="0"/>
              <a:t>6/2/21</a:t>
            </a:fld>
            <a:endParaRPr lang="en-US"/>
          </a:p>
        </p:txBody>
      </p:sp>
      <p:sp>
        <p:nvSpPr>
          <p:cNvPr id="10" name="Chord 9">
            <a:extLst>
              <a:ext uri="{FF2B5EF4-FFF2-40B4-BE49-F238E27FC236}">
                <a16:creationId xmlns:a16="http://schemas.microsoft.com/office/drawing/2014/main" id="{44BA7478-FE9E-4C5B-9197-F8F11FE98732}"/>
              </a:ext>
            </a:extLst>
          </p:cNvPr>
          <p:cNvSpPr/>
          <p:nvPr userDrawn="1"/>
        </p:nvSpPr>
        <p:spPr>
          <a:xfrm flipH="1">
            <a:off x="-116000" y="6313099"/>
            <a:ext cx="336747" cy="448996"/>
          </a:xfrm>
          <a:prstGeom prst="chord">
            <a:avLst>
              <a:gd name="adj1" fmla="val 4302217"/>
              <a:gd name="adj2" fmla="val 1728699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800"/>
          </a:p>
        </p:txBody>
      </p:sp>
      <p:sp>
        <p:nvSpPr>
          <p:cNvPr id="5" name="Footer Placeholder 4">
            <a:extLst>
              <a:ext uri="{FF2B5EF4-FFF2-40B4-BE49-F238E27FC236}">
                <a16:creationId xmlns:a16="http://schemas.microsoft.com/office/drawing/2014/main" id="{AF3EF4B6-A47F-41F9-A13A-D9588632C3DF}"/>
              </a:ext>
            </a:extLst>
          </p:cNvPr>
          <p:cNvSpPr>
            <a:spLocks noGrp="1"/>
          </p:cNvSpPr>
          <p:nvPr>
            <p:ph type="ftr" sz="quarter" idx="11"/>
          </p:nvPr>
        </p:nvSpPr>
        <p:spPr>
          <a:xfrm>
            <a:off x="259137" y="6356351"/>
            <a:ext cx="2652397" cy="365125"/>
          </a:xfrm>
        </p:spPr>
        <p:txBody>
          <a:bodyPr/>
          <a:lstStyle>
            <a:lvl1pPr>
              <a:defRPr>
                <a:solidFill>
                  <a:schemeClr val="bg1"/>
                </a:solidFill>
              </a:defRPr>
            </a:lvl1pPr>
          </a:lstStyle>
          <a:p>
            <a:r>
              <a:rPr lang="en-US" dirty="0"/>
              <a:t>CONFIDENTIAL - DO NOT PRINT OR COPY - THESE MATERIALS ARE FOR YOUR VIEWING ONLY AND ARE NOT INTENDED FOR DISTRIBUTION; FOR PRESENTATION PURPOSES ONLY</a:t>
            </a:r>
          </a:p>
        </p:txBody>
      </p:sp>
      <p:sp>
        <p:nvSpPr>
          <p:cNvPr id="6" name="Slide Number Placeholder 5">
            <a:extLst>
              <a:ext uri="{FF2B5EF4-FFF2-40B4-BE49-F238E27FC236}">
                <a16:creationId xmlns:a16="http://schemas.microsoft.com/office/drawing/2014/main" id="{A39A2F8D-27E0-4379-ACC5-48DED9E7113F}"/>
              </a:ext>
            </a:extLst>
          </p:cNvPr>
          <p:cNvSpPr>
            <a:spLocks noGrp="1"/>
          </p:cNvSpPr>
          <p:nvPr>
            <p:ph type="sldNum" sz="quarter" idx="12"/>
          </p:nvPr>
        </p:nvSpPr>
        <p:spPr/>
        <p:txBody>
          <a:bodyPr/>
          <a:lstStyle/>
          <a:p>
            <a:fld id="{AAC118CB-F64A-43FC-9E51-DC857DC08C7C}" type="slidenum">
              <a:rPr lang="en-US" smtClean="0"/>
              <a:t>‹#›</a:t>
            </a:fld>
            <a:endParaRPr lang="en-US"/>
          </a:p>
        </p:txBody>
      </p:sp>
    </p:spTree>
    <p:extLst>
      <p:ext uri="{BB962C8B-B14F-4D97-AF65-F5344CB8AC3E}">
        <p14:creationId xmlns:p14="http://schemas.microsoft.com/office/powerpoint/2010/main" val="1805112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mplat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39088-AEF9-4CE7-8CBC-72DC8127C042}"/>
              </a:ext>
            </a:extLst>
          </p:cNvPr>
          <p:cNvSpPr>
            <a:spLocks noGrp="1"/>
          </p:cNvSpPr>
          <p:nvPr>
            <p:ph type="title"/>
          </p:nvPr>
        </p:nvSpPr>
        <p:spPr/>
        <p:txBody>
          <a:bodyPr/>
          <a:lstStyle/>
          <a:p>
            <a:r>
              <a:rPr lang="en-US"/>
              <a:t>Click to edit Master title style</a:t>
            </a:r>
          </a:p>
        </p:txBody>
      </p:sp>
      <p:sp>
        <p:nvSpPr>
          <p:cNvPr id="3" name="Slide Number Placeholder 1">
            <a:extLst>
              <a:ext uri="{FF2B5EF4-FFF2-40B4-BE49-F238E27FC236}">
                <a16:creationId xmlns:a16="http://schemas.microsoft.com/office/drawing/2014/main" id="{C44291DE-DB3D-4680-B3C7-530D696DC58B}"/>
              </a:ext>
            </a:extLst>
          </p:cNvPr>
          <p:cNvSpPr>
            <a:spLocks noGrp="1"/>
          </p:cNvSpPr>
          <p:nvPr>
            <p:ph type="sldNum" sz="quarter" idx="10"/>
          </p:nvPr>
        </p:nvSpPr>
        <p:spPr>
          <a:xfrm>
            <a:off x="-15766" y="6356351"/>
            <a:ext cx="319744" cy="365125"/>
          </a:xfrm>
        </p:spPr>
        <p:txBody>
          <a:bodyPr/>
          <a:lstStyle/>
          <a:p>
            <a:fld id="{32D65EE6-21EB-4FDE-9A3B-CE9DA8C27A95}" type="slidenum">
              <a:rPr lang="en-US" smtClean="0"/>
              <a:pPr/>
              <a:t>‹#›</a:t>
            </a:fld>
            <a:endParaRPr lang="en-US" dirty="0"/>
          </a:p>
        </p:txBody>
      </p:sp>
    </p:spTree>
    <p:extLst>
      <p:ext uri="{BB962C8B-B14F-4D97-AF65-F5344CB8AC3E}">
        <p14:creationId xmlns:p14="http://schemas.microsoft.com/office/powerpoint/2010/main" val="1594218916"/>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2D65EE6-21EB-4FDE-9A3B-CE9DA8C27A95}" type="slidenum">
              <a:rPr lang="en-US" smtClean="0"/>
              <a:pPr/>
              <a:t>‹#›</a:t>
            </a:fld>
            <a:endParaRPr lang="en-US" dirty="0"/>
          </a:p>
        </p:txBody>
      </p:sp>
      <p:sp>
        <p:nvSpPr>
          <p:cNvPr id="3" name="Title Placeholder 3"/>
          <p:cNvSpPr>
            <a:spLocks noGrp="1"/>
          </p:cNvSpPr>
          <p:nvPr>
            <p:ph type="title"/>
          </p:nvPr>
        </p:nvSpPr>
        <p:spPr>
          <a:xfrm>
            <a:off x="452819" y="209552"/>
            <a:ext cx="8233981" cy="809625"/>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920715112"/>
      </p:ext>
    </p:extLst>
  </p:cSld>
  <p:clrMapOvr>
    <a:masterClrMapping/>
  </p:clrMapOvr>
  <p:transition spd="slow">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06ADDE-E5CC-4892-BFF2-69118196A10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790646" y="0"/>
            <a:ext cx="6353354" cy="6858000"/>
          </a:xfrm>
          <a:prstGeom prst="rect">
            <a:avLst/>
          </a:prstGeom>
        </p:spPr>
      </p:pic>
      <p:sp>
        <p:nvSpPr>
          <p:cNvPr id="8" name="Freeform: Shape 7">
            <a:extLst>
              <a:ext uri="{FF2B5EF4-FFF2-40B4-BE49-F238E27FC236}">
                <a16:creationId xmlns:a16="http://schemas.microsoft.com/office/drawing/2014/main" id="{F38645D5-D961-4F9A-BB4E-616BFEEDED22}"/>
              </a:ext>
            </a:extLst>
          </p:cNvPr>
          <p:cNvSpPr/>
          <p:nvPr userDrawn="1"/>
        </p:nvSpPr>
        <p:spPr>
          <a:xfrm>
            <a:off x="0" y="0"/>
            <a:ext cx="6251943" cy="6858000"/>
          </a:xfrm>
          <a:custGeom>
            <a:avLst/>
            <a:gdLst>
              <a:gd name="connsiteX0" fmla="*/ 0 w 8335924"/>
              <a:gd name="connsiteY0" fmla="*/ 0 h 6858000"/>
              <a:gd name="connsiteX1" fmla="*/ 3988709 w 8335924"/>
              <a:gd name="connsiteY1" fmla="*/ 0 h 6858000"/>
              <a:gd name="connsiteX2" fmla="*/ 4111515 w 8335924"/>
              <a:gd name="connsiteY2" fmla="*/ 41553 h 6858000"/>
              <a:gd name="connsiteX3" fmla="*/ 8335924 w 8335924"/>
              <a:gd name="connsiteY3" fmla="*/ 6088910 h 6858000"/>
              <a:gd name="connsiteX4" fmla="*/ 8302685 w 8335924"/>
              <a:gd name="connsiteY4" fmla="*/ 6747160 h 6858000"/>
              <a:gd name="connsiteX5" fmla="*/ 8288601 w 8335924"/>
              <a:gd name="connsiteY5" fmla="*/ 6858000 h 6858000"/>
              <a:gd name="connsiteX6" fmla="*/ 0 w 8335924"/>
              <a:gd name="connsiteY6" fmla="*/ 6858000 h 6858000"/>
              <a:gd name="connsiteX7" fmla="*/ 0 w 8335924"/>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35924" h="6858000">
                <a:moveTo>
                  <a:pt x="0" y="0"/>
                </a:moveTo>
                <a:lnTo>
                  <a:pt x="3988709" y="0"/>
                </a:lnTo>
                <a:lnTo>
                  <a:pt x="4111515" y="41553"/>
                </a:lnTo>
                <a:cubicBezTo>
                  <a:pt x="6576649" y="944159"/>
                  <a:pt x="8335924" y="3311084"/>
                  <a:pt x="8335924" y="6088910"/>
                </a:cubicBezTo>
                <a:cubicBezTo>
                  <a:pt x="8335924" y="6311136"/>
                  <a:pt x="8324665" y="6530733"/>
                  <a:pt x="8302685" y="6747160"/>
                </a:cubicBezTo>
                <a:lnTo>
                  <a:pt x="8288601"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reeform: Shape 8">
            <a:extLst>
              <a:ext uri="{FF2B5EF4-FFF2-40B4-BE49-F238E27FC236}">
                <a16:creationId xmlns:a16="http://schemas.microsoft.com/office/drawing/2014/main" id="{531472E0-E492-463F-8EBC-18B27EED3B22}"/>
              </a:ext>
            </a:extLst>
          </p:cNvPr>
          <p:cNvSpPr/>
          <p:nvPr userDrawn="1"/>
        </p:nvSpPr>
        <p:spPr>
          <a:xfrm>
            <a:off x="2991532" y="0"/>
            <a:ext cx="6152468" cy="6858000"/>
          </a:xfrm>
          <a:custGeom>
            <a:avLst/>
            <a:gdLst>
              <a:gd name="connsiteX0" fmla="*/ 0 w 8203291"/>
              <a:gd name="connsiteY0" fmla="*/ 0 h 6858000"/>
              <a:gd name="connsiteX1" fmla="*/ 8203291 w 8203291"/>
              <a:gd name="connsiteY1" fmla="*/ 0 h 6858000"/>
              <a:gd name="connsiteX2" fmla="*/ 8203291 w 8203291"/>
              <a:gd name="connsiteY2" fmla="*/ 6858000 h 6858000"/>
              <a:gd name="connsiteX3" fmla="*/ 4299892 w 8203291"/>
              <a:gd name="connsiteY3" fmla="*/ 6858000 h 6858000"/>
              <a:gd name="connsiteX4" fmla="*/ 4313976 w 8203291"/>
              <a:gd name="connsiteY4" fmla="*/ 6747160 h 6858000"/>
              <a:gd name="connsiteX5" fmla="*/ 4347215 w 8203291"/>
              <a:gd name="connsiteY5" fmla="*/ 6088910 h 6858000"/>
              <a:gd name="connsiteX6" fmla="*/ 122806 w 8203291"/>
              <a:gd name="connsiteY6" fmla="*/ 41553 h 6858000"/>
              <a:gd name="connsiteX7" fmla="*/ 0 w 8203291"/>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03291" h="6858000">
                <a:moveTo>
                  <a:pt x="0" y="0"/>
                </a:moveTo>
                <a:lnTo>
                  <a:pt x="8203291" y="0"/>
                </a:lnTo>
                <a:lnTo>
                  <a:pt x="8203291" y="6858000"/>
                </a:lnTo>
                <a:lnTo>
                  <a:pt x="4299892" y="6858000"/>
                </a:lnTo>
                <a:lnTo>
                  <a:pt x="4313976" y="6747160"/>
                </a:lnTo>
                <a:cubicBezTo>
                  <a:pt x="4335956" y="6530733"/>
                  <a:pt x="4347215" y="6311136"/>
                  <a:pt x="4347215" y="6088910"/>
                </a:cubicBezTo>
                <a:cubicBezTo>
                  <a:pt x="4347215" y="3311084"/>
                  <a:pt x="2587940" y="944159"/>
                  <a:pt x="122806" y="41553"/>
                </a:cubicBezTo>
                <a:lnTo>
                  <a:pt x="0" y="0"/>
                </a:lnTo>
                <a:close/>
              </a:path>
            </a:pathLst>
          </a:custGeom>
          <a:solidFill>
            <a:srgbClr val="0070C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F43CC546-AFA7-421B-BC0C-85A18BBD15AC}"/>
              </a:ext>
            </a:extLst>
          </p:cNvPr>
          <p:cNvSpPr>
            <a:spLocks noGrp="1"/>
          </p:cNvSpPr>
          <p:nvPr>
            <p:ph type="ctrTitle"/>
          </p:nvPr>
        </p:nvSpPr>
        <p:spPr>
          <a:xfrm>
            <a:off x="457200" y="3429000"/>
            <a:ext cx="5010665" cy="1971610"/>
          </a:xfrm>
        </p:spPr>
        <p:txBody>
          <a:bodyPr anchor="b">
            <a:normAutofit/>
          </a:bodyPr>
          <a:lstStyle>
            <a:lvl1pPr algn="l">
              <a:defRPr sz="3300"/>
            </a:lvl1pPr>
          </a:lstStyle>
          <a:p>
            <a:r>
              <a:rPr lang="en-US" dirty="0"/>
              <a:t>Click to edit Master title style</a:t>
            </a:r>
          </a:p>
        </p:txBody>
      </p:sp>
      <p:sp>
        <p:nvSpPr>
          <p:cNvPr id="3" name="Subtitle 2">
            <a:extLst>
              <a:ext uri="{FF2B5EF4-FFF2-40B4-BE49-F238E27FC236}">
                <a16:creationId xmlns:a16="http://schemas.microsoft.com/office/drawing/2014/main" id="{B24976F1-EA6F-4273-A2C8-3119809E664A}"/>
              </a:ext>
            </a:extLst>
          </p:cNvPr>
          <p:cNvSpPr>
            <a:spLocks noGrp="1"/>
          </p:cNvSpPr>
          <p:nvPr>
            <p:ph type="subTitle" idx="1"/>
          </p:nvPr>
        </p:nvSpPr>
        <p:spPr>
          <a:xfrm>
            <a:off x="457201" y="5492686"/>
            <a:ext cx="5018399" cy="679515"/>
          </a:xfrm>
        </p:spPr>
        <p:txBody>
          <a:bodyPr>
            <a:normAutofit/>
          </a:bodyPr>
          <a:lstStyle>
            <a:lvl1pPr marL="0" indent="0" algn="l">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a:extLst>
              <a:ext uri="{FF2B5EF4-FFF2-40B4-BE49-F238E27FC236}">
                <a16:creationId xmlns:a16="http://schemas.microsoft.com/office/drawing/2014/main" id="{AF23D465-8515-4021-A819-FB40AF2AE0D3}"/>
              </a:ext>
            </a:extLst>
          </p:cNvPr>
          <p:cNvSpPr>
            <a:spLocks noGrp="1"/>
          </p:cNvSpPr>
          <p:nvPr>
            <p:ph type="dt" sz="half" idx="10"/>
          </p:nvPr>
        </p:nvSpPr>
        <p:spPr/>
        <p:txBody>
          <a:bodyPr/>
          <a:lstStyle/>
          <a:p>
            <a:fld id="{46E7471E-81AC-4AD5-86CA-5B59ED44CCD1}" type="datetime1">
              <a:rPr lang="en-US" smtClean="0"/>
              <a:t>6/2/21</a:t>
            </a:fld>
            <a:endParaRPr lang="en-US"/>
          </a:p>
        </p:txBody>
      </p:sp>
      <p:sp>
        <p:nvSpPr>
          <p:cNvPr id="5" name="Footer Placeholder 4">
            <a:extLst>
              <a:ext uri="{FF2B5EF4-FFF2-40B4-BE49-F238E27FC236}">
                <a16:creationId xmlns:a16="http://schemas.microsoft.com/office/drawing/2014/main" id="{1B5CA4CC-6CD0-4806-A676-581ACEC10DD0}"/>
              </a:ext>
            </a:extLst>
          </p:cNvPr>
          <p:cNvSpPr>
            <a:spLocks noGrp="1"/>
          </p:cNvSpPr>
          <p:nvPr>
            <p:ph type="ftr" sz="quarter" idx="11"/>
          </p:nvPr>
        </p:nvSpPr>
        <p:spPr/>
        <p:txBody>
          <a:bodyPr/>
          <a:lstStyle/>
          <a:p>
            <a:r>
              <a:rPr lang="en-US"/>
              <a:t>CONFIDENTIAL - DO NOT PRINT OR COPY - THESE MATERIALS ARE FOR YOUR VIEWING ONLY AND ARE NOT INTENDED FOR DISTRIBUTION; FOR PRESENTATION PURPOSES ONLY</a:t>
            </a:r>
          </a:p>
        </p:txBody>
      </p:sp>
      <p:sp>
        <p:nvSpPr>
          <p:cNvPr id="6" name="Slide Number Placeholder 5">
            <a:extLst>
              <a:ext uri="{FF2B5EF4-FFF2-40B4-BE49-F238E27FC236}">
                <a16:creationId xmlns:a16="http://schemas.microsoft.com/office/drawing/2014/main" id="{A00F0852-A0D3-4293-82A9-BDEF3F1FB10C}"/>
              </a:ext>
            </a:extLst>
          </p:cNvPr>
          <p:cNvSpPr>
            <a:spLocks noGrp="1"/>
          </p:cNvSpPr>
          <p:nvPr>
            <p:ph type="sldNum" sz="quarter" idx="12"/>
          </p:nvPr>
        </p:nvSpPr>
        <p:spPr/>
        <p:txBody>
          <a:bodyPr/>
          <a:lstStyle/>
          <a:p>
            <a:fld id="{AAC118CB-F64A-43FC-9E51-DC857DC08C7C}" type="slidenum">
              <a:rPr lang="en-US" smtClean="0"/>
              <a:t>‹#›</a:t>
            </a:fld>
            <a:endParaRPr lang="en-US"/>
          </a:p>
        </p:txBody>
      </p:sp>
      <p:grpSp>
        <p:nvGrpSpPr>
          <p:cNvPr id="132" name="Group 131">
            <a:extLst>
              <a:ext uri="{FF2B5EF4-FFF2-40B4-BE49-F238E27FC236}">
                <a16:creationId xmlns:a16="http://schemas.microsoft.com/office/drawing/2014/main" id="{D164122A-7403-425C-B0FF-3069857420CA}"/>
              </a:ext>
            </a:extLst>
          </p:cNvPr>
          <p:cNvGrpSpPr/>
          <p:nvPr userDrawn="1"/>
        </p:nvGrpSpPr>
        <p:grpSpPr>
          <a:xfrm>
            <a:off x="1178861" y="1205861"/>
            <a:ext cx="2151384" cy="1718200"/>
            <a:chOff x="6865938" y="879475"/>
            <a:chExt cx="4386262" cy="2627313"/>
          </a:xfrm>
        </p:grpSpPr>
        <p:sp>
          <p:nvSpPr>
            <p:cNvPr id="133" name="Freeform 5">
              <a:extLst>
                <a:ext uri="{FF2B5EF4-FFF2-40B4-BE49-F238E27FC236}">
                  <a16:creationId xmlns:a16="http://schemas.microsoft.com/office/drawing/2014/main" id="{CD7ACC98-1702-4954-86EB-4A9C70816D60}"/>
                </a:ext>
              </a:extLst>
            </p:cNvPr>
            <p:cNvSpPr>
              <a:spLocks noEditPoints="1"/>
            </p:cNvSpPr>
            <p:nvPr userDrawn="1"/>
          </p:nvSpPr>
          <p:spPr bwMode="auto">
            <a:xfrm>
              <a:off x="8615363" y="2049463"/>
              <a:ext cx="231775" cy="273050"/>
            </a:xfrm>
            <a:custGeom>
              <a:avLst/>
              <a:gdLst>
                <a:gd name="T0" fmla="*/ 0 w 146"/>
                <a:gd name="T1" fmla="*/ 172 h 172"/>
                <a:gd name="T2" fmla="*/ 0 w 146"/>
                <a:gd name="T3" fmla="*/ 0 h 172"/>
                <a:gd name="T4" fmla="*/ 80 w 146"/>
                <a:gd name="T5" fmla="*/ 0 h 172"/>
                <a:gd name="T6" fmla="*/ 80 w 146"/>
                <a:gd name="T7" fmla="*/ 0 h 172"/>
                <a:gd name="T8" fmla="*/ 102 w 146"/>
                <a:gd name="T9" fmla="*/ 2 h 172"/>
                <a:gd name="T10" fmla="*/ 112 w 146"/>
                <a:gd name="T11" fmla="*/ 4 h 172"/>
                <a:gd name="T12" fmla="*/ 120 w 146"/>
                <a:gd name="T13" fmla="*/ 8 h 172"/>
                <a:gd name="T14" fmla="*/ 120 w 146"/>
                <a:gd name="T15" fmla="*/ 8 h 172"/>
                <a:gd name="T16" fmla="*/ 132 w 146"/>
                <a:gd name="T17" fmla="*/ 18 h 172"/>
                <a:gd name="T18" fmla="*/ 140 w 146"/>
                <a:gd name="T19" fmla="*/ 28 h 172"/>
                <a:gd name="T20" fmla="*/ 146 w 146"/>
                <a:gd name="T21" fmla="*/ 38 h 172"/>
                <a:gd name="T22" fmla="*/ 146 w 146"/>
                <a:gd name="T23" fmla="*/ 50 h 172"/>
                <a:gd name="T24" fmla="*/ 146 w 146"/>
                <a:gd name="T25" fmla="*/ 50 h 172"/>
                <a:gd name="T26" fmla="*/ 146 w 146"/>
                <a:gd name="T27" fmla="*/ 62 h 172"/>
                <a:gd name="T28" fmla="*/ 142 w 146"/>
                <a:gd name="T29" fmla="*/ 74 h 172"/>
                <a:gd name="T30" fmla="*/ 136 w 146"/>
                <a:gd name="T31" fmla="*/ 82 h 172"/>
                <a:gd name="T32" fmla="*/ 128 w 146"/>
                <a:gd name="T33" fmla="*/ 90 h 172"/>
                <a:gd name="T34" fmla="*/ 118 w 146"/>
                <a:gd name="T35" fmla="*/ 96 h 172"/>
                <a:gd name="T36" fmla="*/ 108 w 146"/>
                <a:gd name="T37" fmla="*/ 100 h 172"/>
                <a:gd name="T38" fmla="*/ 96 w 146"/>
                <a:gd name="T39" fmla="*/ 102 h 172"/>
                <a:gd name="T40" fmla="*/ 84 w 146"/>
                <a:gd name="T41" fmla="*/ 104 h 172"/>
                <a:gd name="T42" fmla="*/ 36 w 146"/>
                <a:gd name="T43" fmla="*/ 104 h 172"/>
                <a:gd name="T44" fmla="*/ 36 w 146"/>
                <a:gd name="T45" fmla="*/ 172 h 172"/>
                <a:gd name="T46" fmla="*/ 0 w 146"/>
                <a:gd name="T47" fmla="*/ 172 h 172"/>
                <a:gd name="T48" fmla="*/ 36 w 146"/>
                <a:gd name="T49" fmla="*/ 78 h 172"/>
                <a:gd name="T50" fmla="*/ 78 w 146"/>
                <a:gd name="T51" fmla="*/ 78 h 172"/>
                <a:gd name="T52" fmla="*/ 78 w 146"/>
                <a:gd name="T53" fmla="*/ 78 h 172"/>
                <a:gd name="T54" fmla="*/ 86 w 146"/>
                <a:gd name="T55" fmla="*/ 76 h 172"/>
                <a:gd name="T56" fmla="*/ 94 w 146"/>
                <a:gd name="T57" fmla="*/ 74 h 172"/>
                <a:gd name="T58" fmla="*/ 98 w 146"/>
                <a:gd name="T59" fmla="*/ 72 h 172"/>
                <a:gd name="T60" fmla="*/ 104 w 146"/>
                <a:gd name="T61" fmla="*/ 68 h 172"/>
                <a:gd name="T62" fmla="*/ 108 w 146"/>
                <a:gd name="T63" fmla="*/ 60 h 172"/>
                <a:gd name="T64" fmla="*/ 110 w 146"/>
                <a:gd name="T65" fmla="*/ 52 h 172"/>
                <a:gd name="T66" fmla="*/ 110 w 146"/>
                <a:gd name="T67" fmla="*/ 52 h 172"/>
                <a:gd name="T68" fmla="*/ 108 w 146"/>
                <a:gd name="T69" fmla="*/ 42 h 172"/>
                <a:gd name="T70" fmla="*/ 106 w 146"/>
                <a:gd name="T71" fmla="*/ 36 h 172"/>
                <a:gd name="T72" fmla="*/ 106 w 146"/>
                <a:gd name="T73" fmla="*/ 36 h 172"/>
                <a:gd name="T74" fmla="*/ 100 w 146"/>
                <a:gd name="T75" fmla="*/ 32 h 172"/>
                <a:gd name="T76" fmla="*/ 94 w 146"/>
                <a:gd name="T77" fmla="*/ 28 h 172"/>
                <a:gd name="T78" fmla="*/ 84 w 146"/>
                <a:gd name="T79" fmla="*/ 26 h 172"/>
                <a:gd name="T80" fmla="*/ 74 w 146"/>
                <a:gd name="T81" fmla="*/ 26 h 172"/>
                <a:gd name="T82" fmla="*/ 36 w 146"/>
                <a:gd name="T83" fmla="*/ 26 h 172"/>
                <a:gd name="T84" fmla="*/ 36 w 146"/>
                <a:gd name="T85" fmla="*/ 78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6" h="172">
                  <a:moveTo>
                    <a:pt x="0" y="172"/>
                  </a:moveTo>
                  <a:lnTo>
                    <a:pt x="0" y="0"/>
                  </a:lnTo>
                  <a:lnTo>
                    <a:pt x="80" y="0"/>
                  </a:lnTo>
                  <a:lnTo>
                    <a:pt x="80" y="0"/>
                  </a:lnTo>
                  <a:lnTo>
                    <a:pt x="102" y="2"/>
                  </a:lnTo>
                  <a:lnTo>
                    <a:pt x="112" y="4"/>
                  </a:lnTo>
                  <a:lnTo>
                    <a:pt x="120" y="8"/>
                  </a:lnTo>
                  <a:lnTo>
                    <a:pt x="120" y="8"/>
                  </a:lnTo>
                  <a:lnTo>
                    <a:pt x="132" y="18"/>
                  </a:lnTo>
                  <a:lnTo>
                    <a:pt x="140" y="28"/>
                  </a:lnTo>
                  <a:lnTo>
                    <a:pt x="146" y="38"/>
                  </a:lnTo>
                  <a:lnTo>
                    <a:pt x="146" y="50"/>
                  </a:lnTo>
                  <a:lnTo>
                    <a:pt x="146" y="50"/>
                  </a:lnTo>
                  <a:lnTo>
                    <a:pt x="146" y="62"/>
                  </a:lnTo>
                  <a:lnTo>
                    <a:pt x="142" y="74"/>
                  </a:lnTo>
                  <a:lnTo>
                    <a:pt x="136" y="82"/>
                  </a:lnTo>
                  <a:lnTo>
                    <a:pt x="128" y="90"/>
                  </a:lnTo>
                  <a:lnTo>
                    <a:pt x="118" y="96"/>
                  </a:lnTo>
                  <a:lnTo>
                    <a:pt x="108" y="100"/>
                  </a:lnTo>
                  <a:lnTo>
                    <a:pt x="96" y="102"/>
                  </a:lnTo>
                  <a:lnTo>
                    <a:pt x="84" y="104"/>
                  </a:lnTo>
                  <a:lnTo>
                    <a:pt x="36" y="104"/>
                  </a:lnTo>
                  <a:lnTo>
                    <a:pt x="36" y="172"/>
                  </a:lnTo>
                  <a:lnTo>
                    <a:pt x="0" y="172"/>
                  </a:lnTo>
                  <a:close/>
                  <a:moveTo>
                    <a:pt x="36" y="78"/>
                  </a:moveTo>
                  <a:lnTo>
                    <a:pt x="78" y="78"/>
                  </a:lnTo>
                  <a:lnTo>
                    <a:pt x="78" y="78"/>
                  </a:lnTo>
                  <a:lnTo>
                    <a:pt x="86" y="76"/>
                  </a:lnTo>
                  <a:lnTo>
                    <a:pt x="94" y="74"/>
                  </a:lnTo>
                  <a:lnTo>
                    <a:pt x="98" y="72"/>
                  </a:lnTo>
                  <a:lnTo>
                    <a:pt x="104" y="68"/>
                  </a:lnTo>
                  <a:lnTo>
                    <a:pt x="108" y="60"/>
                  </a:lnTo>
                  <a:lnTo>
                    <a:pt x="110" y="52"/>
                  </a:lnTo>
                  <a:lnTo>
                    <a:pt x="110" y="52"/>
                  </a:lnTo>
                  <a:lnTo>
                    <a:pt x="108" y="42"/>
                  </a:lnTo>
                  <a:lnTo>
                    <a:pt x="106" y="36"/>
                  </a:lnTo>
                  <a:lnTo>
                    <a:pt x="106" y="36"/>
                  </a:lnTo>
                  <a:lnTo>
                    <a:pt x="100" y="32"/>
                  </a:lnTo>
                  <a:lnTo>
                    <a:pt x="94" y="28"/>
                  </a:lnTo>
                  <a:lnTo>
                    <a:pt x="84" y="26"/>
                  </a:lnTo>
                  <a:lnTo>
                    <a:pt x="74" y="26"/>
                  </a:lnTo>
                  <a:lnTo>
                    <a:pt x="36" y="26"/>
                  </a:lnTo>
                  <a:lnTo>
                    <a:pt x="36" y="78"/>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4" name="Freeform 6">
              <a:extLst>
                <a:ext uri="{FF2B5EF4-FFF2-40B4-BE49-F238E27FC236}">
                  <a16:creationId xmlns:a16="http://schemas.microsoft.com/office/drawing/2014/main" id="{1D7BF2BD-F5F3-4C9C-B4C0-2399E7F79F28}"/>
                </a:ext>
              </a:extLst>
            </p:cNvPr>
            <p:cNvSpPr>
              <a:spLocks/>
            </p:cNvSpPr>
            <p:nvPr userDrawn="1"/>
          </p:nvSpPr>
          <p:spPr bwMode="auto">
            <a:xfrm>
              <a:off x="8856663" y="2049463"/>
              <a:ext cx="230187" cy="273050"/>
            </a:xfrm>
            <a:custGeom>
              <a:avLst/>
              <a:gdLst>
                <a:gd name="T0" fmla="*/ 145 w 145"/>
                <a:gd name="T1" fmla="*/ 172 h 172"/>
                <a:gd name="T2" fmla="*/ 108 w 145"/>
                <a:gd name="T3" fmla="*/ 172 h 172"/>
                <a:gd name="T4" fmla="*/ 108 w 145"/>
                <a:gd name="T5" fmla="*/ 98 h 172"/>
                <a:gd name="T6" fmla="*/ 34 w 145"/>
                <a:gd name="T7" fmla="*/ 98 h 172"/>
                <a:gd name="T8" fmla="*/ 34 w 145"/>
                <a:gd name="T9" fmla="*/ 172 h 172"/>
                <a:gd name="T10" fmla="*/ 0 w 145"/>
                <a:gd name="T11" fmla="*/ 172 h 172"/>
                <a:gd name="T12" fmla="*/ 0 w 145"/>
                <a:gd name="T13" fmla="*/ 0 h 172"/>
                <a:gd name="T14" fmla="*/ 34 w 145"/>
                <a:gd name="T15" fmla="*/ 0 h 172"/>
                <a:gd name="T16" fmla="*/ 34 w 145"/>
                <a:gd name="T17" fmla="*/ 70 h 172"/>
                <a:gd name="T18" fmla="*/ 108 w 145"/>
                <a:gd name="T19" fmla="*/ 70 h 172"/>
                <a:gd name="T20" fmla="*/ 108 w 145"/>
                <a:gd name="T21" fmla="*/ 0 h 172"/>
                <a:gd name="T22" fmla="*/ 145 w 145"/>
                <a:gd name="T23" fmla="*/ 0 h 172"/>
                <a:gd name="T24" fmla="*/ 145 w 145"/>
                <a:gd name="T25"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172">
                  <a:moveTo>
                    <a:pt x="145" y="172"/>
                  </a:moveTo>
                  <a:lnTo>
                    <a:pt x="108" y="172"/>
                  </a:lnTo>
                  <a:lnTo>
                    <a:pt x="108" y="98"/>
                  </a:lnTo>
                  <a:lnTo>
                    <a:pt x="34" y="98"/>
                  </a:lnTo>
                  <a:lnTo>
                    <a:pt x="34" y="172"/>
                  </a:lnTo>
                  <a:lnTo>
                    <a:pt x="0" y="172"/>
                  </a:lnTo>
                  <a:lnTo>
                    <a:pt x="0" y="0"/>
                  </a:lnTo>
                  <a:lnTo>
                    <a:pt x="34" y="0"/>
                  </a:lnTo>
                  <a:lnTo>
                    <a:pt x="34" y="70"/>
                  </a:lnTo>
                  <a:lnTo>
                    <a:pt x="108" y="70"/>
                  </a:lnTo>
                  <a:lnTo>
                    <a:pt x="108" y="0"/>
                  </a:lnTo>
                  <a:lnTo>
                    <a:pt x="145" y="0"/>
                  </a:lnTo>
                  <a:lnTo>
                    <a:pt x="145" y="172"/>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5" name="Freeform 7">
              <a:extLst>
                <a:ext uri="{FF2B5EF4-FFF2-40B4-BE49-F238E27FC236}">
                  <a16:creationId xmlns:a16="http://schemas.microsoft.com/office/drawing/2014/main" id="{FC3241B1-4447-4086-8856-B11CE680B7F5}"/>
                </a:ext>
              </a:extLst>
            </p:cNvPr>
            <p:cNvSpPr>
              <a:spLocks noEditPoints="1"/>
            </p:cNvSpPr>
            <p:nvPr userDrawn="1"/>
          </p:nvSpPr>
          <p:spPr bwMode="auto">
            <a:xfrm>
              <a:off x="9093200" y="2049463"/>
              <a:ext cx="273050" cy="273050"/>
            </a:xfrm>
            <a:custGeom>
              <a:avLst/>
              <a:gdLst>
                <a:gd name="T0" fmla="*/ 172 w 172"/>
                <a:gd name="T1" fmla="*/ 172 h 172"/>
                <a:gd name="T2" fmla="*/ 136 w 172"/>
                <a:gd name="T3" fmla="*/ 172 h 172"/>
                <a:gd name="T4" fmla="*/ 120 w 172"/>
                <a:gd name="T5" fmla="*/ 130 h 172"/>
                <a:gd name="T6" fmla="*/ 46 w 172"/>
                <a:gd name="T7" fmla="*/ 130 h 172"/>
                <a:gd name="T8" fmla="*/ 30 w 172"/>
                <a:gd name="T9" fmla="*/ 172 h 172"/>
                <a:gd name="T10" fmla="*/ 0 w 172"/>
                <a:gd name="T11" fmla="*/ 172 h 172"/>
                <a:gd name="T12" fmla="*/ 64 w 172"/>
                <a:gd name="T13" fmla="*/ 0 h 172"/>
                <a:gd name="T14" fmla="*/ 108 w 172"/>
                <a:gd name="T15" fmla="*/ 0 h 172"/>
                <a:gd name="T16" fmla="*/ 172 w 172"/>
                <a:gd name="T17" fmla="*/ 172 h 172"/>
                <a:gd name="T18" fmla="*/ 110 w 172"/>
                <a:gd name="T19" fmla="*/ 106 h 172"/>
                <a:gd name="T20" fmla="*/ 82 w 172"/>
                <a:gd name="T21" fmla="*/ 30 h 172"/>
                <a:gd name="T22" fmla="*/ 54 w 172"/>
                <a:gd name="T23" fmla="*/ 106 h 172"/>
                <a:gd name="T24" fmla="*/ 110 w 172"/>
                <a:gd name="T25" fmla="*/ 10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 h="172">
                  <a:moveTo>
                    <a:pt x="172" y="172"/>
                  </a:moveTo>
                  <a:lnTo>
                    <a:pt x="136" y="172"/>
                  </a:lnTo>
                  <a:lnTo>
                    <a:pt x="120" y="130"/>
                  </a:lnTo>
                  <a:lnTo>
                    <a:pt x="46" y="130"/>
                  </a:lnTo>
                  <a:lnTo>
                    <a:pt x="30" y="172"/>
                  </a:lnTo>
                  <a:lnTo>
                    <a:pt x="0" y="172"/>
                  </a:lnTo>
                  <a:lnTo>
                    <a:pt x="64" y="0"/>
                  </a:lnTo>
                  <a:lnTo>
                    <a:pt x="108" y="0"/>
                  </a:lnTo>
                  <a:lnTo>
                    <a:pt x="172" y="172"/>
                  </a:lnTo>
                  <a:close/>
                  <a:moveTo>
                    <a:pt x="110" y="106"/>
                  </a:moveTo>
                  <a:lnTo>
                    <a:pt x="82" y="30"/>
                  </a:lnTo>
                  <a:lnTo>
                    <a:pt x="54" y="106"/>
                  </a:lnTo>
                  <a:lnTo>
                    <a:pt x="110" y="106"/>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6" name="Freeform 8">
              <a:extLst>
                <a:ext uri="{FF2B5EF4-FFF2-40B4-BE49-F238E27FC236}">
                  <a16:creationId xmlns:a16="http://schemas.microsoft.com/office/drawing/2014/main" id="{C81C74D9-770B-4A87-A305-84BC6FFC40D4}"/>
                </a:ext>
              </a:extLst>
            </p:cNvPr>
            <p:cNvSpPr>
              <a:spLocks noEditPoints="1"/>
            </p:cNvSpPr>
            <p:nvPr userDrawn="1"/>
          </p:nvSpPr>
          <p:spPr bwMode="auto">
            <a:xfrm>
              <a:off x="9375775" y="2049463"/>
              <a:ext cx="241300" cy="273050"/>
            </a:xfrm>
            <a:custGeom>
              <a:avLst/>
              <a:gdLst>
                <a:gd name="T0" fmla="*/ 114 w 152"/>
                <a:gd name="T1" fmla="*/ 172 h 172"/>
                <a:gd name="T2" fmla="*/ 84 w 152"/>
                <a:gd name="T3" fmla="*/ 102 h 172"/>
                <a:gd name="T4" fmla="*/ 34 w 152"/>
                <a:gd name="T5" fmla="*/ 102 h 172"/>
                <a:gd name="T6" fmla="*/ 34 w 152"/>
                <a:gd name="T7" fmla="*/ 172 h 172"/>
                <a:gd name="T8" fmla="*/ 0 w 152"/>
                <a:gd name="T9" fmla="*/ 172 h 172"/>
                <a:gd name="T10" fmla="*/ 0 w 152"/>
                <a:gd name="T11" fmla="*/ 0 h 172"/>
                <a:gd name="T12" fmla="*/ 84 w 152"/>
                <a:gd name="T13" fmla="*/ 0 h 172"/>
                <a:gd name="T14" fmla="*/ 84 w 152"/>
                <a:gd name="T15" fmla="*/ 0 h 172"/>
                <a:gd name="T16" fmla="*/ 100 w 152"/>
                <a:gd name="T17" fmla="*/ 0 h 172"/>
                <a:gd name="T18" fmla="*/ 114 w 152"/>
                <a:gd name="T19" fmla="*/ 4 h 172"/>
                <a:gd name="T20" fmla="*/ 124 w 152"/>
                <a:gd name="T21" fmla="*/ 8 h 172"/>
                <a:gd name="T22" fmla="*/ 134 w 152"/>
                <a:gd name="T23" fmla="*/ 14 h 172"/>
                <a:gd name="T24" fmla="*/ 134 w 152"/>
                <a:gd name="T25" fmla="*/ 14 h 172"/>
                <a:gd name="T26" fmla="*/ 140 w 152"/>
                <a:gd name="T27" fmla="*/ 20 h 172"/>
                <a:gd name="T28" fmla="*/ 146 w 152"/>
                <a:gd name="T29" fmla="*/ 28 h 172"/>
                <a:gd name="T30" fmla="*/ 150 w 152"/>
                <a:gd name="T31" fmla="*/ 38 h 172"/>
                <a:gd name="T32" fmla="*/ 152 w 152"/>
                <a:gd name="T33" fmla="*/ 50 h 172"/>
                <a:gd name="T34" fmla="*/ 152 w 152"/>
                <a:gd name="T35" fmla="*/ 50 h 172"/>
                <a:gd name="T36" fmla="*/ 150 w 152"/>
                <a:gd name="T37" fmla="*/ 62 h 172"/>
                <a:gd name="T38" fmla="*/ 148 w 152"/>
                <a:gd name="T39" fmla="*/ 70 h 172"/>
                <a:gd name="T40" fmla="*/ 142 w 152"/>
                <a:gd name="T41" fmla="*/ 78 h 172"/>
                <a:gd name="T42" fmla="*/ 138 w 152"/>
                <a:gd name="T43" fmla="*/ 84 h 172"/>
                <a:gd name="T44" fmla="*/ 126 w 152"/>
                <a:gd name="T45" fmla="*/ 92 h 172"/>
                <a:gd name="T46" fmla="*/ 116 w 152"/>
                <a:gd name="T47" fmla="*/ 96 h 172"/>
                <a:gd name="T48" fmla="*/ 150 w 152"/>
                <a:gd name="T49" fmla="*/ 172 h 172"/>
                <a:gd name="T50" fmla="*/ 114 w 152"/>
                <a:gd name="T51" fmla="*/ 172 h 172"/>
                <a:gd name="T52" fmla="*/ 34 w 152"/>
                <a:gd name="T53" fmla="*/ 76 h 172"/>
                <a:gd name="T54" fmla="*/ 78 w 152"/>
                <a:gd name="T55" fmla="*/ 76 h 172"/>
                <a:gd name="T56" fmla="*/ 78 w 152"/>
                <a:gd name="T57" fmla="*/ 76 h 172"/>
                <a:gd name="T58" fmla="*/ 90 w 152"/>
                <a:gd name="T59" fmla="*/ 76 h 172"/>
                <a:gd name="T60" fmla="*/ 102 w 152"/>
                <a:gd name="T61" fmla="*/ 72 h 172"/>
                <a:gd name="T62" fmla="*/ 108 w 152"/>
                <a:gd name="T63" fmla="*/ 68 h 172"/>
                <a:gd name="T64" fmla="*/ 112 w 152"/>
                <a:gd name="T65" fmla="*/ 64 h 172"/>
                <a:gd name="T66" fmla="*/ 114 w 152"/>
                <a:gd name="T67" fmla="*/ 58 h 172"/>
                <a:gd name="T68" fmla="*/ 114 w 152"/>
                <a:gd name="T69" fmla="*/ 50 h 172"/>
                <a:gd name="T70" fmla="*/ 114 w 152"/>
                <a:gd name="T71" fmla="*/ 50 h 172"/>
                <a:gd name="T72" fmla="*/ 114 w 152"/>
                <a:gd name="T73" fmla="*/ 40 h 172"/>
                <a:gd name="T74" fmla="*/ 108 w 152"/>
                <a:gd name="T75" fmla="*/ 32 h 172"/>
                <a:gd name="T76" fmla="*/ 102 w 152"/>
                <a:gd name="T77" fmla="*/ 30 h 172"/>
                <a:gd name="T78" fmla="*/ 96 w 152"/>
                <a:gd name="T79" fmla="*/ 26 h 172"/>
                <a:gd name="T80" fmla="*/ 90 w 152"/>
                <a:gd name="T81" fmla="*/ 26 h 172"/>
                <a:gd name="T82" fmla="*/ 80 w 152"/>
                <a:gd name="T83" fmla="*/ 24 h 172"/>
                <a:gd name="T84" fmla="*/ 34 w 152"/>
                <a:gd name="T85" fmla="*/ 24 h 172"/>
                <a:gd name="T86" fmla="*/ 34 w 152"/>
                <a:gd name="T87" fmla="*/ 7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2" h="172">
                  <a:moveTo>
                    <a:pt x="114" y="172"/>
                  </a:moveTo>
                  <a:lnTo>
                    <a:pt x="84" y="102"/>
                  </a:lnTo>
                  <a:lnTo>
                    <a:pt x="34" y="102"/>
                  </a:lnTo>
                  <a:lnTo>
                    <a:pt x="34" y="172"/>
                  </a:lnTo>
                  <a:lnTo>
                    <a:pt x="0" y="172"/>
                  </a:lnTo>
                  <a:lnTo>
                    <a:pt x="0" y="0"/>
                  </a:lnTo>
                  <a:lnTo>
                    <a:pt x="84" y="0"/>
                  </a:lnTo>
                  <a:lnTo>
                    <a:pt x="84" y="0"/>
                  </a:lnTo>
                  <a:lnTo>
                    <a:pt x="100" y="0"/>
                  </a:lnTo>
                  <a:lnTo>
                    <a:pt x="114" y="4"/>
                  </a:lnTo>
                  <a:lnTo>
                    <a:pt x="124" y="8"/>
                  </a:lnTo>
                  <a:lnTo>
                    <a:pt x="134" y="14"/>
                  </a:lnTo>
                  <a:lnTo>
                    <a:pt x="134" y="14"/>
                  </a:lnTo>
                  <a:lnTo>
                    <a:pt x="140" y="20"/>
                  </a:lnTo>
                  <a:lnTo>
                    <a:pt x="146" y="28"/>
                  </a:lnTo>
                  <a:lnTo>
                    <a:pt x="150" y="38"/>
                  </a:lnTo>
                  <a:lnTo>
                    <a:pt x="152" y="50"/>
                  </a:lnTo>
                  <a:lnTo>
                    <a:pt x="152" y="50"/>
                  </a:lnTo>
                  <a:lnTo>
                    <a:pt x="150" y="62"/>
                  </a:lnTo>
                  <a:lnTo>
                    <a:pt x="148" y="70"/>
                  </a:lnTo>
                  <a:lnTo>
                    <a:pt x="142" y="78"/>
                  </a:lnTo>
                  <a:lnTo>
                    <a:pt x="138" y="84"/>
                  </a:lnTo>
                  <a:lnTo>
                    <a:pt x="126" y="92"/>
                  </a:lnTo>
                  <a:lnTo>
                    <a:pt x="116" y="96"/>
                  </a:lnTo>
                  <a:lnTo>
                    <a:pt x="150" y="172"/>
                  </a:lnTo>
                  <a:lnTo>
                    <a:pt x="114" y="172"/>
                  </a:lnTo>
                  <a:close/>
                  <a:moveTo>
                    <a:pt x="34" y="76"/>
                  </a:moveTo>
                  <a:lnTo>
                    <a:pt x="78" y="76"/>
                  </a:lnTo>
                  <a:lnTo>
                    <a:pt x="78" y="76"/>
                  </a:lnTo>
                  <a:lnTo>
                    <a:pt x="90" y="76"/>
                  </a:lnTo>
                  <a:lnTo>
                    <a:pt x="102" y="72"/>
                  </a:lnTo>
                  <a:lnTo>
                    <a:pt x="108" y="68"/>
                  </a:lnTo>
                  <a:lnTo>
                    <a:pt x="112" y="64"/>
                  </a:lnTo>
                  <a:lnTo>
                    <a:pt x="114" y="58"/>
                  </a:lnTo>
                  <a:lnTo>
                    <a:pt x="114" y="50"/>
                  </a:lnTo>
                  <a:lnTo>
                    <a:pt x="114" y="50"/>
                  </a:lnTo>
                  <a:lnTo>
                    <a:pt x="114" y="40"/>
                  </a:lnTo>
                  <a:lnTo>
                    <a:pt x="108" y="32"/>
                  </a:lnTo>
                  <a:lnTo>
                    <a:pt x="102" y="30"/>
                  </a:lnTo>
                  <a:lnTo>
                    <a:pt x="96" y="26"/>
                  </a:lnTo>
                  <a:lnTo>
                    <a:pt x="90" y="26"/>
                  </a:lnTo>
                  <a:lnTo>
                    <a:pt x="80" y="24"/>
                  </a:lnTo>
                  <a:lnTo>
                    <a:pt x="34" y="24"/>
                  </a:lnTo>
                  <a:lnTo>
                    <a:pt x="34" y="76"/>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7" name="Freeform 9">
              <a:extLst>
                <a:ext uri="{FF2B5EF4-FFF2-40B4-BE49-F238E27FC236}">
                  <a16:creationId xmlns:a16="http://schemas.microsoft.com/office/drawing/2014/main" id="{AEB58B97-6267-4245-9AE7-A3765A827BF0}"/>
                </a:ext>
              </a:extLst>
            </p:cNvPr>
            <p:cNvSpPr>
              <a:spLocks/>
            </p:cNvSpPr>
            <p:nvPr userDrawn="1"/>
          </p:nvSpPr>
          <p:spPr bwMode="auto">
            <a:xfrm>
              <a:off x="9636125" y="2049463"/>
              <a:ext cx="298450" cy="273050"/>
            </a:xfrm>
            <a:custGeom>
              <a:avLst/>
              <a:gdLst>
                <a:gd name="T0" fmla="*/ 154 w 188"/>
                <a:gd name="T1" fmla="*/ 172 h 172"/>
                <a:gd name="T2" fmla="*/ 154 w 188"/>
                <a:gd name="T3" fmla="*/ 22 h 172"/>
                <a:gd name="T4" fmla="*/ 100 w 188"/>
                <a:gd name="T5" fmla="*/ 172 h 172"/>
                <a:gd name="T6" fmla="*/ 82 w 188"/>
                <a:gd name="T7" fmla="*/ 172 h 172"/>
                <a:gd name="T8" fmla="*/ 28 w 188"/>
                <a:gd name="T9" fmla="*/ 22 h 172"/>
                <a:gd name="T10" fmla="*/ 28 w 188"/>
                <a:gd name="T11" fmla="*/ 172 h 172"/>
                <a:gd name="T12" fmla="*/ 0 w 188"/>
                <a:gd name="T13" fmla="*/ 172 h 172"/>
                <a:gd name="T14" fmla="*/ 0 w 188"/>
                <a:gd name="T15" fmla="*/ 0 h 172"/>
                <a:gd name="T16" fmla="*/ 54 w 188"/>
                <a:gd name="T17" fmla="*/ 0 h 172"/>
                <a:gd name="T18" fmla="*/ 94 w 188"/>
                <a:gd name="T19" fmla="*/ 110 h 172"/>
                <a:gd name="T20" fmla="*/ 134 w 188"/>
                <a:gd name="T21" fmla="*/ 0 h 172"/>
                <a:gd name="T22" fmla="*/ 188 w 188"/>
                <a:gd name="T23" fmla="*/ 0 h 172"/>
                <a:gd name="T24" fmla="*/ 188 w 188"/>
                <a:gd name="T25" fmla="*/ 172 h 172"/>
                <a:gd name="T26" fmla="*/ 154 w 188"/>
                <a:gd name="T27"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8" h="172">
                  <a:moveTo>
                    <a:pt x="154" y="172"/>
                  </a:moveTo>
                  <a:lnTo>
                    <a:pt x="154" y="22"/>
                  </a:lnTo>
                  <a:lnTo>
                    <a:pt x="100" y="172"/>
                  </a:lnTo>
                  <a:lnTo>
                    <a:pt x="82" y="172"/>
                  </a:lnTo>
                  <a:lnTo>
                    <a:pt x="28" y="22"/>
                  </a:lnTo>
                  <a:lnTo>
                    <a:pt x="28" y="172"/>
                  </a:lnTo>
                  <a:lnTo>
                    <a:pt x="0" y="172"/>
                  </a:lnTo>
                  <a:lnTo>
                    <a:pt x="0" y="0"/>
                  </a:lnTo>
                  <a:lnTo>
                    <a:pt x="54" y="0"/>
                  </a:lnTo>
                  <a:lnTo>
                    <a:pt x="94" y="110"/>
                  </a:lnTo>
                  <a:lnTo>
                    <a:pt x="134" y="0"/>
                  </a:lnTo>
                  <a:lnTo>
                    <a:pt x="188" y="0"/>
                  </a:lnTo>
                  <a:lnTo>
                    <a:pt x="188" y="172"/>
                  </a:lnTo>
                  <a:lnTo>
                    <a:pt x="154" y="172"/>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8" name="Freeform 10">
              <a:extLst>
                <a:ext uri="{FF2B5EF4-FFF2-40B4-BE49-F238E27FC236}">
                  <a16:creationId xmlns:a16="http://schemas.microsoft.com/office/drawing/2014/main" id="{95D35D1C-81DE-4EC2-BC9C-5F033E73C960}"/>
                </a:ext>
              </a:extLst>
            </p:cNvPr>
            <p:cNvSpPr>
              <a:spLocks noEditPoints="1"/>
            </p:cNvSpPr>
            <p:nvPr userDrawn="1"/>
          </p:nvSpPr>
          <p:spPr bwMode="auto">
            <a:xfrm>
              <a:off x="9947275" y="2049463"/>
              <a:ext cx="273050" cy="273050"/>
            </a:xfrm>
            <a:custGeom>
              <a:avLst/>
              <a:gdLst>
                <a:gd name="T0" fmla="*/ 172 w 172"/>
                <a:gd name="T1" fmla="*/ 172 h 172"/>
                <a:gd name="T2" fmla="*/ 134 w 172"/>
                <a:gd name="T3" fmla="*/ 172 h 172"/>
                <a:gd name="T4" fmla="*/ 118 w 172"/>
                <a:gd name="T5" fmla="*/ 130 h 172"/>
                <a:gd name="T6" fmla="*/ 44 w 172"/>
                <a:gd name="T7" fmla="*/ 130 h 172"/>
                <a:gd name="T8" fmla="*/ 30 w 172"/>
                <a:gd name="T9" fmla="*/ 172 h 172"/>
                <a:gd name="T10" fmla="*/ 0 w 172"/>
                <a:gd name="T11" fmla="*/ 172 h 172"/>
                <a:gd name="T12" fmla="*/ 64 w 172"/>
                <a:gd name="T13" fmla="*/ 0 h 172"/>
                <a:gd name="T14" fmla="*/ 106 w 172"/>
                <a:gd name="T15" fmla="*/ 0 h 172"/>
                <a:gd name="T16" fmla="*/ 172 w 172"/>
                <a:gd name="T17" fmla="*/ 172 h 172"/>
                <a:gd name="T18" fmla="*/ 110 w 172"/>
                <a:gd name="T19" fmla="*/ 106 h 172"/>
                <a:gd name="T20" fmla="*/ 82 w 172"/>
                <a:gd name="T21" fmla="*/ 30 h 172"/>
                <a:gd name="T22" fmla="*/ 54 w 172"/>
                <a:gd name="T23" fmla="*/ 106 h 172"/>
                <a:gd name="T24" fmla="*/ 110 w 172"/>
                <a:gd name="T25" fmla="*/ 10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 h="172">
                  <a:moveTo>
                    <a:pt x="172" y="172"/>
                  </a:moveTo>
                  <a:lnTo>
                    <a:pt x="134" y="172"/>
                  </a:lnTo>
                  <a:lnTo>
                    <a:pt x="118" y="130"/>
                  </a:lnTo>
                  <a:lnTo>
                    <a:pt x="44" y="130"/>
                  </a:lnTo>
                  <a:lnTo>
                    <a:pt x="30" y="172"/>
                  </a:lnTo>
                  <a:lnTo>
                    <a:pt x="0" y="172"/>
                  </a:lnTo>
                  <a:lnTo>
                    <a:pt x="64" y="0"/>
                  </a:lnTo>
                  <a:lnTo>
                    <a:pt x="106" y="0"/>
                  </a:lnTo>
                  <a:lnTo>
                    <a:pt x="172" y="172"/>
                  </a:lnTo>
                  <a:close/>
                  <a:moveTo>
                    <a:pt x="110" y="106"/>
                  </a:moveTo>
                  <a:lnTo>
                    <a:pt x="82" y="30"/>
                  </a:lnTo>
                  <a:lnTo>
                    <a:pt x="54" y="106"/>
                  </a:lnTo>
                  <a:lnTo>
                    <a:pt x="110" y="106"/>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9" name="Freeform 11">
              <a:extLst>
                <a:ext uri="{FF2B5EF4-FFF2-40B4-BE49-F238E27FC236}">
                  <a16:creationId xmlns:a16="http://schemas.microsoft.com/office/drawing/2014/main" id="{2FA9CC37-79A8-4AAC-973B-91FD94435B74}"/>
                </a:ext>
              </a:extLst>
            </p:cNvPr>
            <p:cNvSpPr>
              <a:spLocks/>
            </p:cNvSpPr>
            <p:nvPr userDrawn="1"/>
          </p:nvSpPr>
          <p:spPr bwMode="auto">
            <a:xfrm>
              <a:off x="8154988" y="2046288"/>
              <a:ext cx="269875" cy="276225"/>
            </a:xfrm>
            <a:custGeom>
              <a:avLst/>
              <a:gdLst>
                <a:gd name="T0" fmla="*/ 132 w 170"/>
                <a:gd name="T1" fmla="*/ 56 h 174"/>
                <a:gd name="T2" fmla="*/ 170 w 170"/>
                <a:gd name="T3" fmla="*/ 10 h 174"/>
                <a:gd name="T4" fmla="*/ 170 w 170"/>
                <a:gd name="T5" fmla="*/ 10 h 174"/>
                <a:gd name="T6" fmla="*/ 156 w 170"/>
                <a:gd name="T7" fmla="*/ 2 h 174"/>
                <a:gd name="T8" fmla="*/ 142 w 170"/>
                <a:gd name="T9" fmla="*/ 0 h 174"/>
                <a:gd name="T10" fmla="*/ 142 w 170"/>
                <a:gd name="T11" fmla="*/ 0 h 174"/>
                <a:gd name="T12" fmla="*/ 128 w 170"/>
                <a:gd name="T13" fmla="*/ 2 h 174"/>
                <a:gd name="T14" fmla="*/ 116 w 170"/>
                <a:gd name="T15" fmla="*/ 6 h 174"/>
                <a:gd name="T16" fmla="*/ 116 w 170"/>
                <a:gd name="T17" fmla="*/ 6 h 174"/>
                <a:gd name="T18" fmla="*/ 102 w 170"/>
                <a:gd name="T19" fmla="*/ 16 h 174"/>
                <a:gd name="T20" fmla="*/ 88 w 170"/>
                <a:gd name="T21" fmla="*/ 32 h 174"/>
                <a:gd name="T22" fmla="*/ 98 w 170"/>
                <a:gd name="T23" fmla="*/ 4 h 174"/>
                <a:gd name="T24" fmla="*/ 62 w 170"/>
                <a:gd name="T25" fmla="*/ 4 h 174"/>
                <a:gd name="T26" fmla="*/ 0 w 170"/>
                <a:gd name="T27" fmla="*/ 174 h 174"/>
                <a:gd name="T28" fmla="*/ 42 w 170"/>
                <a:gd name="T29" fmla="*/ 174 h 174"/>
                <a:gd name="T30" fmla="*/ 62 w 170"/>
                <a:gd name="T31" fmla="*/ 118 h 174"/>
                <a:gd name="T32" fmla="*/ 62 w 170"/>
                <a:gd name="T33" fmla="*/ 118 h 174"/>
                <a:gd name="T34" fmla="*/ 70 w 170"/>
                <a:gd name="T35" fmla="*/ 98 h 174"/>
                <a:gd name="T36" fmla="*/ 76 w 170"/>
                <a:gd name="T37" fmla="*/ 82 h 174"/>
                <a:gd name="T38" fmla="*/ 84 w 170"/>
                <a:gd name="T39" fmla="*/ 70 h 174"/>
                <a:gd name="T40" fmla="*/ 92 w 170"/>
                <a:gd name="T41" fmla="*/ 62 h 174"/>
                <a:gd name="T42" fmla="*/ 92 w 170"/>
                <a:gd name="T43" fmla="*/ 62 h 174"/>
                <a:gd name="T44" fmla="*/ 98 w 170"/>
                <a:gd name="T45" fmla="*/ 56 h 174"/>
                <a:gd name="T46" fmla="*/ 104 w 170"/>
                <a:gd name="T47" fmla="*/ 54 h 174"/>
                <a:gd name="T48" fmla="*/ 110 w 170"/>
                <a:gd name="T49" fmla="*/ 52 h 174"/>
                <a:gd name="T50" fmla="*/ 116 w 170"/>
                <a:gd name="T51" fmla="*/ 50 h 174"/>
                <a:gd name="T52" fmla="*/ 116 w 170"/>
                <a:gd name="T53" fmla="*/ 50 h 174"/>
                <a:gd name="T54" fmla="*/ 124 w 170"/>
                <a:gd name="T55" fmla="*/ 52 h 174"/>
                <a:gd name="T56" fmla="*/ 132 w 170"/>
                <a:gd name="T57" fmla="*/ 56 h 174"/>
                <a:gd name="T58" fmla="*/ 132 w 170"/>
                <a:gd name="T59" fmla="*/ 5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0" h="174">
                  <a:moveTo>
                    <a:pt x="132" y="56"/>
                  </a:moveTo>
                  <a:lnTo>
                    <a:pt x="170" y="10"/>
                  </a:lnTo>
                  <a:lnTo>
                    <a:pt x="170" y="10"/>
                  </a:lnTo>
                  <a:lnTo>
                    <a:pt x="156" y="2"/>
                  </a:lnTo>
                  <a:lnTo>
                    <a:pt x="142" y="0"/>
                  </a:lnTo>
                  <a:lnTo>
                    <a:pt x="142" y="0"/>
                  </a:lnTo>
                  <a:lnTo>
                    <a:pt x="128" y="2"/>
                  </a:lnTo>
                  <a:lnTo>
                    <a:pt x="116" y="6"/>
                  </a:lnTo>
                  <a:lnTo>
                    <a:pt x="116" y="6"/>
                  </a:lnTo>
                  <a:lnTo>
                    <a:pt x="102" y="16"/>
                  </a:lnTo>
                  <a:lnTo>
                    <a:pt x="88" y="32"/>
                  </a:lnTo>
                  <a:lnTo>
                    <a:pt x="98" y="4"/>
                  </a:lnTo>
                  <a:lnTo>
                    <a:pt x="62" y="4"/>
                  </a:lnTo>
                  <a:lnTo>
                    <a:pt x="0" y="174"/>
                  </a:lnTo>
                  <a:lnTo>
                    <a:pt x="42" y="174"/>
                  </a:lnTo>
                  <a:lnTo>
                    <a:pt x="62" y="118"/>
                  </a:lnTo>
                  <a:lnTo>
                    <a:pt x="62" y="118"/>
                  </a:lnTo>
                  <a:lnTo>
                    <a:pt x="70" y="98"/>
                  </a:lnTo>
                  <a:lnTo>
                    <a:pt x="76" y="82"/>
                  </a:lnTo>
                  <a:lnTo>
                    <a:pt x="84" y="70"/>
                  </a:lnTo>
                  <a:lnTo>
                    <a:pt x="92" y="62"/>
                  </a:lnTo>
                  <a:lnTo>
                    <a:pt x="92" y="62"/>
                  </a:lnTo>
                  <a:lnTo>
                    <a:pt x="98" y="56"/>
                  </a:lnTo>
                  <a:lnTo>
                    <a:pt x="104" y="54"/>
                  </a:lnTo>
                  <a:lnTo>
                    <a:pt x="110" y="52"/>
                  </a:lnTo>
                  <a:lnTo>
                    <a:pt x="116" y="50"/>
                  </a:lnTo>
                  <a:lnTo>
                    <a:pt x="116" y="50"/>
                  </a:lnTo>
                  <a:lnTo>
                    <a:pt x="124" y="52"/>
                  </a:lnTo>
                  <a:lnTo>
                    <a:pt x="132" y="56"/>
                  </a:lnTo>
                  <a:lnTo>
                    <a:pt x="132" y="56"/>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0" name="Freeform 12">
              <a:extLst>
                <a:ext uri="{FF2B5EF4-FFF2-40B4-BE49-F238E27FC236}">
                  <a16:creationId xmlns:a16="http://schemas.microsoft.com/office/drawing/2014/main" id="{C5F5B207-4047-433B-8E09-D0545403707E}"/>
                </a:ext>
              </a:extLst>
            </p:cNvPr>
            <p:cNvSpPr>
              <a:spLocks noEditPoints="1"/>
            </p:cNvSpPr>
            <p:nvPr userDrawn="1"/>
          </p:nvSpPr>
          <p:spPr bwMode="auto">
            <a:xfrm>
              <a:off x="8326438" y="2046288"/>
              <a:ext cx="263525" cy="282575"/>
            </a:xfrm>
            <a:custGeom>
              <a:avLst/>
              <a:gdLst>
                <a:gd name="T0" fmla="*/ 166 w 166"/>
                <a:gd name="T1" fmla="*/ 2 h 178"/>
                <a:gd name="T2" fmla="*/ 142 w 166"/>
                <a:gd name="T3" fmla="*/ 0 h 178"/>
                <a:gd name="T4" fmla="*/ 124 w 166"/>
                <a:gd name="T5" fmla="*/ 0 h 178"/>
                <a:gd name="T6" fmla="*/ 108 w 166"/>
                <a:gd name="T7" fmla="*/ 2 h 178"/>
                <a:gd name="T8" fmla="*/ 80 w 166"/>
                <a:gd name="T9" fmla="*/ 10 h 178"/>
                <a:gd name="T10" fmla="*/ 68 w 166"/>
                <a:gd name="T11" fmla="*/ 18 h 178"/>
                <a:gd name="T12" fmla="*/ 56 w 166"/>
                <a:gd name="T13" fmla="*/ 26 h 178"/>
                <a:gd name="T14" fmla="*/ 36 w 166"/>
                <a:gd name="T15" fmla="*/ 52 h 178"/>
                <a:gd name="T16" fmla="*/ 96 w 166"/>
                <a:gd name="T17" fmla="*/ 58 h 178"/>
                <a:gd name="T18" fmla="*/ 112 w 166"/>
                <a:gd name="T19" fmla="*/ 44 h 178"/>
                <a:gd name="T20" fmla="*/ 120 w 166"/>
                <a:gd name="T21" fmla="*/ 40 h 178"/>
                <a:gd name="T22" fmla="*/ 132 w 166"/>
                <a:gd name="T23" fmla="*/ 38 h 178"/>
                <a:gd name="T24" fmla="*/ 144 w 166"/>
                <a:gd name="T25" fmla="*/ 44 h 178"/>
                <a:gd name="T26" fmla="*/ 146 w 166"/>
                <a:gd name="T27" fmla="*/ 52 h 178"/>
                <a:gd name="T28" fmla="*/ 144 w 166"/>
                <a:gd name="T29" fmla="*/ 62 h 178"/>
                <a:gd name="T30" fmla="*/ 126 w 166"/>
                <a:gd name="T31" fmla="*/ 68 h 178"/>
                <a:gd name="T32" fmla="*/ 76 w 166"/>
                <a:gd name="T33" fmla="*/ 78 h 178"/>
                <a:gd name="T34" fmla="*/ 46 w 166"/>
                <a:gd name="T35" fmla="*/ 86 h 178"/>
                <a:gd name="T36" fmla="*/ 26 w 166"/>
                <a:gd name="T37" fmla="*/ 96 h 178"/>
                <a:gd name="T38" fmla="*/ 18 w 166"/>
                <a:gd name="T39" fmla="*/ 104 h 178"/>
                <a:gd name="T40" fmla="*/ 8 w 166"/>
                <a:gd name="T41" fmla="*/ 120 h 178"/>
                <a:gd name="T42" fmla="*/ 4 w 166"/>
                <a:gd name="T43" fmla="*/ 128 h 178"/>
                <a:gd name="T44" fmla="*/ 0 w 166"/>
                <a:gd name="T45" fmla="*/ 148 h 178"/>
                <a:gd name="T46" fmla="*/ 6 w 166"/>
                <a:gd name="T47" fmla="*/ 164 h 178"/>
                <a:gd name="T48" fmla="*/ 14 w 166"/>
                <a:gd name="T49" fmla="*/ 170 h 178"/>
                <a:gd name="T50" fmla="*/ 34 w 166"/>
                <a:gd name="T51" fmla="*/ 176 h 178"/>
                <a:gd name="T52" fmla="*/ 48 w 166"/>
                <a:gd name="T53" fmla="*/ 178 h 178"/>
                <a:gd name="T54" fmla="*/ 80 w 166"/>
                <a:gd name="T55" fmla="*/ 174 h 178"/>
                <a:gd name="T56" fmla="*/ 90 w 166"/>
                <a:gd name="T57" fmla="*/ 170 h 178"/>
                <a:gd name="T58" fmla="*/ 114 w 166"/>
                <a:gd name="T59" fmla="*/ 158 h 178"/>
                <a:gd name="T60" fmla="*/ 132 w 166"/>
                <a:gd name="T61" fmla="*/ 174 h 178"/>
                <a:gd name="T62" fmla="*/ 166 w 166"/>
                <a:gd name="T63" fmla="*/ 2 h 178"/>
                <a:gd name="T64" fmla="*/ 126 w 166"/>
                <a:gd name="T65" fmla="*/ 106 h 178"/>
                <a:gd name="T66" fmla="*/ 114 w 166"/>
                <a:gd name="T67" fmla="*/ 126 h 178"/>
                <a:gd name="T68" fmla="*/ 106 w 166"/>
                <a:gd name="T69" fmla="*/ 134 h 178"/>
                <a:gd name="T70" fmla="*/ 94 w 166"/>
                <a:gd name="T71" fmla="*/ 140 h 178"/>
                <a:gd name="T72" fmla="*/ 70 w 166"/>
                <a:gd name="T73" fmla="*/ 146 h 178"/>
                <a:gd name="T74" fmla="*/ 60 w 166"/>
                <a:gd name="T75" fmla="*/ 146 h 178"/>
                <a:gd name="T76" fmla="*/ 54 w 166"/>
                <a:gd name="T77" fmla="*/ 142 h 178"/>
                <a:gd name="T78" fmla="*/ 54 w 166"/>
                <a:gd name="T79" fmla="*/ 128 h 178"/>
                <a:gd name="T80" fmla="*/ 58 w 166"/>
                <a:gd name="T81" fmla="*/ 120 h 178"/>
                <a:gd name="T82" fmla="*/ 64 w 166"/>
                <a:gd name="T83" fmla="*/ 114 h 178"/>
                <a:gd name="T84" fmla="*/ 96 w 166"/>
                <a:gd name="T85" fmla="*/ 104 h 178"/>
                <a:gd name="T86" fmla="*/ 130 w 166"/>
                <a:gd name="T87" fmla="*/ 94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6" h="178">
                  <a:moveTo>
                    <a:pt x="166" y="2"/>
                  </a:moveTo>
                  <a:lnTo>
                    <a:pt x="166" y="2"/>
                  </a:lnTo>
                  <a:lnTo>
                    <a:pt x="152" y="0"/>
                  </a:lnTo>
                  <a:lnTo>
                    <a:pt x="142" y="0"/>
                  </a:lnTo>
                  <a:lnTo>
                    <a:pt x="142" y="0"/>
                  </a:lnTo>
                  <a:lnTo>
                    <a:pt x="124" y="0"/>
                  </a:lnTo>
                  <a:lnTo>
                    <a:pt x="108" y="2"/>
                  </a:lnTo>
                  <a:lnTo>
                    <a:pt x="108" y="2"/>
                  </a:lnTo>
                  <a:lnTo>
                    <a:pt x="94" y="6"/>
                  </a:lnTo>
                  <a:lnTo>
                    <a:pt x="80" y="10"/>
                  </a:lnTo>
                  <a:lnTo>
                    <a:pt x="80" y="10"/>
                  </a:lnTo>
                  <a:lnTo>
                    <a:pt x="68" y="18"/>
                  </a:lnTo>
                  <a:lnTo>
                    <a:pt x="56" y="26"/>
                  </a:lnTo>
                  <a:lnTo>
                    <a:pt x="56" y="26"/>
                  </a:lnTo>
                  <a:lnTo>
                    <a:pt x="46" y="38"/>
                  </a:lnTo>
                  <a:lnTo>
                    <a:pt x="36" y="52"/>
                  </a:lnTo>
                  <a:lnTo>
                    <a:pt x="96" y="58"/>
                  </a:lnTo>
                  <a:lnTo>
                    <a:pt x="96" y="58"/>
                  </a:lnTo>
                  <a:lnTo>
                    <a:pt x="104" y="50"/>
                  </a:lnTo>
                  <a:lnTo>
                    <a:pt x="112" y="44"/>
                  </a:lnTo>
                  <a:lnTo>
                    <a:pt x="112" y="44"/>
                  </a:lnTo>
                  <a:lnTo>
                    <a:pt x="120" y="40"/>
                  </a:lnTo>
                  <a:lnTo>
                    <a:pt x="132" y="38"/>
                  </a:lnTo>
                  <a:lnTo>
                    <a:pt x="132" y="38"/>
                  </a:lnTo>
                  <a:lnTo>
                    <a:pt x="140" y="40"/>
                  </a:lnTo>
                  <a:lnTo>
                    <a:pt x="144" y="44"/>
                  </a:lnTo>
                  <a:lnTo>
                    <a:pt x="144" y="44"/>
                  </a:lnTo>
                  <a:lnTo>
                    <a:pt x="146" y="52"/>
                  </a:lnTo>
                  <a:lnTo>
                    <a:pt x="144" y="62"/>
                  </a:lnTo>
                  <a:lnTo>
                    <a:pt x="144" y="62"/>
                  </a:lnTo>
                  <a:lnTo>
                    <a:pt x="126" y="68"/>
                  </a:lnTo>
                  <a:lnTo>
                    <a:pt x="126" y="68"/>
                  </a:lnTo>
                  <a:lnTo>
                    <a:pt x="76" y="78"/>
                  </a:lnTo>
                  <a:lnTo>
                    <a:pt x="76" y="78"/>
                  </a:lnTo>
                  <a:lnTo>
                    <a:pt x="60" y="82"/>
                  </a:lnTo>
                  <a:lnTo>
                    <a:pt x="46" y="86"/>
                  </a:lnTo>
                  <a:lnTo>
                    <a:pt x="36" y="92"/>
                  </a:lnTo>
                  <a:lnTo>
                    <a:pt x="26" y="96"/>
                  </a:lnTo>
                  <a:lnTo>
                    <a:pt x="26" y="96"/>
                  </a:lnTo>
                  <a:lnTo>
                    <a:pt x="18" y="104"/>
                  </a:lnTo>
                  <a:lnTo>
                    <a:pt x="12" y="112"/>
                  </a:lnTo>
                  <a:lnTo>
                    <a:pt x="8" y="120"/>
                  </a:lnTo>
                  <a:lnTo>
                    <a:pt x="4" y="128"/>
                  </a:lnTo>
                  <a:lnTo>
                    <a:pt x="4" y="128"/>
                  </a:lnTo>
                  <a:lnTo>
                    <a:pt x="0" y="138"/>
                  </a:lnTo>
                  <a:lnTo>
                    <a:pt x="0" y="148"/>
                  </a:lnTo>
                  <a:lnTo>
                    <a:pt x="2" y="156"/>
                  </a:lnTo>
                  <a:lnTo>
                    <a:pt x="6" y="164"/>
                  </a:lnTo>
                  <a:lnTo>
                    <a:pt x="6" y="164"/>
                  </a:lnTo>
                  <a:lnTo>
                    <a:pt x="14" y="170"/>
                  </a:lnTo>
                  <a:lnTo>
                    <a:pt x="22" y="174"/>
                  </a:lnTo>
                  <a:lnTo>
                    <a:pt x="34" y="176"/>
                  </a:lnTo>
                  <a:lnTo>
                    <a:pt x="48" y="178"/>
                  </a:lnTo>
                  <a:lnTo>
                    <a:pt x="48" y="178"/>
                  </a:lnTo>
                  <a:lnTo>
                    <a:pt x="70" y="176"/>
                  </a:lnTo>
                  <a:lnTo>
                    <a:pt x="80" y="174"/>
                  </a:lnTo>
                  <a:lnTo>
                    <a:pt x="90" y="170"/>
                  </a:lnTo>
                  <a:lnTo>
                    <a:pt x="90" y="170"/>
                  </a:lnTo>
                  <a:lnTo>
                    <a:pt x="104" y="164"/>
                  </a:lnTo>
                  <a:lnTo>
                    <a:pt x="114" y="158"/>
                  </a:lnTo>
                  <a:lnTo>
                    <a:pt x="132" y="144"/>
                  </a:lnTo>
                  <a:lnTo>
                    <a:pt x="132" y="174"/>
                  </a:lnTo>
                  <a:lnTo>
                    <a:pt x="166" y="174"/>
                  </a:lnTo>
                  <a:lnTo>
                    <a:pt x="166" y="2"/>
                  </a:lnTo>
                  <a:close/>
                  <a:moveTo>
                    <a:pt x="126" y="106"/>
                  </a:moveTo>
                  <a:lnTo>
                    <a:pt x="126" y="106"/>
                  </a:lnTo>
                  <a:lnTo>
                    <a:pt x="122" y="118"/>
                  </a:lnTo>
                  <a:lnTo>
                    <a:pt x="114" y="126"/>
                  </a:lnTo>
                  <a:lnTo>
                    <a:pt x="114" y="126"/>
                  </a:lnTo>
                  <a:lnTo>
                    <a:pt x="106" y="134"/>
                  </a:lnTo>
                  <a:lnTo>
                    <a:pt x="94" y="140"/>
                  </a:lnTo>
                  <a:lnTo>
                    <a:pt x="94" y="140"/>
                  </a:lnTo>
                  <a:lnTo>
                    <a:pt x="82" y="146"/>
                  </a:lnTo>
                  <a:lnTo>
                    <a:pt x="70" y="146"/>
                  </a:lnTo>
                  <a:lnTo>
                    <a:pt x="70" y="146"/>
                  </a:lnTo>
                  <a:lnTo>
                    <a:pt x="60" y="146"/>
                  </a:lnTo>
                  <a:lnTo>
                    <a:pt x="54" y="142"/>
                  </a:lnTo>
                  <a:lnTo>
                    <a:pt x="54" y="142"/>
                  </a:lnTo>
                  <a:lnTo>
                    <a:pt x="52" y="136"/>
                  </a:lnTo>
                  <a:lnTo>
                    <a:pt x="54" y="128"/>
                  </a:lnTo>
                  <a:lnTo>
                    <a:pt x="54" y="128"/>
                  </a:lnTo>
                  <a:lnTo>
                    <a:pt x="58" y="120"/>
                  </a:lnTo>
                  <a:lnTo>
                    <a:pt x="64" y="114"/>
                  </a:lnTo>
                  <a:lnTo>
                    <a:pt x="64" y="114"/>
                  </a:lnTo>
                  <a:lnTo>
                    <a:pt x="76" y="108"/>
                  </a:lnTo>
                  <a:lnTo>
                    <a:pt x="96" y="104"/>
                  </a:lnTo>
                  <a:lnTo>
                    <a:pt x="96" y="104"/>
                  </a:lnTo>
                  <a:lnTo>
                    <a:pt x="130" y="94"/>
                  </a:lnTo>
                  <a:lnTo>
                    <a:pt x="126" y="106"/>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1" name="Freeform 13">
              <a:extLst>
                <a:ext uri="{FF2B5EF4-FFF2-40B4-BE49-F238E27FC236}">
                  <a16:creationId xmlns:a16="http://schemas.microsoft.com/office/drawing/2014/main" id="{154CC750-2296-40BC-8246-E70DAA7725A1}"/>
                </a:ext>
              </a:extLst>
            </p:cNvPr>
            <p:cNvSpPr>
              <a:spLocks noEditPoints="1"/>
            </p:cNvSpPr>
            <p:nvPr userDrawn="1"/>
          </p:nvSpPr>
          <p:spPr bwMode="auto">
            <a:xfrm>
              <a:off x="7872413" y="2043113"/>
              <a:ext cx="330200" cy="282575"/>
            </a:xfrm>
            <a:custGeom>
              <a:avLst/>
              <a:gdLst>
                <a:gd name="T0" fmla="*/ 202 w 208"/>
                <a:gd name="T1" fmla="*/ 30 h 178"/>
                <a:gd name="T2" fmla="*/ 192 w 208"/>
                <a:gd name="T3" fmla="*/ 18 h 178"/>
                <a:gd name="T4" fmla="*/ 178 w 208"/>
                <a:gd name="T5" fmla="*/ 8 h 178"/>
                <a:gd name="T6" fmla="*/ 158 w 208"/>
                <a:gd name="T7" fmla="*/ 2 h 178"/>
                <a:gd name="T8" fmla="*/ 136 w 208"/>
                <a:gd name="T9" fmla="*/ 0 h 178"/>
                <a:gd name="T10" fmla="*/ 92 w 208"/>
                <a:gd name="T11" fmla="*/ 8 h 178"/>
                <a:gd name="T12" fmla="*/ 54 w 208"/>
                <a:gd name="T13" fmla="*/ 26 h 178"/>
                <a:gd name="T14" fmla="*/ 38 w 208"/>
                <a:gd name="T15" fmla="*/ 40 h 178"/>
                <a:gd name="T16" fmla="*/ 14 w 208"/>
                <a:gd name="T17" fmla="*/ 72 h 178"/>
                <a:gd name="T18" fmla="*/ 6 w 208"/>
                <a:gd name="T19" fmla="*/ 90 h 178"/>
                <a:gd name="T20" fmla="*/ 0 w 208"/>
                <a:gd name="T21" fmla="*/ 128 h 178"/>
                <a:gd name="T22" fmla="*/ 4 w 208"/>
                <a:gd name="T23" fmla="*/ 144 h 178"/>
                <a:gd name="T24" fmla="*/ 12 w 208"/>
                <a:gd name="T25" fmla="*/ 158 h 178"/>
                <a:gd name="T26" fmla="*/ 22 w 208"/>
                <a:gd name="T27" fmla="*/ 166 h 178"/>
                <a:gd name="T28" fmla="*/ 52 w 208"/>
                <a:gd name="T29" fmla="*/ 178 h 178"/>
                <a:gd name="T30" fmla="*/ 70 w 208"/>
                <a:gd name="T31" fmla="*/ 178 h 178"/>
                <a:gd name="T32" fmla="*/ 114 w 208"/>
                <a:gd name="T33" fmla="*/ 172 h 178"/>
                <a:gd name="T34" fmla="*/ 152 w 208"/>
                <a:gd name="T35" fmla="*/ 154 h 178"/>
                <a:gd name="T36" fmla="*/ 168 w 208"/>
                <a:gd name="T37" fmla="*/ 140 h 178"/>
                <a:gd name="T38" fmla="*/ 192 w 208"/>
                <a:gd name="T39" fmla="*/ 108 h 178"/>
                <a:gd name="T40" fmla="*/ 202 w 208"/>
                <a:gd name="T41" fmla="*/ 90 h 178"/>
                <a:gd name="T42" fmla="*/ 208 w 208"/>
                <a:gd name="T43" fmla="*/ 58 h 178"/>
                <a:gd name="T44" fmla="*/ 202 w 208"/>
                <a:gd name="T45" fmla="*/ 30 h 178"/>
                <a:gd name="T46" fmla="*/ 154 w 208"/>
                <a:gd name="T47" fmla="*/ 90 h 178"/>
                <a:gd name="T48" fmla="*/ 146 w 208"/>
                <a:gd name="T49" fmla="*/ 102 h 178"/>
                <a:gd name="T50" fmla="*/ 130 w 208"/>
                <a:gd name="T51" fmla="*/ 124 h 178"/>
                <a:gd name="T52" fmla="*/ 122 w 208"/>
                <a:gd name="T53" fmla="*/ 130 h 178"/>
                <a:gd name="T54" fmla="*/ 102 w 208"/>
                <a:gd name="T55" fmla="*/ 140 h 178"/>
                <a:gd name="T56" fmla="*/ 80 w 208"/>
                <a:gd name="T57" fmla="*/ 144 h 178"/>
                <a:gd name="T58" fmla="*/ 72 w 208"/>
                <a:gd name="T59" fmla="*/ 142 h 178"/>
                <a:gd name="T60" fmla="*/ 56 w 208"/>
                <a:gd name="T61" fmla="*/ 136 h 178"/>
                <a:gd name="T62" fmla="*/ 52 w 208"/>
                <a:gd name="T63" fmla="*/ 130 h 178"/>
                <a:gd name="T64" fmla="*/ 50 w 208"/>
                <a:gd name="T65" fmla="*/ 114 h 178"/>
                <a:gd name="T66" fmla="*/ 56 w 208"/>
                <a:gd name="T67" fmla="*/ 90 h 178"/>
                <a:gd name="T68" fmla="*/ 62 w 208"/>
                <a:gd name="T69" fmla="*/ 78 h 178"/>
                <a:gd name="T70" fmla="*/ 78 w 208"/>
                <a:gd name="T71" fmla="*/ 58 h 178"/>
                <a:gd name="T72" fmla="*/ 88 w 208"/>
                <a:gd name="T73" fmla="*/ 50 h 178"/>
                <a:gd name="T74" fmla="*/ 108 w 208"/>
                <a:gd name="T75" fmla="*/ 40 h 178"/>
                <a:gd name="T76" fmla="*/ 130 w 208"/>
                <a:gd name="T77" fmla="*/ 36 h 178"/>
                <a:gd name="T78" fmla="*/ 138 w 208"/>
                <a:gd name="T79" fmla="*/ 38 h 178"/>
                <a:gd name="T80" fmla="*/ 152 w 208"/>
                <a:gd name="T81" fmla="*/ 44 h 178"/>
                <a:gd name="T82" fmla="*/ 158 w 208"/>
                <a:gd name="T83" fmla="*/ 50 h 178"/>
                <a:gd name="T84" fmla="*/ 160 w 208"/>
                <a:gd name="T85" fmla="*/ 66 h 178"/>
                <a:gd name="T86" fmla="*/ 154 w 208"/>
                <a:gd name="T87" fmla="*/ 9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8" h="178">
                  <a:moveTo>
                    <a:pt x="202" y="30"/>
                  </a:moveTo>
                  <a:lnTo>
                    <a:pt x="202" y="30"/>
                  </a:lnTo>
                  <a:lnTo>
                    <a:pt x="198" y="24"/>
                  </a:lnTo>
                  <a:lnTo>
                    <a:pt x="192" y="18"/>
                  </a:lnTo>
                  <a:lnTo>
                    <a:pt x="184" y="12"/>
                  </a:lnTo>
                  <a:lnTo>
                    <a:pt x="178" y="8"/>
                  </a:lnTo>
                  <a:lnTo>
                    <a:pt x="168" y="6"/>
                  </a:lnTo>
                  <a:lnTo>
                    <a:pt x="158" y="2"/>
                  </a:lnTo>
                  <a:lnTo>
                    <a:pt x="136" y="0"/>
                  </a:lnTo>
                  <a:lnTo>
                    <a:pt x="136" y="0"/>
                  </a:lnTo>
                  <a:lnTo>
                    <a:pt x="114" y="2"/>
                  </a:lnTo>
                  <a:lnTo>
                    <a:pt x="92" y="8"/>
                  </a:lnTo>
                  <a:lnTo>
                    <a:pt x="74" y="16"/>
                  </a:lnTo>
                  <a:lnTo>
                    <a:pt x="54" y="26"/>
                  </a:lnTo>
                  <a:lnTo>
                    <a:pt x="54" y="26"/>
                  </a:lnTo>
                  <a:lnTo>
                    <a:pt x="38" y="40"/>
                  </a:lnTo>
                  <a:lnTo>
                    <a:pt x="24" y="54"/>
                  </a:lnTo>
                  <a:lnTo>
                    <a:pt x="14" y="72"/>
                  </a:lnTo>
                  <a:lnTo>
                    <a:pt x="6" y="90"/>
                  </a:lnTo>
                  <a:lnTo>
                    <a:pt x="6" y="90"/>
                  </a:lnTo>
                  <a:lnTo>
                    <a:pt x="0" y="110"/>
                  </a:lnTo>
                  <a:lnTo>
                    <a:pt x="0" y="128"/>
                  </a:lnTo>
                  <a:lnTo>
                    <a:pt x="0" y="136"/>
                  </a:lnTo>
                  <a:lnTo>
                    <a:pt x="4" y="144"/>
                  </a:lnTo>
                  <a:lnTo>
                    <a:pt x="8" y="150"/>
                  </a:lnTo>
                  <a:lnTo>
                    <a:pt x="12" y="158"/>
                  </a:lnTo>
                  <a:lnTo>
                    <a:pt x="12" y="158"/>
                  </a:lnTo>
                  <a:lnTo>
                    <a:pt x="22" y="166"/>
                  </a:lnTo>
                  <a:lnTo>
                    <a:pt x="36" y="174"/>
                  </a:lnTo>
                  <a:lnTo>
                    <a:pt x="52" y="178"/>
                  </a:lnTo>
                  <a:lnTo>
                    <a:pt x="70" y="178"/>
                  </a:lnTo>
                  <a:lnTo>
                    <a:pt x="70" y="178"/>
                  </a:lnTo>
                  <a:lnTo>
                    <a:pt x="92" y="176"/>
                  </a:lnTo>
                  <a:lnTo>
                    <a:pt x="114" y="172"/>
                  </a:lnTo>
                  <a:lnTo>
                    <a:pt x="134" y="164"/>
                  </a:lnTo>
                  <a:lnTo>
                    <a:pt x="152" y="154"/>
                  </a:lnTo>
                  <a:lnTo>
                    <a:pt x="152" y="154"/>
                  </a:lnTo>
                  <a:lnTo>
                    <a:pt x="168" y="140"/>
                  </a:lnTo>
                  <a:lnTo>
                    <a:pt x="182" y="124"/>
                  </a:lnTo>
                  <a:lnTo>
                    <a:pt x="192" y="108"/>
                  </a:lnTo>
                  <a:lnTo>
                    <a:pt x="202" y="90"/>
                  </a:lnTo>
                  <a:lnTo>
                    <a:pt x="202" y="90"/>
                  </a:lnTo>
                  <a:lnTo>
                    <a:pt x="206" y="72"/>
                  </a:lnTo>
                  <a:lnTo>
                    <a:pt x="208" y="58"/>
                  </a:lnTo>
                  <a:lnTo>
                    <a:pt x="206" y="44"/>
                  </a:lnTo>
                  <a:lnTo>
                    <a:pt x="202" y="30"/>
                  </a:lnTo>
                  <a:lnTo>
                    <a:pt x="202" y="30"/>
                  </a:lnTo>
                  <a:close/>
                  <a:moveTo>
                    <a:pt x="154" y="90"/>
                  </a:moveTo>
                  <a:lnTo>
                    <a:pt x="154" y="90"/>
                  </a:lnTo>
                  <a:lnTo>
                    <a:pt x="146" y="102"/>
                  </a:lnTo>
                  <a:lnTo>
                    <a:pt x="138" y="114"/>
                  </a:lnTo>
                  <a:lnTo>
                    <a:pt x="130" y="124"/>
                  </a:lnTo>
                  <a:lnTo>
                    <a:pt x="122" y="130"/>
                  </a:lnTo>
                  <a:lnTo>
                    <a:pt x="122" y="130"/>
                  </a:lnTo>
                  <a:lnTo>
                    <a:pt x="112" y="136"/>
                  </a:lnTo>
                  <a:lnTo>
                    <a:pt x="102" y="140"/>
                  </a:lnTo>
                  <a:lnTo>
                    <a:pt x="92" y="142"/>
                  </a:lnTo>
                  <a:lnTo>
                    <a:pt x="80" y="144"/>
                  </a:lnTo>
                  <a:lnTo>
                    <a:pt x="80" y="144"/>
                  </a:lnTo>
                  <a:lnTo>
                    <a:pt x="72" y="142"/>
                  </a:lnTo>
                  <a:lnTo>
                    <a:pt x="64" y="140"/>
                  </a:lnTo>
                  <a:lnTo>
                    <a:pt x="56" y="136"/>
                  </a:lnTo>
                  <a:lnTo>
                    <a:pt x="52" y="130"/>
                  </a:lnTo>
                  <a:lnTo>
                    <a:pt x="52" y="130"/>
                  </a:lnTo>
                  <a:lnTo>
                    <a:pt x="50" y="124"/>
                  </a:lnTo>
                  <a:lnTo>
                    <a:pt x="50" y="114"/>
                  </a:lnTo>
                  <a:lnTo>
                    <a:pt x="52" y="102"/>
                  </a:lnTo>
                  <a:lnTo>
                    <a:pt x="56" y="90"/>
                  </a:lnTo>
                  <a:lnTo>
                    <a:pt x="56" y="90"/>
                  </a:lnTo>
                  <a:lnTo>
                    <a:pt x="62" y="78"/>
                  </a:lnTo>
                  <a:lnTo>
                    <a:pt x="70" y="66"/>
                  </a:lnTo>
                  <a:lnTo>
                    <a:pt x="78" y="58"/>
                  </a:lnTo>
                  <a:lnTo>
                    <a:pt x="88" y="50"/>
                  </a:lnTo>
                  <a:lnTo>
                    <a:pt x="88" y="50"/>
                  </a:lnTo>
                  <a:lnTo>
                    <a:pt x="98" y="44"/>
                  </a:lnTo>
                  <a:lnTo>
                    <a:pt x="108" y="40"/>
                  </a:lnTo>
                  <a:lnTo>
                    <a:pt x="118" y="38"/>
                  </a:lnTo>
                  <a:lnTo>
                    <a:pt x="130" y="36"/>
                  </a:lnTo>
                  <a:lnTo>
                    <a:pt x="130" y="36"/>
                  </a:lnTo>
                  <a:lnTo>
                    <a:pt x="138" y="38"/>
                  </a:lnTo>
                  <a:lnTo>
                    <a:pt x="146" y="40"/>
                  </a:lnTo>
                  <a:lnTo>
                    <a:pt x="152" y="44"/>
                  </a:lnTo>
                  <a:lnTo>
                    <a:pt x="158" y="50"/>
                  </a:lnTo>
                  <a:lnTo>
                    <a:pt x="158" y="50"/>
                  </a:lnTo>
                  <a:lnTo>
                    <a:pt x="160" y="56"/>
                  </a:lnTo>
                  <a:lnTo>
                    <a:pt x="160" y="66"/>
                  </a:lnTo>
                  <a:lnTo>
                    <a:pt x="158" y="76"/>
                  </a:lnTo>
                  <a:lnTo>
                    <a:pt x="154" y="90"/>
                  </a:lnTo>
                  <a:lnTo>
                    <a:pt x="154" y="90"/>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2" name="Freeform 14">
              <a:extLst>
                <a:ext uri="{FF2B5EF4-FFF2-40B4-BE49-F238E27FC236}">
                  <a16:creationId xmlns:a16="http://schemas.microsoft.com/office/drawing/2014/main" id="{6EF7E44E-361F-42BB-A5C2-E550E4B8E8F0}"/>
                </a:ext>
              </a:extLst>
            </p:cNvPr>
            <p:cNvSpPr>
              <a:spLocks noEditPoints="1"/>
            </p:cNvSpPr>
            <p:nvPr userDrawn="1"/>
          </p:nvSpPr>
          <p:spPr bwMode="auto">
            <a:xfrm>
              <a:off x="6865938" y="2509838"/>
              <a:ext cx="320675" cy="419100"/>
            </a:xfrm>
            <a:custGeom>
              <a:avLst/>
              <a:gdLst>
                <a:gd name="T0" fmla="*/ 160 w 202"/>
                <a:gd name="T1" fmla="*/ 10 h 264"/>
                <a:gd name="T2" fmla="*/ 178 w 202"/>
                <a:gd name="T3" fmla="*/ 22 h 264"/>
                <a:gd name="T4" fmla="*/ 190 w 202"/>
                <a:gd name="T5" fmla="*/ 40 h 264"/>
                <a:gd name="T6" fmla="*/ 196 w 202"/>
                <a:gd name="T7" fmla="*/ 50 h 264"/>
                <a:gd name="T8" fmla="*/ 200 w 202"/>
                <a:gd name="T9" fmla="*/ 72 h 264"/>
                <a:gd name="T10" fmla="*/ 202 w 202"/>
                <a:gd name="T11" fmla="*/ 84 h 264"/>
                <a:gd name="T12" fmla="*/ 198 w 202"/>
                <a:gd name="T13" fmla="*/ 108 h 264"/>
                <a:gd name="T14" fmla="*/ 190 w 202"/>
                <a:gd name="T15" fmla="*/ 128 h 264"/>
                <a:gd name="T16" fmla="*/ 184 w 202"/>
                <a:gd name="T17" fmla="*/ 136 h 264"/>
                <a:gd name="T18" fmla="*/ 168 w 202"/>
                <a:gd name="T19" fmla="*/ 150 h 264"/>
                <a:gd name="T20" fmla="*/ 158 w 202"/>
                <a:gd name="T21" fmla="*/ 156 h 264"/>
                <a:gd name="T22" fmla="*/ 136 w 202"/>
                <a:gd name="T23" fmla="*/ 164 h 264"/>
                <a:gd name="T24" fmla="*/ 112 w 202"/>
                <a:gd name="T25" fmla="*/ 166 h 264"/>
                <a:gd name="T26" fmla="*/ 66 w 202"/>
                <a:gd name="T27" fmla="*/ 166 h 264"/>
                <a:gd name="T28" fmla="*/ 64 w 202"/>
                <a:gd name="T29" fmla="*/ 170 h 264"/>
                <a:gd name="T30" fmla="*/ 64 w 202"/>
                <a:gd name="T31" fmla="*/ 258 h 264"/>
                <a:gd name="T32" fmla="*/ 62 w 202"/>
                <a:gd name="T33" fmla="*/ 262 h 264"/>
                <a:gd name="T34" fmla="*/ 8 w 202"/>
                <a:gd name="T35" fmla="*/ 264 h 264"/>
                <a:gd name="T36" fmla="*/ 2 w 202"/>
                <a:gd name="T37" fmla="*/ 262 h 264"/>
                <a:gd name="T38" fmla="*/ 0 w 202"/>
                <a:gd name="T39" fmla="*/ 258 h 264"/>
                <a:gd name="T40" fmla="*/ 0 w 202"/>
                <a:gd name="T41" fmla="*/ 6 h 264"/>
                <a:gd name="T42" fmla="*/ 2 w 202"/>
                <a:gd name="T43" fmla="*/ 2 h 264"/>
                <a:gd name="T44" fmla="*/ 114 w 202"/>
                <a:gd name="T45" fmla="*/ 0 h 264"/>
                <a:gd name="T46" fmla="*/ 128 w 202"/>
                <a:gd name="T47" fmla="*/ 0 h 264"/>
                <a:gd name="T48" fmla="*/ 150 w 202"/>
                <a:gd name="T49" fmla="*/ 6 h 264"/>
                <a:gd name="T50" fmla="*/ 160 w 202"/>
                <a:gd name="T51" fmla="*/ 10 h 264"/>
                <a:gd name="T52" fmla="*/ 130 w 202"/>
                <a:gd name="T53" fmla="*/ 108 h 264"/>
                <a:gd name="T54" fmla="*/ 136 w 202"/>
                <a:gd name="T55" fmla="*/ 98 h 264"/>
                <a:gd name="T56" fmla="*/ 140 w 202"/>
                <a:gd name="T57" fmla="*/ 86 h 264"/>
                <a:gd name="T58" fmla="*/ 138 w 202"/>
                <a:gd name="T59" fmla="*/ 78 h 264"/>
                <a:gd name="T60" fmla="*/ 134 w 202"/>
                <a:gd name="T61" fmla="*/ 66 h 264"/>
                <a:gd name="T62" fmla="*/ 130 w 202"/>
                <a:gd name="T63" fmla="*/ 62 h 264"/>
                <a:gd name="T64" fmla="*/ 118 w 202"/>
                <a:gd name="T65" fmla="*/ 56 h 264"/>
                <a:gd name="T66" fmla="*/ 104 w 202"/>
                <a:gd name="T67" fmla="*/ 54 h 264"/>
                <a:gd name="T68" fmla="*/ 66 w 202"/>
                <a:gd name="T69" fmla="*/ 54 h 264"/>
                <a:gd name="T70" fmla="*/ 64 w 202"/>
                <a:gd name="T71" fmla="*/ 56 h 264"/>
                <a:gd name="T72" fmla="*/ 64 w 202"/>
                <a:gd name="T73" fmla="*/ 114 h 264"/>
                <a:gd name="T74" fmla="*/ 66 w 202"/>
                <a:gd name="T75" fmla="*/ 116 h 264"/>
                <a:gd name="T76" fmla="*/ 104 w 202"/>
                <a:gd name="T77" fmla="*/ 116 h 264"/>
                <a:gd name="T78" fmla="*/ 124 w 202"/>
                <a:gd name="T79" fmla="*/ 112 h 264"/>
                <a:gd name="T80" fmla="*/ 130 w 202"/>
                <a:gd name="T81" fmla="*/ 10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 h="264">
                  <a:moveTo>
                    <a:pt x="160" y="10"/>
                  </a:moveTo>
                  <a:lnTo>
                    <a:pt x="160" y="10"/>
                  </a:lnTo>
                  <a:lnTo>
                    <a:pt x="170" y="16"/>
                  </a:lnTo>
                  <a:lnTo>
                    <a:pt x="178" y="22"/>
                  </a:lnTo>
                  <a:lnTo>
                    <a:pt x="184" y="30"/>
                  </a:lnTo>
                  <a:lnTo>
                    <a:pt x="190" y="40"/>
                  </a:lnTo>
                  <a:lnTo>
                    <a:pt x="190" y="40"/>
                  </a:lnTo>
                  <a:lnTo>
                    <a:pt x="196" y="50"/>
                  </a:lnTo>
                  <a:lnTo>
                    <a:pt x="198" y="60"/>
                  </a:lnTo>
                  <a:lnTo>
                    <a:pt x="200" y="72"/>
                  </a:lnTo>
                  <a:lnTo>
                    <a:pt x="202" y="84"/>
                  </a:lnTo>
                  <a:lnTo>
                    <a:pt x="202" y="84"/>
                  </a:lnTo>
                  <a:lnTo>
                    <a:pt x="200" y="96"/>
                  </a:lnTo>
                  <a:lnTo>
                    <a:pt x="198" y="108"/>
                  </a:lnTo>
                  <a:lnTo>
                    <a:pt x="196" y="118"/>
                  </a:lnTo>
                  <a:lnTo>
                    <a:pt x="190" y="128"/>
                  </a:lnTo>
                  <a:lnTo>
                    <a:pt x="190" y="128"/>
                  </a:lnTo>
                  <a:lnTo>
                    <a:pt x="184" y="136"/>
                  </a:lnTo>
                  <a:lnTo>
                    <a:pt x="176" y="144"/>
                  </a:lnTo>
                  <a:lnTo>
                    <a:pt x="168" y="150"/>
                  </a:lnTo>
                  <a:lnTo>
                    <a:pt x="158" y="156"/>
                  </a:lnTo>
                  <a:lnTo>
                    <a:pt x="158" y="156"/>
                  </a:lnTo>
                  <a:lnTo>
                    <a:pt x="148" y="162"/>
                  </a:lnTo>
                  <a:lnTo>
                    <a:pt x="136" y="164"/>
                  </a:lnTo>
                  <a:lnTo>
                    <a:pt x="124" y="166"/>
                  </a:lnTo>
                  <a:lnTo>
                    <a:pt x="112" y="166"/>
                  </a:lnTo>
                  <a:lnTo>
                    <a:pt x="66" y="166"/>
                  </a:lnTo>
                  <a:lnTo>
                    <a:pt x="66" y="166"/>
                  </a:lnTo>
                  <a:lnTo>
                    <a:pt x="64" y="168"/>
                  </a:lnTo>
                  <a:lnTo>
                    <a:pt x="64" y="170"/>
                  </a:lnTo>
                  <a:lnTo>
                    <a:pt x="64" y="258"/>
                  </a:lnTo>
                  <a:lnTo>
                    <a:pt x="64" y="258"/>
                  </a:lnTo>
                  <a:lnTo>
                    <a:pt x="62" y="262"/>
                  </a:lnTo>
                  <a:lnTo>
                    <a:pt x="62" y="262"/>
                  </a:lnTo>
                  <a:lnTo>
                    <a:pt x="56" y="264"/>
                  </a:lnTo>
                  <a:lnTo>
                    <a:pt x="8" y="264"/>
                  </a:lnTo>
                  <a:lnTo>
                    <a:pt x="8" y="264"/>
                  </a:lnTo>
                  <a:lnTo>
                    <a:pt x="2" y="262"/>
                  </a:lnTo>
                  <a:lnTo>
                    <a:pt x="2" y="262"/>
                  </a:lnTo>
                  <a:lnTo>
                    <a:pt x="0" y="258"/>
                  </a:lnTo>
                  <a:lnTo>
                    <a:pt x="0" y="6"/>
                  </a:lnTo>
                  <a:lnTo>
                    <a:pt x="0" y="6"/>
                  </a:lnTo>
                  <a:lnTo>
                    <a:pt x="2" y="2"/>
                  </a:lnTo>
                  <a:lnTo>
                    <a:pt x="2" y="2"/>
                  </a:lnTo>
                  <a:lnTo>
                    <a:pt x="8" y="0"/>
                  </a:lnTo>
                  <a:lnTo>
                    <a:pt x="114" y="0"/>
                  </a:lnTo>
                  <a:lnTo>
                    <a:pt x="114" y="0"/>
                  </a:lnTo>
                  <a:lnTo>
                    <a:pt x="128" y="0"/>
                  </a:lnTo>
                  <a:lnTo>
                    <a:pt x="138" y="2"/>
                  </a:lnTo>
                  <a:lnTo>
                    <a:pt x="150" y="6"/>
                  </a:lnTo>
                  <a:lnTo>
                    <a:pt x="160" y="10"/>
                  </a:lnTo>
                  <a:lnTo>
                    <a:pt x="160" y="10"/>
                  </a:lnTo>
                  <a:close/>
                  <a:moveTo>
                    <a:pt x="130" y="108"/>
                  </a:moveTo>
                  <a:lnTo>
                    <a:pt x="130" y="108"/>
                  </a:lnTo>
                  <a:lnTo>
                    <a:pt x="134" y="104"/>
                  </a:lnTo>
                  <a:lnTo>
                    <a:pt x="136" y="98"/>
                  </a:lnTo>
                  <a:lnTo>
                    <a:pt x="138" y="92"/>
                  </a:lnTo>
                  <a:lnTo>
                    <a:pt x="140" y="86"/>
                  </a:lnTo>
                  <a:lnTo>
                    <a:pt x="140" y="86"/>
                  </a:lnTo>
                  <a:lnTo>
                    <a:pt x="138" y="78"/>
                  </a:lnTo>
                  <a:lnTo>
                    <a:pt x="136" y="72"/>
                  </a:lnTo>
                  <a:lnTo>
                    <a:pt x="134" y="66"/>
                  </a:lnTo>
                  <a:lnTo>
                    <a:pt x="130" y="62"/>
                  </a:lnTo>
                  <a:lnTo>
                    <a:pt x="130" y="62"/>
                  </a:lnTo>
                  <a:lnTo>
                    <a:pt x="124" y="58"/>
                  </a:lnTo>
                  <a:lnTo>
                    <a:pt x="118" y="56"/>
                  </a:lnTo>
                  <a:lnTo>
                    <a:pt x="112" y="54"/>
                  </a:lnTo>
                  <a:lnTo>
                    <a:pt x="104" y="54"/>
                  </a:lnTo>
                  <a:lnTo>
                    <a:pt x="66" y="54"/>
                  </a:lnTo>
                  <a:lnTo>
                    <a:pt x="66" y="54"/>
                  </a:lnTo>
                  <a:lnTo>
                    <a:pt x="64" y="54"/>
                  </a:lnTo>
                  <a:lnTo>
                    <a:pt x="64" y="56"/>
                  </a:lnTo>
                  <a:lnTo>
                    <a:pt x="64" y="114"/>
                  </a:lnTo>
                  <a:lnTo>
                    <a:pt x="64" y="114"/>
                  </a:lnTo>
                  <a:lnTo>
                    <a:pt x="64" y="116"/>
                  </a:lnTo>
                  <a:lnTo>
                    <a:pt x="66" y="116"/>
                  </a:lnTo>
                  <a:lnTo>
                    <a:pt x="104" y="116"/>
                  </a:lnTo>
                  <a:lnTo>
                    <a:pt x="104" y="116"/>
                  </a:lnTo>
                  <a:lnTo>
                    <a:pt x="118" y="114"/>
                  </a:lnTo>
                  <a:lnTo>
                    <a:pt x="124" y="112"/>
                  </a:lnTo>
                  <a:lnTo>
                    <a:pt x="130" y="108"/>
                  </a:lnTo>
                  <a:lnTo>
                    <a:pt x="130" y="108"/>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3" name="Freeform 15">
              <a:extLst>
                <a:ext uri="{FF2B5EF4-FFF2-40B4-BE49-F238E27FC236}">
                  <a16:creationId xmlns:a16="http://schemas.microsoft.com/office/drawing/2014/main" id="{9B9E7EF2-7C75-40BC-96A4-BA6332BA3B1C}"/>
                </a:ext>
              </a:extLst>
            </p:cNvPr>
            <p:cNvSpPr>
              <a:spLocks noEditPoints="1"/>
            </p:cNvSpPr>
            <p:nvPr userDrawn="1"/>
          </p:nvSpPr>
          <p:spPr bwMode="auto">
            <a:xfrm>
              <a:off x="7250113" y="2509838"/>
              <a:ext cx="320675" cy="419100"/>
            </a:xfrm>
            <a:custGeom>
              <a:avLst/>
              <a:gdLst>
                <a:gd name="T0" fmla="*/ 92 w 202"/>
                <a:gd name="T1" fmla="*/ 160 h 264"/>
                <a:gd name="T2" fmla="*/ 90 w 202"/>
                <a:gd name="T3" fmla="*/ 158 h 264"/>
                <a:gd name="T4" fmla="*/ 66 w 202"/>
                <a:gd name="T5" fmla="*/ 158 h 264"/>
                <a:gd name="T6" fmla="*/ 62 w 202"/>
                <a:gd name="T7" fmla="*/ 162 h 264"/>
                <a:gd name="T8" fmla="*/ 62 w 202"/>
                <a:gd name="T9" fmla="*/ 258 h 264"/>
                <a:gd name="T10" fmla="*/ 62 w 202"/>
                <a:gd name="T11" fmla="*/ 262 h 264"/>
                <a:gd name="T12" fmla="*/ 8 w 202"/>
                <a:gd name="T13" fmla="*/ 264 h 264"/>
                <a:gd name="T14" fmla="*/ 2 w 202"/>
                <a:gd name="T15" fmla="*/ 262 h 264"/>
                <a:gd name="T16" fmla="*/ 0 w 202"/>
                <a:gd name="T17" fmla="*/ 258 h 264"/>
                <a:gd name="T18" fmla="*/ 0 w 202"/>
                <a:gd name="T19" fmla="*/ 6 h 264"/>
                <a:gd name="T20" fmla="*/ 2 w 202"/>
                <a:gd name="T21" fmla="*/ 2 h 264"/>
                <a:gd name="T22" fmla="*/ 118 w 202"/>
                <a:gd name="T23" fmla="*/ 0 h 264"/>
                <a:gd name="T24" fmla="*/ 130 w 202"/>
                <a:gd name="T25" fmla="*/ 0 h 264"/>
                <a:gd name="T26" fmla="*/ 152 w 202"/>
                <a:gd name="T27" fmla="*/ 6 h 264"/>
                <a:gd name="T28" fmla="*/ 160 w 202"/>
                <a:gd name="T29" fmla="*/ 10 h 264"/>
                <a:gd name="T30" fmla="*/ 178 w 202"/>
                <a:gd name="T31" fmla="*/ 22 h 264"/>
                <a:gd name="T32" fmla="*/ 190 w 202"/>
                <a:gd name="T33" fmla="*/ 38 h 264"/>
                <a:gd name="T34" fmla="*/ 194 w 202"/>
                <a:gd name="T35" fmla="*/ 48 h 264"/>
                <a:gd name="T36" fmla="*/ 200 w 202"/>
                <a:gd name="T37" fmla="*/ 70 h 264"/>
                <a:gd name="T38" fmla="*/ 200 w 202"/>
                <a:gd name="T39" fmla="*/ 82 h 264"/>
                <a:gd name="T40" fmla="*/ 198 w 202"/>
                <a:gd name="T41" fmla="*/ 106 h 264"/>
                <a:gd name="T42" fmla="*/ 188 w 202"/>
                <a:gd name="T43" fmla="*/ 126 h 264"/>
                <a:gd name="T44" fmla="*/ 182 w 202"/>
                <a:gd name="T45" fmla="*/ 134 h 264"/>
                <a:gd name="T46" fmla="*/ 164 w 202"/>
                <a:gd name="T47" fmla="*/ 148 h 264"/>
                <a:gd name="T48" fmla="*/ 154 w 202"/>
                <a:gd name="T49" fmla="*/ 152 h 264"/>
                <a:gd name="T50" fmla="*/ 152 w 202"/>
                <a:gd name="T51" fmla="*/ 156 h 264"/>
                <a:gd name="T52" fmla="*/ 202 w 202"/>
                <a:gd name="T53" fmla="*/ 260 h 264"/>
                <a:gd name="T54" fmla="*/ 200 w 202"/>
                <a:gd name="T55" fmla="*/ 264 h 264"/>
                <a:gd name="T56" fmla="*/ 144 w 202"/>
                <a:gd name="T57" fmla="*/ 264 h 264"/>
                <a:gd name="T58" fmla="*/ 140 w 202"/>
                <a:gd name="T59" fmla="*/ 264 h 264"/>
                <a:gd name="T60" fmla="*/ 136 w 202"/>
                <a:gd name="T61" fmla="*/ 260 h 264"/>
                <a:gd name="T62" fmla="*/ 62 w 202"/>
                <a:gd name="T63" fmla="*/ 108 h 264"/>
                <a:gd name="T64" fmla="*/ 64 w 202"/>
                <a:gd name="T65" fmla="*/ 110 h 264"/>
                <a:gd name="T66" fmla="*/ 106 w 202"/>
                <a:gd name="T67" fmla="*/ 110 h 264"/>
                <a:gd name="T68" fmla="*/ 120 w 202"/>
                <a:gd name="T69" fmla="*/ 108 h 264"/>
                <a:gd name="T70" fmla="*/ 130 w 202"/>
                <a:gd name="T71" fmla="*/ 104 h 264"/>
                <a:gd name="T72" fmla="*/ 136 w 202"/>
                <a:gd name="T73" fmla="*/ 94 h 264"/>
                <a:gd name="T74" fmla="*/ 138 w 202"/>
                <a:gd name="T75" fmla="*/ 82 h 264"/>
                <a:gd name="T76" fmla="*/ 134 w 202"/>
                <a:gd name="T77" fmla="*/ 66 h 264"/>
                <a:gd name="T78" fmla="*/ 130 w 202"/>
                <a:gd name="T79" fmla="*/ 62 h 264"/>
                <a:gd name="T80" fmla="*/ 106 w 202"/>
                <a:gd name="T81" fmla="*/ 54 h 264"/>
                <a:gd name="T82" fmla="*/ 66 w 202"/>
                <a:gd name="T83" fmla="*/ 54 h 264"/>
                <a:gd name="T84" fmla="*/ 62 w 202"/>
                <a:gd name="T85" fmla="*/ 5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2" h="264">
                  <a:moveTo>
                    <a:pt x="136" y="260"/>
                  </a:moveTo>
                  <a:lnTo>
                    <a:pt x="92" y="160"/>
                  </a:lnTo>
                  <a:lnTo>
                    <a:pt x="92" y="160"/>
                  </a:lnTo>
                  <a:lnTo>
                    <a:pt x="90" y="158"/>
                  </a:lnTo>
                  <a:lnTo>
                    <a:pt x="66" y="158"/>
                  </a:lnTo>
                  <a:lnTo>
                    <a:pt x="66" y="158"/>
                  </a:lnTo>
                  <a:lnTo>
                    <a:pt x="64" y="160"/>
                  </a:lnTo>
                  <a:lnTo>
                    <a:pt x="62" y="162"/>
                  </a:lnTo>
                  <a:lnTo>
                    <a:pt x="62" y="258"/>
                  </a:lnTo>
                  <a:lnTo>
                    <a:pt x="62" y="258"/>
                  </a:lnTo>
                  <a:lnTo>
                    <a:pt x="62" y="262"/>
                  </a:lnTo>
                  <a:lnTo>
                    <a:pt x="62" y="262"/>
                  </a:lnTo>
                  <a:lnTo>
                    <a:pt x="56" y="264"/>
                  </a:lnTo>
                  <a:lnTo>
                    <a:pt x="8" y="264"/>
                  </a:lnTo>
                  <a:lnTo>
                    <a:pt x="8" y="264"/>
                  </a:lnTo>
                  <a:lnTo>
                    <a:pt x="2" y="262"/>
                  </a:lnTo>
                  <a:lnTo>
                    <a:pt x="2" y="262"/>
                  </a:lnTo>
                  <a:lnTo>
                    <a:pt x="0" y="258"/>
                  </a:lnTo>
                  <a:lnTo>
                    <a:pt x="0" y="6"/>
                  </a:lnTo>
                  <a:lnTo>
                    <a:pt x="0" y="6"/>
                  </a:lnTo>
                  <a:lnTo>
                    <a:pt x="2" y="2"/>
                  </a:lnTo>
                  <a:lnTo>
                    <a:pt x="2" y="2"/>
                  </a:lnTo>
                  <a:lnTo>
                    <a:pt x="8" y="0"/>
                  </a:lnTo>
                  <a:lnTo>
                    <a:pt x="118" y="0"/>
                  </a:lnTo>
                  <a:lnTo>
                    <a:pt x="118" y="0"/>
                  </a:lnTo>
                  <a:lnTo>
                    <a:pt x="130" y="0"/>
                  </a:lnTo>
                  <a:lnTo>
                    <a:pt x="140" y="2"/>
                  </a:lnTo>
                  <a:lnTo>
                    <a:pt x="152" y="6"/>
                  </a:lnTo>
                  <a:lnTo>
                    <a:pt x="160" y="10"/>
                  </a:lnTo>
                  <a:lnTo>
                    <a:pt x="160" y="10"/>
                  </a:lnTo>
                  <a:lnTo>
                    <a:pt x="170" y="16"/>
                  </a:lnTo>
                  <a:lnTo>
                    <a:pt x="178" y="22"/>
                  </a:lnTo>
                  <a:lnTo>
                    <a:pt x="184" y="30"/>
                  </a:lnTo>
                  <a:lnTo>
                    <a:pt x="190" y="38"/>
                  </a:lnTo>
                  <a:lnTo>
                    <a:pt x="190" y="38"/>
                  </a:lnTo>
                  <a:lnTo>
                    <a:pt x="194" y="48"/>
                  </a:lnTo>
                  <a:lnTo>
                    <a:pt x="198" y="58"/>
                  </a:lnTo>
                  <a:lnTo>
                    <a:pt x="200" y="70"/>
                  </a:lnTo>
                  <a:lnTo>
                    <a:pt x="200" y="82"/>
                  </a:lnTo>
                  <a:lnTo>
                    <a:pt x="200" y="82"/>
                  </a:lnTo>
                  <a:lnTo>
                    <a:pt x="200" y="94"/>
                  </a:lnTo>
                  <a:lnTo>
                    <a:pt x="198" y="106"/>
                  </a:lnTo>
                  <a:lnTo>
                    <a:pt x="194" y="116"/>
                  </a:lnTo>
                  <a:lnTo>
                    <a:pt x="188" y="126"/>
                  </a:lnTo>
                  <a:lnTo>
                    <a:pt x="188" y="126"/>
                  </a:lnTo>
                  <a:lnTo>
                    <a:pt x="182" y="134"/>
                  </a:lnTo>
                  <a:lnTo>
                    <a:pt x="174" y="142"/>
                  </a:lnTo>
                  <a:lnTo>
                    <a:pt x="164" y="148"/>
                  </a:lnTo>
                  <a:lnTo>
                    <a:pt x="154" y="152"/>
                  </a:lnTo>
                  <a:lnTo>
                    <a:pt x="154" y="152"/>
                  </a:lnTo>
                  <a:lnTo>
                    <a:pt x="152" y="154"/>
                  </a:lnTo>
                  <a:lnTo>
                    <a:pt x="152" y="156"/>
                  </a:lnTo>
                  <a:lnTo>
                    <a:pt x="202" y="256"/>
                  </a:lnTo>
                  <a:lnTo>
                    <a:pt x="202" y="260"/>
                  </a:lnTo>
                  <a:lnTo>
                    <a:pt x="202" y="260"/>
                  </a:lnTo>
                  <a:lnTo>
                    <a:pt x="200" y="264"/>
                  </a:lnTo>
                  <a:lnTo>
                    <a:pt x="196" y="264"/>
                  </a:lnTo>
                  <a:lnTo>
                    <a:pt x="144" y="264"/>
                  </a:lnTo>
                  <a:lnTo>
                    <a:pt x="144" y="264"/>
                  </a:lnTo>
                  <a:lnTo>
                    <a:pt x="140" y="264"/>
                  </a:lnTo>
                  <a:lnTo>
                    <a:pt x="136" y="260"/>
                  </a:lnTo>
                  <a:lnTo>
                    <a:pt x="136" y="260"/>
                  </a:lnTo>
                  <a:close/>
                  <a:moveTo>
                    <a:pt x="62" y="56"/>
                  </a:moveTo>
                  <a:lnTo>
                    <a:pt x="62" y="108"/>
                  </a:lnTo>
                  <a:lnTo>
                    <a:pt x="62" y="108"/>
                  </a:lnTo>
                  <a:lnTo>
                    <a:pt x="64" y="110"/>
                  </a:lnTo>
                  <a:lnTo>
                    <a:pt x="66" y="110"/>
                  </a:lnTo>
                  <a:lnTo>
                    <a:pt x="106" y="110"/>
                  </a:lnTo>
                  <a:lnTo>
                    <a:pt x="106" y="110"/>
                  </a:lnTo>
                  <a:lnTo>
                    <a:pt x="120" y="108"/>
                  </a:lnTo>
                  <a:lnTo>
                    <a:pt x="130" y="104"/>
                  </a:lnTo>
                  <a:lnTo>
                    <a:pt x="130" y="104"/>
                  </a:lnTo>
                  <a:lnTo>
                    <a:pt x="134" y="98"/>
                  </a:lnTo>
                  <a:lnTo>
                    <a:pt x="136" y="94"/>
                  </a:lnTo>
                  <a:lnTo>
                    <a:pt x="138" y="82"/>
                  </a:lnTo>
                  <a:lnTo>
                    <a:pt x="138" y="82"/>
                  </a:lnTo>
                  <a:lnTo>
                    <a:pt x="136" y="70"/>
                  </a:lnTo>
                  <a:lnTo>
                    <a:pt x="134" y="66"/>
                  </a:lnTo>
                  <a:lnTo>
                    <a:pt x="130" y="62"/>
                  </a:lnTo>
                  <a:lnTo>
                    <a:pt x="130" y="62"/>
                  </a:lnTo>
                  <a:lnTo>
                    <a:pt x="120" y="56"/>
                  </a:lnTo>
                  <a:lnTo>
                    <a:pt x="106" y="54"/>
                  </a:lnTo>
                  <a:lnTo>
                    <a:pt x="66" y="54"/>
                  </a:lnTo>
                  <a:lnTo>
                    <a:pt x="66" y="54"/>
                  </a:lnTo>
                  <a:lnTo>
                    <a:pt x="64" y="54"/>
                  </a:lnTo>
                  <a:lnTo>
                    <a:pt x="62" y="56"/>
                  </a:lnTo>
                  <a:lnTo>
                    <a:pt x="62" y="56"/>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4" name="Freeform 16">
              <a:extLst>
                <a:ext uri="{FF2B5EF4-FFF2-40B4-BE49-F238E27FC236}">
                  <a16:creationId xmlns:a16="http://schemas.microsoft.com/office/drawing/2014/main" id="{274A7445-8EC9-4113-82E6-DEB1A377C3AC}"/>
                </a:ext>
              </a:extLst>
            </p:cNvPr>
            <p:cNvSpPr>
              <a:spLocks noEditPoints="1"/>
            </p:cNvSpPr>
            <p:nvPr userDrawn="1"/>
          </p:nvSpPr>
          <p:spPr bwMode="auto">
            <a:xfrm>
              <a:off x="7634288" y="2503488"/>
              <a:ext cx="327025" cy="431800"/>
            </a:xfrm>
            <a:custGeom>
              <a:avLst/>
              <a:gdLst>
                <a:gd name="T0" fmla="*/ 50 w 206"/>
                <a:gd name="T1" fmla="*/ 260 h 272"/>
                <a:gd name="T2" fmla="*/ 28 w 206"/>
                <a:gd name="T3" fmla="*/ 246 h 272"/>
                <a:gd name="T4" fmla="*/ 12 w 206"/>
                <a:gd name="T5" fmla="*/ 226 h 272"/>
                <a:gd name="T6" fmla="*/ 8 w 206"/>
                <a:gd name="T7" fmla="*/ 214 h 272"/>
                <a:gd name="T8" fmla="*/ 0 w 206"/>
                <a:gd name="T9" fmla="*/ 188 h 272"/>
                <a:gd name="T10" fmla="*/ 0 w 206"/>
                <a:gd name="T11" fmla="*/ 98 h 272"/>
                <a:gd name="T12" fmla="*/ 0 w 206"/>
                <a:gd name="T13" fmla="*/ 84 h 272"/>
                <a:gd name="T14" fmla="*/ 8 w 206"/>
                <a:gd name="T15" fmla="*/ 58 h 272"/>
                <a:gd name="T16" fmla="*/ 12 w 206"/>
                <a:gd name="T17" fmla="*/ 48 h 272"/>
                <a:gd name="T18" fmla="*/ 28 w 206"/>
                <a:gd name="T19" fmla="*/ 28 h 272"/>
                <a:gd name="T20" fmla="*/ 50 w 206"/>
                <a:gd name="T21" fmla="*/ 12 h 272"/>
                <a:gd name="T22" fmla="*/ 62 w 206"/>
                <a:gd name="T23" fmla="*/ 8 h 272"/>
                <a:gd name="T24" fmla="*/ 88 w 206"/>
                <a:gd name="T25" fmla="*/ 2 h 272"/>
                <a:gd name="T26" fmla="*/ 102 w 206"/>
                <a:gd name="T27" fmla="*/ 0 h 272"/>
                <a:gd name="T28" fmla="*/ 132 w 206"/>
                <a:gd name="T29" fmla="*/ 4 h 272"/>
                <a:gd name="T30" fmla="*/ 158 w 206"/>
                <a:gd name="T31" fmla="*/ 12 h 272"/>
                <a:gd name="T32" fmla="*/ 168 w 206"/>
                <a:gd name="T33" fmla="*/ 20 h 272"/>
                <a:gd name="T34" fmla="*/ 186 w 206"/>
                <a:gd name="T35" fmla="*/ 36 h 272"/>
                <a:gd name="T36" fmla="*/ 194 w 206"/>
                <a:gd name="T37" fmla="*/ 48 h 272"/>
                <a:gd name="T38" fmla="*/ 202 w 206"/>
                <a:gd name="T39" fmla="*/ 72 h 272"/>
                <a:gd name="T40" fmla="*/ 206 w 206"/>
                <a:gd name="T41" fmla="*/ 98 h 272"/>
                <a:gd name="T42" fmla="*/ 206 w 206"/>
                <a:gd name="T43" fmla="*/ 174 h 272"/>
                <a:gd name="T44" fmla="*/ 202 w 206"/>
                <a:gd name="T45" fmla="*/ 202 h 272"/>
                <a:gd name="T46" fmla="*/ 194 w 206"/>
                <a:gd name="T47" fmla="*/ 226 h 272"/>
                <a:gd name="T48" fmla="*/ 186 w 206"/>
                <a:gd name="T49" fmla="*/ 236 h 272"/>
                <a:gd name="T50" fmla="*/ 168 w 206"/>
                <a:gd name="T51" fmla="*/ 254 h 272"/>
                <a:gd name="T52" fmla="*/ 158 w 206"/>
                <a:gd name="T53" fmla="*/ 260 h 272"/>
                <a:gd name="T54" fmla="*/ 132 w 206"/>
                <a:gd name="T55" fmla="*/ 270 h 272"/>
                <a:gd name="T56" fmla="*/ 102 w 206"/>
                <a:gd name="T57" fmla="*/ 272 h 272"/>
                <a:gd name="T58" fmla="*/ 88 w 206"/>
                <a:gd name="T59" fmla="*/ 272 h 272"/>
                <a:gd name="T60" fmla="*/ 62 w 206"/>
                <a:gd name="T61" fmla="*/ 266 h 272"/>
                <a:gd name="T62" fmla="*/ 50 w 206"/>
                <a:gd name="T63" fmla="*/ 260 h 272"/>
                <a:gd name="T64" fmla="*/ 132 w 206"/>
                <a:gd name="T65" fmla="*/ 208 h 272"/>
                <a:gd name="T66" fmla="*/ 140 w 206"/>
                <a:gd name="T67" fmla="*/ 194 h 272"/>
                <a:gd name="T68" fmla="*/ 144 w 206"/>
                <a:gd name="T69" fmla="*/ 176 h 272"/>
                <a:gd name="T70" fmla="*/ 144 w 206"/>
                <a:gd name="T71" fmla="*/ 98 h 272"/>
                <a:gd name="T72" fmla="*/ 140 w 206"/>
                <a:gd name="T73" fmla="*/ 80 h 272"/>
                <a:gd name="T74" fmla="*/ 132 w 206"/>
                <a:gd name="T75" fmla="*/ 66 h 272"/>
                <a:gd name="T76" fmla="*/ 126 w 206"/>
                <a:gd name="T77" fmla="*/ 60 h 272"/>
                <a:gd name="T78" fmla="*/ 112 w 206"/>
                <a:gd name="T79" fmla="*/ 56 h 272"/>
                <a:gd name="T80" fmla="*/ 102 w 206"/>
                <a:gd name="T81" fmla="*/ 54 h 272"/>
                <a:gd name="T82" fmla="*/ 86 w 206"/>
                <a:gd name="T83" fmla="*/ 58 h 272"/>
                <a:gd name="T84" fmla="*/ 74 w 206"/>
                <a:gd name="T85" fmla="*/ 66 h 272"/>
                <a:gd name="T86" fmla="*/ 70 w 206"/>
                <a:gd name="T87" fmla="*/ 72 h 272"/>
                <a:gd name="T88" fmla="*/ 64 w 206"/>
                <a:gd name="T89" fmla="*/ 88 h 272"/>
                <a:gd name="T90" fmla="*/ 62 w 206"/>
                <a:gd name="T91" fmla="*/ 176 h 272"/>
                <a:gd name="T92" fmla="*/ 64 w 206"/>
                <a:gd name="T93" fmla="*/ 186 h 272"/>
                <a:gd name="T94" fmla="*/ 70 w 206"/>
                <a:gd name="T95" fmla="*/ 200 h 272"/>
                <a:gd name="T96" fmla="*/ 74 w 206"/>
                <a:gd name="T97" fmla="*/ 208 h 272"/>
                <a:gd name="T98" fmla="*/ 86 w 206"/>
                <a:gd name="T99" fmla="*/ 216 h 272"/>
                <a:gd name="T100" fmla="*/ 102 w 206"/>
                <a:gd name="T101" fmla="*/ 218 h 272"/>
                <a:gd name="T102" fmla="*/ 112 w 206"/>
                <a:gd name="T103" fmla="*/ 218 h 272"/>
                <a:gd name="T104" fmla="*/ 126 w 206"/>
                <a:gd name="T105" fmla="*/ 212 h 272"/>
                <a:gd name="T106" fmla="*/ 132 w 206"/>
                <a:gd name="T107" fmla="*/ 20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 h="272">
                  <a:moveTo>
                    <a:pt x="50" y="260"/>
                  </a:moveTo>
                  <a:lnTo>
                    <a:pt x="50" y="260"/>
                  </a:lnTo>
                  <a:lnTo>
                    <a:pt x="38" y="254"/>
                  </a:lnTo>
                  <a:lnTo>
                    <a:pt x="28" y="246"/>
                  </a:lnTo>
                  <a:lnTo>
                    <a:pt x="20" y="236"/>
                  </a:lnTo>
                  <a:lnTo>
                    <a:pt x="12" y="226"/>
                  </a:lnTo>
                  <a:lnTo>
                    <a:pt x="12" y="226"/>
                  </a:lnTo>
                  <a:lnTo>
                    <a:pt x="8" y="214"/>
                  </a:lnTo>
                  <a:lnTo>
                    <a:pt x="4" y="202"/>
                  </a:lnTo>
                  <a:lnTo>
                    <a:pt x="0" y="188"/>
                  </a:lnTo>
                  <a:lnTo>
                    <a:pt x="0" y="174"/>
                  </a:lnTo>
                  <a:lnTo>
                    <a:pt x="0" y="98"/>
                  </a:lnTo>
                  <a:lnTo>
                    <a:pt x="0" y="98"/>
                  </a:lnTo>
                  <a:lnTo>
                    <a:pt x="0" y="84"/>
                  </a:lnTo>
                  <a:lnTo>
                    <a:pt x="4" y="72"/>
                  </a:lnTo>
                  <a:lnTo>
                    <a:pt x="8" y="58"/>
                  </a:lnTo>
                  <a:lnTo>
                    <a:pt x="12" y="48"/>
                  </a:lnTo>
                  <a:lnTo>
                    <a:pt x="12" y="48"/>
                  </a:lnTo>
                  <a:lnTo>
                    <a:pt x="20" y="36"/>
                  </a:lnTo>
                  <a:lnTo>
                    <a:pt x="28" y="28"/>
                  </a:lnTo>
                  <a:lnTo>
                    <a:pt x="38" y="20"/>
                  </a:lnTo>
                  <a:lnTo>
                    <a:pt x="50" y="12"/>
                  </a:lnTo>
                  <a:lnTo>
                    <a:pt x="50" y="12"/>
                  </a:lnTo>
                  <a:lnTo>
                    <a:pt x="62" y="8"/>
                  </a:lnTo>
                  <a:lnTo>
                    <a:pt x="74" y="4"/>
                  </a:lnTo>
                  <a:lnTo>
                    <a:pt x="88" y="2"/>
                  </a:lnTo>
                  <a:lnTo>
                    <a:pt x="102" y="0"/>
                  </a:lnTo>
                  <a:lnTo>
                    <a:pt x="102" y="0"/>
                  </a:lnTo>
                  <a:lnTo>
                    <a:pt x="118" y="2"/>
                  </a:lnTo>
                  <a:lnTo>
                    <a:pt x="132" y="4"/>
                  </a:lnTo>
                  <a:lnTo>
                    <a:pt x="144" y="8"/>
                  </a:lnTo>
                  <a:lnTo>
                    <a:pt x="158" y="12"/>
                  </a:lnTo>
                  <a:lnTo>
                    <a:pt x="158" y="12"/>
                  </a:lnTo>
                  <a:lnTo>
                    <a:pt x="168" y="20"/>
                  </a:lnTo>
                  <a:lnTo>
                    <a:pt x="178" y="28"/>
                  </a:lnTo>
                  <a:lnTo>
                    <a:pt x="186" y="36"/>
                  </a:lnTo>
                  <a:lnTo>
                    <a:pt x="194" y="48"/>
                  </a:lnTo>
                  <a:lnTo>
                    <a:pt x="194" y="48"/>
                  </a:lnTo>
                  <a:lnTo>
                    <a:pt x="198" y="58"/>
                  </a:lnTo>
                  <a:lnTo>
                    <a:pt x="202" y="72"/>
                  </a:lnTo>
                  <a:lnTo>
                    <a:pt x="206" y="84"/>
                  </a:lnTo>
                  <a:lnTo>
                    <a:pt x="206" y="98"/>
                  </a:lnTo>
                  <a:lnTo>
                    <a:pt x="206" y="174"/>
                  </a:lnTo>
                  <a:lnTo>
                    <a:pt x="206" y="174"/>
                  </a:lnTo>
                  <a:lnTo>
                    <a:pt x="206" y="188"/>
                  </a:lnTo>
                  <a:lnTo>
                    <a:pt x="202" y="202"/>
                  </a:lnTo>
                  <a:lnTo>
                    <a:pt x="198" y="214"/>
                  </a:lnTo>
                  <a:lnTo>
                    <a:pt x="194" y="226"/>
                  </a:lnTo>
                  <a:lnTo>
                    <a:pt x="194" y="226"/>
                  </a:lnTo>
                  <a:lnTo>
                    <a:pt x="186" y="236"/>
                  </a:lnTo>
                  <a:lnTo>
                    <a:pt x="178" y="246"/>
                  </a:lnTo>
                  <a:lnTo>
                    <a:pt x="168" y="254"/>
                  </a:lnTo>
                  <a:lnTo>
                    <a:pt x="158" y="260"/>
                  </a:lnTo>
                  <a:lnTo>
                    <a:pt x="158" y="260"/>
                  </a:lnTo>
                  <a:lnTo>
                    <a:pt x="144" y="266"/>
                  </a:lnTo>
                  <a:lnTo>
                    <a:pt x="132" y="270"/>
                  </a:lnTo>
                  <a:lnTo>
                    <a:pt x="118" y="272"/>
                  </a:lnTo>
                  <a:lnTo>
                    <a:pt x="102" y="272"/>
                  </a:lnTo>
                  <a:lnTo>
                    <a:pt x="102" y="272"/>
                  </a:lnTo>
                  <a:lnTo>
                    <a:pt x="88" y="272"/>
                  </a:lnTo>
                  <a:lnTo>
                    <a:pt x="74" y="270"/>
                  </a:lnTo>
                  <a:lnTo>
                    <a:pt x="62" y="266"/>
                  </a:lnTo>
                  <a:lnTo>
                    <a:pt x="50" y="260"/>
                  </a:lnTo>
                  <a:lnTo>
                    <a:pt x="50" y="260"/>
                  </a:lnTo>
                  <a:close/>
                  <a:moveTo>
                    <a:pt x="132" y="208"/>
                  </a:moveTo>
                  <a:lnTo>
                    <a:pt x="132" y="208"/>
                  </a:lnTo>
                  <a:lnTo>
                    <a:pt x="138" y="200"/>
                  </a:lnTo>
                  <a:lnTo>
                    <a:pt x="140" y="194"/>
                  </a:lnTo>
                  <a:lnTo>
                    <a:pt x="142" y="186"/>
                  </a:lnTo>
                  <a:lnTo>
                    <a:pt x="144" y="176"/>
                  </a:lnTo>
                  <a:lnTo>
                    <a:pt x="144" y="98"/>
                  </a:lnTo>
                  <a:lnTo>
                    <a:pt x="144" y="98"/>
                  </a:lnTo>
                  <a:lnTo>
                    <a:pt x="142" y="88"/>
                  </a:lnTo>
                  <a:lnTo>
                    <a:pt x="140" y="80"/>
                  </a:lnTo>
                  <a:lnTo>
                    <a:pt x="138" y="72"/>
                  </a:lnTo>
                  <a:lnTo>
                    <a:pt x="132" y="66"/>
                  </a:lnTo>
                  <a:lnTo>
                    <a:pt x="132" y="66"/>
                  </a:lnTo>
                  <a:lnTo>
                    <a:pt x="126" y="60"/>
                  </a:lnTo>
                  <a:lnTo>
                    <a:pt x="120" y="58"/>
                  </a:lnTo>
                  <a:lnTo>
                    <a:pt x="112" y="56"/>
                  </a:lnTo>
                  <a:lnTo>
                    <a:pt x="102" y="54"/>
                  </a:lnTo>
                  <a:lnTo>
                    <a:pt x="102" y="54"/>
                  </a:lnTo>
                  <a:lnTo>
                    <a:pt x="94" y="56"/>
                  </a:lnTo>
                  <a:lnTo>
                    <a:pt x="86" y="58"/>
                  </a:lnTo>
                  <a:lnTo>
                    <a:pt x="80" y="60"/>
                  </a:lnTo>
                  <a:lnTo>
                    <a:pt x="74" y="66"/>
                  </a:lnTo>
                  <a:lnTo>
                    <a:pt x="74" y="66"/>
                  </a:lnTo>
                  <a:lnTo>
                    <a:pt x="70" y="72"/>
                  </a:lnTo>
                  <a:lnTo>
                    <a:pt x="66" y="80"/>
                  </a:lnTo>
                  <a:lnTo>
                    <a:pt x="64" y="88"/>
                  </a:lnTo>
                  <a:lnTo>
                    <a:pt x="62" y="98"/>
                  </a:lnTo>
                  <a:lnTo>
                    <a:pt x="62" y="176"/>
                  </a:lnTo>
                  <a:lnTo>
                    <a:pt x="62" y="176"/>
                  </a:lnTo>
                  <a:lnTo>
                    <a:pt x="64" y="186"/>
                  </a:lnTo>
                  <a:lnTo>
                    <a:pt x="66" y="194"/>
                  </a:lnTo>
                  <a:lnTo>
                    <a:pt x="70" y="200"/>
                  </a:lnTo>
                  <a:lnTo>
                    <a:pt x="74" y="208"/>
                  </a:lnTo>
                  <a:lnTo>
                    <a:pt x="74" y="208"/>
                  </a:lnTo>
                  <a:lnTo>
                    <a:pt x="80" y="212"/>
                  </a:lnTo>
                  <a:lnTo>
                    <a:pt x="86" y="216"/>
                  </a:lnTo>
                  <a:lnTo>
                    <a:pt x="94" y="218"/>
                  </a:lnTo>
                  <a:lnTo>
                    <a:pt x="102" y="218"/>
                  </a:lnTo>
                  <a:lnTo>
                    <a:pt x="102" y="218"/>
                  </a:lnTo>
                  <a:lnTo>
                    <a:pt x="112" y="218"/>
                  </a:lnTo>
                  <a:lnTo>
                    <a:pt x="120" y="216"/>
                  </a:lnTo>
                  <a:lnTo>
                    <a:pt x="126" y="212"/>
                  </a:lnTo>
                  <a:lnTo>
                    <a:pt x="132" y="208"/>
                  </a:lnTo>
                  <a:lnTo>
                    <a:pt x="132" y="208"/>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5" name="Freeform 17">
              <a:extLst>
                <a:ext uri="{FF2B5EF4-FFF2-40B4-BE49-F238E27FC236}">
                  <a16:creationId xmlns:a16="http://schemas.microsoft.com/office/drawing/2014/main" id="{8BFB1704-3C9F-4988-B556-6216480F632F}"/>
                </a:ext>
              </a:extLst>
            </p:cNvPr>
            <p:cNvSpPr>
              <a:spLocks/>
            </p:cNvSpPr>
            <p:nvPr userDrawn="1"/>
          </p:nvSpPr>
          <p:spPr bwMode="auto">
            <a:xfrm>
              <a:off x="8034338" y="2509838"/>
              <a:ext cx="298450" cy="419100"/>
            </a:xfrm>
            <a:custGeom>
              <a:avLst/>
              <a:gdLst>
                <a:gd name="T0" fmla="*/ 186 w 188"/>
                <a:gd name="T1" fmla="*/ 52 h 264"/>
                <a:gd name="T2" fmla="*/ 186 w 188"/>
                <a:gd name="T3" fmla="*/ 52 h 264"/>
                <a:gd name="T4" fmla="*/ 182 w 188"/>
                <a:gd name="T5" fmla="*/ 54 h 264"/>
                <a:gd name="T6" fmla="*/ 66 w 188"/>
                <a:gd name="T7" fmla="*/ 54 h 264"/>
                <a:gd name="T8" fmla="*/ 66 w 188"/>
                <a:gd name="T9" fmla="*/ 54 h 264"/>
                <a:gd name="T10" fmla="*/ 64 w 188"/>
                <a:gd name="T11" fmla="*/ 54 h 264"/>
                <a:gd name="T12" fmla="*/ 64 w 188"/>
                <a:gd name="T13" fmla="*/ 56 h 264"/>
                <a:gd name="T14" fmla="*/ 64 w 188"/>
                <a:gd name="T15" fmla="*/ 100 h 264"/>
                <a:gd name="T16" fmla="*/ 64 w 188"/>
                <a:gd name="T17" fmla="*/ 100 h 264"/>
                <a:gd name="T18" fmla="*/ 64 w 188"/>
                <a:gd name="T19" fmla="*/ 102 h 264"/>
                <a:gd name="T20" fmla="*/ 66 w 188"/>
                <a:gd name="T21" fmla="*/ 104 h 264"/>
                <a:gd name="T22" fmla="*/ 140 w 188"/>
                <a:gd name="T23" fmla="*/ 104 h 264"/>
                <a:gd name="T24" fmla="*/ 140 w 188"/>
                <a:gd name="T25" fmla="*/ 104 h 264"/>
                <a:gd name="T26" fmla="*/ 144 w 188"/>
                <a:gd name="T27" fmla="*/ 106 h 264"/>
                <a:gd name="T28" fmla="*/ 144 w 188"/>
                <a:gd name="T29" fmla="*/ 106 h 264"/>
                <a:gd name="T30" fmla="*/ 146 w 188"/>
                <a:gd name="T31" fmla="*/ 110 h 264"/>
                <a:gd name="T32" fmla="*/ 146 w 188"/>
                <a:gd name="T33" fmla="*/ 150 h 264"/>
                <a:gd name="T34" fmla="*/ 146 w 188"/>
                <a:gd name="T35" fmla="*/ 150 h 264"/>
                <a:gd name="T36" fmla="*/ 144 w 188"/>
                <a:gd name="T37" fmla="*/ 156 h 264"/>
                <a:gd name="T38" fmla="*/ 144 w 188"/>
                <a:gd name="T39" fmla="*/ 156 h 264"/>
                <a:gd name="T40" fmla="*/ 140 w 188"/>
                <a:gd name="T41" fmla="*/ 156 h 264"/>
                <a:gd name="T42" fmla="*/ 66 w 188"/>
                <a:gd name="T43" fmla="*/ 156 h 264"/>
                <a:gd name="T44" fmla="*/ 66 w 188"/>
                <a:gd name="T45" fmla="*/ 156 h 264"/>
                <a:gd name="T46" fmla="*/ 64 w 188"/>
                <a:gd name="T47" fmla="*/ 158 h 264"/>
                <a:gd name="T48" fmla="*/ 64 w 188"/>
                <a:gd name="T49" fmla="*/ 160 h 264"/>
                <a:gd name="T50" fmla="*/ 64 w 188"/>
                <a:gd name="T51" fmla="*/ 258 h 264"/>
                <a:gd name="T52" fmla="*/ 64 w 188"/>
                <a:gd name="T53" fmla="*/ 258 h 264"/>
                <a:gd name="T54" fmla="*/ 62 w 188"/>
                <a:gd name="T55" fmla="*/ 262 h 264"/>
                <a:gd name="T56" fmla="*/ 62 w 188"/>
                <a:gd name="T57" fmla="*/ 262 h 264"/>
                <a:gd name="T58" fmla="*/ 56 w 188"/>
                <a:gd name="T59" fmla="*/ 264 h 264"/>
                <a:gd name="T60" fmla="*/ 8 w 188"/>
                <a:gd name="T61" fmla="*/ 264 h 264"/>
                <a:gd name="T62" fmla="*/ 8 w 188"/>
                <a:gd name="T63" fmla="*/ 264 h 264"/>
                <a:gd name="T64" fmla="*/ 2 w 188"/>
                <a:gd name="T65" fmla="*/ 262 h 264"/>
                <a:gd name="T66" fmla="*/ 2 w 188"/>
                <a:gd name="T67" fmla="*/ 262 h 264"/>
                <a:gd name="T68" fmla="*/ 0 w 188"/>
                <a:gd name="T69" fmla="*/ 258 h 264"/>
                <a:gd name="T70" fmla="*/ 0 w 188"/>
                <a:gd name="T71" fmla="*/ 6 h 264"/>
                <a:gd name="T72" fmla="*/ 0 w 188"/>
                <a:gd name="T73" fmla="*/ 6 h 264"/>
                <a:gd name="T74" fmla="*/ 2 w 188"/>
                <a:gd name="T75" fmla="*/ 2 h 264"/>
                <a:gd name="T76" fmla="*/ 2 w 188"/>
                <a:gd name="T77" fmla="*/ 2 h 264"/>
                <a:gd name="T78" fmla="*/ 8 w 188"/>
                <a:gd name="T79" fmla="*/ 0 h 264"/>
                <a:gd name="T80" fmla="*/ 182 w 188"/>
                <a:gd name="T81" fmla="*/ 0 h 264"/>
                <a:gd name="T82" fmla="*/ 182 w 188"/>
                <a:gd name="T83" fmla="*/ 0 h 264"/>
                <a:gd name="T84" fmla="*/ 186 w 188"/>
                <a:gd name="T85" fmla="*/ 2 h 264"/>
                <a:gd name="T86" fmla="*/ 186 w 188"/>
                <a:gd name="T87" fmla="*/ 2 h 264"/>
                <a:gd name="T88" fmla="*/ 188 w 188"/>
                <a:gd name="T89" fmla="*/ 6 h 264"/>
                <a:gd name="T90" fmla="*/ 188 w 188"/>
                <a:gd name="T91" fmla="*/ 46 h 264"/>
                <a:gd name="T92" fmla="*/ 188 w 188"/>
                <a:gd name="T93" fmla="*/ 46 h 264"/>
                <a:gd name="T94" fmla="*/ 186 w 188"/>
                <a:gd name="T95" fmla="*/ 52 h 264"/>
                <a:gd name="T96" fmla="*/ 186 w 188"/>
                <a:gd name="T97" fmla="*/ 5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8" h="264">
                  <a:moveTo>
                    <a:pt x="186" y="52"/>
                  </a:moveTo>
                  <a:lnTo>
                    <a:pt x="186" y="52"/>
                  </a:lnTo>
                  <a:lnTo>
                    <a:pt x="182" y="54"/>
                  </a:lnTo>
                  <a:lnTo>
                    <a:pt x="66" y="54"/>
                  </a:lnTo>
                  <a:lnTo>
                    <a:pt x="66" y="54"/>
                  </a:lnTo>
                  <a:lnTo>
                    <a:pt x="64" y="54"/>
                  </a:lnTo>
                  <a:lnTo>
                    <a:pt x="64" y="56"/>
                  </a:lnTo>
                  <a:lnTo>
                    <a:pt x="64" y="100"/>
                  </a:lnTo>
                  <a:lnTo>
                    <a:pt x="64" y="100"/>
                  </a:lnTo>
                  <a:lnTo>
                    <a:pt x="64" y="102"/>
                  </a:lnTo>
                  <a:lnTo>
                    <a:pt x="66" y="104"/>
                  </a:lnTo>
                  <a:lnTo>
                    <a:pt x="140" y="104"/>
                  </a:lnTo>
                  <a:lnTo>
                    <a:pt x="140" y="104"/>
                  </a:lnTo>
                  <a:lnTo>
                    <a:pt x="144" y="106"/>
                  </a:lnTo>
                  <a:lnTo>
                    <a:pt x="144" y="106"/>
                  </a:lnTo>
                  <a:lnTo>
                    <a:pt x="146" y="110"/>
                  </a:lnTo>
                  <a:lnTo>
                    <a:pt x="146" y="150"/>
                  </a:lnTo>
                  <a:lnTo>
                    <a:pt x="146" y="150"/>
                  </a:lnTo>
                  <a:lnTo>
                    <a:pt x="144" y="156"/>
                  </a:lnTo>
                  <a:lnTo>
                    <a:pt x="144" y="156"/>
                  </a:lnTo>
                  <a:lnTo>
                    <a:pt x="140" y="156"/>
                  </a:lnTo>
                  <a:lnTo>
                    <a:pt x="66" y="156"/>
                  </a:lnTo>
                  <a:lnTo>
                    <a:pt x="66" y="156"/>
                  </a:lnTo>
                  <a:lnTo>
                    <a:pt x="64" y="158"/>
                  </a:lnTo>
                  <a:lnTo>
                    <a:pt x="64" y="160"/>
                  </a:lnTo>
                  <a:lnTo>
                    <a:pt x="64" y="258"/>
                  </a:lnTo>
                  <a:lnTo>
                    <a:pt x="64" y="258"/>
                  </a:lnTo>
                  <a:lnTo>
                    <a:pt x="62" y="262"/>
                  </a:lnTo>
                  <a:lnTo>
                    <a:pt x="62" y="262"/>
                  </a:lnTo>
                  <a:lnTo>
                    <a:pt x="56" y="264"/>
                  </a:lnTo>
                  <a:lnTo>
                    <a:pt x="8" y="264"/>
                  </a:lnTo>
                  <a:lnTo>
                    <a:pt x="8" y="264"/>
                  </a:lnTo>
                  <a:lnTo>
                    <a:pt x="2" y="262"/>
                  </a:lnTo>
                  <a:lnTo>
                    <a:pt x="2" y="262"/>
                  </a:lnTo>
                  <a:lnTo>
                    <a:pt x="0" y="258"/>
                  </a:lnTo>
                  <a:lnTo>
                    <a:pt x="0" y="6"/>
                  </a:lnTo>
                  <a:lnTo>
                    <a:pt x="0" y="6"/>
                  </a:lnTo>
                  <a:lnTo>
                    <a:pt x="2" y="2"/>
                  </a:lnTo>
                  <a:lnTo>
                    <a:pt x="2" y="2"/>
                  </a:lnTo>
                  <a:lnTo>
                    <a:pt x="8" y="0"/>
                  </a:lnTo>
                  <a:lnTo>
                    <a:pt x="182" y="0"/>
                  </a:lnTo>
                  <a:lnTo>
                    <a:pt x="182" y="0"/>
                  </a:lnTo>
                  <a:lnTo>
                    <a:pt x="186" y="2"/>
                  </a:lnTo>
                  <a:lnTo>
                    <a:pt x="186" y="2"/>
                  </a:lnTo>
                  <a:lnTo>
                    <a:pt x="188" y="6"/>
                  </a:lnTo>
                  <a:lnTo>
                    <a:pt x="188" y="46"/>
                  </a:lnTo>
                  <a:lnTo>
                    <a:pt x="188" y="46"/>
                  </a:lnTo>
                  <a:lnTo>
                    <a:pt x="186" y="52"/>
                  </a:lnTo>
                  <a:lnTo>
                    <a:pt x="186" y="5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6" name="Freeform 18">
              <a:extLst>
                <a:ext uri="{FF2B5EF4-FFF2-40B4-BE49-F238E27FC236}">
                  <a16:creationId xmlns:a16="http://schemas.microsoft.com/office/drawing/2014/main" id="{9E2C705D-8735-424F-A833-21D2A7F1FC70}"/>
                </a:ext>
              </a:extLst>
            </p:cNvPr>
            <p:cNvSpPr>
              <a:spLocks/>
            </p:cNvSpPr>
            <p:nvPr userDrawn="1"/>
          </p:nvSpPr>
          <p:spPr bwMode="auto">
            <a:xfrm>
              <a:off x="8396288" y="2509838"/>
              <a:ext cx="298450" cy="419100"/>
            </a:xfrm>
            <a:custGeom>
              <a:avLst/>
              <a:gdLst>
                <a:gd name="T0" fmla="*/ 186 w 188"/>
                <a:gd name="T1" fmla="*/ 52 h 264"/>
                <a:gd name="T2" fmla="*/ 186 w 188"/>
                <a:gd name="T3" fmla="*/ 52 h 264"/>
                <a:gd name="T4" fmla="*/ 180 w 188"/>
                <a:gd name="T5" fmla="*/ 54 h 264"/>
                <a:gd name="T6" fmla="*/ 64 w 188"/>
                <a:gd name="T7" fmla="*/ 54 h 264"/>
                <a:gd name="T8" fmla="*/ 64 w 188"/>
                <a:gd name="T9" fmla="*/ 54 h 264"/>
                <a:gd name="T10" fmla="*/ 62 w 188"/>
                <a:gd name="T11" fmla="*/ 54 h 264"/>
                <a:gd name="T12" fmla="*/ 62 w 188"/>
                <a:gd name="T13" fmla="*/ 56 h 264"/>
                <a:gd name="T14" fmla="*/ 62 w 188"/>
                <a:gd name="T15" fmla="*/ 100 h 264"/>
                <a:gd name="T16" fmla="*/ 62 w 188"/>
                <a:gd name="T17" fmla="*/ 100 h 264"/>
                <a:gd name="T18" fmla="*/ 62 w 188"/>
                <a:gd name="T19" fmla="*/ 102 h 264"/>
                <a:gd name="T20" fmla="*/ 64 w 188"/>
                <a:gd name="T21" fmla="*/ 104 h 264"/>
                <a:gd name="T22" fmla="*/ 138 w 188"/>
                <a:gd name="T23" fmla="*/ 104 h 264"/>
                <a:gd name="T24" fmla="*/ 138 w 188"/>
                <a:gd name="T25" fmla="*/ 104 h 264"/>
                <a:gd name="T26" fmla="*/ 142 w 188"/>
                <a:gd name="T27" fmla="*/ 106 h 264"/>
                <a:gd name="T28" fmla="*/ 142 w 188"/>
                <a:gd name="T29" fmla="*/ 106 h 264"/>
                <a:gd name="T30" fmla="*/ 144 w 188"/>
                <a:gd name="T31" fmla="*/ 110 h 264"/>
                <a:gd name="T32" fmla="*/ 144 w 188"/>
                <a:gd name="T33" fmla="*/ 150 h 264"/>
                <a:gd name="T34" fmla="*/ 144 w 188"/>
                <a:gd name="T35" fmla="*/ 150 h 264"/>
                <a:gd name="T36" fmla="*/ 142 w 188"/>
                <a:gd name="T37" fmla="*/ 156 h 264"/>
                <a:gd name="T38" fmla="*/ 142 w 188"/>
                <a:gd name="T39" fmla="*/ 156 h 264"/>
                <a:gd name="T40" fmla="*/ 138 w 188"/>
                <a:gd name="T41" fmla="*/ 156 h 264"/>
                <a:gd name="T42" fmla="*/ 64 w 188"/>
                <a:gd name="T43" fmla="*/ 156 h 264"/>
                <a:gd name="T44" fmla="*/ 64 w 188"/>
                <a:gd name="T45" fmla="*/ 156 h 264"/>
                <a:gd name="T46" fmla="*/ 62 w 188"/>
                <a:gd name="T47" fmla="*/ 158 h 264"/>
                <a:gd name="T48" fmla="*/ 62 w 188"/>
                <a:gd name="T49" fmla="*/ 160 h 264"/>
                <a:gd name="T50" fmla="*/ 62 w 188"/>
                <a:gd name="T51" fmla="*/ 208 h 264"/>
                <a:gd name="T52" fmla="*/ 62 w 188"/>
                <a:gd name="T53" fmla="*/ 208 h 264"/>
                <a:gd name="T54" fmla="*/ 62 w 188"/>
                <a:gd name="T55" fmla="*/ 210 h 264"/>
                <a:gd name="T56" fmla="*/ 64 w 188"/>
                <a:gd name="T57" fmla="*/ 210 h 264"/>
                <a:gd name="T58" fmla="*/ 180 w 188"/>
                <a:gd name="T59" fmla="*/ 210 h 264"/>
                <a:gd name="T60" fmla="*/ 180 w 188"/>
                <a:gd name="T61" fmla="*/ 210 h 264"/>
                <a:gd name="T62" fmla="*/ 186 w 188"/>
                <a:gd name="T63" fmla="*/ 212 h 264"/>
                <a:gd name="T64" fmla="*/ 186 w 188"/>
                <a:gd name="T65" fmla="*/ 212 h 264"/>
                <a:gd name="T66" fmla="*/ 188 w 188"/>
                <a:gd name="T67" fmla="*/ 218 h 264"/>
                <a:gd name="T68" fmla="*/ 188 w 188"/>
                <a:gd name="T69" fmla="*/ 258 h 264"/>
                <a:gd name="T70" fmla="*/ 188 w 188"/>
                <a:gd name="T71" fmla="*/ 258 h 264"/>
                <a:gd name="T72" fmla="*/ 186 w 188"/>
                <a:gd name="T73" fmla="*/ 262 h 264"/>
                <a:gd name="T74" fmla="*/ 186 w 188"/>
                <a:gd name="T75" fmla="*/ 262 h 264"/>
                <a:gd name="T76" fmla="*/ 180 w 188"/>
                <a:gd name="T77" fmla="*/ 264 h 264"/>
                <a:gd name="T78" fmla="*/ 6 w 188"/>
                <a:gd name="T79" fmla="*/ 264 h 264"/>
                <a:gd name="T80" fmla="*/ 6 w 188"/>
                <a:gd name="T81" fmla="*/ 264 h 264"/>
                <a:gd name="T82" fmla="*/ 2 w 188"/>
                <a:gd name="T83" fmla="*/ 262 h 264"/>
                <a:gd name="T84" fmla="*/ 2 w 188"/>
                <a:gd name="T85" fmla="*/ 262 h 264"/>
                <a:gd name="T86" fmla="*/ 0 w 188"/>
                <a:gd name="T87" fmla="*/ 258 h 264"/>
                <a:gd name="T88" fmla="*/ 0 w 188"/>
                <a:gd name="T89" fmla="*/ 6 h 264"/>
                <a:gd name="T90" fmla="*/ 0 w 188"/>
                <a:gd name="T91" fmla="*/ 6 h 264"/>
                <a:gd name="T92" fmla="*/ 2 w 188"/>
                <a:gd name="T93" fmla="*/ 2 h 264"/>
                <a:gd name="T94" fmla="*/ 2 w 188"/>
                <a:gd name="T95" fmla="*/ 2 h 264"/>
                <a:gd name="T96" fmla="*/ 6 w 188"/>
                <a:gd name="T97" fmla="*/ 0 h 264"/>
                <a:gd name="T98" fmla="*/ 180 w 188"/>
                <a:gd name="T99" fmla="*/ 0 h 264"/>
                <a:gd name="T100" fmla="*/ 180 w 188"/>
                <a:gd name="T101" fmla="*/ 0 h 264"/>
                <a:gd name="T102" fmla="*/ 186 w 188"/>
                <a:gd name="T103" fmla="*/ 2 h 264"/>
                <a:gd name="T104" fmla="*/ 186 w 188"/>
                <a:gd name="T105" fmla="*/ 2 h 264"/>
                <a:gd name="T106" fmla="*/ 188 w 188"/>
                <a:gd name="T107" fmla="*/ 6 h 264"/>
                <a:gd name="T108" fmla="*/ 188 w 188"/>
                <a:gd name="T109" fmla="*/ 46 h 264"/>
                <a:gd name="T110" fmla="*/ 188 w 188"/>
                <a:gd name="T111" fmla="*/ 46 h 264"/>
                <a:gd name="T112" fmla="*/ 186 w 188"/>
                <a:gd name="T113" fmla="*/ 52 h 264"/>
                <a:gd name="T114" fmla="*/ 186 w 188"/>
                <a:gd name="T115" fmla="*/ 5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8" h="264">
                  <a:moveTo>
                    <a:pt x="186" y="52"/>
                  </a:moveTo>
                  <a:lnTo>
                    <a:pt x="186" y="52"/>
                  </a:lnTo>
                  <a:lnTo>
                    <a:pt x="180" y="54"/>
                  </a:lnTo>
                  <a:lnTo>
                    <a:pt x="64" y="54"/>
                  </a:lnTo>
                  <a:lnTo>
                    <a:pt x="64" y="54"/>
                  </a:lnTo>
                  <a:lnTo>
                    <a:pt x="62" y="54"/>
                  </a:lnTo>
                  <a:lnTo>
                    <a:pt x="62" y="56"/>
                  </a:lnTo>
                  <a:lnTo>
                    <a:pt x="62" y="100"/>
                  </a:lnTo>
                  <a:lnTo>
                    <a:pt x="62" y="100"/>
                  </a:lnTo>
                  <a:lnTo>
                    <a:pt x="62" y="102"/>
                  </a:lnTo>
                  <a:lnTo>
                    <a:pt x="64" y="104"/>
                  </a:lnTo>
                  <a:lnTo>
                    <a:pt x="138" y="104"/>
                  </a:lnTo>
                  <a:lnTo>
                    <a:pt x="138" y="104"/>
                  </a:lnTo>
                  <a:lnTo>
                    <a:pt x="142" y="106"/>
                  </a:lnTo>
                  <a:lnTo>
                    <a:pt x="142" y="106"/>
                  </a:lnTo>
                  <a:lnTo>
                    <a:pt x="144" y="110"/>
                  </a:lnTo>
                  <a:lnTo>
                    <a:pt x="144" y="150"/>
                  </a:lnTo>
                  <a:lnTo>
                    <a:pt x="144" y="150"/>
                  </a:lnTo>
                  <a:lnTo>
                    <a:pt x="142" y="156"/>
                  </a:lnTo>
                  <a:lnTo>
                    <a:pt x="142" y="156"/>
                  </a:lnTo>
                  <a:lnTo>
                    <a:pt x="138" y="156"/>
                  </a:lnTo>
                  <a:lnTo>
                    <a:pt x="64" y="156"/>
                  </a:lnTo>
                  <a:lnTo>
                    <a:pt x="64" y="156"/>
                  </a:lnTo>
                  <a:lnTo>
                    <a:pt x="62" y="158"/>
                  </a:lnTo>
                  <a:lnTo>
                    <a:pt x="62" y="160"/>
                  </a:lnTo>
                  <a:lnTo>
                    <a:pt x="62" y="208"/>
                  </a:lnTo>
                  <a:lnTo>
                    <a:pt x="62" y="208"/>
                  </a:lnTo>
                  <a:lnTo>
                    <a:pt x="62" y="210"/>
                  </a:lnTo>
                  <a:lnTo>
                    <a:pt x="64" y="210"/>
                  </a:lnTo>
                  <a:lnTo>
                    <a:pt x="180" y="210"/>
                  </a:lnTo>
                  <a:lnTo>
                    <a:pt x="180" y="210"/>
                  </a:lnTo>
                  <a:lnTo>
                    <a:pt x="186" y="212"/>
                  </a:lnTo>
                  <a:lnTo>
                    <a:pt x="186" y="212"/>
                  </a:lnTo>
                  <a:lnTo>
                    <a:pt x="188" y="218"/>
                  </a:lnTo>
                  <a:lnTo>
                    <a:pt x="188" y="258"/>
                  </a:lnTo>
                  <a:lnTo>
                    <a:pt x="188" y="258"/>
                  </a:lnTo>
                  <a:lnTo>
                    <a:pt x="186" y="262"/>
                  </a:lnTo>
                  <a:lnTo>
                    <a:pt x="186" y="262"/>
                  </a:lnTo>
                  <a:lnTo>
                    <a:pt x="180" y="264"/>
                  </a:lnTo>
                  <a:lnTo>
                    <a:pt x="6" y="264"/>
                  </a:lnTo>
                  <a:lnTo>
                    <a:pt x="6" y="264"/>
                  </a:lnTo>
                  <a:lnTo>
                    <a:pt x="2" y="262"/>
                  </a:lnTo>
                  <a:lnTo>
                    <a:pt x="2" y="262"/>
                  </a:lnTo>
                  <a:lnTo>
                    <a:pt x="0" y="258"/>
                  </a:lnTo>
                  <a:lnTo>
                    <a:pt x="0" y="6"/>
                  </a:lnTo>
                  <a:lnTo>
                    <a:pt x="0" y="6"/>
                  </a:lnTo>
                  <a:lnTo>
                    <a:pt x="2" y="2"/>
                  </a:lnTo>
                  <a:lnTo>
                    <a:pt x="2" y="2"/>
                  </a:lnTo>
                  <a:lnTo>
                    <a:pt x="6" y="0"/>
                  </a:lnTo>
                  <a:lnTo>
                    <a:pt x="180" y="0"/>
                  </a:lnTo>
                  <a:lnTo>
                    <a:pt x="180" y="0"/>
                  </a:lnTo>
                  <a:lnTo>
                    <a:pt x="186" y="2"/>
                  </a:lnTo>
                  <a:lnTo>
                    <a:pt x="186" y="2"/>
                  </a:lnTo>
                  <a:lnTo>
                    <a:pt x="188" y="6"/>
                  </a:lnTo>
                  <a:lnTo>
                    <a:pt x="188" y="46"/>
                  </a:lnTo>
                  <a:lnTo>
                    <a:pt x="188" y="46"/>
                  </a:lnTo>
                  <a:lnTo>
                    <a:pt x="186" y="52"/>
                  </a:lnTo>
                  <a:lnTo>
                    <a:pt x="186" y="5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7" name="Freeform 19">
              <a:extLst>
                <a:ext uri="{FF2B5EF4-FFF2-40B4-BE49-F238E27FC236}">
                  <a16:creationId xmlns:a16="http://schemas.microsoft.com/office/drawing/2014/main" id="{F4B43519-79F8-411E-9BC2-BC1B2EB88E0B}"/>
                </a:ext>
              </a:extLst>
            </p:cNvPr>
            <p:cNvSpPr>
              <a:spLocks/>
            </p:cNvSpPr>
            <p:nvPr userDrawn="1"/>
          </p:nvSpPr>
          <p:spPr bwMode="auto">
            <a:xfrm>
              <a:off x="8755063" y="2503488"/>
              <a:ext cx="319087" cy="431800"/>
            </a:xfrm>
            <a:custGeom>
              <a:avLst/>
              <a:gdLst>
                <a:gd name="T0" fmla="*/ 36 w 201"/>
                <a:gd name="T1" fmla="*/ 256 h 272"/>
                <a:gd name="T2" fmla="*/ 12 w 201"/>
                <a:gd name="T3" fmla="*/ 232 h 272"/>
                <a:gd name="T4" fmla="*/ 2 w 201"/>
                <a:gd name="T5" fmla="*/ 212 h 272"/>
                <a:gd name="T6" fmla="*/ 0 w 201"/>
                <a:gd name="T7" fmla="*/ 184 h 272"/>
                <a:gd name="T8" fmla="*/ 2 w 201"/>
                <a:gd name="T9" fmla="*/ 180 h 272"/>
                <a:gd name="T10" fmla="*/ 54 w 201"/>
                <a:gd name="T11" fmla="*/ 178 h 272"/>
                <a:gd name="T12" fmla="*/ 62 w 201"/>
                <a:gd name="T13" fmla="*/ 182 h 272"/>
                <a:gd name="T14" fmla="*/ 62 w 201"/>
                <a:gd name="T15" fmla="*/ 192 h 272"/>
                <a:gd name="T16" fmla="*/ 74 w 201"/>
                <a:gd name="T17" fmla="*/ 208 h 272"/>
                <a:gd name="T18" fmla="*/ 88 w 201"/>
                <a:gd name="T19" fmla="*/ 216 h 272"/>
                <a:gd name="T20" fmla="*/ 104 w 201"/>
                <a:gd name="T21" fmla="*/ 218 h 272"/>
                <a:gd name="T22" fmla="*/ 130 w 201"/>
                <a:gd name="T23" fmla="*/ 210 h 272"/>
                <a:gd name="T24" fmla="*/ 138 w 201"/>
                <a:gd name="T25" fmla="*/ 194 h 272"/>
                <a:gd name="T26" fmla="*/ 136 w 201"/>
                <a:gd name="T27" fmla="*/ 184 h 272"/>
                <a:gd name="T28" fmla="*/ 128 w 201"/>
                <a:gd name="T29" fmla="*/ 178 h 272"/>
                <a:gd name="T30" fmla="*/ 86 w 201"/>
                <a:gd name="T31" fmla="*/ 162 h 272"/>
                <a:gd name="T32" fmla="*/ 44 w 201"/>
                <a:gd name="T33" fmla="*/ 144 h 272"/>
                <a:gd name="T34" fmla="*/ 14 w 201"/>
                <a:gd name="T35" fmla="*/ 118 h 272"/>
                <a:gd name="T36" fmla="*/ 4 w 201"/>
                <a:gd name="T37" fmla="*/ 100 h 272"/>
                <a:gd name="T38" fmla="*/ 0 w 201"/>
                <a:gd name="T39" fmla="*/ 78 h 272"/>
                <a:gd name="T40" fmla="*/ 8 w 201"/>
                <a:gd name="T41" fmla="*/ 46 h 272"/>
                <a:gd name="T42" fmla="*/ 20 w 201"/>
                <a:gd name="T43" fmla="*/ 28 h 272"/>
                <a:gd name="T44" fmla="*/ 46 w 201"/>
                <a:gd name="T45" fmla="*/ 10 h 272"/>
                <a:gd name="T46" fmla="*/ 70 w 201"/>
                <a:gd name="T47" fmla="*/ 2 h 272"/>
                <a:gd name="T48" fmla="*/ 96 w 201"/>
                <a:gd name="T49" fmla="*/ 0 h 272"/>
                <a:gd name="T50" fmla="*/ 136 w 201"/>
                <a:gd name="T51" fmla="*/ 6 h 272"/>
                <a:gd name="T52" fmla="*/ 160 w 201"/>
                <a:gd name="T53" fmla="*/ 18 h 272"/>
                <a:gd name="T54" fmla="*/ 186 w 201"/>
                <a:gd name="T55" fmla="*/ 42 h 272"/>
                <a:gd name="T56" fmla="*/ 197 w 201"/>
                <a:gd name="T57" fmla="*/ 62 h 272"/>
                <a:gd name="T58" fmla="*/ 199 w 201"/>
                <a:gd name="T59" fmla="*/ 88 h 272"/>
                <a:gd name="T60" fmla="*/ 197 w 201"/>
                <a:gd name="T61" fmla="*/ 94 h 272"/>
                <a:gd name="T62" fmla="*/ 144 w 201"/>
                <a:gd name="T63" fmla="*/ 96 h 272"/>
                <a:gd name="T64" fmla="*/ 136 w 201"/>
                <a:gd name="T65" fmla="*/ 92 h 272"/>
                <a:gd name="T66" fmla="*/ 136 w 201"/>
                <a:gd name="T67" fmla="*/ 82 h 272"/>
                <a:gd name="T68" fmla="*/ 126 w 201"/>
                <a:gd name="T69" fmla="*/ 64 h 272"/>
                <a:gd name="T70" fmla="*/ 112 w 201"/>
                <a:gd name="T71" fmla="*/ 56 h 272"/>
                <a:gd name="T72" fmla="*/ 94 w 201"/>
                <a:gd name="T73" fmla="*/ 54 h 272"/>
                <a:gd name="T74" fmla="*/ 70 w 201"/>
                <a:gd name="T75" fmla="*/ 60 h 272"/>
                <a:gd name="T76" fmla="*/ 62 w 201"/>
                <a:gd name="T77" fmla="*/ 78 h 272"/>
                <a:gd name="T78" fmla="*/ 68 w 201"/>
                <a:gd name="T79" fmla="*/ 92 h 272"/>
                <a:gd name="T80" fmla="*/ 84 w 201"/>
                <a:gd name="T81" fmla="*/ 102 h 272"/>
                <a:gd name="T82" fmla="*/ 160 w 201"/>
                <a:gd name="T83" fmla="*/ 130 h 272"/>
                <a:gd name="T84" fmla="*/ 188 w 201"/>
                <a:gd name="T85" fmla="*/ 152 h 272"/>
                <a:gd name="T86" fmla="*/ 199 w 201"/>
                <a:gd name="T87" fmla="*/ 170 h 272"/>
                <a:gd name="T88" fmla="*/ 201 w 201"/>
                <a:gd name="T89" fmla="*/ 192 h 272"/>
                <a:gd name="T90" fmla="*/ 195 w 201"/>
                <a:gd name="T91" fmla="*/ 224 h 272"/>
                <a:gd name="T92" fmla="*/ 180 w 201"/>
                <a:gd name="T93" fmla="*/ 242 h 272"/>
                <a:gd name="T94" fmla="*/ 152 w 201"/>
                <a:gd name="T95" fmla="*/ 262 h 272"/>
                <a:gd name="T96" fmla="*/ 128 w 201"/>
                <a:gd name="T97" fmla="*/ 268 h 272"/>
                <a:gd name="T98" fmla="*/ 100 w 201"/>
                <a:gd name="T99" fmla="*/ 272 h 272"/>
                <a:gd name="T100" fmla="*/ 60 w 201"/>
                <a:gd name="T101" fmla="*/ 26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1" h="272">
                  <a:moveTo>
                    <a:pt x="48" y="262"/>
                  </a:moveTo>
                  <a:lnTo>
                    <a:pt x="48" y="262"/>
                  </a:lnTo>
                  <a:lnTo>
                    <a:pt x="36" y="256"/>
                  </a:lnTo>
                  <a:lnTo>
                    <a:pt x="26" y="250"/>
                  </a:lnTo>
                  <a:lnTo>
                    <a:pt x="18" y="242"/>
                  </a:lnTo>
                  <a:lnTo>
                    <a:pt x="12" y="232"/>
                  </a:lnTo>
                  <a:lnTo>
                    <a:pt x="12" y="232"/>
                  </a:lnTo>
                  <a:lnTo>
                    <a:pt x="6" y="222"/>
                  </a:lnTo>
                  <a:lnTo>
                    <a:pt x="2" y="212"/>
                  </a:lnTo>
                  <a:lnTo>
                    <a:pt x="0" y="202"/>
                  </a:lnTo>
                  <a:lnTo>
                    <a:pt x="0" y="190"/>
                  </a:lnTo>
                  <a:lnTo>
                    <a:pt x="0" y="184"/>
                  </a:lnTo>
                  <a:lnTo>
                    <a:pt x="0" y="184"/>
                  </a:lnTo>
                  <a:lnTo>
                    <a:pt x="2" y="180"/>
                  </a:lnTo>
                  <a:lnTo>
                    <a:pt x="2" y="180"/>
                  </a:lnTo>
                  <a:lnTo>
                    <a:pt x="6" y="178"/>
                  </a:lnTo>
                  <a:lnTo>
                    <a:pt x="54" y="178"/>
                  </a:lnTo>
                  <a:lnTo>
                    <a:pt x="54" y="178"/>
                  </a:lnTo>
                  <a:lnTo>
                    <a:pt x="60" y="178"/>
                  </a:lnTo>
                  <a:lnTo>
                    <a:pt x="60" y="178"/>
                  </a:lnTo>
                  <a:lnTo>
                    <a:pt x="62" y="182"/>
                  </a:lnTo>
                  <a:lnTo>
                    <a:pt x="62" y="186"/>
                  </a:lnTo>
                  <a:lnTo>
                    <a:pt x="62" y="186"/>
                  </a:lnTo>
                  <a:lnTo>
                    <a:pt x="62" y="192"/>
                  </a:lnTo>
                  <a:lnTo>
                    <a:pt x="64" y="198"/>
                  </a:lnTo>
                  <a:lnTo>
                    <a:pt x="68" y="204"/>
                  </a:lnTo>
                  <a:lnTo>
                    <a:pt x="74" y="208"/>
                  </a:lnTo>
                  <a:lnTo>
                    <a:pt x="74" y="208"/>
                  </a:lnTo>
                  <a:lnTo>
                    <a:pt x="80" y="212"/>
                  </a:lnTo>
                  <a:lnTo>
                    <a:pt x="88" y="216"/>
                  </a:lnTo>
                  <a:lnTo>
                    <a:pt x="96" y="218"/>
                  </a:lnTo>
                  <a:lnTo>
                    <a:pt x="104" y="218"/>
                  </a:lnTo>
                  <a:lnTo>
                    <a:pt x="104" y="218"/>
                  </a:lnTo>
                  <a:lnTo>
                    <a:pt x="120" y="216"/>
                  </a:lnTo>
                  <a:lnTo>
                    <a:pt x="126" y="214"/>
                  </a:lnTo>
                  <a:lnTo>
                    <a:pt x="130" y="210"/>
                  </a:lnTo>
                  <a:lnTo>
                    <a:pt x="130" y="210"/>
                  </a:lnTo>
                  <a:lnTo>
                    <a:pt x="136" y="202"/>
                  </a:lnTo>
                  <a:lnTo>
                    <a:pt x="138" y="194"/>
                  </a:lnTo>
                  <a:lnTo>
                    <a:pt x="138" y="194"/>
                  </a:lnTo>
                  <a:lnTo>
                    <a:pt x="136" y="188"/>
                  </a:lnTo>
                  <a:lnTo>
                    <a:pt x="136" y="184"/>
                  </a:lnTo>
                  <a:lnTo>
                    <a:pt x="132" y="180"/>
                  </a:lnTo>
                  <a:lnTo>
                    <a:pt x="128" y="178"/>
                  </a:lnTo>
                  <a:lnTo>
                    <a:pt x="128" y="178"/>
                  </a:lnTo>
                  <a:lnTo>
                    <a:pt x="116" y="172"/>
                  </a:lnTo>
                  <a:lnTo>
                    <a:pt x="96" y="164"/>
                  </a:lnTo>
                  <a:lnTo>
                    <a:pt x="86" y="162"/>
                  </a:lnTo>
                  <a:lnTo>
                    <a:pt x="86" y="162"/>
                  </a:lnTo>
                  <a:lnTo>
                    <a:pt x="64" y="154"/>
                  </a:lnTo>
                  <a:lnTo>
                    <a:pt x="44" y="144"/>
                  </a:lnTo>
                  <a:lnTo>
                    <a:pt x="44" y="144"/>
                  </a:lnTo>
                  <a:lnTo>
                    <a:pt x="28" y="134"/>
                  </a:lnTo>
                  <a:lnTo>
                    <a:pt x="14" y="118"/>
                  </a:lnTo>
                  <a:lnTo>
                    <a:pt x="14" y="118"/>
                  </a:lnTo>
                  <a:lnTo>
                    <a:pt x="8" y="110"/>
                  </a:lnTo>
                  <a:lnTo>
                    <a:pt x="4" y="100"/>
                  </a:lnTo>
                  <a:lnTo>
                    <a:pt x="2" y="90"/>
                  </a:lnTo>
                  <a:lnTo>
                    <a:pt x="0" y="78"/>
                  </a:lnTo>
                  <a:lnTo>
                    <a:pt x="0" y="78"/>
                  </a:lnTo>
                  <a:lnTo>
                    <a:pt x="2" y="66"/>
                  </a:lnTo>
                  <a:lnTo>
                    <a:pt x="4" y="56"/>
                  </a:lnTo>
                  <a:lnTo>
                    <a:pt x="8" y="46"/>
                  </a:lnTo>
                  <a:lnTo>
                    <a:pt x="12" y="38"/>
                  </a:lnTo>
                  <a:lnTo>
                    <a:pt x="12" y="38"/>
                  </a:lnTo>
                  <a:lnTo>
                    <a:pt x="20" y="28"/>
                  </a:lnTo>
                  <a:lnTo>
                    <a:pt x="28" y="22"/>
                  </a:lnTo>
                  <a:lnTo>
                    <a:pt x="36" y="16"/>
                  </a:lnTo>
                  <a:lnTo>
                    <a:pt x="46" y="10"/>
                  </a:lnTo>
                  <a:lnTo>
                    <a:pt x="46" y="10"/>
                  </a:lnTo>
                  <a:lnTo>
                    <a:pt x="58" y="6"/>
                  </a:lnTo>
                  <a:lnTo>
                    <a:pt x="70" y="2"/>
                  </a:lnTo>
                  <a:lnTo>
                    <a:pt x="82" y="2"/>
                  </a:lnTo>
                  <a:lnTo>
                    <a:pt x="96" y="0"/>
                  </a:lnTo>
                  <a:lnTo>
                    <a:pt x="96" y="0"/>
                  </a:lnTo>
                  <a:lnTo>
                    <a:pt x="110" y="2"/>
                  </a:lnTo>
                  <a:lnTo>
                    <a:pt x="124" y="4"/>
                  </a:lnTo>
                  <a:lnTo>
                    <a:pt x="136" y="6"/>
                  </a:lnTo>
                  <a:lnTo>
                    <a:pt x="148" y="12"/>
                  </a:lnTo>
                  <a:lnTo>
                    <a:pt x="148" y="12"/>
                  </a:lnTo>
                  <a:lnTo>
                    <a:pt x="160" y="18"/>
                  </a:lnTo>
                  <a:lnTo>
                    <a:pt x="170" y="24"/>
                  </a:lnTo>
                  <a:lnTo>
                    <a:pt x="178" y="32"/>
                  </a:lnTo>
                  <a:lnTo>
                    <a:pt x="186" y="42"/>
                  </a:lnTo>
                  <a:lnTo>
                    <a:pt x="186" y="42"/>
                  </a:lnTo>
                  <a:lnTo>
                    <a:pt x="190" y="52"/>
                  </a:lnTo>
                  <a:lnTo>
                    <a:pt x="197" y="62"/>
                  </a:lnTo>
                  <a:lnTo>
                    <a:pt x="199" y="74"/>
                  </a:lnTo>
                  <a:lnTo>
                    <a:pt x="199" y="86"/>
                  </a:lnTo>
                  <a:lnTo>
                    <a:pt x="199" y="88"/>
                  </a:lnTo>
                  <a:lnTo>
                    <a:pt x="199" y="88"/>
                  </a:lnTo>
                  <a:lnTo>
                    <a:pt x="197" y="94"/>
                  </a:lnTo>
                  <a:lnTo>
                    <a:pt x="197" y="94"/>
                  </a:lnTo>
                  <a:lnTo>
                    <a:pt x="193" y="96"/>
                  </a:lnTo>
                  <a:lnTo>
                    <a:pt x="144" y="96"/>
                  </a:lnTo>
                  <a:lnTo>
                    <a:pt x="144" y="96"/>
                  </a:lnTo>
                  <a:lnTo>
                    <a:pt x="138" y="94"/>
                  </a:lnTo>
                  <a:lnTo>
                    <a:pt x="138" y="94"/>
                  </a:lnTo>
                  <a:lnTo>
                    <a:pt x="136" y="92"/>
                  </a:lnTo>
                  <a:lnTo>
                    <a:pt x="136" y="88"/>
                  </a:lnTo>
                  <a:lnTo>
                    <a:pt x="136" y="88"/>
                  </a:lnTo>
                  <a:lnTo>
                    <a:pt x="136" y="82"/>
                  </a:lnTo>
                  <a:lnTo>
                    <a:pt x="134" y="76"/>
                  </a:lnTo>
                  <a:lnTo>
                    <a:pt x="130" y="70"/>
                  </a:lnTo>
                  <a:lnTo>
                    <a:pt x="126" y="64"/>
                  </a:lnTo>
                  <a:lnTo>
                    <a:pt x="126" y="64"/>
                  </a:lnTo>
                  <a:lnTo>
                    <a:pt x="118" y="60"/>
                  </a:lnTo>
                  <a:lnTo>
                    <a:pt x="112" y="56"/>
                  </a:lnTo>
                  <a:lnTo>
                    <a:pt x="102" y="54"/>
                  </a:lnTo>
                  <a:lnTo>
                    <a:pt x="94" y="54"/>
                  </a:lnTo>
                  <a:lnTo>
                    <a:pt x="94" y="54"/>
                  </a:lnTo>
                  <a:lnTo>
                    <a:pt x="80" y="56"/>
                  </a:lnTo>
                  <a:lnTo>
                    <a:pt x="70" y="60"/>
                  </a:lnTo>
                  <a:lnTo>
                    <a:pt x="70" y="60"/>
                  </a:lnTo>
                  <a:lnTo>
                    <a:pt x="64" y="68"/>
                  </a:lnTo>
                  <a:lnTo>
                    <a:pt x="62" y="78"/>
                  </a:lnTo>
                  <a:lnTo>
                    <a:pt x="62" y="78"/>
                  </a:lnTo>
                  <a:lnTo>
                    <a:pt x="64" y="84"/>
                  </a:lnTo>
                  <a:lnTo>
                    <a:pt x="68" y="92"/>
                  </a:lnTo>
                  <a:lnTo>
                    <a:pt x="68" y="92"/>
                  </a:lnTo>
                  <a:lnTo>
                    <a:pt x="74" y="96"/>
                  </a:lnTo>
                  <a:lnTo>
                    <a:pt x="84" y="102"/>
                  </a:lnTo>
                  <a:lnTo>
                    <a:pt x="84" y="102"/>
                  </a:lnTo>
                  <a:lnTo>
                    <a:pt x="118" y="114"/>
                  </a:lnTo>
                  <a:lnTo>
                    <a:pt x="118" y="114"/>
                  </a:lnTo>
                  <a:lnTo>
                    <a:pt x="160" y="130"/>
                  </a:lnTo>
                  <a:lnTo>
                    <a:pt x="160" y="130"/>
                  </a:lnTo>
                  <a:lnTo>
                    <a:pt x="174" y="138"/>
                  </a:lnTo>
                  <a:lnTo>
                    <a:pt x="188" y="152"/>
                  </a:lnTo>
                  <a:lnTo>
                    <a:pt x="188" y="152"/>
                  </a:lnTo>
                  <a:lnTo>
                    <a:pt x="193" y="160"/>
                  </a:lnTo>
                  <a:lnTo>
                    <a:pt x="199" y="170"/>
                  </a:lnTo>
                  <a:lnTo>
                    <a:pt x="201" y="180"/>
                  </a:lnTo>
                  <a:lnTo>
                    <a:pt x="201" y="192"/>
                  </a:lnTo>
                  <a:lnTo>
                    <a:pt x="201" y="192"/>
                  </a:lnTo>
                  <a:lnTo>
                    <a:pt x="201" y="204"/>
                  </a:lnTo>
                  <a:lnTo>
                    <a:pt x="199" y="214"/>
                  </a:lnTo>
                  <a:lnTo>
                    <a:pt x="195" y="224"/>
                  </a:lnTo>
                  <a:lnTo>
                    <a:pt x="188" y="234"/>
                  </a:lnTo>
                  <a:lnTo>
                    <a:pt x="188" y="234"/>
                  </a:lnTo>
                  <a:lnTo>
                    <a:pt x="180" y="242"/>
                  </a:lnTo>
                  <a:lnTo>
                    <a:pt x="172" y="250"/>
                  </a:lnTo>
                  <a:lnTo>
                    <a:pt x="164" y="256"/>
                  </a:lnTo>
                  <a:lnTo>
                    <a:pt x="152" y="262"/>
                  </a:lnTo>
                  <a:lnTo>
                    <a:pt x="152" y="262"/>
                  </a:lnTo>
                  <a:lnTo>
                    <a:pt x="140" y="266"/>
                  </a:lnTo>
                  <a:lnTo>
                    <a:pt x="128" y="268"/>
                  </a:lnTo>
                  <a:lnTo>
                    <a:pt x="114" y="270"/>
                  </a:lnTo>
                  <a:lnTo>
                    <a:pt x="100" y="272"/>
                  </a:lnTo>
                  <a:lnTo>
                    <a:pt x="100" y="272"/>
                  </a:lnTo>
                  <a:lnTo>
                    <a:pt x="86" y="270"/>
                  </a:lnTo>
                  <a:lnTo>
                    <a:pt x="72" y="268"/>
                  </a:lnTo>
                  <a:lnTo>
                    <a:pt x="60" y="266"/>
                  </a:lnTo>
                  <a:lnTo>
                    <a:pt x="48" y="262"/>
                  </a:lnTo>
                  <a:lnTo>
                    <a:pt x="48" y="26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8" name="Freeform 20">
              <a:extLst>
                <a:ext uri="{FF2B5EF4-FFF2-40B4-BE49-F238E27FC236}">
                  <a16:creationId xmlns:a16="http://schemas.microsoft.com/office/drawing/2014/main" id="{24FFB582-F612-4ACA-BCCC-4CB1F2B20E2A}"/>
                </a:ext>
              </a:extLst>
            </p:cNvPr>
            <p:cNvSpPr>
              <a:spLocks/>
            </p:cNvSpPr>
            <p:nvPr userDrawn="1"/>
          </p:nvSpPr>
          <p:spPr bwMode="auto">
            <a:xfrm>
              <a:off x="9137650" y="2503488"/>
              <a:ext cx="317500" cy="431800"/>
            </a:xfrm>
            <a:custGeom>
              <a:avLst/>
              <a:gdLst>
                <a:gd name="T0" fmla="*/ 36 w 200"/>
                <a:gd name="T1" fmla="*/ 256 h 272"/>
                <a:gd name="T2" fmla="*/ 12 w 200"/>
                <a:gd name="T3" fmla="*/ 232 h 272"/>
                <a:gd name="T4" fmla="*/ 2 w 200"/>
                <a:gd name="T5" fmla="*/ 212 h 272"/>
                <a:gd name="T6" fmla="*/ 0 w 200"/>
                <a:gd name="T7" fmla="*/ 184 h 272"/>
                <a:gd name="T8" fmla="*/ 2 w 200"/>
                <a:gd name="T9" fmla="*/ 180 h 272"/>
                <a:gd name="T10" fmla="*/ 54 w 200"/>
                <a:gd name="T11" fmla="*/ 178 h 272"/>
                <a:gd name="T12" fmla="*/ 62 w 200"/>
                <a:gd name="T13" fmla="*/ 182 h 272"/>
                <a:gd name="T14" fmla="*/ 62 w 200"/>
                <a:gd name="T15" fmla="*/ 192 h 272"/>
                <a:gd name="T16" fmla="*/ 74 w 200"/>
                <a:gd name="T17" fmla="*/ 208 h 272"/>
                <a:gd name="T18" fmla="*/ 88 w 200"/>
                <a:gd name="T19" fmla="*/ 216 h 272"/>
                <a:gd name="T20" fmla="*/ 106 w 200"/>
                <a:gd name="T21" fmla="*/ 218 h 272"/>
                <a:gd name="T22" fmla="*/ 130 w 200"/>
                <a:gd name="T23" fmla="*/ 210 h 272"/>
                <a:gd name="T24" fmla="*/ 138 w 200"/>
                <a:gd name="T25" fmla="*/ 194 h 272"/>
                <a:gd name="T26" fmla="*/ 136 w 200"/>
                <a:gd name="T27" fmla="*/ 184 h 272"/>
                <a:gd name="T28" fmla="*/ 128 w 200"/>
                <a:gd name="T29" fmla="*/ 178 h 272"/>
                <a:gd name="T30" fmla="*/ 88 w 200"/>
                <a:gd name="T31" fmla="*/ 162 h 272"/>
                <a:gd name="T32" fmla="*/ 44 w 200"/>
                <a:gd name="T33" fmla="*/ 144 h 272"/>
                <a:gd name="T34" fmla="*/ 14 w 200"/>
                <a:gd name="T35" fmla="*/ 118 h 272"/>
                <a:gd name="T36" fmla="*/ 4 w 200"/>
                <a:gd name="T37" fmla="*/ 100 h 272"/>
                <a:gd name="T38" fmla="*/ 2 w 200"/>
                <a:gd name="T39" fmla="*/ 78 h 272"/>
                <a:gd name="T40" fmla="*/ 8 w 200"/>
                <a:gd name="T41" fmla="*/ 46 h 272"/>
                <a:gd name="T42" fmla="*/ 20 w 200"/>
                <a:gd name="T43" fmla="*/ 28 h 272"/>
                <a:gd name="T44" fmla="*/ 48 w 200"/>
                <a:gd name="T45" fmla="*/ 10 h 272"/>
                <a:gd name="T46" fmla="*/ 70 w 200"/>
                <a:gd name="T47" fmla="*/ 2 h 272"/>
                <a:gd name="T48" fmla="*/ 96 w 200"/>
                <a:gd name="T49" fmla="*/ 0 h 272"/>
                <a:gd name="T50" fmla="*/ 138 w 200"/>
                <a:gd name="T51" fmla="*/ 6 h 272"/>
                <a:gd name="T52" fmla="*/ 160 w 200"/>
                <a:gd name="T53" fmla="*/ 18 h 272"/>
                <a:gd name="T54" fmla="*/ 186 w 200"/>
                <a:gd name="T55" fmla="*/ 42 h 272"/>
                <a:gd name="T56" fmla="*/ 196 w 200"/>
                <a:gd name="T57" fmla="*/ 62 h 272"/>
                <a:gd name="T58" fmla="*/ 198 w 200"/>
                <a:gd name="T59" fmla="*/ 88 h 272"/>
                <a:gd name="T60" fmla="*/ 196 w 200"/>
                <a:gd name="T61" fmla="*/ 94 h 272"/>
                <a:gd name="T62" fmla="*/ 144 w 200"/>
                <a:gd name="T63" fmla="*/ 96 h 272"/>
                <a:gd name="T64" fmla="*/ 138 w 200"/>
                <a:gd name="T65" fmla="*/ 92 h 272"/>
                <a:gd name="T66" fmla="*/ 136 w 200"/>
                <a:gd name="T67" fmla="*/ 82 h 272"/>
                <a:gd name="T68" fmla="*/ 126 w 200"/>
                <a:gd name="T69" fmla="*/ 64 h 272"/>
                <a:gd name="T70" fmla="*/ 112 w 200"/>
                <a:gd name="T71" fmla="*/ 56 h 272"/>
                <a:gd name="T72" fmla="*/ 94 w 200"/>
                <a:gd name="T73" fmla="*/ 54 h 272"/>
                <a:gd name="T74" fmla="*/ 70 w 200"/>
                <a:gd name="T75" fmla="*/ 60 h 272"/>
                <a:gd name="T76" fmla="*/ 62 w 200"/>
                <a:gd name="T77" fmla="*/ 78 h 272"/>
                <a:gd name="T78" fmla="*/ 68 w 200"/>
                <a:gd name="T79" fmla="*/ 92 h 272"/>
                <a:gd name="T80" fmla="*/ 84 w 200"/>
                <a:gd name="T81" fmla="*/ 102 h 272"/>
                <a:gd name="T82" fmla="*/ 160 w 200"/>
                <a:gd name="T83" fmla="*/ 130 h 272"/>
                <a:gd name="T84" fmla="*/ 188 w 200"/>
                <a:gd name="T85" fmla="*/ 152 h 272"/>
                <a:gd name="T86" fmla="*/ 198 w 200"/>
                <a:gd name="T87" fmla="*/ 170 h 272"/>
                <a:gd name="T88" fmla="*/ 200 w 200"/>
                <a:gd name="T89" fmla="*/ 192 h 272"/>
                <a:gd name="T90" fmla="*/ 194 w 200"/>
                <a:gd name="T91" fmla="*/ 224 h 272"/>
                <a:gd name="T92" fmla="*/ 182 w 200"/>
                <a:gd name="T93" fmla="*/ 242 h 272"/>
                <a:gd name="T94" fmla="*/ 154 w 200"/>
                <a:gd name="T95" fmla="*/ 262 h 272"/>
                <a:gd name="T96" fmla="*/ 128 w 200"/>
                <a:gd name="T97" fmla="*/ 268 h 272"/>
                <a:gd name="T98" fmla="*/ 100 w 200"/>
                <a:gd name="T99" fmla="*/ 272 h 272"/>
                <a:gd name="T100" fmla="*/ 60 w 200"/>
                <a:gd name="T101" fmla="*/ 26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0" h="272">
                  <a:moveTo>
                    <a:pt x="48" y="262"/>
                  </a:moveTo>
                  <a:lnTo>
                    <a:pt x="48" y="262"/>
                  </a:lnTo>
                  <a:lnTo>
                    <a:pt x="36" y="256"/>
                  </a:lnTo>
                  <a:lnTo>
                    <a:pt x="28" y="250"/>
                  </a:lnTo>
                  <a:lnTo>
                    <a:pt x="20" y="242"/>
                  </a:lnTo>
                  <a:lnTo>
                    <a:pt x="12" y="232"/>
                  </a:lnTo>
                  <a:lnTo>
                    <a:pt x="12" y="232"/>
                  </a:lnTo>
                  <a:lnTo>
                    <a:pt x="6" y="222"/>
                  </a:lnTo>
                  <a:lnTo>
                    <a:pt x="2" y="212"/>
                  </a:lnTo>
                  <a:lnTo>
                    <a:pt x="0" y="202"/>
                  </a:lnTo>
                  <a:lnTo>
                    <a:pt x="0" y="190"/>
                  </a:lnTo>
                  <a:lnTo>
                    <a:pt x="0" y="184"/>
                  </a:lnTo>
                  <a:lnTo>
                    <a:pt x="0" y="184"/>
                  </a:lnTo>
                  <a:lnTo>
                    <a:pt x="2" y="180"/>
                  </a:lnTo>
                  <a:lnTo>
                    <a:pt x="2" y="180"/>
                  </a:lnTo>
                  <a:lnTo>
                    <a:pt x="6" y="178"/>
                  </a:lnTo>
                  <a:lnTo>
                    <a:pt x="54" y="178"/>
                  </a:lnTo>
                  <a:lnTo>
                    <a:pt x="54" y="178"/>
                  </a:lnTo>
                  <a:lnTo>
                    <a:pt x="60" y="178"/>
                  </a:lnTo>
                  <a:lnTo>
                    <a:pt x="60" y="178"/>
                  </a:lnTo>
                  <a:lnTo>
                    <a:pt x="62" y="182"/>
                  </a:lnTo>
                  <a:lnTo>
                    <a:pt x="62" y="186"/>
                  </a:lnTo>
                  <a:lnTo>
                    <a:pt x="62" y="186"/>
                  </a:lnTo>
                  <a:lnTo>
                    <a:pt x="62" y="192"/>
                  </a:lnTo>
                  <a:lnTo>
                    <a:pt x="64" y="198"/>
                  </a:lnTo>
                  <a:lnTo>
                    <a:pt x="68" y="204"/>
                  </a:lnTo>
                  <a:lnTo>
                    <a:pt x="74" y="208"/>
                  </a:lnTo>
                  <a:lnTo>
                    <a:pt x="74" y="208"/>
                  </a:lnTo>
                  <a:lnTo>
                    <a:pt x="80" y="212"/>
                  </a:lnTo>
                  <a:lnTo>
                    <a:pt x="88" y="216"/>
                  </a:lnTo>
                  <a:lnTo>
                    <a:pt x="96" y="218"/>
                  </a:lnTo>
                  <a:lnTo>
                    <a:pt x="106" y="218"/>
                  </a:lnTo>
                  <a:lnTo>
                    <a:pt x="106" y="218"/>
                  </a:lnTo>
                  <a:lnTo>
                    <a:pt x="120" y="216"/>
                  </a:lnTo>
                  <a:lnTo>
                    <a:pt x="126" y="214"/>
                  </a:lnTo>
                  <a:lnTo>
                    <a:pt x="130" y="210"/>
                  </a:lnTo>
                  <a:lnTo>
                    <a:pt x="130" y="210"/>
                  </a:lnTo>
                  <a:lnTo>
                    <a:pt x="136" y="202"/>
                  </a:lnTo>
                  <a:lnTo>
                    <a:pt x="138" y="194"/>
                  </a:lnTo>
                  <a:lnTo>
                    <a:pt x="138" y="194"/>
                  </a:lnTo>
                  <a:lnTo>
                    <a:pt x="138" y="188"/>
                  </a:lnTo>
                  <a:lnTo>
                    <a:pt x="136" y="184"/>
                  </a:lnTo>
                  <a:lnTo>
                    <a:pt x="132" y="180"/>
                  </a:lnTo>
                  <a:lnTo>
                    <a:pt x="128" y="178"/>
                  </a:lnTo>
                  <a:lnTo>
                    <a:pt x="128" y="178"/>
                  </a:lnTo>
                  <a:lnTo>
                    <a:pt x="116" y="172"/>
                  </a:lnTo>
                  <a:lnTo>
                    <a:pt x="96" y="164"/>
                  </a:lnTo>
                  <a:lnTo>
                    <a:pt x="88" y="162"/>
                  </a:lnTo>
                  <a:lnTo>
                    <a:pt x="88" y="162"/>
                  </a:lnTo>
                  <a:lnTo>
                    <a:pt x="64" y="154"/>
                  </a:lnTo>
                  <a:lnTo>
                    <a:pt x="44" y="144"/>
                  </a:lnTo>
                  <a:lnTo>
                    <a:pt x="44" y="144"/>
                  </a:lnTo>
                  <a:lnTo>
                    <a:pt x="28" y="134"/>
                  </a:lnTo>
                  <a:lnTo>
                    <a:pt x="14" y="118"/>
                  </a:lnTo>
                  <a:lnTo>
                    <a:pt x="14" y="118"/>
                  </a:lnTo>
                  <a:lnTo>
                    <a:pt x="8" y="110"/>
                  </a:lnTo>
                  <a:lnTo>
                    <a:pt x="4" y="100"/>
                  </a:lnTo>
                  <a:lnTo>
                    <a:pt x="2" y="90"/>
                  </a:lnTo>
                  <a:lnTo>
                    <a:pt x="2" y="78"/>
                  </a:lnTo>
                  <a:lnTo>
                    <a:pt x="2" y="78"/>
                  </a:lnTo>
                  <a:lnTo>
                    <a:pt x="2" y="66"/>
                  </a:lnTo>
                  <a:lnTo>
                    <a:pt x="4" y="56"/>
                  </a:lnTo>
                  <a:lnTo>
                    <a:pt x="8" y="46"/>
                  </a:lnTo>
                  <a:lnTo>
                    <a:pt x="14" y="38"/>
                  </a:lnTo>
                  <a:lnTo>
                    <a:pt x="14" y="38"/>
                  </a:lnTo>
                  <a:lnTo>
                    <a:pt x="20" y="28"/>
                  </a:lnTo>
                  <a:lnTo>
                    <a:pt x="28" y="22"/>
                  </a:lnTo>
                  <a:lnTo>
                    <a:pt x="38" y="16"/>
                  </a:lnTo>
                  <a:lnTo>
                    <a:pt x="48" y="10"/>
                  </a:lnTo>
                  <a:lnTo>
                    <a:pt x="48" y="10"/>
                  </a:lnTo>
                  <a:lnTo>
                    <a:pt x="58" y="6"/>
                  </a:lnTo>
                  <a:lnTo>
                    <a:pt x="70" y="2"/>
                  </a:lnTo>
                  <a:lnTo>
                    <a:pt x="84" y="2"/>
                  </a:lnTo>
                  <a:lnTo>
                    <a:pt x="96" y="0"/>
                  </a:lnTo>
                  <a:lnTo>
                    <a:pt x="96" y="0"/>
                  </a:lnTo>
                  <a:lnTo>
                    <a:pt x="110" y="2"/>
                  </a:lnTo>
                  <a:lnTo>
                    <a:pt x="124" y="4"/>
                  </a:lnTo>
                  <a:lnTo>
                    <a:pt x="138" y="6"/>
                  </a:lnTo>
                  <a:lnTo>
                    <a:pt x="150" y="12"/>
                  </a:lnTo>
                  <a:lnTo>
                    <a:pt x="150" y="12"/>
                  </a:lnTo>
                  <a:lnTo>
                    <a:pt x="160" y="18"/>
                  </a:lnTo>
                  <a:lnTo>
                    <a:pt x="170" y="24"/>
                  </a:lnTo>
                  <a:lnTo>
                    <a:pt x="178" y="32"/>
                  </a:lnTo>
                  <a:lnTo>
                    <a:pt x="186" y="42"/>
                  </a:lnTo>
                  <a:lnTo>
                    <a:pt x="186" y="42"/>
                  </a:lnTo>
                  <a:lnTo>
                    <a:pt x="192" y="52"/>
                  </a:lnTo>
                  <a:lnTo>
                    <a:pt x="196" y="62"/>
                  </a:lnTo>
                  <a:lnTo>
                    <a:pt x="198" y="74"/>
                  </a:lnTo>
                  <a:lnTo>
                    <a:pt x="198" y="86"/>
                  </a:lnTo>
                  <a:lnTo>
                    <a:pt x="198" y="88"/>
                  </a:lnTo>
                  <a:lnTo>
                    <a:pt x="198" y="88"/>
                  </a:lnTo>
                  <a:lnTo>
                    <a:pt x="196" y="94"/>
                  </a:lnTo>
                  <a:lnTo>
                    <a:pt x="196" y="94"/>
                  </a:lnTo>
                  <a:lnTo>
                    <a:pt x="192" y="96"/>
                  </a:lnTo>
                  <a:lnTo>
                    <a:pt x="144" y="96"/>
                  </a:lnTo>
                  <a:lnTo>
                    <a:pt x="144" y="96"/>
                  </a:lnTo>
                  <a:lnTo>
                    <a:pt x="140" y="94"/>
                  </a:lnTo>
                  <a:lnTo>
                    <a:pt x="140" y="94"/>
                  </a:lnTo>
                  <a:lnTo>
                    <a:pt x="138" y="92"/>
                  </a:lnTo>
                  <a:lnTo>
                    <a:pt x="138" y="88"/>
                  </a:lnTo>
                  <a:lnTo>
                    <a:pt x="138" y="88"/>
                  </a:lnTo>
                  <a:lnTo>
                    <a:pt x="136" y="82"/>
                  </a:lnTo>
                  <a:lnTo>
                    <a:pt x="134" y="76"/>
                  </a:lnTo>
                  <a:lnTo>
                    <a:pt x="130" y="70"/>
                  </a:lnTo>
                  <a:lnTo>
                    <a:pt x="126" y="64"/>
                  </a:lnTo>
                  <a:lnTo>
                    <a:pt x="126" y="64"/>
                  </a:lnTo>
                  <a:lnTo>
                    <a:pt x="120" y="60"/>
                  </a:lnTo>
                  <a:lnTo>
                    <a:pt x="112" y="56"/>
                  </a:lnTo>
                  <a:lnTo>
                    <a:pt x="104" y="54"/>
                  </a:lnTo>
                  <a:lnTo>
                    <a:pt x="94" y="54"/>
                  </a:lnTo>
                  <a:lnTo>
                    <a:pt x="94" y="54"/>
                  </a:lnTo>
                  <a:lnTo>
                    <a:pt x="80" y="56"/>
                  </a:lnTo>
                  <a:lnTo>
                    <a:pt x="70" y="60"/>
                  </a:lnTo>
                  <a:lnTo>
                    <a:pt x="70" y="60"/>
                  </a:lnTo>
                  <a:lnTo>
                    <a:pt x="64" y="68"/>
                  </a:lnTo>
                  <a:lnTo>
                    <a:pt x="62" y="78"/>
                  </a:lnTo>
                  <a:lnTo>
                    <a:pt x="62" y="78"/>
                  </a:lnTo>
                  <a:lnTo>
                    <a:pt x="64" y="84"/>
                  </a:lnTo>
                  <a:lnTo>
                    <a:pt x="68" y="92"/>
                  </a:lnTo>
                  <a:lnTo>
                    <a:pt x="68" y="92"/>
                  </a:lnTo>
                  <a:lnTo>
                    <a:pt x="74" y="96"/>
                  </a:lnTo>
                  <a:lnTo>
                    <a:pt x="84" y="102"/>
                  </a:lnTo>
                  <a:lnTo>
                    <a:pt x="84" y="102"/>
                  </a:lnTo>
                  <a:lnTo>
                    <a:pt x="118" y="114"/>
                  </a:lnTo>
                  <a:lnTo>
                    <a:pt x="118" y="114"/>
                  </a:lnTo>
                  <a:lnTo>
                    <a:pt x="160" y="130"/>
                  </a:lnTo>
                  <a:lnTo>
                    <a:pt x="160" y="130"/>
                  </a:lnTo>
                  <a:lnTo>
                    <a:pt x="174" y="138"/>
                  </a:lnTo>
                  <a:lnTo>
                    <a:pt x="188" y="152"/>
                  </a:lnTo>
                  <a:lnTo>
                    <a:pt x="188" y="152"/>
                  </a:lnTo>
                  <a:lnTo>
                    <a:pt x="194" y="160"/>
                  </a:lnTo>
                  <a:lnTo>
                    <a:pt x="198" y="170"/>
                  </a:lnTo>
                  <a:lnTo>
                    <a:pt x="200" y="180"/>
                  </a:lnTo>
                  <a:lnTo>
                    <a:pt x="200" y="192"/>
                  </a:lnTo>
                  <a:lnTo>
                    <a:pt x="200" y="192"/>
                  </a:lnTo>
                  <a:lnTo>
                    <a:pt x="200" y="204"/>
                  </a:lnTo>
                  <a:lnTo>
                    <a:pt x="198" y="214"/>
                  </a:lnTo>
                  <a:lnTo>
                    <a:pt x="194" y="224"/>
                  </a:lnTo>
                  <a:lnTo>
                    <a:pt x="188" y="234"/>
                  </a:lnTo>
                  <a:lnTo>
                    <a:pt x="188" y="234"/>
                  </a:lnTo>
                  <a:lnTo>
                    <a:pt x="182" y="242"/>
                  </a:lnTo>
                  <a:lnTo>
                    <a:pt x="174" y="250"/>
                  </a:lnTo>
                  <a:lnTo>
                    <a:pt x="164" y="256"/>
                  </a:lnTo>
                  <a:lnTo>
                    <a:pt x="154" y="262"/>
                  </a:lnTo>
                  <a:lnTo>
                    <a:pt x="154" y="262"/>
                  </a:lnTo>
                  <a:lnTo>
                    <a:pt x="142" y="266"/>
                  </a:lnTo>
                  <a:lnTo>
                    <a:pt x="128" y="268"/>
                  </a:lnTo>
                  <a:lnTo>
                    <a:pt x="116" y="270"/>
                  </a:lnTo>
                  <a:lnTo>
                    <a:pt x="100" y="272"/>
                  </a:lnTo>
                  <a:lnTo>
                    <a:pt x="100" y="272"/>
                  </a:lnTo>
                  <a:lnTo>
                    <a:pt x="86" y="270"/>
                  </a:lnTo>
                  <a:lnTo>
                    <a:pt x="72" y="268"/>
                  </a:lnTo>
                  <a:lnTo>
                    <a:pt x="60" y="266"/>
                  </a:lnTo>
                  <a:lnTo>
                    <a:pt x="48" y="262"/>
                  </a:lnTo>
                  <a:lnTo>
                    <a:pt x="48" y="26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9" name="Freeform 21">
              <a:extLst>
                <a:ext uri="{FF2B5EF4-FFF2-40B4-BE49-F238E27FC236}">
                  <a16:creationId xmlns:a16="http://schemas.microsoft.com/office/drawing/2014/main" id="{D551BBBE-95F5-4489-AEF7-759A5C886B76}"/>
                </a:ext>
              </a:extLst>
            </p:cNvPr>
            <p:cNvSpPr>
              <a:spLocks/>
            </p:cNvSpPr>
            <p:nvPr userDrawn="1"/>
          </p:nvSpPr>
          <p:spPr bwMode="auto">
            <a:xfrm>
              <a:off x="9525000" y="2509838"/>
              <a:ext cx="98425" cy="419100"/>
            </a:xfrm>
            <a:custGeom>
              <a:avLst/>
              <a:gdLst>
                <a:gd name="T0" fmla="*/ 2 w 62"/>
                <a:gd name="T1" fmla="*/ 262 h 264"/>
                <a:gd name="T2" fmla="*/ 2 w 62"/>
                <a:gd name="T3" fmla="*/ 262 h 264"/>
                <a:gd name="T4" fmla="*/ 0 w 62"/>
                <a:gd name="T5" fmla="*/ 258 h 264"/>
                <a:gd name="T6" fmla="*/ 0 w 62"/>
                <a:gd name="T7" fmla="*/ 6 h 264"/>
                <a:gd name="T8" fmla="*/ 0 w 62"/>
                <a:gd name="T9" fmla="*/ 6 h 264"/>
                <a:gd name="T10" fmla="*/ 2 w 62"/>
                <a:gd name="T11" fmla="*/ 2 h 264"/>
                <a:gd name="T12" fmla="*/ 2 w 62"/>
                <a:gd name="T13" fmla="*/ 2 h 264"/>
                <a:gd name="T14" fmla="*/ 6 w 62"/>
                <a:gd name="T15" fmla="*/ 0 h 264"/>
                <a:gd name="T16" fmla="*/ 56 w 62"/>
                <a:gd name="T17" fmla="*/ 0 h 264"/>
                <a:gd name="T18" fmla="*/ 56 w 62"/>
                <a:gd name="T19" fmla="*/ 0 h 264"/>
                <a:gd name="T20" fmla="*/ 60 w 62"/>
                <a:gd name="T21" fmla="*/ 2 h 264"/>
                <a:gd name="T22" fmla="*/ 60 w 62"/>
                <a:gd name="T23" fmla="*/ 2 h 264"/>
                <a:gd name="T24" fmla="*/ 62 w 62"/>
                <a:gd name="T25" fmla="*/ 6 h 264"/>
                <a:gd name="T26" fmla="*/ 62 w 62"/>
                <a:gd name="T27" fmla="*/ 258 h 264"/>
                <a:gd name="T28" fmla="*/ 62 w 62"/>
                <a:gd name="T29" fmla="*/ 258 h 264"/>
                <a:gd name="T30" fmla="*/ 60 w 62"/>
                <a:gd name="T31" fmla="*/ 262 h 264"/>
                <a:gd name="T32" fmla="*/ 60 w 62"/>
                <a:gd name="T33" fmla="*/ 262 h 264"/>
                <a:gd name="T34" fmla="*/ 56 w 62"/>
                <a:gd name="T35" fmla="*/ 264 h 264"/>
                <a:gd name="T36" fmla="*/ 6 w 62"/>
                <a:gd name="T37" fmla="*/ 264 h 264"/>
                <a:gd name="T38" fmla="*/ 6 w 62"/>
                <a:gd name="T39" fmla="*/ 264 h 264"/>
                <a:gd name="T40" fmla="*/ 2 w 62"/>
                <a:gd name="T41" fmla="*/ 262 h 264"/>
                <a:gd name="T42" fmla="*/ 2 w 62"/>
                <a:gd name="T43" fmla="*/ 2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264">
                  <a:moveTo>
                    <a:pt x="2" y="262"/>
                  </a:moveTo>
                  <a:lnTo>
                    <a:pt x="2" y="262"/>
                  </a:lnTo>
                  <a:lnTo>
                    <a:pt x="0" y="258"/>
                  </a:lnTo>
                  <a:lnTo>
                    <a:pt x="0" y="6"/>
                  </a:lnTo>
                  <a:lnTo>
                    <a:pt x="0" y="6"/>
                  </a:lnTo>
                  <a:lnTo>
                    <a:pt x="2" y="2"/>
                  </a:lnTo>
                  <a:lnTo>
                    <a:pt x="2" y="2"/>
                  </a:lnTo>
                  <a:lnTo>
                    <a:pt x="6" y="0"/>
                  </a:lnTo>
                  <a:lnTo>
                    <a:pt x="56" y="0"/>
                  </a:lnTo>
                  <a:lnTo>
                    <a:pt x="56" y="0"/>
                  </a:lnTo>
                  <a:lnTo>
                    <a:pt x="60" y="2"/>
                  </a:lnTo>
                  <a:lnTo>
                    <a:pt x="60" y="2"/>
                  </a:lnTo>
                  <a:lnTo>
                    <a:pt x="62" y="6"/>
                  </a:lnTo>
                  <a:lnTo>
                    <a:pt x="62" y="258"/>
                  </a:lnTo>
                  <a:lnTo>
                    <a:pt x="62" y="258"/>
                  </a:lnTo>
                  <a:lnTo>
                    <a:pt x="60" y="262"/>
                  </a:lnTo>
                  <a:lnTo>
                    <a:pt x="60" y="262"/>
                  </a:lnTo>
                  <a:lnTo>
                    <a:pt x="56" y="264"/>
                  </a:lnTo>
                  <a:lnTo>
                    <a:pt x="6" y="264"/>
                  </a:lnTo>
                  <a:lnTo>
                    <a:pt x="6" y="264"/>
                  </a:lnTo>
                  <a:lnTo>
                    <a:pt x="2" y="262"/>
                  </a:lnTo>
                  <a:lnTo>
                    <a:pt x="2" y="26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0" name="Freeform 22">
              <a:extLst>
                <a:ext uri="{FF2B5EF4-FFF2-40B4-BE49-F238E27FC236}">
                  <a16:creationId xmlns:a16="http://schemas.microsoft.com/office/drawing/2014/main" id="{09BF6D27-13BF-4EC9-ADBD-D02B4E3CB662}"/>
                </a:ext>
              </a:extLst>
            </p:cNvPr>
            <p:cNvSpPr>
              <a:spLocks noEditPoints="1"/>
            </p:cNvSpPr>
            <p:nvPr userDrawn="1"/>
          </p:nvSpPr>
          <p:spPr bwMode="auto">
            <a:xfrm>
              <a:off x="9699625" y="2503488"/>
              <a:ext cx="327025" cy="431800"/>
            </a:xfrm>
            <a:custGeom>
              <a:avLst/>
              <a:gdLst>
                <a:gd name="T0" fmla="*/ 48 w 206"/>
                <a:gd name="T1" fmla="*/ 260 h 272"/>
                <a:gd name="T2" fmla="*/ 28 w 206"/>
                <a:gd name="T3" fmla="*/ 246 h 272"/>
                <a:gd name="T4" fmla="*/ 12 w 206"/>
                <a:gd name="T5" fmla="*/ 226 h 272"/>
                <a:gd name="T6" fmla="*/ 6 w 206"/>
                <a:gd name="T7" fmla="*/ 214 h 272"/>
                <a:gd name="T8" fmla="*/ 0 w 206"/>
                <a:gd name="T9" fmla="*/ 188 h 272"/>
                <a:gd name="T10" fmla="*/ 0 w 206"/>
                <a:gd name="T11" fmla="*/ 98 h 272"/>
                <a:gd name="T12" fmla="*/ 0 w 206"/>
                <a:gd name="T13" fmla="*/ 84 h 272"/>
                <a:gd name="T14" fmla="*/ 6 w 206"/>
                <a:gd name="T15" fmla="*/ 58 h 272"/>
                <a:gd name="T16" fmla="*/ 12 w 206"/>
                <a:gd name="T17" fmla="*/ 48 h 272"/>
                <a:gd name="T18" fmla="*/ 28 w 206"/>
                <a:gd name="T19" fmla="*/ 28 h 272"/>
                <a:gd name="T20" fmla="*/ 48 w 206"/>
                <a:gd name="T21" fmla="*/ 12 h 272"/>
                <a:gd name="T22" fmla="*/ 60 w 206"/>
                <a:gd name="T23" fmla="*/ 8 h 272"/>
                <a:gd name="T24" fmla="*/ 88 w 206"/>
                <a:gd name="T25" fmla="*/ 2 h 272"/>
                <a:gd name="T26" fmla="*/ 102 w 206"/>
                <a:gd name="T27" fmla="*/ 0 h 272"/>
                <a:gd name="T28" fmla="*/ 132 w 206"/>
                <a:gd name="T29" fmla="*/ 4 h 272"/>
                <a:gd name="T30" fmla="*/ 156 w 206"/>
                <a:gd name="T31" fmla="*/ 12 h 272"/>
                <a:gd name="T32" fmla="*/ 168 w 206"/>
                <a:gd name="T33" fmla="*/ 20 h 272"/>
                <a:gd name="T34" fmla="*/ 186 w 206"/>
                <a:gd name="T35" fmla="*/ 36 h 272"/>
                <a:gd name="T36" fmla="*/ 192 w 206"/>
                <a:gd name="T37" fmla="*/ 48 h 272"/>
                <a:gd name="T38" fmla="*/ 202 w 206"/>
                <a:gd name="T39" fmla="*/ 72 h 272"/>
                <a:gd name="T40" fmla="*/ 206 w 206"/>
                <a:gd name="T41" fmla="*/ 98 h 272"/>
                <a:gd name="T42" fmla="*/ 206 w 206"/>
                <a:gd name="T43" fmla="*/ 174 h 272"/>
                <a:gd name="T44" fmla="*/ 202 w 206"/>
                <a:gd name="T45" fmla="*/ 202 h 272"/>
                <a:gd name="T46" fmla="*/ 192 w 206"/>
                <a:gd name="T47" fmla="*/ 226 h 272"/>
                <a:gd name="T48" fmla="*/ 186 w 206"/>
                <a:gd name="T49" fmla="*/ 236 h 272"/>
                <a:gd name="T50" fmla="*/ 168 w 206"/>
                <a:gd name="T51" fmla="*/ 254 h 272"/>
                <a:gd name="T52" fmla="*/ 156 w 206"/>
                <a:gd name="T53" fmla="*/ 260 h 272"/>
                <a:gd name="T54" fmla="*/ 132 w 206"/>
                <a:gd name="T55" fmla="*/ 270 h 272"/>
                <a:gd name="T56" fmla="*/ 102 w 206"/>
                <a:gd name="T57" fmla="*/ 272 h 272"/>
                <a:gd name="T58" fmla="*/ 88 w 206"/>
                <a:gd name="T59" fmla="*/ 272 h 272"/>
                <a:gd name="T60" fmla="*/ 60 w 206"/>
                <a:gd name="T61" fmla="*/ 266 h 272"/>
                <a:gd name="T62" fmla="*/ 48 w 206"/>
                <a:gd name="T63" fmla="*/ 260 h 272"/>
                <a:gd name="T64" fmla="*/ 132 w 206"/>
                <a:gd name="T65" fmla="*/ 208 h 272"/>
                <a:gd name="T66" fmla="*/ 140 w 206"/>
                <a:gd name="T67" fmla="*/ 194 h 272"/>
                <a:gd name="T68" fmla="*/ 142 w 206"/>
                <a:gd name="T69" fmla="*/ 176 h 272"/>
                <a:gd name="T70" fmla="*/ 142 w 206"/>
                <a:gd name="T71" fmla="*/ 98 h 272"/>
                <a:gd name="T72" fmla="*/ 140 w 206"/>
                <a:gd name="T73" fmla="*/ 80 h 272"/>
                <a:gd name="T74" fmla="*/ 132 w 206"/>
                <a:gd name="T75" fmla="*/ 66 h 272"/>
                <a:gd name="T76" fmla="*/ 126 w 206"/>
                <a:gd name="T77" fmla="*/ 60 h 272"/>
                <a:gd name="T78" fmla="*/ 112 w 206"/>
                <a:gd name="T79" fmla="*/ 56 h 272"/>
                <a:gd name="T80" fmla="*/ 102 w 206"/>
                <a:gd name="T81" fmla="*/ 54 h 272"/>
                <a:gd name="T82" fmla="*/ 86 w 206"/>
                <a:gd name="T83" fmla="*/ 58 h 272"/>
                <a:gd name="T84" fmla="*/ 74 w 206"/>
                <a:gd name="T85" fmla="*/ 66 h 272"/>
                <a:gd name="T86" fmla="*/ 68 w 206"/>
                <a:gd name="T87" fmla="*/ 72 h 272"/>
                <a:gd name="T88" fmla="*/ 64 w 206"/>
                <a:gd name="T89" fmla="*/ 88 h 272"/>
                <a:gd name="T90" fmla="*/ 62 w 206"/>
                <a:gd name="T91" fmla="*/ 176 h 272"/>
                <a:gd name="T92" fmla="*/ 64 w 206"/>
                <a:gd name="T93" fmla="*/ 186 h 272"/>
                <a:gd name="T94" fmla="*/ 68 w 206"/>
                <a:gd name="T95" fmla="*/ 200 h 272"/>
                <a:gd name="T96" fmla="*/ 74 w 206"/>
                <a:gd name="T97" fmla="*/ 208 h 272"/>
                <a:gd name="T98" fmla="*/ 86 w 206"/>
                <a:gd name="T99" fmla="*/ 216 h 272"/>
                <a:gd name="T100" fmla="*/ 102 w 206"/>
                <a:gd name="T101" fmla="*/ 218 h 272"/>
                <a:gd name="T102" fmla="*/ 112 w 206"/>
                <a:gd name="T103" fmla="*/ 218 h 272"/>
                <a:gd name="T104" fmla="*/ 126 w 206"/>
                <a:gd name="T105" fmla="*/ 212 h 272"/>
                <a:gd name="T106" fmla="*/ 132 w 206"/>
                <a:gd name="T107" fmla="*/ 20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 h="272">
                  <a:moveTo>
                    <a:pt x="48" y="260"/>
                  </a:moveTo>
                  <a:lnTo>
                    <a:pt x="48" y="260"/>
                  </a:lnTo>
                  <a:lnTo>
                    <a:pt x="38" y="254"/>
                  </a:lnTo>
                  <a:lnTo>
                    <a:pt x="28" y="246"/>
                  </a:lnTo>
                  <a:lnTo>
                    <a:pt x="20" y="236"/>
                  </a:lnTo>
                  <a:lnTo>
                    <a:pt x="12" y="226"/>
                  </a:lnTo>
                  <a:lnTo>
                    <a:pt x="12" y="226"/>
                  </a:lnTo>
                  <a:lnTo>
                    <a:pt x="6" y="214"/>
                  </a:lnTo>
                  <a:lnTo>
                    <a:pt x="2" y="202"/>
                  </a:lnTo>
                  <a:lnTo>
                    <a:pt x="0" y="188"/>
                  </a:lnTo>
                  <a:lnTo>
                    <a:pt x="0" y="174"/>
                  </a:lnTo>
                  <a:lnTo>
                    <a:pt x="0" y="98"/>
                  </a:lnTo>
                  <a:lnTo>
                    <a:pt x="0" y="98"/>
                  </a:lnTo>
                  <a:lnTo>
                    <a:pt x="0" y="84"/>
                  </a:lnTo>
                  <a:lnTo>
                    <a:pt x="2" y="72"/>
                  </a:lnTo>
                  <a:lnTo>
                    <a:pt x="6" y="58"/>
                  </a:lnTo>
                  <a:lnTo>
                    <a:pt x="12" y="48"/>
                  </a:lnTo>
                  <a:lnTo>
                    <a:pt x="12" y="48"/>
                  </a:lnTo>
                  <a:lnTo>
                    <a:pt x="20" y="36"/>
                  </a:lnTo>
                  <a:lnTo>
                    <a:pt x="28" y="28"/>
                  </a:lnTo>
                  <a:lnTo>
                    <a:pt x="38" y="20"/>
                  </a:lnTo>
                  <a:lnTo>
                    <a:pt x="48" y="12"/>
                  </a:lnTo>
                  <a:lnTo>
                    <a:pt x="48" y="12"/>
                  </a:lnTo>
                  <a:lnTo>
                    <a:pt x="60" y="8"/>
                  </a:lnTo>
                  <a:lnTo>
                    <a:pt x="74" y="4"/>
                  </a:lnTo>
                  <a:lnTo>
                    <a:pt x="88" y="2"/>
                  </a:lnTo>
                  <a:lnTo>
                    <a:pt x="102" y="0"/>
                  </a:lnTo>
                  <a:lnTo>
                    <a:pt x="102" y="0"/>
                  </a:lnTo>
                  <a:lnTo>
                    <a:pt x="118" y="2"/>
                  </a:lnTo>
                  <a:lnTo>
                    <a:pt x="132" y="4"/>
                  </a:lnTo>
                  <a:lnTo>
                    <a:pt x="144" y="8"/>
                  </a:lnTo>
                  <a:lnTo>
                    <a:pt x="156" y="12"/>
                  </a:lnTo>
                  <a:lnTo>
                    <a:pt x="156" y="12"/>
                  </a:lnTo>
                  <a:lnTo>
                    <a:pt x="168" y="20"/>
                  </a:lnTo>
                  <a:lnTo>
                    <a:pt x="178" y="28"/>
                  </a:lnTo>
                  <a:lnTo>
                    <a:pt x="186" y="36"/>
                  </a:lnTo>
                  <a:lnTo>
                    <a:pt x="192" y="48"/>
                  </a:lnTo>
                  <a:lnTo>
                    <a:pt x="192" y="48"/>
                  </a:lnTo>
                  <a:lnTo>
                    <a:pt x="198" y="58"/>
                  </a:lnTo>
                  <a:lnTo>
                    <a:pt x="202" y="72"/>
                  </a:lnTo>
                  <a:lnTo>
                    <a:pt x="204" y="84"/>
                  </a:lnTo>
                  <a:lnTo>
                    <a:pt x="206" y="98"/>
                  </a:lnTo>
                  <a:lnTo>
                    <a:pt x="206" y="174"/>
                  </a:lnTo>
                  <a:lnTo>
                    <a:pt x="206" y="174"/>
                  </a:lnTo>
                  <a:lnTo>
                    <a:pt x="204" y="188"/>
                  </a:lnTo>
                  <a:lnTo>
                    <a:pt x="202" y="202"/>
                  </a:lnTo>
                  <a:lnTo>
                    <a:pt x="198" y="214"/>
                  </a:lnTo>
                  <a:lnTo>
                    <a:pt x="192" y="226"/>
                  </a:lnTo>
                  <a:lnTo>
                    <a:pt x="192" y="226"/>
                  </a:lnTo>
                  <a:lnTo>
                    <a:pt x="186" y="236"/>
                  </a:lnTo>
                  <a:lnTo>
                    <a:pt x="178" y="246"/>
                  </a:lnTo>
                  <a:lnTo>
                    <a:pt x="168" y="254"/>
                  </a:lnTo>
                  <a:lnTo>
                    <a:pt x="156" y="260"/>
                  </a:lnTo>
                  <a:lnTo>
                    <a:pt x="156" y="260"/>
                  </a:lnTo>
                  <a:lnTo>
                    <a:pt x="144" y="266"/>
                  </a:lnTo>
                  <a:lnTo>
                    <a:pt x="132" y="270"/>
                  </a:lnTo>
                  <a:lnTo>
                    <a:pt x="118" y="272"/>
                  </a:lnTo>
                  <a:lnTo>
                    <a:pt x="102" y="272"/>
                  </a:lnTo>
                  <a:lnTo>
                    <a:pt x="102" y="272"/>
                  </a:lnTo>
                  <a:lnTo>
                    <a:pt x="88" y="272"/>
                  </a:lnTo>
                  <a:lnTo>
                    <a:pt x="74" y="270"/>
                  </a:lnTo>
                  <a:lnTo>
                    <a:pt x="60" y="266"/>
                  </a:lnTo>
                  <a:lnTo>
                    <a:pt x="48" y="260"/>
                  </a:lnTo>
                  <a:lnTo>
                    <a:pt x="48" y="260"/>
                  </a:lnTo>
                  <a:close/>
                  <a:moveTo>
                    <a:pt x="132" y="208"/>
                  </a:moveTo>
                  <a:lnTo>
                    <a:pt x="132" y="208"/>
                  </a:lnTo>
                  <a:lnTo>
                    <a:pt x="136" y="200"/>
                  </a:lnTo>
                  <a:lnTo>
                    <a:pt x="140" y="194"/>
                  </a:lnTo>
                  <a:lnTo>
                    <a:pt x="142" y="186"/>
                  </a:lnTo>
                  <a:lnTo>
                    <a:pt x="142" y="176"/>
                  </a:lnTo>
                  <a:lnTo>
                    <a:pt x="142" y="98"/>
                  </a:lnTo>
                  <a:lnTo>
                    <a:pt x="142" y="98"/>
                  </a:lnTo>
                  <a:lnTo>
                    <a:pt x="142" y="88"/>
                  </a:lnTo>
                  <a:lnTo>
                    <a:pt x="140" y="80"/>
                  </a:lnTo>
                  <a:lnTo>
                    <a:pt x="136" y="72"/>
                  </a:lnTo>
                  <a:lnTo>
                    <a:pt x="132" y="66"/>
                  </a:lnTo>
                  <a:lnTo>
                    <a:pt x="132" y="66"/>
                  </a:lnTo>
                  <a:lnTo>
                    <a:pt x="126" y="60"/>
                  </a:lnTo>
                  <a:lnTo>
                    <a:pt x="118" y="58"/>
                  </a:lnTo>
                  <a:lnTo>
                    <a:pt x="112" y="56"/>
                  </a:lnTo>
                  <a:lnTo>
                    <a:pt x="102" y="54"/>
                  </a:lnTo>
                  <a:lnTo>
                    <a:pt x="102" y="54"/>
                  </a:lnTo>
                  <a:lnTo>
                    <a:pt x="94" y="56"/>
                  </a:lnTo>
                  <a:lnTo>
                    <a:pt x="86" y="58"/>
                  </a:lnTo>
                  <a:lnTo>
                    <a:pt x="80" y="60"/>
                  </a:lnTo>
                  <a:lnTo>
                    <a:pt x="74" y="66"/>
                  </a:lnTo>
                  <a:lnTo>
                    <a:pt x="74" y="66"/>
                  </a:lnTo>
                  <a:lnTo>
                    <a:pt x="68" y="72"/>
                  </a:lnTo>
                  <a:lnTo>
                    <a:pt x="66" y="80"/>
                  </a:lnTo>
                  <a:lnTo>
                    <a:pt x="64" y="88"/>
                  </a:lnTo>
                  <a:lnTo>
                    <a:pt x="62" y="98"/>
                  </a:lnTo>
                  <a:lnTo>
                    <a:pt x="62" y="176"/>
                  </a:lnTo>
                  <a:lnTo>
                    <a:pt x="62" y="176"/>
                  </a:lnTo>
                  <a:lnTo>
                    <a:pt x="64" y="186"/>
                  </a:lnTo>
                  <a:lnTo>
                    <a:pt x="66" y="194"/>
                  </a:lnTo>
                  <a:lnTo>
                    <a:pt x="68" y="200"/>
                  </a:lnTo>
                  <a:lnTo>
                    <a:pt x="74" y="208"/>
                  </a:lnTo>
                  <a:lnTo>
                    <a:pt x="74" y="208"/>
                  </a:lnTo>
                  <a:lnTo>
                    <a:pt x="80" y="212"/>
                  </a:lnTo>
                  <a:lnTo>
                    <a:pt x="86" y="216"/>
                  </a:lnTo>
                  <a:lnTo>
                    <a:pt x="94" y="218"/>
                  </a:lnTo>
                  <a:lnTo>
                    <a:pt x="102" y="218"/>
                  </a:lnTo>
                  <a:lnTo>
                    <a:pt x="102" y="218"/>
                  </a:lnTo>
                  <a:lnTo>
                    <a:pt x="112" y="218"/>
                  </a:lnTo>
                  <a:lnTo>
                    <a:pt x="118" y="216"/>
                  </a:lnTo>
                  <a:lnTo>
                    <a:pt x="126" y="212"/>
                  </a:lnTo>
                  <a:lnTo>
                    <a:pt x="132" y="208"/>
                  </a:lnTo>
                  <a:lnTo>
                    <a:pt x="132" y="208"/>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1" name="Freeform 23">
              <a:extLst>
                <a:ext uri="{FF2B5EF4-FFF2-40B4-BE49-F238E27FC236}">
                  <a16:creationId xmlns:a16="http://schemas.microsoft.com/office/drawing/2014/main" id="{1299D86F-F463-4CF1-914B-637A878B007B}"/>
                </a:ext>
              </a:extLst>
            </p:cNvPr>
            <p:cNvSpPr>
              <a:spLocks/>
            </p:cNvSpPr>
            <p:nvPr userDrawn="1"/>
          </p:nvSpPr>
          <p:spPr bwMode="auto">
            <a:xfrm>
              <a:off x="10099675" y="2509838"/>
              <a:ext cx="333375" cy="419100"/>
            </a:xfrm>
            <a:custGeom>
              <a:avLst/>
              <a:gdLst>
                <a:gd name="T0" fmla="*/ 2 w 210"/>
                <a:gd name="T1" fmla="*/ 262 h 264"/>
                <a:gd name="T2" fmla="*/ 2 w 210"/>
                <a:gd name="T3" fmla="*/ 262 h 264"/>
                <a:gd name="T4" fmla="*/ 0 w 210"/>
                <a:gd name="T5" fmla="*/ 258 h 264"/>
                <a:gd name="T6" fmla="*/ 0 w 210"/>
                <a:gd name="T7" fmla="*/ 6 h 264"/>
                <a:gd name="T8" fmla="*/ 0 w 210"/>
                <a:gd name="T9" fmla="*/ 6 h 264"/>
                <a:gd name="T10" fmla="*/ 2 w 210"/>
                <a:gd name="T11" fmla="*/ 2 h 264"/>
                <a:gd name="T12" fmla="*/ 2 w 210"/>
                <a:gd name="T13" fmla="*/ 2 h 264"/>
                <a:gd name="T14" fmla="*/ 8 w 210"/>
                <a:gd name="T15" fmla="*/ 0 h 264"/>
                <a:gd name="T16" fmla="*/ 54 w 210"/>
                <a:gd name="T17" fmla="*/ 0 h 264"/>
                <a:gd name="T18" fmla="*/ 54 w 210"/>
                <a:gd name="T19" fmla="*/ 0 h 264"/>
                <a:gd name="T20" fmla="*/ 58 w 210"/>
                <a:gd name="T21" fmla="*/ 0 h 264"/>
                <a:gd name="T22" fmla="*/ 62 w 210"/>
                <a:gd name="T23" fmla="*/ 4 h 264"/>
                <a:gd name="T24" fmla="*/ 144 w 210"/>
                <a:gd name="T25" fmla="*/ 144 h 264"/>
                <a:gd name="T26" fmla="*/ 144 w 210"/>
                <a:gd name="T27" fmla="*/ 144 h 264"/>
                <a:gd name="T28" fmla="*/ 146 w 210"/>
                <a:gd name="T29" fmla="*/ 146 h 264"/>
                <a:gd name="T30" fmla="*/ 146 w 210"/>
                <a:gd name="T31" fmla="*/ 146 h 264"/>
                <a:gd name="T32" fmla="*/ 148 w 210"/>
                <a:gd name="T33" fmla="*/ 144 h 264"/>
                <a:gd name="T34" fmla="*/ 148 w 210"/>
                <a:gd name="T35" fmla="*/ 6 h 264"/>
                <a:gd name="T36" fmla="*/ 148 w 210"/>
                <a:gd name="T37" fmla="*/ 6 h 264"/>
                <a:gd name="T38" fmla="*/ 150 w 210"/>
                <a:gd name="T39" fmla="*/ 2 h 264"/>
                <a:gd name="T40" fmla="*/ 150 w 210"/>
                <a:gd name="T41" fmla="*/ 2 h 264"/>
                <a:gd name="T42" fmla="*/ 154 w 210"/>
                <a:gd name="T43" fmla="*/ 0 h 264"/>
                <a:gd name="T44" fmla="*/ 202 w 210"/>
                <a:gd name="T45" fmla="*/ 0 h 264"/>
                <a:gd name="T46" fmla="*/ 202 w 210"/>
                <a:gd name="T47" fmla="*/ 0 h 264"/>
                <a:gd name="T48" fmla="*/ 208 w 210"/>
                <a:gd name="T49" fmla="*/ 2 h 264"/>
                <a:gd name="T50" fmla="*/ 208 w 210"/>
                <a:gd name="T51" fmla="*/ 2 h 264"/>
                <a:gd name="T52" fmla="*/ 210 w 210"/>
                <a:gd name="T53" fmla="*/ 6 h 264"/>
                <a:gd name="T54" fmla="*/ 210 w 210"/>
                <a:gd name="T55" fmla="*/ 258 h 264"/>
                <a:gd name="T56" fmla="*/ 210 w 210"/>
                <a:gd name="T57" fmla="*/ 258 h 264"/>
                <a:gd name="T58" fmla="*/ 208 w 210"/>
                <a:gd name="T59" fmla="*/ 262 h 264"/>
                <a:gd name="T60" fmla="*/ 208 w 210"/>
                <a:gd name="T61" fmla="*/ 262 h 264"/>
                <a:gd name="T62" fmla="*/ 202 w 210"/>
                <a:gd name="T63" fmla="*/ 264 h 264"/>
                <a:gd name="T64" fmla="*/ 156 w 210"/>
                <a:gd name="T65" fmla="*/ 264 h 264"/>
                <a:gd name="T66" fmla="*/ 156 w 210"/>
                <a:gd name="T67" fmla="*/ 264 h 264"/>
                <a:gd name="T68" fmla="*/ 152 w 210"/>
                <a:gd name="T69" fmla="*/ 264 h 264"/>
                <a:gd name="T70" fmla="*/ 148 w 210"/>
                <a:gd name="T71" fmla="*/ 260 h 264"/>
                <a:gd name="T72" fmla="*/ 66 w 210"/>
                <a:gd name="T73" fmla="*/ 118 h 264"/>
                <a:gd name="T74" fmla="*/ 66 w 210"/>
                <a:gd name="T75" fmla="*/ 118 h 264"/>
                <a:gd name="T76" fmla="*/ 64 w 210"/>
                <a:gd name="T77" fmla="*/ 116 h 264"/>
                <a:gd name="T78" fmla="*/ 64 w 210"/>
                <a:gd name="T79" fmla="*/ 116 h 264"/>
                <a:gd name="T80" fmla="*/ 62 w 210"/>
                <a:gd name="T81" fmla="*/ 118 h 264"/>
                <a:gd name="T82" fmla="*/ 62 w 210"/>
                <a:gd name="T83" fmla="*/ 258 h 264"/>
                <a:gd name="T84" fmla="*/ 62 w 210"/>
                <a:gd name="T85" fmla="*/ 258 h 264"/>
                <a:gd name="T86" fmla="*/ 60 w 210"/>
                <a:gd name="T87" fmla="*/ 262 h 264"/>
                <a:gd name="T88" fmla="*/ 60 w 210"/>
                <a:gd name="T89" fmla="*/ 262 h 264"/>
                <a:gd name="T90" fmla="*/ 56 w 210"/>
                <a:gd name="T91" fmla="*/ 264 h 264"/>
                <a:gd name="T92" fmla="*/ 8 w 210"/>
                <a:gd name="T93" fmla="*/ 264 h 264"/>
                <a:gd name="T94" fmla="*/ 8 w 210"/>
                <a:gd name="T95" fmla="*/ 264 h 264"/>
                <a:gd name="T96" fmla="*/ 2 w 210"/>
                <a:gd name="T97" fmla="*/ 262 h 264"/>
                <a:gd name="T98" fmla="*/ 2 w 210"/>
                <a:gd name="T99" fmla="*/ 2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0" h="264">
                  <a:moveTo>
                    <a:pt x="2" y="262"/>
                  </a:moveTo>
                  <a:lnTo>
                    <a:pt x="2" y="262"/>
                  </a:lnTo>
                  <a:lnTo>
                    <a:pt x="0" y="258"/>
                  </a:lnTo>
                  <a:lnTo>
                    <a:pt x="0" y="6"/>
                  </a:lnTo>
                  <a:lnTo>
                    <a:pt x="0" y="6"/>
                  </a:lnTo>
                  <a:lnTo>
                    <a:pt x="2" y="2"/>
                  </a:lnTo>
                  <a:lnTo>
                    <a:pt x="2" y="2"/>
                  </a:lnTo>
                  <a:lnTo>
                    <a:pt x="8" y="0"/>
                  </a:lnTo>
                  <a:lnTo>
                    <a:pt x="54" y="0"/>
                  </a:lnTo>
                  <a:lnTo>
                    <a:pt x="54" y="0"/>
                  </a:lnTo>
                  <a:lnTo>
                    <a:pt x="58" y="0"/>
                  </a:lnTo>
                  <a:lnTo>
                    <a:pt x="62" y="4"/>
                  </a:lnTo>
                  <a:lnTo>
                    <a:pt x="144" y="144"/>
                  </a:lnTo>
                  <a:lnTo>
                    <a:pt x="144" y="144"/>
                  </a:lnTo>
                  <a:lnTo>
                    <a:pt x="146" y="146"/>
                  </a:lnTo>
                  <a:lnTo>
                    <a:pt x="146" y="146"/>
                  </a:lnTo>
                  <a:lnTo>
                    <a:pt x="148" y="144"/>
                  </a:lnTo>
                  <a:lnTo>
                    <a:pt x="148" y="6"/>
                  </a:lnTo>
                  <a:lnTo>
                    <a:pt x="148" y="6"/>
                  </a:lnTo>
                  <a:lnTo>
                    <a:pt x="150" y="2"/>
                  </a:lnTo>
                  <a:lnTo>
                    <a:pt x="150" y="2"/>
                  </a:lnTo>
                  <a:lnTo>
                    <a:pt x="154" y="0"/>
                  </a:lnTo>
                  <a:lnTo>
                    <a:pt x="202" y="0"/>
                  </a:lnTo>
                  <a:lnTo>
                    <a:pt x="202" y="0"/>
                  </a:lnTo>
                  <a:lnTo>
                    <a:pt x="208" y="2"/>
                  </a:lnTo>
                  <a:lnTo>
                    <a:pt x="208" y="2"/>
                  </a:lnTo>
                  <a:lnTo>
                    <a:pt x="210" y="6"/>
                  </a:lnTo>
                  <a:lnTo>
                    <a:pt x="210" y="258"/>
                  </a:lnTo>
                  <a:lnTo>
                    <a:pt x="210" y="258"/>
                  </a:lnTo>
                  <a:lnTo>
                    <a:pt x="208" y="262"/>
                  </a:lnTo>
                  <a:lnTo>
                    <a:pt x="208" y="262"/>
                  </a:lnTo>
                  <a:lnTo>
                    <a:pt x="202" y="264"/>
                  </a:lnTo>
                  <a:lnTo>
                    <a:pt x="156" y="264"/>
                  </a:lnTo>
                  <a:lnTo>
                    <a:pt x="156" y="264"/>
                  </a:lnTo>
                  <a:lnTo>
                    <a:pt x="152" y="264"/>
                  </a:lnTo>
                  <a:lnTo>
                    <a:pt x="148" y="260"/>
                  </a:lnTo>
                  <a:lnTo>
                    <a:pt x="66" y="118"/>
                  </a:lnTo>
                  <a:lnTo>
                    <a:pt x="66" y="118"/>
                  </a:lnTo>
                  <a:lnTo>
                    <a:pt x="64" y="116"/>
                  </a:lnTo>
                  <a:lnTo>
                    <a:pt x="64" y="116"/>
                  </a:lnTo>
                  <a:lnTo>
                    <a:pt x="62" y="118"/>
                  </a:lnTo>
                  <a:lnTo>
                    <a:pt x="62" y="258"/>
                  </a:lnTo>
                  <a:lnTo>
                    <a:pt x="62" y="258"/>
                  </a:lnTo>
                  <a:lnTo>
                    <a:pt x="60" y="262"/>
                  </a:lnTo>
                  <a:lnTo>
                    <a:pt x="60" y="262"/>
                  </a:lnTo>
                  <a:lnTo>
                    <a:pt x="56" y="264"/>
                  </a:lnTo>
                  <a:lnTo>
                    <a:pt x="8" y="264"/>
                  </a:lnTo>
                  <a:lnTo>
                    <a:pt x="8" y="264"/>
                  </a:lnTo>
                  <a:lnTo>
                    <a:pt x="2" y="262"/>
                  </a:lnTo>
                  <a:lnTo>
                    <a:pt x="2" y="26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2" name="Freeform 24">
              <a:extLst>
                <a:ext uri="{FF2B5EF4-FFF2-40B4-BE49-F238E27FC236}">
                  <a16:creationId xmlns:a16="http://schemas.microsoft.com/office/drawing/2014/main" id="{C65ECC6B-C180-44B4-BB83-C5E20B7E8958}"/>
                </a:ext>
              </a:extLst>
            </p:cNvPr>
            <p:cNvSpPr>
              <a:spLocks noEditPoints="1"/>
            </p:cNvSpPr>
            <p:nvPr userDrawn="1"/>
          </p:nvSpPr>
          <p:spPr bwMode="auto">
            <a:xfrm>
              <a:off x="10499725" y="2509838"/>
              <a:ext cx="384175" cy="419100"/>
            </a:xfrm>
            <a:custGeom>
              <a:avLst/>
              <a:gdLst>
                <a:gd name="T0" fmla="*/ 176 w 242"/>
                <a:gd name="T1" fmla="*/ 258 h 264"/>
                <a:gd name="T2" fmla="*/ 166 w 242"/>
                <a:gd name="T3" fmla="*/ 228 h 264"/>
                <a:gd name="T4" fmla="*/ 166 w 242"/>
                <a:gd name="T5" fmla="*/ 228 h 264"/>
                <a:gd name="T6" fmla="*/ 166 w 242"/>
                <a:gd name="T7" fmla="*/ 226 h 264"/>
                <a:gd name="T8" fmla="*/ 164 w 242"/>
                <a:gd name="T9" fmla="*/ 226 h 264"/>
                <a:gd name="T10" fmla="*/ 78 w 242"/>
                <a:gd name="T11" fmla="*/ 226 h 264"/>
                <a:gd name="T12" fmla="*/ 78 w 242"/>
                <a:gd name="T13" fmla="*/ 226 h 264"/>
                <a:gd name="T14" fmla="*/ 76 w 242"/>
                <a:gd name="T15" fmla="*/ 226 h 264"/>
                <a:gd name="T16" fmla="*/ 76 w 242"/>
                <a:gd name="T17" fmla="*/ 228 h 264"/>
                <a:gd name="T18" fmla="*/ 66 w 242"/>
                <a:gd name="T19" fmla="*/ 258 h 264"/>
                <a:gd name="T20" fmla="*/ 66 w 242"/>
                <a:gd name="T21" fmla="*/ 258 h 264"/>
                <a:gd name="T22" fmla="*/ 64 w 242"/>
                <a:gd name="T23" fmla="*/ 262 h 264"/>
                <a:gd name="T24" fmla="*/ 60 w 242"/>
                <a:gd name="T25" fmla="*/ 264 h 264"/>
                <a:gd name="T26" fmla="*/ 6 w 242"/>
                <a:gd name="T27" fmla="*/ 264 h 264"/>
                <a:gd name="T28" fmla="*/ 6 w 242"/>
                <a:gd name="T29" fmla="*/ 264 h 264"/>
                <a:gd name="T30" fmla="*/ 2 w 242"/>
                <a:gd name="T31" fmla="*/ 264 h 264"/>
                <a:gd name="T32" fmla="*/ 0 w 242"/>
                <a:gd name="T33" fmla="*/ 262 h 264"/>
                <a:gd name="T34" fmla="*/ 0 w 242"/>
                <a:gd name="T35" fmla="*/ 262 h 264"/>
                <a:gd name="T36" fmla="*/ 0 w 242"/>
                <a:gd name="T37" fmla="*/ 260 h 264"/>
                <a:gd name="T38" fmla="*/ 0 w 242"/>
                <a:gd name="T39" fmla="*/ 256 h 264"/>
                <a:gd name="T40" fmla="*/ 80 w 242"/>
                <a:gd name="T41" fmla="*/ 6 h 264"/>
                <a:gd name="T42" fmla="*/ 80 w 242"/>
                <a:gd name="T43" fmla="*/ 6 h 264"/>
                <a:gd name="T44" fmla="*/ 82 w 242"/>
                <a:gd name="T45" fmla="*/ 2 h 264"/>
                <a:gd name="T46" fmla="*/ 88 w 242"/>
                <a:gd name="T47" fmla="*/ 0 h 264"/>
                <a:gd name="T48" fmla="*/ 154 w 242"/>
                <a:gd name="T49" fmla="*/ 0 h 264"/>
                <a:gd name="T50" fmla="*/ 154 w 242"/>
                <a:gd name="T51" fmla="*/ 0 h 264"/>
                <a:gd name="T52" fmla="*/ 160 w 242"/>
                <a:gd name="T53" fmla="*/ 2 h 264"/>
                <a:gd name="T54" fmla="*/ 162 w 242"/>
                <a:gd name="T55" fmla="*/ 6 h 264"/>
                <a:gd name="T56" fmla="*/ 242 w 242"/>
                <a:gd name="T57" fmla="*/ 256 h 264"/>
                <a:gd name="T58" fmla="*/ 242 w 242"/>
                <a:gd name="T59" fmla="*/ 256 h 264"/>
                <a:gd name="T60" fmla="*/ 242 w 242"/>
                <a:gd name="T61" fmla="*/ 260 h 264"/>
                <a:gd name="T62" fmla="*/ 242 w 242"/>
                <a:gd name="T63" fmla="*/ 260 h 264"/>
                <a:gd name="T64" fmla="*/ 242 w 242"/>
                <a:gd name="T65" fmla="*/ 264 h 264"/>
                <a:gd name="T66" fmla="*/ 236 w 242"/>
                <a:gd name="T67" fmla="*/ 264 h 264"/>
                <a:gd name="T68" fmla="*/ 184 w 242"/>
                <a:gd name="T69" fmla="*/ 264 h 264"/>
                <a:gd name="T70" fmla="*/ 184 w 242"/>
                <a:gd name="T71" fmla="*/ 264 h 264"/>
                <a:gd name="T72" fmla="*/ 178 w 242"/>
                <a:gd name="T73" fmla="*/ 262 h 264"/>
                <a:gd name="T74" fmla="*/ 176 w 242"/>
                <a:gd name="T75" fmla="*/ 258 h 264"/>
                <a:gd name="T76" fmla="*/ 176 w 242"/>
                <a:gd name="T77" fmla="*/ 258 h 264"/>
                <a:gd name="T78" fmla="*/ 90 w 242"/>
                <a:gd name="T79" fmla="*/ 174 h 264"/>
                <a:gd name="T80" fmla="*/ 90 w 242"/>
                <a:gd name="T81" fmla="*/ 174 h 264"/>
                <a:gd name="T82" fmla="*/ 92 w 242"/>
                <a:gd name="T83" fmla="*/ 176 h 264"/>
                <a:gd name="T84" fmla="*/ 94 w 242"/>
                <a:gd name="T85" fmla="*/ 176 h 264"/>
                <a:gd name="T86" fmla="*/ 150 w 242"/>
                <a:gd name="T87" fmla="*/ 176 h 264"/>
                <a:gd name="T88" fmla="*/ 150 w 242"/>
                <a:gd name="T89" fmla="*/ 176 h 264"/>
                <a:gd name="T90" fmla="*/ 152 w 242"/>
                <a:gd name="T91" fmla="*/ 176 h 264"/>
                <a:gd name="T92" fmla="*/ 152 w 242"/>
                <a:gd name="T93" fmla="*/ 176 h 264"/>
                <a:gd name="T94" fmla="*/ 152 w 242"/>
                <a:gd name="T95" fmla="*/ 174 h 264"/>
                <a:gd name="T96" fmla="*/ 122 w 242"/>
                <a:gd name="T97" fmla="*/ 74 h 264"/>
                <a:gd name="T98" fmla="*/ 122 w 242"/>
                <a:gd name="T99" fmla="*/ 74 h 264"/>
                <a:gd name="T100" fmla="*/ 122 w 242"/>
                <a:gd name="T101" fmla="*/ 72 h 264"/>
                <a:gd name="T102" fmla="*/ 122 w 242"/>
                <a:gd name="T103" fmla="*/ 72 h 264"/>
                <a:gd name="T104" fmla="*/ 120 w 242"/>
                <a:gd name="T105" fmla="*/ 74 h 264"/>
                <a:gd name="T106" fmla="*/ 90 w 242"/>
                <a:gd name="T107" fmla="*/ 174 h 264"/>
                <a:gd name="T108" fmla="*/ 90 w 242"/>
                <a:gd name="T109" fmla="*/ 17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2" h="264">
                  <a:moveTo>
                    <a:pt x="176" y="258"/>
                  </a:moveTo>
                  <a:lnTo>
                    <a:pt x="166" y="228"/>
                  </a:lnTo>
                  <a:lnTo>
                    <a:pt x="166" y="228"/>
                  </a:lnTo>
                  <a:lnTo>
                    <a:pt x="166" y="226"/>
                  </a:lnTo>
                  <a:lnTo>
                    <a:pt x="164" y="226"/>
                  </a:lnTo>
                  <a:lnTo>
                    <a:pt x="78" y="226"/>
                  </a:lnTo>
                  <a:lnTo>
                    <a:pt x="78" y="226"/>
                  </a:lnTo>
                  <a:lnTo>
                    <a:pt x="76" y="226"/>
                  </a:lnTo>
                  <a:lnTo>
                    <a:pt x="76" y="228"/>
                  </a:lnTo>
                  <a:lnTo>
                    <a:pt x="66" y="258"/>
                  </a:lnTo>
                  <a:lnTo>
                    <a:pt x="66" y="258"/>
                  </a:lnTo>
                  <a:lnTo>
                    <a:pt x="64" y="262"/>
                  </a:lnTo>
                  <a:lnTo>
                    <a:pt x="60" y="264"/>
                  </a:lnTo>
                  <a:lnTo>
                    <a:pt x="6" y="264"/>
                  </a:lnTo>
                  <a:lnTo>
                    <a:pt x="6" y="264"/>
                  </a:lnTo>
                  <a:lnTo>
                    <a:pt x="2" y="264"/>
                  </a:lnTo>
                  <a:lnTo>
                    <a:pt x="0" y="262"/>
                  </a:lnTo>
                  <a:lnTo>
                    <a:pt x="0" y="262"/>
                  </a:lnTo>
                  <a:lnTo>
                    <a:pt x="0" y="260"/>
                  </a:lnTo>
                  <a:lnTo>
                    <a:pt x="0" y="256"/>
                  </a:lnTo>
                  <a:lnTo>
                    <a:pt x="80" y="6"/>
                  </a:lnTo>
                  <a:lnTo>
                    <a:pt x="80" y="6"/>
                  </a:lnTo>
                  <a:lnTo>
                    <a:pt x="82" y="2"/>
                  </a:lnTo>
                  <a:lnTo>
                    <a:pt x="88" y="0"/>
                  </a:lnTo>
                  <a:lnTo>
                    <a:pt x="154" y="0"/>
                  </a:lnTo>
                  <a:lnTo>
                    <a:pt x="154" y="0"/>
                  </a:lnTo>
                  <a:lnTo>
                    <a:pt x="160" y="2"/>
                  </a:lnTo>
                  <a:lnTo>
                    <a:pt x="162" y="6"/>
                  </a:lnTo>
                  <a:lnTo>
                    <a:pt x="242" y="256"/>
                  </a:lnTo>
                  <a:lnTo>
                    <a:pt x="242" y="256"/>
                  </a:lnTo>
                  <a:lnTo>
                    <a:pt x="242" y="260"/>
                  </a:lnTo>
                  <a:lnTo>
                    <a:pt x="242" y="260"/>
                  </a:lnTo>
                  <a:lnTo>
                    <a:pt x="242" y="264"/>
                  </a:lnTo>
                  <a:lnTo>
                    <a:pt x="236" y="264"/>
                  </a:lnTo>
                  <a:lnTo>
                    <a:pt x="184" y="264"/>
                  </a:lnTo>
                  <a:lnTo>
                    <a:pt x="184" y="264"/>
                  </a:lnTo>
                  <a:lnTo>
                    <a:pt x="178" y="262"/>
                  </a:lnTo>
                  <a:lnTo>
                    <a:pt x="176" y="258"/>
                  </a:lnTo>
                  <a:lnTo>
                    <a:pt x="176" y="258"/>
                  </a:lnTo>
                  <a:close/>
                  <a:moveTo>
                    <a:pt x="90" y="174"/>
                  </a:moveTo>
                  <a:lnTo>
                    <a:pt x="90" y="174"/>
                  </a:lnTo>
                  <a:lnTo>
                    <a:pt x="92" y="176"/>
                  </a:lnTo>
                  <a:lnTo>
                    <a:pt x="94" y="176"/>
                  </a:lnTo>
                  <a:lnTo>
                    <a:pt x="150" y="176"/>
                  </a:lnTo>
                  <a:lnTo>
                    <a:pt x="150" y="176"/>
                  </a:lnTo>
                  <a:lnTo>
                    <a:pt x="152" y="176"/>
                  </a:lnTo>
                  <a:lnTo>
                    <a:pt x="152" y="176"/>
                  </a:lnTo>
                  <a:lnTo>
                    <a:pt x="152" y="174"/>
                  </a:lnTo>
                  <a:lnTo>
                    <a:pt x="122" y="74"/>
                  </a:lnTo>
                  <a:lnTo>
                    <a:pt x="122" y="74"/>
                  </a:lnTo>
                  <a:lnTo>
                    <a:pt x="122" y="72"/>
                  </a:lnTo>
                  <a:lnTo>
                    <a:pt x="122" y="72"/>
                  </a:lnTo>
                  <a:lnTo>
                    <a:pt x="120" y="74"/>
                  </a:lnTo>
                  <a:lnTo>
                    <a:pt x="90" y="174"/>
                  </a:lnTo>
                  <a:lnTo>
                    <a:pt x="90" y="174"/>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3" name="Freeform 25">
              <a:extLst>
                <a:ext uri="{FF2B5EF4-FFF2-40B4-BE49-F238E27FC236}">
                  <a16:creationId xmlns:a16="http://schemas.microsoft.com/office/drawing/2014/main" id="{D9DF7EF9-6044-4D8E-B187-BFD2A074C767}"/>
                </a:ext>
              </a:extLst>
            </p:cNvPr>
            <p:cNvSpPr>
              <a:spLocks/>
            </p:cNvSpPr>
            <p:nvPr userDrawn="1"/>
          </p:nvSpPr>
          <p:spPr bwMode="auto">
            <a:xfrm>
              <a:off x="10950575" y="2509838"/>
              <a:ext cx="301625" cy="419100"/>
            </a:xfrm>
            <a:custGeom>
              <a:avLst/>
              <a:gdLst>
                <a:gd name="T0" fmla="*/ 2 w 190"/>
                <a:gd name="T1" fmla="*/ 262 h 264"/>
                <a:gd name="T2" fmla="*/ 2 w 190"/>
                <a:gd name="T3" fmla="*/ 262 h 264"/>
                <a:gd name="T4" fmla="*/ 0 w 190"/>
                <a:gd name="T5" fmla="*/ 258 h 264"/>
                <a:gd name="T6" fmla="*/ 0 w 190"/>
                <a:gd name="T7" fmla="*/ 6 h 264"/>
                <a:gd name="T8" fmla="*/ 0 w 190"/>
                <a:gd name="T9" fmla="*/ 6 h 264"/>
                <a:gd name="T10" fmla="*/ 2 w 190"/>
                <a:gd name="T11" fmla="*/ 2 h 264"/>
                <a:gd name="T12" fmla="*/ 2 w 190"/>
                <a:gd name="T13" fmla="*/ 2 h 264"/>
                <a:gd name="T14" fmla="*/ 8 w 190"/>
                <a:gd name="T15" fmla="*/ 0 h 264"/>
                <a:gd name="T16" fmla="*/ 56 w 190"/>
                <a:gd name="T17" fmla="*/ 0 h 264"/>
                <a:gd name="T18" fmla="*/ 56 w 190"/>
                <a:gd name="T19" fmla="*/ 0 h 264"/>
                <a:gd name="T20" fmla="*/ 62 w 190"/>
                <a:gd name="T21" fmla="*/ 2 h 264"/>
                <a:gd name="T22" fmla="*/ 62 w 190"/>
                <a:gd name="T23" fmla="*/ 2 h 264"/>
                <a:gd name="T24" fmla="*/ 64 w 190"/>
                <a:gd name="T25" fmla="*/ 6 h 264"/>
                <a:gd name="T26" fmla="*/ 64 w 190"/>
                <a:gd name="T27" fmla="*/ 208 h 264"/>
                <a:gd name="T28" fmla="*/ 64 w 190"/>
                <a:gd name="T29" fmla="*/ 208 h 264"/>
                <a:gd name="T30" fmla="*/ 64 w 190"/>
                <a:gd name="T31" fmla="*/ 210 h 264"/>
                <a:gd name="T32" fmla="*/ 66 w 190"/>
                <a:gd name="T33" fmla="*/ 210 h 264"/>
                <a:gd name="T34" fmla="*/ 184 w 190"/>
                <a:gd name="T35" fmla="*/ 210 h 264"/>
                <a:gd name="T36" fmla="*/ 184 w 190"/>
                <a:gd name="T37" fmla="*/ 210 h 264"/>
                <a:gd name="T38" fmla="*/ 188 w 190"/>
                <a:gd name="T39" fmla="*/ 212 h 264"/>
                <a:gd name="T40" fmla="*/ 188 w 190"/>
                <a:gd name="T41" fmla="*/ 212 h 264"/>
                <a:gd name="T42" fmla="*/ 190 w 190"/>
                <a:gd name="T43" fmla="*/ 218 h 264"/>
                <a:gd name="T44" fmla="*/ 190 w 190"/>
                <a:gd name="T45" fmla="*/ 258 h 264"/>
                <a:gd name="T46" fmla="*/ 190 w 190"/>
                <a:gd name="T47" fmla="*/ 258 h 264"/>
                <a:gd name="T48" fmla="*/ 188 w 190"/>
                <a:gd name="T49" fmla="*/ 262 h 264"/>
                <a:gd name="T50" fmla="*/ 188 w 190"/>
                <a:gd name="T51" fmla="*/ 262 h 264"/>
                <a:gd name="T52" fmla="*/ 184 w 190"/>
                <a:gd name="T53" fmla="*/ 264 h 264"/>
                <a:gd name="T54" fmla="*/ 8 w 190"/>
                <a:gd name="T55" fmla="*/ 264 h 264"/>
                <a:gd name="T56" fmla="*/ 8 w 190"/>
                <a:gd name="T57" fmla="*/ 264 h 264"/>
                <a:gd name="T58" fmla="*/ 2 w 190"/>
                <a:gd name="T59" fmla="*/ 262 h 264"/>
                <a:gd name="T60" fmla="*/ 2 w 190"/>
                <a:gd name="T61" fmla="*/ 2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 h="264">
                  <a:moveTo>
                    <a:pt x="2" y="262"/>
                  </a:moveTo>
                  <a:lnTo>
                    <a:pt x="2" y="262"/>
                  </a:lnTo>
                  <a:lnTo>
                    <a:pt x="0" y="258"/>
                  </a:lnTo>
                  <a:lnTo>
                    <a:pt x="0" y="6"/>
                  </a:lnTo>
                  <a:lnTo>
                    <a:pt x="0" y="6"/>
                  </a:lnTo>
                  <a:lnTo>
                    <a:pt x="2" y="2"/>
                  </a:lnTo>
                  <a:lnTo>
                    <a:pt x="2" y="2"/>
                  </a:lnTo>
                  <a:lnTo>
                    <a:pt x="8" y="0"/>
                  </a:lnTo>
                  <a:lnTo>
                    <a:pt x="56" y="0"/>
                  </a:lnTo>
                  <a:lnTo>
                    <a:pt x="56" y="0"/>
                  </a:lnTo>
                  <a:lnTo>
                    <a:pt x="62" y="2"/>
                  </a:lnTo>
                  <a:lnTo>
                    <a:pt x="62" y="2"/>
                  </a:lnTo>
                  <a:lnTo>
                    <a:pt x="64" y="6"/>
                  </a:lnTo>
                  <a:lnTo>
                    <a:pt x="64" y="208"/>
                  </a:lnTo>
                  <a:lnTo>
                    <a:pt x="64" y="208"/>
                  </a:lnTo>
                  <a:lnTo>
                    <a:pt x="64" y="210"/>
                  </a:lnTo>
                  <a:lnTo>
                    <a:pt x="66" y="210"/>
                  </a:lnTo>
                  <a:lnTo>
                    <a:pt x="184" y="210"/>
                  </a:lnTo>
                  <a:lnTo>
                    <a:pt x="184" y="210"/>
                  </a:lnTo>
                  <a:lnTo>
                    <a:pt x="188" y="212"/>
                  </a:lnTo>
                  <a:lnTo>
                    <a:pt x="188" y="212"/>
                  </a:lnTo>
                  <a:lnTo>
                    <a:pt x="190" y="218"/>
                  </a:lnTo>
                  <a:lnTo>
                    <a:pt x="190" y="258"/>
                  </a:lnTo>
                  <a:lnTo>
                    <a:pt x="190" y="258"/>
                  </a:lnTo>
                  <a:lnTo>
                    <a:pt x="188" y="262"/>
                  </a:lnTo>
                  <a:lnTo>
                    <a:pt x="188" y="262"/>
                  </a:lnTo>
                  <a:lnTo>
                    <a:pt x="184" y="264"/>
                  </a:lnTo>
                  <a:lnTo>
                    <a:pt x="8" y="264"/>
                  </a:lnTo>
                  <a:lnTo>
                    <a:pt x="8" y="264"/>
                  </a:lnTo>
                  <a:lnTo>
                    <a:pt x="2" y="262"/>
                  </a:lnTo>
                  <a:lnTo>
                    <a:pt x="2" y="26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4" name="Freeform 26">
              <a:extLst>
                <a:ext uri="{FF2B5EF4-FFF2-40B4-BE49-F238E27FC236}">
                  <a16:creationId xmlns:a16="http://schemas.microsoft.com/office/drawing/2014/main" id="{B86F1732-1D6B-411C-BD8B-67EED4CA129F}"/>
                </a:ext>
              </a:extLst>
            </p:cNvPr>
            <p:cNvSpPr>
              <a:spLocks/>
            </p:cNvSpPr>
            <p:nvPr userDrawn="1"/>
          </p:nvSpPr>
          <p:spPr bwMode="auto">
            <a:xfrm>
              <a:off x="7446963" y="3078163"/>
              <a:ext cx="298450" cy="422275"/>
            </a:xfrm>
            <a:custGeom>
              <a:avLst/>
              <a:gdLst>
                <a:gd name="T0" fmla="*/ 186 w 188"/>
                <a:gd name="T1" fmla="*/ 52 h 266"/>
                <a:gd name="T2" fmla="*/ 186 w 188"/>
                <a:gd name="T3" fmla="*/ 52 h 266"/>
                <a:gd name="T4" fmla="*/ 182 w 188"/>
                <a:gd name="T5" fmla="*/ 54 h 266"/>
                <a:gd name="T6" fmla="*/ 66 w 188"/>
                <a:gd name="T7" fmla="*/ 54 h 266"/>
                <a:gd name="T8" fmla="*/ 66 w 188"/>
                <a:gd name="T9" fmla="*/ 54 h 266"/>
                <a:gd name="T10" fmla="*/ 64 w 188"/>
                <a:gd name="T11" fmla="*/ 54 h 266"/>
                <a:gd name="T12" fmla="*/ 62 w 188"/>
                <a:gd name="T13" fmla="*/ 56 h 266"/>
                <a:gd name="T14" fmla="*/ 62 w 188"/>
                <a:gd name="T15" fmla="*/ 102 h 266"/>
                <a:gd name="T16" fmla="*/ 62 w 188"/>
                <a:gd name="T17" fmla="*/ 102 h 266"/>
                <a:gd name="T18" fmla="*/ 64 w 188"/>
                <a:gd name="T19" fmla="*/ 104 h 266"/>
                <a:gd name="T20" fmla="*/ 66 w 188"/>
                <a:gd name="T21" fmla="*/ 104 h 266"/>
                <a:gd name="T22" fmla="*/ 138 w 188"/>
                <a:gd name="T23" fmla="*/ 104 h 266"/>
                <a:gd name="T24" fmla="*/ 138 w 188"/>
                <a:gd name="T25" fmla="*/ 104 h 266"/>
                <a:gd name="T26" fmla="*/ 144 w 188"/>
                <a:gd name="T27" fmla="*/ 106 h 266"/>
                <a:gd name="T28" fmla="*/ 144 w 188"/>
                <a:gd name="T29" fmla="*/ 106 h 266"/>
                <a:gd name="T30" fmla="*/ 146 w 188"/>
                <a:gd name="T31" fmla="*/ 112 h 266"/>
                <a:gd name="T32" fmla="*/ 146 w 188"/>
                <a:gd name="T33" fmla="*/ 150 h 266"/>
                <a:gd name="T34" fmla="*/ 146 w 188"/>
                <a:gd name="T35" fmla="*/ 150 h 266"/>
                <a:gd name="T36" fmla="*/ 144 w 188"/>
                <a:gd name="T37" fmla="*/ 156 h 266"/>
                <a:gd name="T38" fmla="*/ 144 w 188"/>
                <a:gd name="T39" fmla="*/ 156 h 266"/>
                <a:gd name="T40" fmla="*/ 138 w 188"/>
                <a:gd name="T41" fmla="*/ 158 h 266"/>
                <a:gd name="T42" fmla="*/ 66 w 188"/>
                <a:gd name="T43" fmla="*/ 158 h 266"/>
                <a:gd name="T44" fmla="*/ 66 w 188"/>
                <a:gd name="T45" fmla="*/ 158 h 266"/>
                <a:gd name="T46" fmla="*/ 64 w 188"/>
                <a:gd name="T47" fmla="*/ 158 h 266"/>
                <a:gd name="T48" fmla="*/ 62 w 188"/>
                <a:gd name="T49" fmla="*/ 160 h 266"/>
                <a:gd name="T50" fmla="*/ 62 w 188"/>
                <a:gd name="T51" fmla="*/ 208 h 266"/>
                <a:gd name="T52" fmla="*/ 62 w 188"/>
                <a:gd name="T53" fmla="*/ 208 h 266"/>
                <a:gd name="T54" fmla="*/ 64 w 188"/>
                <a:gd name="T55" fmla="*/ 210 h 266"/>
                <a:gd name="T56" fmla="*/ 66 w 188"/>
                <a:gd name="T57" fmla="*/ 212 h 266"/>
                <a:gd name="T58" fmla="*/ 182 w 188"/>
                <a:gd name="T59" fmla="*/ 212 h 266"/>
                <a:gd name="T60" fmla="*/ 182 w 188"/>
                <a:gd name="T61" fmla="*/ 212 h 266"/>
                <a:gd name="T62" fmla="*/ 186 w 188"/>
                <a:gd name="T63" fmla="*/ 214 h 266"/>
                <a:gd name="T64" fmla="*/ 186 w 188"/>
                <a:gd name="T65" fmla="*/ 214 h 266"/>
                <a:gd name="T66" fmla="*/ 188 w 188"/>
                <a:gd name="T67" fmla="*/ 218 h 266"/>
                <a:gd name="T68" fmla="*/ 188 w 188"/>
                <a:gd name="T69" fmla="*/ 258 h 266"/>
                <a:gd name="T70" fmla="*/ 188 w 188"/>
                <a:gd name="T71" fmla="*/ 258 h 266"/>
                <a:gd name="T72" fmla="*/ 186 w 188"/>
                <a:gd name="T73" fmla="*/ 264 h 266"/>
                <a:gd name="T74" fmla="*/ 186 w 188"/>
                <a:gd name="T75" fmla="*/ 264 h 266"/>
                <a:gd name="T76" fmla="*/ 182 w 188"/>
                <a:gd name="T77" fmla="*/ 266 h 266"/>
                <a:gd name="T78" fmla="*/ 6 w 188"/>
                <a:gd name="T79" fmla="*/ 266 h 266"/>
                <a:gd name="T80" fmla="*/ 6 w 188"/>
                <a:gd name="T81" fmla="*/ 266 h 266"/>
                <a:gd name="T82" fmla="*/ 2 w 188"/>
                <a:gd name="T83" fmla="*/ 264 h 266"/>
                <a:gd name="T84" fmla="*/ 2 w 188"/>
                <a:gd name="T85" fmla="*/ 264 h 266"/>
                <a:gd name="T86" fmla="*/ 0 w 188"/>
                <a:gd name="T87" fmla="*/ 258 h 266"/>
                <a:gd name="T88" fmla="*/ 0 w 188"/>
                <a:gd name="T89" fmla="*/ 8 h 266"/>
                <a:gd name="T90" fmla="*/ 0 w 188"/>
                <a:gd name="T91" fmla="*/ 8 h 266"/>
                <a:gd name="T92" fmla="*/ 2 w 188"/>
                <a:gd name="T93" fmla="*/ 2 h 266"/>
                <a:gd name="T94" fmla="*/ 2 w 188"/>
                <a:gd name="T95" fmla="*/ 2 h 266"/>
                <a:gd name="T96" fmla="*/ 6 w 188"/>
                <a:gd name="T97" fmla="*/ 0 h 266"/>
                <a:gd name="T98" fmla="*/ 182 w 188"/>
                <a:gd name="T99" fmla="*/ 0 h 266"/>
                <a:gd name="T100" fmla="*/ 182 w 188"/>
                <a:gd name="T101" fmla="*/ 0 h 266"/>
                <a:gd name="T102" fmla="*/ 186 w 188"/>
                <a:gd name="T103" fmla="*/ 2 h 266"/>
                <a:gd name="T104" fmla="*/ 186 w 188"/>
                <a:gd name="T105" fmla="*/ 2 h 266"/>
                <a:gd name="T106" fmla="*/ 188 w 188"/>
                <a:gd name="T107" fmla="*/ 8 h 266"/>
                <a:gd name="T108" fmla="*/ 188 w 188"/>
                <a:gd name="T109" fmla="*/ 48 h 266"/>
                <a:gd name="T110" fmla="*/ 188 w 188"/>
                <a:gd name="T111" fmla="*/ 48 h 266"/>
                <a:gd name="T112" fmla="*/ 186 w 188"/>
                <a:gd name="T113" fmla="*/ 52 h 266"/>
                <a:gd name="T114" fmla="*/ 186 w 188"/>
                <a:gd name="T115" fmla="*/ 5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8" h="266">
                  <a:moveTo>
                    <a:pt x="186" y="52"/>
                  </a:moveTo>
                  <a:lnTo>
                    <a:pt x="186" y="52"/>
                  </a:lnTo>
                  <a:lnTo>
                    <a:pt x="182" y="54"/>
                  </a:lnTo>
                  <a:lnTo>
                    <a:pt x="66" y="54"/>
                  </a:lnTo>
                  <a:lnTo>
                    <a:pt x="66" y="54"/>
                  </a:lnTo>
                  <a:lnTo>
                    <a:pt x="64" y="54"/>
                  </a:lnTo>
                  <a:lnTo>
                    <a:pt x="62" y="56"/>
                  </a:lnTo>
                  <a:lnTo>
                    <a:pt x="62" y="102"/>
                  </a:lnTo>
                  <a:lnTo>
                    <a:pt x="62" y="102"/>
                  </a:lnTo>
                  <a:lnTo>
                    <a:pt x="64" y="104"/>
                  </a:lnTo>
                  <a:lnTo>
                    <a:pt x="66" y="104"/>
                  </a:lnTo>
                  <a:lnTo>
                    <a:pt x="138" y="104"/>
                  </a:lnTo>
                  <a:lnTo>
                    <a:pt x="138" y="104"/>
                  </a:lnTo>
                  <a:lnTo>
                    <a:pt x="144" y="106"/>
                  </a:lnTo>
                  <a:lnTo>
                    <a:pt x="144" y="106"/>
                  </a:lnTo>
                  <a:lnTo>
                    <a:pt x="146" y="112"/>
                  </a:lnTo>
                  <a:lnTo>
                    <a:pt x="146" y="150"/>
                  </a:lnTo>
                  <a:lnTo>
                    <a:pt x="146" y="150"/>
                  </a:lnTo>
                  <a:lnTo>
                    <a:pt x="144" y="156"/>
                  </a:lnTo>
                  <a:lnTo>
                    <a:pt x="144" y="156"/>
                  </a:lnTo>
                  <a:lnTo>
                    <a:pt x="138" y="158"/>
                  </a:lnTo>
                  <a:lnTo>
                    <a:pt x="66" y="158"/>
                  </a:lnTo>
                  <a:lnTo>
                    <a:pt x="66" y="158"/>
                  </a:lnTo>
                  <a:lnTo>
                    <a:pt x="64" y="158"/>
                  </a:lnTo>
                  <a:lnTo>
                    <a:pt x="62" y="160"/>
                  </a:lnTo>
                  <a:lnTo>
                    <a:pt x="62" y="208"/>
                  </a:lnTo>
                  <a:lnTo>
                    <a:pt x="62" y="208"/>
                  </a:lnTo>
                  <a:lnTo>
                    <a:pt x="64" y="210"/>
                  </a:lnTo>
                  <a:lnTo>
                    <a:pt x="66" y="212"/>
                  </a:lnTo>
                  <a:lnTo>
                    <a:pt x="182" y="212"/>
                  </a:lnTo>
                  <a:lnTo>
                    <a:pt x="182" y="212"/>
                  </a:lnTo>
                  <a:lnTo>
                    <a:pt x="186" y="214"/>
                  </a:lnTo>
                  <a:lnTo>
                    <a:pt x="186" y="214"/>
                  </a:lnTo>
                  <a:lnTo>
                    <a:pt x="188" y="218"/>
                  </a:lnTo>
                  <a:lnTo>
                    <a:pt x="188" y="258"/>
                  </a:lnTo>
                  <a:lnTo>
                    <a:pt x="188" y="258"/>
                  </a:lnTo>
                  <a:lnTo>
                    <a:pt x="186" y="264"/>
                  </a:lnTo>
                  <a:lnTo>
                    <a:pt x="186" y="264"/>
                  </a:lnTo>
                  <a:lnTo>
                    <a:pt x="182" y="266"/>
                  </a:lnTo>
                  <a:lnTo>
                    <a:pt x="6" y="266"/>
                  </a:lnTo>
                  <a:lnTo>
                    <a:pt x="6" y="266"/>
                  </a:lnTo>
                  <a:lnTo>
                    <a:pt x="2" y="264"/>
                  </a:lnTo>
                  <a:lnTo>
                    <a:pt x="2" y="264"/>
                  </a:lnTo>
                  <a:lnTo>
                    <a:pt x="0" y="258"/>
                  </a:lnTo>
                  <a:lnTo>
                    <a:pt x="0" y="8"/>
                  </a:lnTo>
                  <a:lnTo>
                    <a:pt x="0" y="8"/>
                  </a:lnTo>
                  <a:lnTo>
                    <a:pt x="2" y="2"/>
                  </a:lnTo>
                  <a:lnTo>
                    <a:pt x="2" y="2"/>
                  </a:lnTo>
                  <a:lnTo>
                    <a:pt x="6" y="0"/>
                  </a:lnTo>
                  <a:lnTo>
                    <a:pt x="182" y="0"/>
                  </a:lnTo>
                  <a:lnTo>
                    <a:pt x="182" y="0"/>
                  </a:lnTo>
                  <a:lnTo>
                    <a:pt x="186" y="2"/>
                  </a:lnTo>
                  <a:lnTo>
                    <a:pt x="186" y="2"/>
                  </a:lnTo>
                  <a:lnTo>
                    <a:pt x="188" y="8"/>
                  </a:lnTo>
                  <a:lnTo>
                    <a:pt x="188" y="48"/>
                  </a:lnTo>
                  <a:lnTo>
                    <a:pt x="188" y="48"/>
                  </a:lnTo>
                  <a:lnTo>
                    <a:pt x="186" y="52"/>
                  </a:lnTo>
                  <a:lnTo>
                    <a:pt x="186" y="5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5" name="Freeform 27">
              <a:extLst>
                <a:ext uri="{FF2B5EF4-FFF2-40B4-BE49-F238E27FC236}">
                  <a16:creationId xmlns:a16="http://schemas.microsoft.com/office/drawing/2014/main" id="{E6F3E29B-6888-4FC8-860E-FB69F2F52939}"/>
                </a:ext>
              </a:extLst>
            </p:cNvPr>
            <p:cNvSpPr>
              <a:spLocks noEditPoints="1"/>
            </p:cNvSpPr>
            <p:nvPr userDrawn="1"/>
          </p:nvSpPr>
          <p:spPr bwMode="auto">
            <a:xfrm>
              <a:off x="7815263" y="3078163"/>
              <a:ext cx="317500" cy="422275"/>
            </a:xfrm>
            <a:custGeom>
              <a:avLst/>
              <a:gdLst>
                <a:gd name="T0" fmla="*/ 0 w 200"/>
                <a:gd name="T1" fmla="*/ 264 h 266"/>
                <a:gd name="T2" fmla="*/ 0 w 200"/>
                <a:gd name="T3" fmla="*/ 8 h 266"/>
                <a:gd name="T4" fmla="*/ 0 w 200"/>
                <a:gd name="T5" fmla="*/ 2 h 266"/>
                <a:gd name="T6" fmla="*/ 6 w 200"/>
                <a:gd name="T7" fmla="*/ 0 h 266"/>
                <a:gd name="T8" fmla="*/ 100 w 200"/>
                <a:gd name="T9" fmla="*/ 0 h 266"/>
                <a:gd name="T10" fmla="*/ 128 w 200"/>
                <a:gd name="T11" fmla="*/ 2 h 266"/>
                <a:gd name="T12" fmla="*/ 152 w 200"/>
                <a:gd name="T13" fmla="*/ 10 h 266"/>
                <a:gd name="T14" fmla="*/ 162 w 200"/>
                <a:gd name="T15" fmla="*/ 16 h 266"/>
                <a:gd name="T16" fmla="*/ 180 w 200"/>
                <a:gd name="T17" fmla="*/ 30 h 266"/>
                <a:gd name="T18" fmla="*/ 188 w 200"/>
                <a:gd name="T19" fmla="*/ 40 h 266"/>
                <a:gd name="T20" fmla="*/ 196 w 200"/>
                <a:gd name="T21" fmla="*/ 60 h 266"/>
                <a:gd name="T22" fmla="*/ 200 w 200"/>
                <a:gd name="T23" fmla="*/ 84 h 266"/>
                <a:gd name="T24" fmla="*/ 200 w 200"/>
                <a:gd name="T25" fmla="*/ 182 h 266"/>
                <a:gd name="T26" fmla="*/ 196 w 200"/>
                <a:gd name="T27" fmla="*/ 206 h 266"/>
                <a:gd name="T28" fmla="*/ 188 w 200"/>
                <a:gd name="T29" fmla="*/ 226 h 266"/>
                <a:gd name="T30" fmla="*/ 180 w 200"/>
                <a:gd name="T31" fmla="*/ 234 h 266"/>
                <a:gd name="T32" fmla="*/ 162 w 200"/>
                <a:gd name="T33" fmla="*/ 250 h 266"/>
                <a:gd name="T34" fmla="*/ 152 w 200"/>
                <a:gd name="T35" fmla="*/ 254 h 266"/>
                <a:gd name="T36" fmla="*/ 128 w 200"/>
                <a:gd name="T37" fmla="*/ 262 h 266"/>
                <a:gd name="T38" fmla="*/ 100 w 200"/>
                <a:gd name="T39" fmla="*/ 266 h 266"/>
                <a:gd name="T40" fmla="*/ 6 w 200"/>
                <a:gd name="T41" fmla="*/ 266 h 266"/>
                <a:gd name="T42" fmla="*/ 0 w 200"/>
                <a:gd name="T43" fmla="*/ 264 h 266"/>
                <a:gd name="T44" fmla="*/ 102 w 200"/>
                <a:gd name="T45" fmla="*/ 212 h 266"/>
                <a:gd name="T46" fmla="*/ 110 w 200"/>
                <a:gd name="T47" fmla="*/ 210 h 266"/>
                <a:gd name="T48" fmla="*/ 122 w 200"/>
                <a:gd name="T49" fmla="*/ 206 h 266"/>
                <a:gd name="T50" fmla="*/ 128 w 200"/>
                <a:gd name="T51" fmla="*/ 200 h 266"/>
                <a:gd name="T52" fmla="*/ 134 w 200"/>
                <a:gd name="T53" fmla="*/ 188 h 266"/>
                <a:gd name="T54" fmla="*/ 138 w 200"/>
                <a:gd name="T55" fmla="*/ 172 h 266"/>
                <a:gd name="T56" fmla="*/ 138 w 200"/>
                <a:gd name="T57" fmla="*/ 94 h 266"/>
                <a:gd name="T58" fmla="*/ 134 w 200"/>
                <a:gd name="T59" fmla="*/ 78 h 266"/>
                <a:gd name="T60" fmla="*/ 128 w 200"/>
                <a:gd name="T61" fmla="*/ 64 h 266"/>
                <a:gd name="T62" fmla="*/ 122 w 200"/>
                <a:gd name="T63" fmla="*/ 60 h 266"/>
                <a:gd name="T64" fmla="*/ 110 w 200"/>
                <a:gd name="T65" fmla="*/ 54 h 266"/>
                <a:gd name="T66" fmla="*/ 64 w 200"/>
                <a:gd name="T67" fmla="*/ 54 h 266"/>
                <a:gd name="T68" fmla="*/ 62 w 200"/>
                <a:gd name="T69" fmla="*/ 54 h 266"/>
                <a:gd name="T70" fmla="*/ 62 w 200"/>
                <a:gd name="T71" fmla="*/ 208 h 266"/>
                <a:gd name="T72" fmla="*/ 62 w 200"/>
                <a:gd name="T73" fmla="*/ 210 h 266"/>
                <a:gd name="T74" fmla="*/ 64 w 200"/>
                <a:gd name="T75" fmla="*/ 21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0" h="266">
                  <a:moveTo>
                    <a:pt x="0" y="264"/>
                  </a:moveTo>
                  <a:lnTo>
                    <a:pt x="0" y="264"/>
                  </a:lnTo>
                  <a:lnTo>
                    <a:pt x="0" y="258"/>
                  </a:lnTo>
                  <a:lnTo>
                    <a:pt x="0" y="8"/>
                  </a:lnTo>
                  <a:lnTo>
                    <a:pt x="0" y="8"/>
                  </a:lnTo>
                  <a:lnTo>
                    <a:pt x="0" y="2"/>
                  </a:lnTo>
                  <a:lnTo>
                    <a:pt x="0" y="2"/>
                  </a:lnTo>
                  <a:lnTo>
                    <a:pt x="6" y="0"/>
                  </a:lnTo>
                  <a:lnTo>
                    <a:pt x="100" y="0"/>
                  </a:lnTo>
                  <a:lnTo>
                    <a:pt x="100" y="0"/>
                  </a:lnTo>
                  <a:lnTo>
                    <a:pt x="114" y="0"/>
                  </a:lnTo>
                  <a:lnTo>
                    <a:pt x="128" y="2"/>
                  </a:lnTo>
                  <a:lnTo>
                    <a:pt x="140" y="6"/>
                  </a:lnTo>
                  <a:lnTo>
                    <a:pt x="152" y="10"/>
                  </a:lnTo>
                  <a:lnTo>
                    <a:pt x="152" y="10"/>
                  </a:lnTo>
                  <a:lnTo>
                    <a:pt x="162" y="16"/>
                  </a:lnTo>
                  <a:lnTo>
                    <a:pt x="172" y="22"/>
                  </a:lnTo>
                  <a:lnTo>
                    <a:pt x="180" y="30"/>
                  </a:lnTo>
                  <a:lnTo>
                    <a:pt x="188" y="40"/>
                  </a:lnTo>
                  <a:lnTo>
                    <a:pt x="188" y="40"/>
                  </a:lnTo>
                  <a:lnTo>
                    <a:pt x="192" y="50"/>
                  </a:lnTo>
                  <a:lnTo>
                    <a:pt x="196" y="60"/>
                  </a:lnTo>
                  <a:lnTo>
                    <a:pt x="200" y="72"/>
                  </a:lnTo>
                  <a:lnTo>
                    <a:pt x="200" y="84"/>
                  </a:lnTo>
                  <a:lnTo>
                    <a:pt x="200" y="182"/>
                  </a:lnTo>
                  <a:lnTo>
                    <a:pt x="200" y="182"/>
                  </a:lnTo>
                  <a:lnTo>
                    <a:pt x="200" y="194"/>
                  </a:lnTo>
                  <a:lnTo>
                    <a:pt x="196" y="206"/>
                  </a:lnTo>
                  <a:lnTo>
                    <a:pt x="192" y="216"/>
                  </a:lnTo>
                  <a:lnTo>
                    <a:pt x="188" y="226"/>
                  </a:lnTo>
                  <a:lnTo>
                    <a:pt x="188" y="226"/>
                  </a:lnTo>
                  <a:lnTo>
                    <a:pt x="180" y="234"/>
                  </a:lnTo>
                  <a:lnTo>
                    <a:pt x="172" y="242"/>
                  </a:lnTo>
                  <a:lnTo>
                    <a:pt x="162" y="250"/>
                  </a:lnTo>
                  <a:lnTo>
                    <a:pt x="152" y="254"/>
                  </a:lnTo>
                  <a:lnTo>
                    <a:pt x="152" y="254"/>
                  </a:lnTo>
                  <a:lnTo>
                    <a:pt x="140" y="260"/>
                  </a:lnTo>
                  <a:lnTo>
                    <a:pt x="128" y="262"/>
                  </a:lnTo>
                  <a:lnTo>
                    <a:pt x="114" y="264"/>
                  </a:lnTo>
                  <a:lnTo>
                    <a:pt x="100" y="266"/>
                  </a:lnTo>
                  <a:lnTo>
                    <a:pt x="6" y="266"/>
                  </a:lnTo>
                  <a:lnTo>
                    <a:pt x="6" y="266"/>
                  </a:lnTo>
                  <a:lnTo>
                    <a:pt x="0" y="264"/>
                  </a:lnTo>
                  <a:lnTo>
                    <a:pt x="0" y="264"/>
                  </a:lnTo>
                  <a:close/>
                  <a:moveTo>
                    <a:pt x="64" y="212"/>
                  </a:moveTo>
                  <a:lnTo>
                    <a:pt x="102" y="212"/>
                  </a:lnTo>
                  <a:lnTo>
                    <a:pt x="102" y="212"/>
                  </a:lnTo>
                  <a:lnTo>
                    <a:pt x="110" y="210"/>
                  </a:lnTo>
                  <a:lnTo>
                    <a:pt x="116" y="208"/>
                  </a:lnTo>
                  <a:lnTo>
                    <a:pt x="122" y="206"/>
                  </a:lnTo>
                  <a:lnTo>
                    <a:pt x="128" y="200"/>
                  </a:lnTo>
                  <a:lnTo>
                    <a:pt x="128" y="200"/>
                  </a:lnTo>
                  <a:lnTo>
                    <a:pt x="132" y="194"/>
                  </a:lnTo>
                  <a:lnTo>
                    <a:pt x="134" y="188"/>
                  </a:lnTo>
                  <a:lnTo>
                    <a:pt x="136" y="180"/>
                  </a:lnTo>
                  <a:lnTo>
                    <a:pt x="138" y="172"/>
                  </a:lnTo>
                  <a:lnTo>
                    <a:pt x="138" y="94"/>
                  </a:lnTo>
                  <a:lnTo>
                    <a:pt x="138" y="94"/>
                  </a:lnTo>
                  <a:lnTo>
                    <a:pt x="136" y="86"/>
                  </a:lnTo>
                  <a:lnTo>
                    <a:pt x="134" y="78"/>
                  </a:lnTo>
                  <a:lnTo>
                    <a:pt x="132" y="70"/>
                  </a:lnTo>
                  <a:lnTo>
                    <a:pt x="128" y="64"/>
                  </a:lnTo>
                  <a:lnTo>
                    <a:pt x="128" y="64"/>
                  </a:lnTo>
                  <a:lnTo>
                    <a:pt x="122" y="60"/>
                  </a:lnTo>
                  <a:lnTo>
                    <a:pt x="116" y="56"/>
                  </a:lnTo>
                  <a:lnTo>
                    <a:pt x="110" y="54"/>
                  </a:lnTo>
                  <a:lnTo>
                    <a:pt x="102" y="54"/>
                  </a:lnTo>
                  <a:lnTo>
                    <a:pt x="64" y="54"/>
                  </a:lnTo>
                  <a:lnTo>
                    <a:pt x="64" y="54"/>
                  </a:lnTo>
                  <a:lnTo>
                    <a:pt x="62" y="54"/>
                  </a:lnTo>
                  <a:lnTo>
                    <a:pt x="62" y="56"/>
                  </a:lnTo>
                  <a:lnTo>
                    <a:pt x="62" y="208"/>
                  </a:lnTo>
                  <a:lnTo>
                    <a:pt x="62" y="208"/>
                  </a:lnTo>
                  <a:lnTo>
                    <a:pt x="62" y="210"/>
                  </a:lnTo>
                  <a:lnTo>
                    <a:pt x="64" y="212"/>
                  </a:lnTo>
                  <a:lnTo>
                    <a:pt x="64" y="21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6" name="Freeform 28">
              <a:extLst>
                <a:ext uri="{FF2B5EF4-FFF2-40B4-BE49-F238E27FC236}">
                  <a16:creationId xmlns:a16="http://schemas.microsoft.com/office/drawing/2014/main" id="{705C1C7F-E97D-4BF6-9A72-895F26243797}"/>
                </a:ext>
              </a:extLst>
            </p:cNvPr>
            <p:cNvSpPr>
              <a:spLocks/>
            </p:cNvSpPr>
            <p:nvPr userDrawn="1"/>
          </p:nvSpPr>
          <p:spPr bwMode="auto">
            <a:xfrm>
              <a:off x="8205788" y="3078163"/>
              <a:ext cx="320675" cy="425450"/>
            </a:xfrm>
            <a:custGeom>
              <a:avLst/>
              <a:gdLst>
                <a:gd name="T0" fmla="*/ 48 w 202"/>
                <a:gd name="T1" fmla="*/ 256 h 268"/>
                <a:gd name="T2" fmla="*/ 28 w 202"/>
                <a:gd name="T3" fmla="*/ 242 h 268"/>
                <a:gd name="T4" fmla="*/ 12 w 202"/>
                <a:gd name="T5" fmla="*/ 224 h 268"/>
                <a:gd name="T6" fmla="*/ 6 w 202"/>
                <a:gd name="T7" fmla="*/ 212 h 268"/>
                <a:gd name="T8" fmla="*/ 0 w 202"/>
                <a:gd name="T9" fmla="*/ 188 h 268"/>
                <a:gd name="T10" fmla="*/ 0 w 202"/>
                <a:gd name="T11" fmla="*/ 8 h 268"/>
                <a:gd name="T12" fmla="*/ 2 w 202"/>
                <a:gd name="T13" fmla="*/ 2 h 268"/>
                <a:gd name="T14" fmla="*/ 6 w 202"/>
                <a:gd name="T15" fmla="*/ 0 h 268"/>
                <a:gd name="T16" fmla="*/ 56 w 202"/>
                <a:gd name="T17" fmla="*/ 0 h 268"/>
                <a:gd name="T18" fmla="*/ 60 w 202"/>
                <a:gd name="T19" fmla="*/ 2 h 268"/>
                <a:gd name="T20" fmla="*/ 62 w 202"/>
                <a:gd name="T21" fmla="*/ 176 h 268"/>
                <a:gd name="T22" fmla="*/ 62 w 202"/>
                <a:gd name="T23" fmla="*/ 184 h 268"/>
                <a:gd name="T24" fmla="*/ 68 w 202"/>
                <a:gd name="T25" fmla="*/ 198 h 268"/>
                <a:gd name="T26" fmla="*/ 72 w 202"/>
                <a:gd name="T27" fmla="*/ 204 h 268"/>
                <a:gd name="T28" fmla="*/ 84 w 202"/>
                <a:gd name="T29" fmla="*/ 212 h 268"/>
                <a:gd name="T30" fmla="*/ 100 w 202"/>
                <a:gd name="T31" fmla="*/ 214 h 268"/>
                <a:gd name="T32" fmla="*/ 108 w 202"/>
                <a:gd name="T33" fmla="*/ 214 h 268"/>
                <a:gd name="T34" fmla="*/ 122 w 202"/>
                <a:gd name="T35" fmla="*/ 208 h 268"/>
                <a:gd name="T36" fmla="*/ 128 w 202"/>
                <a:gd name="T37" fmla="*/ 204 h 268"/>
                <a:gd name="T38" fmla="*/ 136 w 202"/>
                <a:gd name="T39" fmla="*/ 192 h 268"/>
                <a:gd name="T40" fmla="*/ 138 w 202"/>
                <a:gd name="T41" fmla="*/ 176 h 268"/>
                <a:gd name="T42" fmla="*/ 138 w 202"/>
                <a:gd name="T43" fmla="*/ 8 h 268"/>
                <a:gd name="T44" fmla="*/ 140 w 202"/>
                <a:gd name="T45" fmla="*/ 2 h 268"/>
                <a:gd name="T46" fmla="*/ 194 w 202"/>
                <a:gd name="T47" fmla="*/ 0 h 268"/>
                <a:gd name="T48" fmla="*/ 200 w 202"/>
                <a:gd name="T49" fmla="*/ 2 h 268"/>
                <a:gd name="T50" fmla="*/ 202 w 202"/>
                <a:gd name="T51" fmla="*/ 8 h 268"/>
                <a:gd name="T52" fmla="*/ 202 w 202"/>
                <a:gd name="T53" fmla="*/ 176 h 268"/>
                <a:gd name="T54" fmla="*/ 198 w 202"/>
                <a:gd name="T55" fmla="*/ 202 h 268"/>
                <a:gd name="T56" fmla="*/ 188 w 202"/>
                <a:gd name="T57" fmla="*/ 224 h 268"/>
                <a:gd name="T58" fmla="*/ 182 w 202"/>
                <a:gd name="T59" fmla="*/ 234 h 268"/>
                <a:gd name="T60" fmla="*/ 164 w 202"/>
                <a:gd name="T61" fmla="*/ 250 h 268"/>
                <a:gd name="T62" fmla="*/ 154 w 202"/>
                <a:gd name="T63" fmla="*/ 256 h 268"/>
                <a:gd name="T64" fmla="*/ 128 w 202"/>
                <a:gd name="T65" fmla="*/ 266 h 268"/>
                <a:gd name="T66" fmla="*/ 100 w 202"/>
                <a:gd name="T67" fmla="*/ 268 h 268"/>
                <a:gd name="T68" fmla="*/ 86 w 202"/>
                <a:gd name="T69" fmla="*/ 268 h 268"/>
                <a:gd name="T70" fmla="*/ 60 w 202"/>
                <a:gd name="T71" fmla="*/ 262 h 268"/>
                <a:gd name="T72" fmla="*/ 48 w 202"/>
                <a:gd name="T73" fmla="*/ 256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2" h="268">
                  <a:moveTo>
                    <a:pt x="48" y="256"/>
                  </a:moveTo>
                  <a:lnTo>
                    <a:pt x="48" y="256"/>
                  </a:lnTo>
                  <a:lnTo>
                    <a:pt x="36" y="250"/>
                  </a:lnTo>
                  <a:lnTo>
                    <a:pt x="28" y="242"/>
                  </a:lnTo>
                  <a:lnTo>
                    <a:pt x="20" y="234"/>
                  </a:lnTo>
                  <a:lnTo>
                    <a:pt x="12" y="224"/>
                  </a:lnTo>
                  <a:lnTo>
                    <a:pt x="12" y="224"/>
                  </a:lnTo>
                  <a:lnTo>
                    <a:pt x="6" y="212"/>
                  </a:lnTo>
                  <a:lnTo>
                    <a:pt x="2" y="202"/>
                  </a:lnTo>
                  <a:lnTo>
                    <a:pt x="0" y="188"/>
                  </a:lnTo>
                  <a:lnTo>
                    <a:pt x="0" y="176"/>
                  </a:lnTo>
                  <a:lnTo>
                    <a:pt x="0" y="8"/>
                  </a:lnTo>
                  <a:lnTo>
                    <a:pt x="0" y="8"/>
                  </a:lnTo>
                  <a:lnTo>
                    <a:pt x="2" y="2"/>
                  </a:lnTo>
                  <a:lnTo>
                    <a:pt x="2" y="2"/>
                  </a:lnTo>
                  <a:lnTo>
                    <a:pt x="6" y="0"/>
                  </a:lnTo>
                  <a:lnTo>
                    <a:pt x="56" y="0"/>
                  </a:lnTo>
                  <a:lnTo>
                    <a:pt x="56" y="0"/>
                  </a:lnTo>
                  <a:lnTo>
                    <a:pt x="60" y="2"/>
                  </a:lnTo>
                  <a:lnTo>
                    <a:pt x="60" y="2"/>
                  </a:lnTo>
                  <a:lnTo>
                    <a:pt x="62" y="8"/>
                  </a:lnTo>
                  <a:lnTo>
                    <a:pt x="62" y="176"/>
                  </a:lnTo>
                  <a:lnTo>
                    <a:pt x="62" y="176"/>
                  </a:lnTo>
                  <a:lnTo>
                    <a:pt x="62" y="184"/>
                  </a:lnTo>
                  <a:lnTo>
                    <a:pt x="64" y="192"/>
                  </a:lnTo>
                  <a:lnTo>
                    <a:pt x="68" y="198"/>
                  </a:lnTo>
                  <a:lnTo>
                    <a:pt x="72" y="204"/>
                  </a:lnTo>
                  <a:lnTo>
                    <a:pt x="72" y="204"/>
                  </a:lnTo>
                  <a:lnTo>
                    <a:pt x="78" y="208"/>
                  </a:lnTo>
                  <a:lnTo>
                    <a:pt x="84" y="212"/>
                  </a:lnTo>
                  <a:lnTo>
                    <a:pt x="92" y="214"/>
                  </a:lnTo>
                  <a:lnTo>
                    <a:pt x="100" y="214"/>
                  </a:lnTo>
                  <a:lnTo>
                    <a:pt x="100" y="214"/>
                  </a:lnTo>
                  <a:lnTo>
                    <a:pt x="108" y="214"/>
                  </a:lnTo>
                  <a:lnTo>
                    <a:pt x="116" y="212"/>
                  </a:lnTo>
                  <a:lnTo>
                    <a:pt x="122" y="208"/>
                  </a:lnTo>
                  <a:lnTo>
                    <a:pt x="128" y="204"/>
                  </a:lnTo>
                  <a:lnTo>
                    <a:pt x="128" y="204"/>
                  </a:lnTo>
                  <a:lnTo>
                    <a:pt x="132" y="198"/>
                  </a:lnTo>
                  <a:lnTo>
                    <a:pt x="136" y="192"/>
                  </a:lnTo>
                  <a:lnTo>
                    <a:pt x="138" y="184"/>
                  </a:lnTo>
                  <a:lnTo>
                    <a:pt x="138" y="176"/>
                  </a:lnTo>
                  <a:lnTo>
                    <a:pt x="138" y="8"/>
                  </a:lnTo>
                  <a:lnTo>
                    <a:pt x="138" y="8"/>
                  </a:lnTo>
                  <a:lnTo>
                    <a:pt x="140" y="2"/>
                  </a:lnTo>
                  <a:lnTo>
                    <a:pt x="140" y="2"/>
                  </a:lnTo>
                  <a:lnTo>
                    <a:pt x="146" y="0"/>
                  </a:lnTo>
                  <a:lnTo>
                    <a:pt x="194" y="0"/>
                  </a:lnTo>
                  <a:lnTo>
                    <a:pt x="194" y="0"/>
                  </a:lnTo>
                  <a:lnTo>
                    <a:pt x="200" y="2"/>
                  </a:lnTo>
                  <a:lnTo>
                    <a:pt x="200" y="2"/>
                  </a:lnTo>
                  <a:lnTo>
                    <a:pt x="202" y="8"/>
                  </a:lnTo>
                  <a:lnTo>
                    <a:pt x="202" y="176"/>
                  </a:lnTo>
                  <a:lnTo>
                    <a:pt x="202" y="176"/>
                  </a:lnTo>
                  <a:lnTo>
                    <a:pt x="200" y="188"/>
                  </a:lnTo>
                  <a:lnTo>
                    <a:pt x="198" y="202"/>
                  </a:lnTo>
                  <a:lnTo>
                    <a:pt x="194" y="212"/>
                  </a:lnTo>
                  <a:lnTo>
                    <a:pt x="188" y="224"/>
                  </a:lnTo>
                  <a:lnTo>
                    <a:pt x="188" y="224"/>
                  </a:lnTo>
                  <a:lnTo>
                    <a:pt x="182" y="234"/>
                  </a:lnTo>
                  <a:lnTo>
                    <a:pt x="174" y="242"/>
                  </a:lnTo>
                  <a:lnTo>
                    <a:pt x="164" y="250"/>
                  </a:lnTo>
                  <a:lnTo>
                    <a:pt x="154" y="256"/>
                  </a:lnTo>
                  <a:lnTo>
                    <a:pt x="154" y="256"/>
                  </a:lnTo>
                  <a:lnTo>
                    <a:pt x="142" y="262"/>
                  </a:lnTo>
                  <a:lnTo>
                    <a:pt x="128" y="266"/>
                  </a:lnTo>
                  <a:lnTo>
                    <a:pt x="116" y="268"/>
                  </a:lnTo>
                  <a:lnTo>
                    <a:pt x="100" y="268"/>
                  </a:lnTo>
                  <a:lnTo>
                    <a:pt x="100" y="268"/>
                  </a:lnTo>
                  <a:lnTo>
                    <a:pt x="86" y="268"/>
                  </a:lnTo>
                  <a:lnTo>
                    <a:pt x="72" y="266"/>
                  </a:lnTo>
                  <a:lnTo>
                    <a:pt x="60" y="262"/>
                  </a:lnTo>
                  <a:lnTo>
                    <a:pt x="48" y="256"/>
                  </a:lnTo>
                  <a:lnTo>
                    <a:pt x="48" y="256"/>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7" name="Freeform 29">
              <a:extLst>
                <a:ext uri="{FF2B5EF4-FFF2-40B4-BE49-F238E27FC236}">
                  <a16:creationId xmlns:a16="http://schemas.microsoft.com/office/drawing/2014/main" id="{16E9D9C5-DAE5-43D4-8773-275133B6AF56}"/>
                </a:ext>
              </a:extLst>
            </p:cNvPr>
            <p:cNvSpPr>
              <a:spLocks/>
            </p:cNvSpPr>
            <p:nvPr userDrawn="1"/>
          </p:nvSpPr>
          <p:spPr bwMode="auto">
            <a:xfrm>
              <a:off x="8596313" y="3074988"/>
              <a:ext cx="323850" cy="428625"/>
            </a:xfrm>
            <a:custGeom>
              <a:avLst/>
              <a:gdLst>
                <a:gd name="T0" fmla="*/ 48 w 204"/>
                <a:gd name="T1" fmla="*/ 258 h 270"/>
                <a:gd name="T2" fmla="*/ 28 w 204"/>
                <a:gd name="T3" fmla="*/ 244 h 270"/>
                <a:gd name="T4" fmla="*/ 14 w 204"/>
                <a:gd name="T5" fmla="*/ 226 h 270"/>
                <a:gd name="T6" fmla="*/ 8 w 204"/>
                <a:gd name="T7" fmla="*/ 214 h 270"/>
                <a:gd name="T8" fmla="*/ 2 w 204"/>
                <a:gd name="T9" fmla="*/ 188 h 270"/>
                <a:gd name="T10" fmla="*/ 0 w 204"/>
                <a:gd name="T11" fmla="*/ 94 h 270"/>
                <a:gd name="T12" fmla="*/ 2 w 204"/>
                <a:gd name="T13" fmla="*/ 80 h 270"/>
                <a:gd name="T14" fmla="*/ 8 w 204"/>
                <a:gd name="T15" fmla="*/ 56 h 270"/>
                <a:gd name="T16" fmla="*/ 14 w 204"/>
                <a:gd name="T17" fmla="*/ 44 h 270"/>
                <a:gd name="T18" fmla="*/ 28 w 204"/>
                <a:gd name="T19" fmla="*/ 26 h 270"/>
                <a:gd name="T20" fmla="*/ 48 w 204"/>
                <a:gd name="T21" fmla="*/ 12 h 270"/>
                <a:gd name="T22" fmla="*/ 60 w 204"/>
                <a:gd name="T23" fmla="*/ 6 h 270"/>
                <a:gd name="T24" fmla="*/ 88 w 204"/>
                <a:gd name="T25" fmla="*/ 0 h 270"/>
                <a:gd name="T26" fmla="*/ 102 w 204"/>
                <a:gd name="T27" fmla="*/ 0 h 270"/>
                <a:gd name="T28" fmla="*/ 130 w 204"/>
                <a:gd name="T29" fmla="*/ 2 h 270"/>
                <a:gd name="T30" fmla="*/ 156 w 204"/>
                <a:gd name="T31" fmla="*/ 10 h 270"/>
                <a:gd name="T32" fmla="*/ 166 w 204"/>
                <a:gd name="T33" fmla="*/ 16 h 270"/>
                <a:gd name="T34" fmla="*/ 184 w 204"/>
                <a:gd name="T35" fmla="*/ 32 h 270"/>
                <a:gd name="T36" fmla="*/ 190 w 204"/>
                <a:gd name="T37" fmla="*/ 42 h 270"/>
                <a:gd name="T38" fmla="*/ 200 w 204"/>
                <a:gd name="T39" fmla="*/ 64 h 270"/>
                <a:gd name="T40" fmla="*/ 204 w 204"/>
                <a:gd name="T41" fmla="*/ 88 h 270"/>
                <a:gd name="T42" fmla="*/ 202 w 204"/>
                <a:gd name="T43" fmla="*/ 92 h 270"/>
                <a:gd name="T44" fmla="*/ 148 w 204"/>
                <a:gd name="T45" fmla="*/ 96 h 270"/>
                <a:gd name="T46" fmla="*/ 146 w 204"/>
                <a:gd name="T47" fmla="*/ 96 h 270"/>
                <a:gd name="T48" fmla="*/ 140 w 204"/>
                <a:gd name="T49" fmla="*/ 94 h 270"/>
                <a:gd name="T50" fmla="*/ 140 w 204"/>
                <a:gd name="T51" fmla="*/ 92 h 270"/>
                <a:gd name="T52" fmla="*/ 138 w 204"/>
                <a:gd name="T53" fmla="*/ 76 h 270"/>
                <a:gd name="T54" fmla="*/ 130 w 204"/>
                <a:gd name="T55" fmla="*/ 64 h 270"/>
                <a:gd name="T56" fmla="*/ 124 w 204"/>
                <a:gd name="T57" fmla="*/ 58 h 270"/>
                <a:gd name="T58" fmla="*/ 110 w 204"/>
                <a:gd name="T59" fmla="*/ 54 h 270"/>
                <a:gd name="T60" fmla="*/ 102 w 204"/>
                <a:gd name="T61" fmla="*/ 54 h 270"/>
                <a:gd name="T62" fmla="*/ 86 w 204"/>
                <a:gd name="T63" fmla="*/ 56 h 270"/>
                <a:gd name="T64" fmla="*/ 74 w 204"/>
                <a:gd name="T65" fmla="*/ 64 h 270"/>
                <a:gd name="T66" fmla="*/ 70 w 204"/>
                <a:gd name="T67" fmla="*/ 70 h 270"/>
                <a:gd name="T68" fmla="*/ 64 w 204"/>
                <a:gd name="T69" fmla="*/ 84 h 270"/>
                <a:gd name="T70" fmla="*/ 64 w 204"/>
                <a:gd name="T71" fmla="*/ 178 h 270"/>
                <a:gd name="T72" fmla="*/ 64 w 204"/>
                <a:gd name="T73" fmla="*/ 186 h 270"/>
                <a:gd name="T74" fmla="*/ 70 w 204"/>
                <a:gd name="T75" fmla="*/ 200 h 270"/>
                <a:gd name="T76" fmla="*/ 74 w 204"/>
                <a:gd name="T77" fmla="*/ 206 h 270"/>
                <a:gd name="T78" fmla="*/ 86 w 204"/>
                <a:gd name="T79" fmla="*/ 214 h 270"/>
                <a:gd name="T80" fmla="*/ 102 w 204"/>
                <a:gd name="T81" fmla="*/ 216 h 270"/>
                <a:gd name="T82" fmla="*/ 110 w 204"/>
                <a:gd name="T83" fmla="*/ 216 h 270"/>
                <a:gd name="T84" fmla="*/ 124 w 204"/>
                <a:gd name="T85" fmla="*/ 210 h 270"/>
                <a:gd name="T86" fmla="*/ 130 w 204"/>
                <a:gd name="T87" fmla="*/ 206 h 270"/>
                <a:gd name="T88" fmla="*/ 138 w 204"/>
                <a:gd name="T89" fmla="*/ 194 h 270"/>
                <a:gd name="T90" fmla="*/ 140 w 204"/>
                <a:gd name="T91" fmla="*/ 178 h 270"/>
                <a:gd name="T92" fmla="*/ 142 w 204"/>
                <a:gd name="T93" fmla="*/ 174 h 270"/>
                <a:gd name="T94" fmla="*/ 148 w 204"/>
                <a:gd name="T95" fmla="*/ 174 h 270"/>
                <a:gd name="T96" fmla="*/ 196 w 204"/>
                <a:gd name="T97" fmla="*/ 176 h 270"/>
                <a:gd name="T98" fmla="*/ 204 w 204"/>
                <a:gd name="T99" fmla="*/ 180 h 270"/>
                <a:gd name="T100" fmla="*/ 202 w 204"/>
                <a:gd name="T101" fmla="*/ 194 h 270"/>
                <a:gd name="T102" fmla="*/ 196 w 204"/>
                <a:gd name="T103" fmla="*/ 216 h 270"/>
                <a:gd name="T104" fmla="*/ 190 w 204"/>
                <a:gd name="T105" fmla="*/ 228 h 270"/>
                <a:gd name="T106" fmla="*/ 176 w 204"/>
                <a:gd name="T107" fmla="*/ 246 h 270"/>
                <a:gd name="T108" fmla="*/ 156 w 204"/>
                <a:gd name="T109" fmla="*/ 258 h 270"/>
                <a:gd name="T110" fmla="*/ 144 w 204"/>
                <a:gd name="T111" fmla="*/ 264 h 270"/>
                <a:gd name="T112" fmla="*/ 116 w 204"/>
                <a:gd name="T113" fmla="*/ 270 h 270"/>
                <a:gd name="T114" fmla="*/ 102 w 204"/>
                <a:gd name="T115" fmla="*/ 270 h 270"/>
                <a:gd name="T116" fmla="*/ 74 w 204"/>
                <a:gd name="T117" fmla="*/ 268 h 270"/>
                <a:gd name="T118" fmla="*/ 48 w 204"/>
                <a:gd name="T119" fmla="*/ 258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4" h="270">
                  <a:moveTo>
                    <a:pt x="48" y="258"/>
                  </a:moveTo>
                  <a:lnTo>
                    <a:pt x="48" y="258"/>
                  </a:lnTo>
                  <a:lnTo>
                    <a:pt x="38" y="252"/>
                  </a:lnTo>
                  <a:lnTo>
                    <a:pt x="28" y="244"/>
                  </a:lnTo>
                  <a:lnTo>
                    <a:pt x="20" y="236"/>
                  </a:lnTo>
                  <a:lnTo>
                    <a:pt x="14" y="226"/>
                  </a:lnTo>
                  <a:lnTo>
                    <a:pt x="14" y="226"/>
                  </a:lnTo>
                  <a:lnTo>
                    <a:pt x="8" y="214"/>
                  </a:lnTo>
                  <a:lnTo>
                    <a:pt x="4" y="202"/>
                  </a:lnTo>
                  <a:lnTo>
                    <a:pt x="2" y="188"/>
                  </a:lnTo>
                  <a:lnTo>
                    <a:pt x="0" y="176"/>
                  </a:lnTo>
                  <a:lnTo>
                    <a:pt x="0" y="94"/>
                  </a:lnTo>
                  <a:lnTo>
                    <a:pt x="0" y="94"/>
                  </a:lnTo>
                  <a:lnTo>
                    <a:pt x="2" y="80"/>
                  </a:lnTo>
                  <a:lnTo>
                    <a:pt x="4" y="68"/>
                  </a:lnTo>
                  <a:lnTo>
                    <a:pt x="8" y="56"/>
                  </a:lnTo>
                  <a:lnTo>
                    <a:pt x="14" y="44"/>
                  </a:lnTo>
                  <a:lnTo>
                    <a:pt x="14" y="44"/>
                  </a:lnTo>
                  <a:lnTo>
                    <a:pt x="20" y="34"/>
                  </a:lnTo>
                  <a:lnTo>
                    <a:pt x="28" y="26"/>
                  </a:lnTo>
                  <a:lnTo>
                    <a:pt x="38" y="18"/>
                  </a:lnTo>
                  <a:lnTo>
                    <a:pt x="48" y="12"/>
                  </a:lnTo>
                  <a:lnTo>
                    <a:pt x="48" y="12"/>
                  </a:lnTo>
                  <a:lnTo>
                    <a:pt x="60" y="6"/>
                  </a:lnTo>
                  <a:lnTo>
                    <a:pt x="74" y="2"/>
                  </a:lnTo>
                  <a:lnTo>
                    <a:pt x="88" y="0"/>
                  </a:lnTo>
                  <a:lnTo>
                    <a:pt x="102" y="0"/>
                  </a:lnTo>
                  <a:lnTo>
                    <a:pt x="102" y="0"/>
                  </a:lnTo>
                  <a:lnTo>
                    <a:pt x="116" y="0"/>
                  </a:lnTo>
                  <a:lnTo>
                    <a:pt x="130" y="2"/>
                  </a:lnTo>
                  <a:lnTo>
                    <a:pt x="144" y="6"/>
                  </a:lnTo>
                  <a:lnTo>
                    <a:pt x="156" y="10"/>
                  </a:lnTo>
                  <a:lnTo>
                    <a:pt x="156" y="10"/>
                  </a:lnTo>
                  <a:lnTo>
                    <a:pt x="166" y="16"/>
                  </a:lnTo>
                  <a:lnTo>
                    <a:pt x="176" y="24"/>
                  </a:lnTo>
                  <a:lnTo>
                    <a:pt x="184" y="32"/>
                  </a:lnTo>
                  <a:lnTo>
                    <a:pt x="190" y="42"/>
                  </a:lnTo>
                  <a:lnTo>
                    <a:pt x="190" y="42"/>
                  </a:lnTo>
                  <a:lnTo>
                    <a:pt x="196" y="52"/>
                  </a:lnTo>
                  <a:lnTo>
                    <a:pt x="200" y="64"/>
                  </a:lnTo>
                  <a:lnTo>
                    <a:pt x="202" y="76"/>
                  </a:lnTo>
                  <a:lnTo>
                    <a:pt x="204" y="88"/>
                  </a:lnTo>
                  <a:lnTo>
                    <a:pt x="204" y="88"/>
                  </a:lnTo>
                  <a:lnTo>
                    <a:pt x="202" y="92"/>
                  </a:lnTo>
                  <a:lnTo>
                    <a:pt x="196" y="92"/>
                  </a:lnTo>
                  <a:lnTo>
                    <a:pt x="148" y="96"/>
                  </a:lnTo>
                  <a:lnTo>
                    <a:pt x="146" y="96"/>
                  </a:lnTo>
                  <a:lnTo>
                    <a:pt x="146" y="96"/>
                  </a:lnTo>
                  <a:lnTo>
                    <a:pt x="142" y="96"/>
                  </a:lnTo>
                  <a:lnTo>
                    <a:pt x="140" y="94"/>
                  </a:lnTo>
                  <a:lnTo>
                    <a:pt x="140" y="92"/>
                  </a:lnTo>
                  <a:lnTo>
                    <a:pt x="140" y="92"/>
                  </a:lnTo>
                  <a:lnTo>
                    <a:pt x="140" y="84"/>
                  </a:lnTo>
                  <a:lnTo>
                    <a:pt x="138" y="76"/>
                  </a:lnTo>
                  <a:lnTo>
                    <a:pt x="134" y="70"/>
                  </a:lnTo>
                  <a:lnTo>
                    <a:pt x="130" y="64"/>
                  </a:lnTo>
                  <a:lnTo>
                    <a:pt x="130" y="64"/>
                  </a:lnTo>
                  <a:lnTo>
                    <a:pt x="124" y="58"/>
                  </a:lnTo>
                  <a:lnTo>
                    <a:pt x="118" y="56"/>
                  </a:lnTo>
                  <a:lnTo>
                    <a:pt x="110" y="54"/>
                  </a:lnTo>
                  <a:lnTo>
                    <a:pt x="102" y="54"/>
                  </a:lnTo>
                  <a:lnTo>
                    <a:pt x="102" y="54"/>
                  </a:lnTo>
                  <a:lnTo>
                    <a:pt x="94" y="54"/>
                  </a:lnTo>
                  <a:lnTo>
                    <a:pt x="86" y="56"/>
                  </a:lnTo>
                  <a:lnTo>
                    <a:pt x="80" y="60"/>
                  </a:lnTo>
                  <a:lnTo>
                    <a:pt x="74" y="64"/>
                  </a:lnTo>
                  <a:lnTo>
                    <a:pt x="74" y="64"/>
                  </a:lnTo>
                  <a:lnTo>
                    <a:pt x="70" y="70"/>
                  </a:lnTo>
                  <a:lnTo>
                    <a:pt x="66" y="76"/>
                  </a:lnTo>
                  <a:lnTo>
                    <a:pt x="64" y="84"/>
                  </a:lnTo>
                  <a:lnTo>
                    <a:pt x="64" y="92"/>
                  </a:lnTo>
                  <a:lnTo>
                    <a:pt x="64" y="178"/>
                  </a:lnTo>
                  <a:lnTo>
                    <a:pt x="64" y="178"/>
                  </a:lnTo>
                  <a:lnTo>
                    <a:pt x="64" y="186"/>
                  </a:lnTo>
                  <a:lnTo>
                    <a:pt x="66" y="194"/>
                  </a:lnTo>
                  <a:lnTo>
                    <a:pt x="70" y="200"/>
                  </a:lnTo>
                  <a:lnTo>
                    <a:pt x="74" y="206"/>
                  </a:lnTo>
                  <a:lnTo>
                    <a:pt x="74" y="206"/>
                  </a:lnTo>
                  <a:lnTo>
                    <a:pt x="80" y="210"/>
                  </a:lnTo>
                  <a:lnTo>
                    <a:pt x="86" y="214"/>
                  </a:lnTo>
                  <a:lnTo>
                    <a:pt x="94" y="216"/>
                  </a:lnTo>
                  <a:lnTo>
                    <a:pt x="102" y="216"/>
                  </a:lnTo>
                  <a:lnTo>
                    <a:pt x="102" y="216"/>
                  </a:lnTo>
                  <a:lnTo>
                    <a:pt x="110" y="216"/>
                  </a:lnTo>
                  <a:lnTo>
                    <a:pt x="118" y="214"/>
                  </a:lnTo>
                  <a:lnTo>
                    <a:pt x="124" y="210"/>
                  </a:lnTo>
                  <a:lnTo>
                    <a:pt x="130" y="206"/>
                  </a:lnTo>
                  <a:lnTo>
                    <a:pt x="130" y="206"/>
                  </a:lnTo>
                  <a:lnTo>
                    <a:pt x="134" y="200"/>
                  </a:lnTo>
                  <a:lnTo>
                    <a:pt x="138" y="194"/>
                  </a:lnTo>
                  <a:lnTo>
                    <a:pt x="140" y="186"/>
                  </a:lnTo>
                  <a:lnTo>
                    <a:pt x="140" y="178"/>
                  </a:lnTo>
                  <a:lnTo>
                    <a:pt x="140" y="178"/>
                  </a:lnTo>
                  <a:lnTo>
                    <a:pt x="142" y="174"/>
                  </a:lnTo>
                  <a:lnTo>
                    <a:pt x="142" y="174"/>
                  </a:lnTo>
                  <a:lnTo>
                    <a:pt x="148" y="174"/>
                  </a:lnTo>
                  <a:lnTo>
                    <a:pt x="196" y="176"/>
                  </a:lnTo>
                  <a:lnTo>
                    <a:pt x="196" y="176"/>
                  </a:lnTo>
                  <a:lnTo>
                    <a:pt x="204" y="178"/>
                  </a:lnTo>
                  <a:lnTo>
                    <a:pt x="204" y="180"/>
                  </a:lnTo>
                  <a:lnTo>
                    <a:pt x="204" y="180"/>
                  </a:lnTo>
                  <a:lnTo>
                    <a:pt x="202" y="194"/>
                  </a:lnTo>
                  <a:lnTo>
                    <a:pt x="200" y="206"/>
                  </a:lnTo>
                  <a:lnTo>
                    <a:pt x="196" y="216"/>
                  </a:lnTo>
                  <a:lnTo>
                    <a:pt x="190" y="228"/>
                  </a:lnTo>
                  <a:lnTo>
                    <a:pt x="190" y="228"/>
                  </a:lnTo>
                  <a:lnTo>
                    <a:pt x="184" y="238"/>
                  </a:lnTo>
                  <a:lnTo>
                    <a:pt x="176" y="246"/>
                  </a:lnTo>
                  <a:lnTo>
                    <a:pt x="166" y="252"/>
                  </a:lnTo>
                  <a:lnTo>
                    <a:pt x="156" y="258"/>
                  </a:lnTo>
                  <a:lnTo>
                    <a:pt x="156" y="258"/>
                  </a:lnTo>
                  <a:lnTo>
                    <a:pt x="144" y="264"/>
                  </a:lnTo>
                  <a:lnTo>
                    <a:pt x="130" y="268"/>
                  </a:lnTo>
                  <a:lnTo>
                    <a:pt x="116" y="270"/>
                  </a:lnTo>
                  <a:lnTo>
                    <a:pt x="102" y="270"/>
                  </a:lnTo>
                  <a:lnTo>
                    <a:pt x="102" y="270"/>
                  </a:lnTo>
                  <a:lnTo>
                    <a:pt x="88" y="270"/>
                  </a:lnTo>
                  <a:lnTo>
                    <a:pt x="74" y="268"/>
                  </a:lnTo>
                  <a:lnTo>
                    <a:pt x="60" y="264"/>
                  </a:lnTo>
                  <a:lnTo>
                    <a:pt x="48" y="258"/>
                  </a:lnTo>
                  <a:lnTo>
                    <a:pt x="48" y="258"/>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8" name="Freeform 30">
              <a:extLst>
                <a:ext uri="{FF2B5EF4-FFF2-40B4-BE49-F238E27FC236}">
                  <a16:creationId xmlns:a16="http://schemas.microsoft.com/office/drawing/2014/main" id="{E0580238-4860-4F0C-8AA4-7BA939965DF0}"/>
                </a:ext>
              </a:extLst>
            </p:cNvPr>
            <p:cNvSpPr>
              <a:spLocks noEditPoints="1"/>
            </p:cNvSpPr>
            <p:nvPr userDrawn="1"/>
          </p:nvSpPr>
          <p:spPr bwMode="auto">
            <a:xfrm>
              <a:off x="8964613" y="3078163"/>
              <a:ext cx="388937" cy="422275"/>
            </a:xfrm>
            <a:custGeom>
              <a:avLst/>
              <a:gdLst>
                <a:gd name="T0" fmla="*/ 177 w 245"/>
                <a:gd name="T1" fmla="*/ 260 h 266"/>
                <a:gd name="T2" fmla="*/ 169 w 245"/>
                <a:gd name="T3" fmla="*/ 228 h 266"/>
                <a:gd name="T4" fmla="*/ 169 w 245"/>
                <a:gd name="T5" fmla="*/ 228 h 266"/>
                <a:gd name="T6" fmla="*/ 169 w 245"/>
                <a:gd name="T7" fmla="*/ 226 h 266"/>
                <a:gd name="T8" fmla="*/ 167 w 245"/>
                <a:gd name="T9" fmla="*/ 226 h 266"/>
                <a:gd name="T10" fmla="*/ 81 w 245"/>
                <a:gd name="T11" fmla="*/ 226 h 266"/>
                <a:gd name="T12" fmla="*/ 81 w 245"/>
                <a:gd name="T13" fmla="*/ 226 h 266"/>
                <a:gd name="T14" fmla="*/ 79 w 245"/>
                <a:gd name="T15" fmla="*/ 226 h 266"/>
                <a:gd name="T16" fmla="*/ 77 w 245"/>
                <a:gd name="T17" fmla="*/ 228 h 266"/>
                <a:gd name="T18" fmla="*/ 69 w 245"/>
                <a:gd name="T19" fmla="*/ 260 h 266"/>
                <a:gd name="T20" fmla="*/ 69 w 245"/>
                <a:gd name="T21" fmla="*/ 260 h 266"/>
                <a:gd name="T22" fmla="*/ 67 w 245"/>
                <a:gd name="T23" fmla="*/ 264 h 266"/>
                <a:gd name="T24" fmla="*/ 61 w 245"/>
                <a:gd name="T25" fmla="*/ 266 h 266"/>
                <a:gd name="T26" fmla="*/ 6 w 245"/>
                <a:gd name="T27" fmla="*/ 266 h 266"/>
                <a:gd name="T28" fmla="*/ 6 w 245"/>
                <a:gd name="T29" fmla="*/ 266 h 266"/>
                <a:gd name="T30" fmla="*/ 4 w 245"/>
                <a:gd name="T31" fmla="*/ 264 h 266"/>
                <a:gd name="T32" fmla="*/ 2 w 245"/>
                <a:gd name="T33" fmla="*/ 264 h 266"/>
                <a:gd name="T34" fmla="*/ 2 w 245"/>
                <a:gd name="T35" fmla="*/ 264 h 266"/>
                <a:gd name="T36" fmla="*/ 0 w 245"/>
                <a:gd name="T37" fmla="*/ 260 h 266"/>
                <a:gd name="T38" fmla="*/ 2 w 245"/>
                <a:gd name="T39" fmla="*/ 258 h 266"/>
                <a:gd name="T40" fmla="*/ 81 w 245"/>
                <a:gd name="T41" fmla="*/ 6 h 266"/>
                <a:gd name="T42" fmla="*/ 81 w 245"/>
                <a:gd name="T43" fmla="*/ 6 h 266"/>
                <a:gd name="T44" fmla="*/ 85 w 245"/>
                <a:gd name="T45" fmla="*/ 2 h 266"/>
                <a:gd name="T46" fmla="*/ 89 w 245"/>
                <a:gd name="T47" fmla="*/ 0 h 266"/>
                <a:gd name="T48" fmla="*/ 157 w 245"/>
                <a:gd name="T49" fmla="*/ 0 h 266"/>
                <a:gd name="T50" fmla="*/ 157 w 245"/>
                <a:gd name="T51" fmla="*/ 0 h 266"/>
                <a:gd name="T52" fmla="*/ 161 w 245"/>
                <a:gd name="T53" fmla="*/ 2 h 266"/>
                <a:gd name="T54" fmla="*/ 165 w 245"/>
                <a:gd name="T55" fmla="*/ 6 h 266"/>
                <a:gd name="T56" fmla="*/ 245 w 245"/>
                <a:gd name="T57" fmla="*/ 258 h 266"/>
                <a:gd name="T58" fmla="*/ 245 w 245"/>
                <a:gd name="T59" fmla="*/ 258 h 266"/>
                <a:gd name="T60" fmla="*/ 245 w 245"/>
                <a:gd name="T61" fmla="*/ 260 h 266"/>
                <a:gd name="T62" fmla="*/ 245 w 245"/>
                <a:gd name="T63" fmla="*/ 260 h 266"/>
                <a:gd name="T64" fmla="*/ 243 w 245"/>
                <a:gd name="T65" fmla="*/ 264 h 266"/>
                <a:gd name="T66" fmla="*/ 239 w 245"/>
                <a:gd name="T67" fmla="*/ 266 h 266"/>
                <a:gd name="T68" fmla="*/ 185 w 245"/>
                <a:gd name="T69" fmla="*/ 266 h 266"/>
                <a:gd name="T70" fmla="*/ 185 w 245"/>
                <a:gd name="T71" fmla="*/ 266 h 266"/>
                <a:gd name="T72" fmla="*/ 181 w 245"/>
                <a:gd name="T73" fmla="*/ 264 h 266"/>
                <a:gd name="T74" fmla="*/ 177 w 245"/>
                <a:gd name="T75" fmla="*/ 260 h 266"/>
                <a:gd name="T76" fmla="*/ 177 w 245"/>
                <a:gd name="T77" fmla="*/ 260 h 266"/>
                <a:gd name="T78" fmla="*/ 93 w 245"/>
                <a:gd name="T79" fmla="*/ 176 h 266"/>
                <a:gd name="T80" fmla="*/ 93 w 245"/>
                <a:gd name="T81" fmla="*/ 176 h 266"/>
                <a:gd name="T82" fmla="*/ 93 w 245"/>
                <a:gd name="T83" fmla="*/ 178 h 266"/>
                <a:gd name="T84" fmla="*/ 95 w 245"/>
                <a:gd name="T85" fmla="*/ 178 h 266"/>
                <a:gd name="T86" fmla="*/ 151 w 245"/>
                <a:gd name="T87" fmla="*/ 178 h 266"/>
                <a:gd name="T88" fmla="*/ 151 w 245"/>
                <a:gd name="T89" fmla="*/ 178 h 266"/>
                <a:gd name="T90" fmla="*/ 153 w 245"/>
                <a:gd name="T91" fmla="*/ 176 h 266"/>
                <a:gd name="T92" fmla="*/ 153 w 245"/>
                <a:gd name="T93" fmla="*/ 176 h 266"/>
                <a:gd name="T94" fmla="*/ 153 w 245"/>
                <a:gd name="T95" fmla="*/ 174 h 266"/>
                <a:gd name="T96" fmla="*/ 125 w 245"/>
                <a:gd name="T97" fmla="*/ 74 h 266"/>
                <a:gd name="T98" fmla="*/ 125 w 245"/>
                <a:gd name="T99" fmla="*/ 74 h 266"/>
                <a:gd name="T100" fmla="*/ 123 w 245"/>
                <a:gd name="T101" fmla="*/ 72 h 266"/>
                <a:gd name="T102" fmla="*/ 123 w 245"/>
                <a:gd name="T103" fmla="*/ 72 h 266"/>
                <a:gd name="T104" fmla="*/ 121 w 245"/>
                <a:gd name="T105" fmla="*/ 74 h 266"/>
                <a:gd name="T106" fmla="*/ 93 w 245"/>
                <a:gd name="T107" fmla="*/ 174 h 266"/>
                <a:gd name="T108" fmla="*/ 93 w 245"/>
                <a:gd name="T109" fmla="*/ 17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5" h="266">
                  <a:moveTo>
                    <a:pt x="177" y="260"/>
                  </a:moveTo>
                  <a:lnTo>
                    <a:pt x="169" y="228"/>
                  </a:lnTo>
                  <a:lnTo>
                    <a:pt x="169" y="228"/>
                  </a:lnTo>
                  <a:lnTo>
                    <a:pt x="169" y="226"/>
                  </a:lnTo>
                  <a:lnTo>
                    <a:pt x="167" y="226"/>
                  </a:lnTo>
                  <a:lnTo>
                    <a:pt x="81" y="226"/>
                  </a:lnTo>
                  <a:lnTo>
                    <a:pt x="81" y="226"/>
                  </a:lnTo>
                  <a:lnTo>
                    <a:pt x="79" y="226"/>
                  </a:lnTo>
                  <a:lnTo>
                    <a:pt x="77" y="228"/>
                  </a:lnTo>
                  <a:lnTo>
                    <a:pt x="69" y="260"/>
                  </a:lnTo>
                  <a:lnTo>
                    <a:pt x="69" y="260"/>
                  </a:lnTo>
                  <a:lnTo>
                    <a:pt x="67" y="264"/>
                  </a:lnTo>
                  <a:lnTo>
                    <a:pt x="61" y="266"/>
                  </a:lnTo>
                  <a:lnTo>
                    <a:pt x="6" y="266"/>
                  </a:lnTo>
                  <a:lnTo>
                    <a:pt x="6" y="266"/>
                  </a:lnTo>
                  <a:lnTo>
                    <a:pt x="4" y="264"/>
                  </a:lnTo>
                  <a:lnTo>
                    <a:pt x="2" y="264"/>
                  </a:lnTo>
                  <a:lnTo>
                    <a:pt x="2" y="264"/>
                  </a:lnTo>
                  <a:lnTo>
                    <a:pt x="0" y="260"/>
                  </a:lnTo>
                  <a:lnTo>
                    <a:pt x="2" y="258"/>
                  </a:lnTo>
                  <a:lnTo>
                    <a:pt x="81" y="6"/>
                  </a:lnTo>
                  <a:lnTo>
                    <a:pt x="81" y="6"/>
                  </a:lnTo>
                  <a:lnTo>
                    <a:pt x="85" y="2"/>
                  </a:lnTo>
                  <a:lnTo>
                    <a:pt x="89" y="0"/>
                  </a:lnTo>
                  <a:lnTo>
                    <a:pt x="157" y="0"/>
                  </a:lnTo>
                  <a:lnTo>
                    <a:pt x="157" y="0"/>
                  </a:lnTo>
                  <a:lnTo>
                    <a:pt x="161" y="2"/>
                  </a:lnTo>
                  <a:lnTo>
                    <a:pt x="165" y="6"/>
                  </a:lnTo>
                  <a:lnTo>
                    <a:pt x="245" y="258"/>
                  </a:lnTo>
                  <a:lnTo>
                    <a:pt x="245" y="258"/>
                  </a:lnTo>
                  <a:lnTo>
                    <a:pt x="245" y="260"/>
                  </a:lnTo>
                  <a:lnTo>
                    <a:pt x="245" y="260"/>
                  </a:lnTo>
                  <a:lnTo>
                    <a:pt x="243" y="264"/>
                  </a:lnTo>
                  <a:lnTo>
                    <a:pt x="239" y="266"/>
                  </a:lnTo>
                  <a:lnTo>
                    <a:pt x="185" y="266"/>
                  </a:lnTo>
                  <a:lnTo>
                    <a:pt x="185" y="266"/>
                  </a:lnTo>
                  <a:lnTo>
                    <a:pt x="181" y="264"/>
                  </a:lnTo>
                  <a:lnTo>
                    <a:pt x="177" y="260"/>
                  </a:lnTo>
                  <a:lnTo>
                    <a:pt x="177" y="260"/>
                  </a:lnTo>
                  <a:close/>
                  <a:moveTo>
                    <a:pt x="93" y="176"/>
                  </a:moveTo>
                  <a:lnTo>
                    <a:pt x="93" y="176"/>
                  </a:lnTo>
                  <a:lnTo>
                    <a:pt x="93" y="178"/>
                  </a:lnTo>
                  <a:lnTo>
                    <a:pt x="95" y="178"/>
                  </a:lnTo>
                  <a:lnTo>
                    <a:pt x="151" y="178"/>
                  </a:lnTo>
                  <a:lnTo>
                    <a:pt x="151" y="178"/>
                  </a:lnTo>
                  <a:lnTo>
                    <a:pt x="153" y="176"/>
                  </a:lnTo>
                  <a:lnTo>
                    <a:pt x="153" y="176"/>
                  </a:lnTo>
                  <a:lnTo>
                    <a:pt x="153" y="174"/>
                  </a:lnTo>
                  <a:lnTo>
                    <a:pt x="125" y="74"/>
                  </a:lnTo>
                  <a:lnTo>
                    <a:pt x="125" y="74"/>
                  </a:lnTo>
                  <a:lnTo>
                    <a:pt x="123" y="72"/>
                  </a:lnTo>
                  <a:lnTo>
                    <a:pt x="123" y="72"/>
                  </a:lnTo>
                  <a:lnTo>
                    <a:pt x="121" y="74"/>
                  </a:lnTo>
                  <a:lnTo>
                    <a:pt x="93" y="174"/>
                  </a:lnTo>
                  <a:lnTo>
                    <a:pt x="93" y="176"/>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9" name="Freeform 31">
              <a:extLst>
                <a:ext uri="{FF2B5EF4-FFF2-40B4-BE49-F238E27FC236}">
                  <a16:creationId xmlns:a16="http://schemas.microsoft.com/office/drawing/2014/main" id="{FF463A3D-FE72-481F-8E4F-447B2E01E8D1}"/>
                </a:ext>
              </a:extLst>
            </p:cNvPr>
            <p:cNvSpPr>
              <a:spLocks/>
            </p:cNvSpPr>
            <p:nvPr userDrawn="1"/>
          </p:nvSpPr>
          <p:spPr bwMode="auto">
            <a:xfrm>
              <a:off x="9356725" y="3078163"/>
              <a:ext cx="327025" cy="422275"/>
            </a:xfrm>
            <a:custGeom>
              <a:avLst/>
              <a:gdLst>
                <a:gd name="T0" fmla="*/ 204 w 206"/>
                <a:gd name="T1" fmla="*/ 2 h 266"/>
                <a:gd name="T2" fmla="*/ 204 w 206"/>
                <a:gd name="T3" fmla="*/ 2 h 266"/>
                <a:gd name="T4" fmla="*/ 206 w 206"/>
                <a:gd name="T5" fmla="*/ 8 h 266"/>
                <a:gd name="T6" fmla="*/ 206 w 206"/>
                <a:gd name="T7" fmla="*/ 48 h 266"/>
                <a:gd name="T8" fmla="*/ 206 w 206"/>
                <a:gd name="T9" fmla="*/ 48 h 266"/>
                <a:gd name="T10" fmla="*/ 204 w 206"/>
                <a:gd name="T11" fmla="*/ 52 h 266"/>
                <a:gd name="T12" fmla="*/ 204 w 206"/>
                <a:gd name="T13" fmla="*/ 52 h 266"/>
                <a:gd name="T14" fmla="*/ 200 w 206"/>
                <a:gd name="T15" fmla="*/ 54 h 266"/>
                <a:gd name="T16" fmla="*/ 136 w 206"/>
                <a:gd name="T17" fmla="*/ 54 h 266"/>
                <a:gd name="T18" fmla="*/ 136 w 206"/>
                <a:gd name="T19" fmla="*/ 54 h 266"/>
                <a:gd name="T20" fmla="*/ 134 w 206"/>
                <a:gd name="T21" fmla="*/ 56 h 266"/>
                <a:gd name="T22" fmla="*/ 134 w 206"/>
                <a:gd name="T23" fmla="*/ 58 h 266"/>
                <a:gd name="T24" fmla="*/ 134 w 206"/>
                <a:gd name="T25" fmla="*/ 258 h 266"/>
                <a:gd name="T26" fmla="*/ 134 w 206"/>
                <a:gd name="T27" fmla="*/ 258 h 266"/>
                <a:gd name="T28" fmla="*/ 132 w 206"/>
                <a:gd name="T29" fmla="*/ 264 h 266"/>
                <a:gd name="T30" fmla="*/ 132 w 206"/>
                <a:gd name="T31" fmla="*/ 264 h 266"/>
                <a:gd name="T32" fmla="*/ 128 w 206"/>
                <a:gd name="T33" fmla="*/ 266 h 266"/>
                <a:gd name="T34" fmla="*/ 78 w 206"/>
                <a:gd name="T35" fmla="*/ 266 h 266"/>
                <a:gd name="T36" fmla="*/ 78 w 206"/>
                <a:gd name="T37" fmla="*/ 266 h 266"/>
                <a:gd name="T38" fmla="*/ 74 w 206"/>
                <a:gd name="T39" fmla="*/ 264 h 266"/>
                <a:gd name="T40" fmla="*/ 74 w 206"/>
                <a:gd name="T41" fmla="*/ 264 h 266"/>
                <a:gd name="T42" fmla="*/ 72 w 206"/>
                <a:gd name="T43" fmla="*/ 258 h 266"/>
                <a:gd name="T44" fmla="*/ 72 w 206"/>
                <a:gd name="T45" fmla="*/ 58 h 266"/>
                <a:gd name="T46" fmla="*/ 72 w 206"/>
                <a:gd name="T47" fmla="*/ 58 h 266"/>
                <a:gd name="T48" fmla="*/ 70 w 206"/>
                <a:gd name="T49" fmla="*/ 56 h 266"/>
                <a:gd name="T50" fmla="*/ 68 w 206"/>
                <a:gd name="T51" fmla="*/ 54 h 266"/>
                <a:gd name="T52" fmla="*/ 8 w 206"/>
                <a:gd name="T53" fmla="*/ 54 h 266"/>
                <a:gd name="T54" fmla="*/ 8 w 206"/>
                <a:gd name="T55" fmla="*/ 54 h 266"/>
                <a:gd name="T56" fmla="*/ 2 w 206"/>
                <a:gd name="T57" fmla="*/ 52 h 266"/>
                <a:gd name="T58" fmla="*/ 2 w 206"/>
                <a:gd name="T59" fmla="*/ 52 h 266"/>
                <a:gd name="T60" fmla="*/ 0 w 206"/>
                <a:gd name="T61" fmla="*/ 48 h 266"/>
                <a:gd name="T62" fmla="*/ 0 w 206"/>
                <a:gd name="T63" fmla="*/ 8 h 266"/>
                <a:gd name="T64" fmla="*/ 0 w 206"/>
                <a:gd name="T65" fmla="*/ 8 h 266"/>
                <a:gd name="T66" fmla="*/ 2 w 206"/>
                <a:gd name="T67" fmla="*/ 2 h 266"/>
                <a:gd name="T68" fmla="*/ 2 w 206"/>
                <a:gd name="T69" fmla="*/ 2 h 266"/>
                <a:gd name="T70" fmla="*/ 8 w 206"/>
                <a:gd name="T71" fmla="*/ 0 h 266"/>
                <a:gd name="T72" fmla="*/ 200 w 206"/>
                <a:gd name="T73" fmla="*/ 0 h 266"/>
                <a:gd name="T74" fmla="*/ 200 w 206"/>
                <a:gd name="T75" fmla="*/ 0 h 266"/>
                <a:gd name="T76" fmla="*/ 204 w 206"/>
                <a:gd name="T77" fmla="*/ 2 h 266"/>
                <a:gd name="T78" fmla="*/ 204 w 206"/>
                <a:gd name="T79" fmla="*/ 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6" h="266">
                  <a:moveTo>
                    <a:pt x="204" y="2"/>
                  </a:moveTo>
                  <a:lnTo>
                    <a:pt x="204" y="2"/>
                  </a:lnTo>
                  <a:lnTo>
                    <a:pt x="206" y="8"/>
                  </a:lnTo>
                  <a:lnTo>
                    <a:pt x="206" y="48"/>
                  </a:lnTo>
                  <a:lnTo>
                    <a:pt x="206" y="48"/>
                  </a:lnTo>
                  <a:lnTo>
                    <a:pt x="204" y="52"/>
                  </a:lnTo>
                  <a:lnTo>
                    <a:pt x="204" y="52"/>
                  </a:lnTo>
                  <a:lnTo>
                    <a:pt x="200" y="54"/>
                  </a:lnTo>
                  <a:lnTo>
                    <a:pt x="136" y="54"/>
                  </a:lnTo>
                  <a:lnTo>
                    <a:pt x="136" y="54"/>
                  </a:lnTo>
                  <a:lnTo>
                    <a:pt x="134" y="56"/>
                  </a:lnTo>
                  <a:lnTo>
                    <a:pt x="134" y="58"/>
                  </a:lnTo>
                  <a:lnTo>
                    <a:pt x="134" y="258"/>
                  </a:lnTo>
                  <a:lnTo>
                    <a:pt x="134" y="258"/>
                  </a:lnTo>
                  <a:lnTo>
                    <a:pt x="132" y="264"/>
                  </a:lnTo>
                  <a:lnTo>
                    <a:pt x="132" y="264"/>
                  </a:lnTo>
                  <a:lnTo>
                    <a:pt x="128" y="266"/>
                  </a:lnTo>
                  <a:lnTo>
                    <a:pt x="78" y="266"/>
                  </a:lnTo>
                  <a:lnTo>
                    <a:pt x="78" y="266"/>
                  </a:lnTo>
                  <a:lnTo>
                    <a:pt x="74" y="264"/>
                  </a:lnTo>
                  <a:lnTo>
                    <a:pt x="74" y="264"/>
                  </a:lnTo>
                  <a:lnTo>
                    <a:pt x="72" y="258"/>
                  </a:lnTo>
                  <a:lnTo>
                    <a:pt x="72" y="58"/>
                  </a:lnTo>
                  <a:lnTo>
                    <a:pt x="72" y="58"/>
                  </a:lnTo>
                  <a:lnTo>
                    <a:pt x="70" y="56"/>
                  </a:lnTo>
                  <a:lnTo>
                    <a:pt x="68" y="54"/>
                  </a:lnTo>
                  <a:lnTo>
                    <a:pt x="8" y="54"/>
                  </a:lnTo>
                  <a:lnTo>
                    <a:pt x="8" y="54"/>
                  </a:lnTo>
                  <a:lnTo>
                    <a:pt x="2" y="52"/>
                  </a:lnTo>
                  <a:lnTo>
                    <a:pt x="2" y="52"/>
                  </a:lnTo>
                  <a:lnTo>
                    <a:pt x="0" y="48"/>
                  </a:lnTo>
                  <a:lnTo>
                    <a:pt x="0" y="8"/>
                  </a:lnTo>
                  <a:lnTo>
                    <a:pt x="0" y="8"/>
                  </a:lnTo>
                  <a:lnTo>
                    <a:pt x="2" y="2"/>
                  </a:lnTo>
                  <a:lnTo>
                    <a:pt x="2" y="2"/>
                  </a:lnTo>
                  <a:lnTo>
                    <a:pt x="8" y="0"/>
                  </a:lnTo>
                  <a:lnTo>
                    <a:pt x="200" y="0"/>
                  </a:lnTo>
                  <a:lnTo>
                    <a:pt x="200" y="0"/>
                  </a:lnTo>
                  <a:lnTo>
                    <a:pt x="204" y="2"/>
                  </a:lnTo>
                  <a:lnTo>
                    <a:pt x="204" y="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0" name="Freeform 32">
              <a:extLst>
                <a:ext uri="{FF2B5EF4-FFF2-40B4-BE49-F238E27FC236}">
                  <a16:creationId xmlns:a16="http://schemas.microsoft.com/office/drawing/2014/main" id="{05DFD494-28B6-45B3-A37E-8A5186F8CDD4}"/>
                </a:ext>
              </a:extLst>
            </p:cNvPr>
            <p:cNvSpPr>
              <a:spLocks/>
            </p:cNvSpPr>
            <p:nvPr userDrawn="1"/>
          </p:nvSpPr>
          <p:spPr bwMode="auto">
            <a:xfrm>
              <a:off x="9750425" y="3078163"/>
              <a:ext cx="98425" cy="422275"/>
            </a:xfrm>
            <a:custGeom>
              <a:avLst/>
              <a:gdLst>
                <a:gd name="T0" fmla="*/ 2 w 62"/>
                <a:gd name="T1" fmla="*/ 264 h 266"/>
                <a:gd name="T2" fmla="*/ 2 w 62"/>
                <a:gd name="T3" fmla="*/ 264 h 266"/>
                <a:gd name="T4" fmla="*/ 0 w 62"/>
                <a:gd name="T5" fmla="*/ 258 h 266"/>
                <a:gd name="T6" fmla="*/ 0 w 62"/>
                <a:gd name="T7" fmla="*/ 8 h 266"/>
                <a:gd name="T8" fmla="*/ 0 w 62"/>
                <a:gd name="T9" fmla="*/ 8 h 266"/>
                <a:gd name="T10" fmla="*/ 2 w 62"/>
                <a:gd name="T11" fmla="*/ 2 h 266"/>
                <a:gd name="T12" fmla="*/ 2 w 62"/>
                <a:gd name="T13" fmla="*/ 2 h 266"/>
                <a:gd name="T14" fmla="*/ 6 w 62"/>
                <a:gd name="T15" fmla="*/ 0 h 266"/>
                <a:gd name="T16" fmla="*/ 56 w 62"/>
                <a:gd name="T17" fmla="*/ 0 h 266"/>
                <a:gd name="T18" fmla="*/ 56 w 62"/>
                <a:gd name="T19" fmla="*/ 0 h 266"/>
                <a:gd name="T20" fmla="*/ 60 w 62"/>
                <a:gd name="T21" fmla="*/ 2 h 266"/>
                <a:gd name="T22" fmla="*/ 60 w 62"/>
                <a:gd name="T23" fmla="*/ 2 h 266"/>
                <a:gd name="T24" fmla="*/ 62 w 62"/>
                <a:gd name="T25" fmla="*/ 8 h 266"/>
                <a:gd name="T26" fmla="*/ 62 w 62"/>
                <a:gd name="T27" fmla="*/ 258 h 266"/>
                <a:gd name="T28" fmla="*/ 62 w 62"/>
                <a:gd name="T29" fmla="*/ 258 h 266"/>
                <a:gd name="T30" fmla="*/ 60 w 62"/>
                <a:gd name="T31" fmla="*/ 264 h 266"/>
                <a:gd name="T32" fmla="*/ 60 w 62"/>
                <a:gd name="T33" fmla="*/ 264 h 266"/>
                <a:gd name="T34" fmla="*/ 56 w 62"/>
                <a:gd name="T35" fmla="*/ 266 h 266"/>
                <a:gd name="T36" fmla="*/ 6 w 62"/>
                <a:gd name="T37" fmla="*/ 266 h 266"/>
                <a:gd name="T38" fmla="*/ 6 w 62"/>
                <a:gd name="T39" fmla="*/ 266 h 266"/>
                <a:gd name="T40" fmla="*/ 2 w 62"/>
                <a:gd name="T41" fmla="*/ 264 h 266"/>
                <a:gd name="T42" fmla="*/ 2 w 62"/>
                <a:gd name="T43" fmla="*/ 264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266">
                  <a:moveTo>
                    <a:pt x="2" y="264"/>
                  </a:moveTo>
                  <a:lnTo>
                    <a:pt x="2" y="264"/>
                  </a:lnTo>
                  <a:lnTo>
                    <a:pt x="0" y="258"/>
                  </a:lnTo>
                  <a:lnTo>
                    <a:pt x="0" y="8"/>
                  </a:lnTo>
                  <a:lnTo>
                    <a:pt x="0" y="8"/>
                  </a:lnTo>
                  <a:lnTo>
                    <a:pt x="2" y="2"/>
                  </a:lnTo>
                  <a:lnTo>
                    <a:pt x="2" y="2"/>
                  </a:lnTo>
                  <a:lnTo>
                    <a:pt x="6" y="0"/>
                  </a:lnTo>
                  <a:lnTo>
                    <a:pt x="56" y="0"/>
                  </a:lnTo>
                  <a:lnTo>
                    <a:pt x="56" y="0"/>
                  </a:lnTo>
                  <a:lnTo>
                    <a:pt x="60" y="2"/>
                  </a:lnTo>
                  <a:lnTo>
                    <a:pt x="60" y="2"/>
                  </a:lnTo>
                  <a:lnTo>
                    <a:pt x="62" y="8"/>
                  </a:lnTo>
                  <a:lnTo>
                    <a:pt x="62" y="258"/>
                  </a:lnTo>
                  <a:lnTo>
                    <a:pt x="62" y="258"/>
                  </a:lnTo>
                  <a:lnTo>
                    <a:pt x="60" y="264"/>
                  </a:lnTo>
                  <a:lnTo>
                    <a:pt x="60" y="264"/>
                  </a:lnTo>
                  <a:lnTo>
                    <a:pt x="56" y="266"/>
                  </a:lnTo>
                  <a:lnTo>
                    <a:pt x="6" y="266"/>
                  </a:lnTo>
                  <a:lnTo>
                    <a:pt x="6" y="266"/>
                  </a:lnTo>
                  <a:lnTo>
                    <a:pt x="2" y="264"/>
                  </a:lnTo>
                  <a:lnTo>
                    <a:pt x="2" y="264"/>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1" name="Freeform 33">
              <a:extLst>
                <a:ext uri="{FF2B5EF4-FFF2-40B4-BE49-F238E27FC236}">
                  <a16:creationId xmlns:a16="http://schemas.microsoft.com/office/drawing/2014/main" id="{2078C75C-927E-4503-B8F9-9EB8854D9D29}"/>
                </a:ext>
              </a:extLst>
            </p:cNvPr>
            <p:cNvSpPr>
              <a:spLocks noEditPoints="1"/>
            </p:cNvSpPr>
            <p:nvPr userDrawn="1"/>
          </p:nvSpPr>
          <p:spPr bwMode="auto">
            <a:xfrm>
              <a:off x="9925050" y="3074988"/>
              <a:ext cx="327025" cy="431800"/>
            </a:xfrm>
            <a:custGeom>
              <a:avLst/>
              <a:gdLst>
                <a:gd name="T0" fmla="*/ 48 w 206"/>
                <a:gd name="T1" fmla="*/ 258 h 272"/>
                <a:gd name="T2" fmla="*/ 28 w 206"/>
                <a:gd name="T3" fmla="*/ 244 h 272"/>
                <a:gd name="T4" fmla="*/ 12 w 206"/>
                <a:gd name="T5" fmla="*/ 224 h 272"/>
                <a:gd name="T6" fmla="*/ 6 w 206"/>
                <a:gd name="T7" fmla="*/ 212 h 272"/>
                <a:gd name="T8" fmla="*/ 0 w 206"/>
                <a:gd name="T9" fmla="*/ 186 h 272"/>
                <a:gd name="T10" fmla="*/ 0 w 206"/>
                <a:gd name="T11" fmla="*/ 96 h 272"/>
                <a:gd name="T12" fmla="*/ 0 w 206"/>
                <a:gd name="T13" fmla="*/ 82 h 272"/>
                <a:gd name="T14" fmla="*/ 6 w 206"/>
                <a:gd name="T15" fmla="*/ 58 h 272"/>
                <a:gd name="T16" fmla="*/ 12 w 206"/>
                <a:gd name="T17" fmla="*/ 46 h 272"/>
                <a:gd name="T18" fmla="*/ 28 w 206"/>
                <a:gd name="T19" fmla="*/ 26 h 272"/>
                <a:gd name="T20" fmla="*/ 48 w 206"/>
                <a:gd name="T21" fmla="*/ 12 h 272"/>
                <a:gd name="T22" fmla="*/ 60 w 206"/>
                <a:gd name="T23" fmla="*/ 6 h 272"/>
                <a:gd name="T24" fmla="*/ 88 w 206"/>
                <a:gd name="T25" fmla="*/ 0 h 272"/>
                <a:gd name="T26" fmla="*/ 102 w 206"/>
                <a:gd name="T27" fmla="*/ 0 h 272"/>
                <a:gd name="T28" fmla="*/ 132 w 206"/>
                <a:gd name="T29" fmla="*/ 2 h 272"/>
                <a:gd name="T30" fmla="*/ 156 w 206"/>
                <a:gd name="T31" fmla="*/ 12 h 272"/>
                <a:gd name="T32" fmla="*/ 168 w 206"/>
                <a:gd name="T33" fmla="*/ 18 h 272"/>
                <a:gd name="T34" fmla="*/ 186 w 206"/>
                <a:gd name="T35" fmla="*/ 36 h 272"/>
                <a:gd name="T36" fmla="*/ 192 w 206"/>
                <a:gd name="T37" fmla="*/ 46 h 272"/>
                <a:gd name="T38" fmla="*/ 202 w 206"/>
                <a:gd name="T39" fmla="*/ 70 h 272"/>
                <a:gd name="T40" fmla="*/ 206 w 206"/>
                <a:gd name="T41" fmla="*/ 96 h 272"/>
                <a:gd name="T42" fmla="*/ 206 w 206"/>
                <a:gd name="T43" fmla="*/ 172 h 272"/>
                <a:gd name="T44" fmla="*/ 202 w 206"/>
                <a:gd name="T45" fmla="*/ 200 h 272"/>
                <a:gd name="T46" fmla="*/ 192 w 206"/>
                <a:gd name="T47" fmla="*/ 224 h 272"/>
                <a:gd name="T48" fmla="*/ 186 w 206"/>
                <a:gd name="T49" fmla="*/ 234 h 272"/>
                <a:gd name="T50" fmla="*/ 168 w 206"/>
                <a:gd name="T51" fmla="*/ 252 h 272"/>
                <a:gd name="T52" fmla="*/ 156 w 206"/>
                <a:gd name="T53" fmla="*/ 258 h 272"/>
                <a:gd name="T54" fmla="*/ 132 w 206"/>
                <a:gd name="T55" fmla="*/ 268 h 272"/>
                <a:gd name="T56" fmla="*/ 102 w 206"/>
                <a:gd name="T57" fmla="*/ 272 h 272"/>
                <a:gd name="T58" fmla="*/ 88 w 206"/>
                <a:gd name="T59" fmla="*/ 270 h 272"/>
                <a:gd name="T60" fmla="*/ 60 w 206"/>
                <a:gd name="T61" fmla="*/ 264 h 272"/>
                <a:gd name="T62" fmla="*/ 48 w 206"/>
                <a:gd name="T63" fmla="*/ 258 h 272"/>
                <a:gd name="T64" fmla="*/ 132 w 206"/>
                <a:gd name="T65" fmla="*/ 206 h 272"/>
                <a:gd name="T66" fmla="*/ 140 w 206"/>
                <a:gd name="T67" fmla="*/ 192 h 272"/>
                <a:gd name="T68" fmla="*/ 142 w 206"/>
                <a:gd name="T69" fmla="*/ 174 h 272"/>
                <a:gd name="T70" fmla="*/ 142 w 206"/>
                <a:gd name="T71" fmla="*/ 96 h 272"/>
                <a:gd name="T72" fmla="*/ 140 w 206"/>
                <a:gd name="T73" fmla="*/ 78 h 272"/>
                <a:gd name="T74" fmla="*/ 132 w 206"/>
                <a:gd name="T75" fmla="*/ 64 h 272"/>
                <a:gd name="T76" fmla="*/ 126 w 206"/>
                <a:gd name="T77" fmla="*/ 60 h 272"/>
                <a:gd name="T78" fmla="*/ 110 w 206"/>
                <a:gd name="T79" fmla="*/ 54 h 272"/>
                <a:gd name="T80" fmla="*/ 102 w 206"/>
                <a:gd name="T81" fmla="*/ 54 h 272"/>
                <a:gd name="T82" fmla="*/ 86 w 206"/>
                <a:gd name="T83" fmla="*/ 56 h 272"/>
                <a:gd name="T84" fmla="*/ 74 w 206"/>
                <a:gd name="T85" fmla="*/ 64 h 272"/>
                <a:gd name="T86" fmla="*/ 68 w 206"/>
                <a:gd name="T87" fmla="*/ 72 h 272"/>
                <a:gd name="T88" fmla="*/ 62 w 206"/>
                <a:gd name="T89" fmla="*/ 86 h 272"/>
                <a:gd name="T90" fmla="*/ 62 w 206"/>
                <a:gd name="T91" fmla="*/ 174 h 272"/>
                <a:gd name="T92" fmla="*/ 62 w 206"/>
                <a:gd name="T93" fmla="*/ 184 h 272"/>
                <a:gd name="T94" fmla="*/ 68 w 206"/>
                <a:gd name="T95" fmla="*/ 200 h 272"/>
                <a:gd name="T96" fmla="*/ 74 w 206"/>
                <a:gd name="T97" fmla="*/ 206 h 272"/>
                <a:gd name="T98" fmla="*/ 86 w 206"/>
                <a:gd name="T99" fmla="*/ 214 h 272"/>
                <a:gd name="T100" fmla="*/ 102 w 206"/>
                <a:gd name="T101" fmla="*/ 218 h 272"/>
                <a:gd name="T102" fmla="*/ 110 w 206"/>
                <a:gd name="T103" fmla="*/ 216 h 272"/>
                <a:gd name="T104" fmla="*/ 126 w 206"/>
                <a:gd name="T105" fmla="*/ 210 h 272"/>
                <a:gd name="T106" fmla="*/ 132 w 206"/>
                <a:gd name="T107" fmla="*/ 20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 h="272">
                  <a:moveTo>
                    <a:pt x="48" y="258"/>
                  </a:moveTo>
                  <a:lnTo>
                    <a:pt x="48" y="258"/>
                  </a:lnTo>
                  <a:lnTo>
                    <a:pt x="38" y="252"/>
                  </a:lnTo>
                  <a:lnTo>
                    <a:pt x="28" y="244"/>
                  </a:lnTo>
                  <a:lnTo>
                    <a:pt x="20" y="234"/>
                  </a:lnTo>
                  <a:lnTo>
                    <a:pt x="12" y="224"/>
                  </a:lnTo>
                  <a:lnTo>
                    <a:pt x="12" y="224"/>
                  </a:lnTo>
                  <a:lnTo>
                    <a:pt x="6" y="212"/>
                  </a:lnTo>
                  <a:lnTo>
                    <a:pt x="2" y="200"/>
                  </a:lnTo>
                  <a:lnTo>
                    <a:pt x="0" y="186"/>
                  </a:lnTo>
                  <a:lnTo>
                    <a:pt x="0" y="172"/>
                  </a:lnTo>
                  <a:lnTo>
                    <a:pt x="0" y="96"/>
                  </a:lnTo>
                  <a:lnTo>
                    <a:pt x="0" y="96"/>
                  </a:lnTo>
                  <a:lnTo>
                    <a:pt x="0" y="82"/>
                  </a:lnTo>
                  <a:lnTo>
                    <a:pt x="2" y="70"/>
                  </a:lnTo>
                  <a:lnTo>
                    <a:pt x="6" y="58"/>
                  </a:lnTo>
                  <a:lnTo>
                    <a:pt x="12" y="46"/>
                  </a:lnTo>
                  <a:lnTo>
                    <a:pt x="12" y="46"/>
                  </a:lnTo>
                  <a:lnTo>
                    <a:pt x="20" y="36"/>
                  </a:lnTo>
                  <a:lnTo>
                    <a:pt x="28" y="26"/>
                  </a:lnTo>
                  <a:lnTo>
                    <a:pt x="38" y="18"/>
                  </a:lnTo>
                  <a:lnTo>
                    <a:pt x="48" y="12"/>
                  </a:lnTo>
                  <a:lnTo>
                    <a:pt x="48" y="12"/>
                  </a:lnTo>
                  <a:lnTo>
                    <a:pt x="60" y="6"/>
                  </a:lnTo>
                  <a:lnTo>
                    <a:pt x="74" y="2"/>
                  </a:lnTo>
                  <a:lnTo>
                    <a:pt x="88" y="0"/>
                  </a:lnTo>
                  <a:lnTo>
                    <a:pt x="102" y="0"/>
                  </a:lnTo>
                  <a:lnTo>
                    <a:pt x="102" y="0"/>
                  </a:lnTo>
                  <a:lnTo>
                    <a:pt x="118" y="0"/>
                  </a:lnTo>
                  <a:lnTo>
                    <a:pt x="132" y="2"/>
                  </a:lnTo>
                  <a:lnTo>
                    <a:pt x="144" y="6"/>
                  </a:lnTo>
                  <a:lnTo>
                    <a:pt x="156" y="12"/>
                  </a:lnTo>
                  <a:lnTo>
                    <a:pt x="156" y="12"/>
                  </a:lnTo>
                  <a:lnTo>
                    <a:pt x="168" y="18"/>
                  </a:lnTo>
                  <a:lnTo>
                    <a:pt x="178" y="26"/>
                  </a:lnTo>
                  <a:lnTo>
                    <a:pt x="186" y="36"/>
                  </a:lnTo>
                  <a:lnTo>
                    <a:pt x="192" y="46"/>
                  </a:lnTo>
                  <a:lnTo>
                    <a:pt x="192" y="46"/>
                  </a:lnTo>
                  <a:lnTo>
                    <a:pt x="198" y="58"/>
                  </a:lnTo>
                  <a:lnTo>
                    <a:pt x="202" y="70"/>
                  </a:lnTo>
                  <a:lnTo>
                    <a:pt x="204" y="82"/>
                  </a:lnTo>
                  <a:lnTo>
                    <a:pt x="206" y="96"/>
                  </a:lnTo>
                  <a:lnTo>
                    <a:pt x="206" y="172"/>
                  </a:lnTo>
                  <a:lnTo>
                    <a:pt x="206" y="172"/>
                  </a:lnTo>
                  <a:lnTo>
                    <a:pt x="204" y="186"/>
                  </a:lnTo>
                  <a:lnTo>
                    <a:pt x="202" y="200"/>
                  </a:lnTo>
                  <a:lnTo>
                    <a:pt x="198" y="212"/>
                  </a:lnTo>
                  <a:lnTo>
                    <a:pt x="192" y="224"/>
                  </a:lnTo>
                  <a:lnTo>
                    <a:pt x="192" y="224"/>
                  </a:lnTo>
                  <a:lnTo>
                    <a:pt x="186" y="234"/>
                  </a:lnTo>
                  <a:lnTo>
                    <a:pt x="178" y="244"/>
                  </a:lnTo>
                  <a:lnTo>
                    <a:pt x="168" y="252"/>
                  </a:lnTo>
                  <a:lnTo>
                    <a:pt x="156" y="258"/>
                  </a:lnTo>
                  <a:lnTo>
                    <a:pt x="156" y="258"/>
                  </a:lnTo>
                  <a:lnTo>
                    <a:pt x="144" y="264"/>
                  </a:lnTo>
                  <a:lnTo>
                    <a:pt x="132" y="268"/>
                  </a:lnTo>
                  <a:lnTo>
                    <a:pt x="118" y="270"/>
                  </a:lnTo>
                  <a:lnTo>
                    <a:pt x="102" y="272"/>
                  </a:lnTo>
                  <a:lnTo>
                    <a:pt x="102" y="272"/>
                  </a:lnTo>
                  <a:lnTo>
                    <a:pt x="88" y="270"/>
                  </a:lnTo>
                  <a:lnTo>
                    <a:pt x="74" y="268"/>
                  </a:lnTo>
                  <a:lnTo>
                    <a:pt x="60" y="264"/>
                  </a:lnTo>
                  <a:lnTo>
                    <a:pt x="48" y="258"/>
                  </a:lnTo>
                  <a:lnTo>
                    <a:pt x="48" y="258"/>
                  </a:lnTo>
                  <a:close/>
                  <a:moveTo>
                    <a:pt x="132" y="206"/>
                  </a:moveTo>
                  <a:lnTo>
                    <a:pt x="132" y="206"/>
                  </a:lnTo>
                  <a:lnTo>
                    <a:pt x="136" y="200"/>
                  </a:lnTo>
                  <a:lnTo>
                    <a:pt x="140" y="192"/>
                  </a:lnTo>
                  <a:lnTo>
                    <a:pt x="142" y="184"/>
                  </a:lnTo>
                  <a:lnTo>
                    <a:pt x="142" y="174"/>
                  </a:lnTo>
                  <a:lnTo>
                    <a:pt x="142" y="96"/>
                  </a:lnTo>
                  <a:lnTo>
                    <a:pt x="142" y="96"/>
                  </a:lnTo>
                  <a:lnTo>
                    <a:pt x="142" y="86"/>
                  </a:lnTo>
                  <a:lnTo>
                    <a:pt x="140" y="78"/>
                  </a:lnTo>
                  <a:lnTo>
                    <a:pt x="136" y="72"/>
                  </a:lnTo>
                  <a:lnTo>
                    <a:pt x="132" y="64"/>
                  </a:lnTo>
                  <a:lnTo>
                    <a:pt x="132" y="64"/>
                  </a:lnTo>
                  <a:lnTo>
                    <a:pt x="126" y="60"/>
                  </a:lnTo>
                  <a:lnTo>
                    <a:pt x="118" y="56"/>
                  </a:lnTo>
                  <a:lnTo>
                    <a:pt x="110" y="54"/>
                  </a:lnTo>
                  <a:lnTo>
                    <a:pt x="102" y="54"/>
                  </a:lnTo>
                  <a:lnTo>
                    <a:pt x="102" y="54"/>
                  </a:lnTo>
                  <a:lnTo>
                    <a:pt x="94" y="54"/>
                  </a:lnTo>
                  <a:lnTo>
                    <a:pt x="86" y="56"/>
                  </a:lnTo>
                  <a:lnTo>
                    <a:pt x="80" y="60"/>
                  </a:lnTo>
                  <a:lnTo>
                    <a:pt x="74" y="64"/>
                  </a:lnTo>
                  <a:lnTo>
                    <a:pt x="74" y="64"/>
                  </a:lnTo>
                  <a:lnTo>
                    <a:pt x="68" y="72"/>
                  </a:lnTo>
                  <a:lnTo>
                    <a:pt x="64" y="78"/>
                  </a:lnTo>
                  <a:lnTo>
                    <a:pt x="62" y="86"/>
                  </a:lnTo>
                  <a:lnTo>
                    <a:pt x="62" y="96"/>
                  </a:lnTo>
                  <a:lnTo>
                    <a:pt x="62" y="174"/>
                  </a:lnTo>
                  <a:lnTo>
                    <a:pt x="62" y="174"/>
                  </a:lnTo>
                  <a:lnTo>
                    <a:pt x="62" y="184"/>
                  </a:lnTo>
                  <a:lnTo>
                    <a:pt x="64" y="192"/>
                  </a:lnTo>
                  <a:lnTo>
                    <a:pt x="68" y="200"/>
                  </a:lnTo>
                  <a:lnTo>
                    <a:pt x="74" y="206"/>
                  </a:lnTo>
                  <a:lnTo>
                    <a:pt x="74" y="206"/>
                  </a:lnTo>
                  <a:lnTo>
                    <a:pt x="80" y="210"/>
                  </a:lnTo>
                  <a:lnTo>
                    <a:pt x="86" y="214"/>
                  </a:lnTo>
                  <a:lnTo>
                    <a:pt x="94" y="216"/>
                  </a:lnTo>
                  <a:lnTo>
                    <a:pt x="102" y="218"/>
                  </a:lnTo>
                  <a:lnTo>
                    <a:pt x="102" y="218"/>
                  </a:lnTo>
                  <a:lnTo>
                    <a:pt x="110" y="216"/>
                  </a:lnTo>
                  <a:lnTo>
                    <a:pt x="118" y="214"/>
                  </a:lnTo>
                  <a:lnTo>
                    <a:pt x="126" y="210"/>
                  </a:lnTo>
                  <a:lnTo>
                    <a:pt x="132" y="206"/>
                  </a:lnTo>
                  <a:lnTo>
                    <a:pt x="132" y="206"/>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2" name="Freeform 34">
              <a:extLst>
                <a:ext uri="{FF2B5EF4-FFF2-40B4-BE49-F238E27FC236}">
                  <a16:creationId xmlns:a16="http://schemas.microsoft.com/office/drawing/2014/main" id="{9626161C-8AB1-44CE-8F4E-17EC6742C0C9}"/>
                </a:ext>
              </a:extLst>
            </p:cNvPr>
            <p:cNvSpPr>
              <a:spLocks/>
            </p:cNvSpPr>
            <p:nvPr userDrawn="1"/>
          </p:nvSpPr>
          <p:spPr bwMode="auto">
            <a:xfrm>
              <a:off x="10325100" y="3078163"/>
              <a:ext cx="333375" cy="422275"/>
            </a:xfrm>
            <a:custGeom>
              <a:avLst/>
              <a:gdLst>
                <a:gd name="T0" fmla="*/ 2 w 210"/>
                <a:gd name="T1" fmla="*/ 264 h 266"/>
                <a:gd name="T2" fmla="*/ 2 w 210"/>
                <a:gd name="T3" fmla="*/ 264 h 266"/>
                <a:gd name="T4" fmla="*/ 0 w 210"/>
                <a:gd name="T5" fmla="*/ 258 h 266"/>
                <a:gd name="T6" fmla="*/ 0 w 210"/>
                <a:gd name="T7" fmla="*/ 8 h 266"/>
                <a:gd name="T8" fmla="*/ 0 w 210"/>
                <a:gd name="T9" fmla="*/ 8 h 266"/>
                <a:gd name="T10" fmla="*/ 2 w 210"/>
                <a:gd name="T11" fmla="*/ 2 h 266"/>
                <a:gd name="T12" fmla="*/ 2 w 210"/>
                <a:gd name="T13" fmla="*/ 2 h 266"/>
                <a:gd name="T14" fmla="*/ 8 w 210"/>
                <a:gd name="T15" fmla="*/ 0 h 266"/>
                <a:gd name="T16" fmla="*/ 54 w 210"/>
                <a:gd name="T17" fmla="*/ 0 h 266"/>
                <a:gd name="T18" fmla="*/ 54 w 210"/>
                <a:gd name="T19" fmla="*/ 0 h 266"/>
                <a:gd name="T20" fmla="*/ 58 w 210"/>
                <a:gd name="T21" fmla="*/ 2 h 266"/>
                <a:gd name="T22" fmla="*/ 62 w 210"/>
                <a:gd name="T23" fmla="*/ 4 h 266"/>
                <a:gd name="T24" fmla="*/ 144 w 210"/>
                <a:gd name="T25" fmla="*/ 146 h 266"/>
                <a:gd name="T26" fmla="*/ 144 w 210"/>
                <a:gd name="T27" fmla="*/ 146 h 266"/>
                <a:gd name="T28" fmla="*/ 146 w 210"/>
                <a:gd name="T29" fmla="*/ 146 h 266"/>
                <a:gd name="T30" fmla="*/ 146 w 210"/>
                <a:gd name="T31" fmla="*/ 146 h 266"/>
                <a:gd name="T32" fmla="*/ 148 w 210"/>
                <a:gd name="T33" fmla="*/ 144 h 266"/>
                <a:gd name="T34" fmla="*/ 148 w 210"/>
                <a:gd name="T35" fmla="*/ 8 h 266"/>
                <a:gd name="T36" fmla="*/ 148 w 210"/>
                <a:gd name="T37" fmla="*/ 8 h 266"/>
                <a:gd name="T38" fmla="*/ 150 w 210"/>
                <a:gd name="T39" fmla="*/ 2 h 266"/>
                <a:gd name="T40" fmla="*/ 150 w 210"/>
                <a:gd name="T41" fmla="*/ 2 h 266"/>
                <a:gd name="T42" fmla="*/ 154 w 210"/>
                <a:gd name="T43" fmla="*/ 0 h 266"/>
                <a:gd name="T44" fmla="*/ 202 w 210"/>
                <a:gd name="T45" fmla="*/ 0 h 266"/>
                <a:gd name="T46" fmla="*/ 202 w 210"/>
                <a:gd name="T47" fmla="*/ 0 h 266"/>
                <a:gd name="T48" fmla="*/ 208 w 210"/>
                <a:gd name="T49" fmla="*/ 2 h 266"/>
                <a:gd name="T50" fmla="*/ 208 w 210"/>
                <a:gd name="T51" fmla="*/ 2 h 266"/>
                <a:gd name="T52" fmla="*/ 210 w 210"/>
                <a:gd name="T53" fmla="*/ 8 h 266"/>
                <a:gd name="T54" fmla="*/ 210 w 210"/>
                <a:gd name="T55" fmla="*/ 258 h 266"/>
                <a:gd name="T56" fmla="*/ 210 w 210"/>
                <a:gd name="T57" fmla="*/ 258 h 266"/>
                <a:gd name="T58" fmla="*/ 208 w 210"/>
                <a:gd name="T59" fmla="*/ 264 h 266"/>
                <a:gd name="T60" fmla="*/ 208 w 210"/>
                <a:gd name="T61" fmla="*/ 264 h 266"/>
                <a:gd name="T62" fmla="*/ 202 w 210"/>
                <a:gd name="T63" fmla="*/ 266 h 266"/>
                <a:gd name="T64" fmla="*/ 156 w 210"/>
                <a:gd name="T65" fmla="*/ 266 h 266"/>
                <a:gd name="T66" fmla="*/ 156 w 210"/>
                <a:gd name="T67" fmla="*/ 266 h 266"/>
                <a:gd name="T68" fmla="*/ 152 w 210"/>
                <a:gd name="T69" fmla="*/ 264 h 266"/>
                <a:gd name="T70" fmla="*/ 148 w 210"/>
                <a:gd name="T71" fmla="*/ 260 h 266"/>
                <a:gd name="T72" fmla="*/ 64 w 210"/>
                <a:gd name="T73" fmla="*/ 118 h 266"/>
                <a:gd name="T74" fmla="*/ 64 w 210"/>
                <a:gd name="T75" fmla="*/ 118 h 266"/>
                <a:gd name="T76" fmla="*/ 62 w 210"/>
                <a:gd name="T77" fmla="*/ 116 h 266"/>
                <a:gd name="T78" fmla="*/ 62 w 210"/>
                <a:gd name="T79" fmla="*/ 116 h 266"/>
                <a:gd name="T80" fmla="*/ 62 w 210"/>
                <a:gd name="T81" fmla="*/ 118 h 266"/>
                <a:gd name="T82" fmla="*/ 62 w 210"/>
                <a:gd name="T83" fmla="*/ 258 h 266"/>
                <a:gd name="T84" fmla="*/ 62 w 210"/>
                <a:gd name="T85" fmla="*/ 258 h 266"/>
                <a:gd name="T86" fmla="*/ 60 w 210"/>
                <a:gd name="T87" fmla="*/ 264 h 266"/>
                <a:gd name="T88" fmla="*/ 60 w 210"/>
                <a:gd name="T89" fmla="*/ 264 h 266"/>
                <a:gd name="T90" fmla="*/ 56 w 210"/>
                <a:gd name="T91" fmla="*/ 266 h 266"/>
                <a:gd name="T92" fmla="*/ 8 w 210"/>
                <a:gd name="T93" fmla="*/ 266 h 266"/>
                <a:gd name="T94" fmla="*/ 8 w 210"/>
                <a:gd name="T95" fmla="*/ 266 h 266"/>
                <a:gd name="T96" fmla="*/ 2 w 210"/>
                <a:gd name="T97" fmla="*/ 264 h 266"/>
                <a:gd name="T98" fmla="*/ 2 w 210"/>
                <a:gd name="T99" fmla="*/ 264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0" h="266">
                  <a:moveTo>
                    <a:pt x="2" y="264"/>
                  </a:moveTo>
                  <a:lnTo>
                    <a:pt x="2" y="264"/>
                  </a:lnTo>
                  <a:lnTo>
                    <a:pt x="0" y="258"/>
                  </a:lnTo>
                  <a:lnTo>
                    <a:pt x="0" y="8"/>
                  </a:lnTo>
                  <a:lnTo>
                    <a:pt x="0" y="8"/>
                  </a:lnTo>
                  <a:lnTo>
                    <a:pt x="2" y="2"/>
                  </a:lnTo>
                  <a:lnTo>
                    <a:pt x="2" y="2"/>
                  </a:lnTo>
                  <a:lnTo>
                    <a:pt x="8" y="0"/>
                  </a:lnTo>
                  <a:lnTo>
                    <a:pt x="54" y="0"/>
                  </a:lnTo>
                  <a:lnTo>
                    <a:pt x="54" y="0"/>
                  </a:lnTo>
                  <a:lnTo>
                    <a:pt x="58" y="2"/>
                  </a:lnTo>
                  <a:lnTo>
                    <a:pt x="62" y="4"/>
                  </a:lnTo>
                  <a:lnTo>
                    <a:pt x="144" y="146"/>
                  </a:lnTo>
                  <a:lnTo>
                    <a:pt x="144" y="146"/>
                  </a:lnTo>
                  <a:lnTo>
                    <a:pt x="146" y="146"/>
                  </a:lnTo>
                  <a:lnTo>
                    <a:pt x="146" y="146"/>
                  </a:lnTo>
                  <a:lnTo>
                    <a:pt x="148" y="144"/>
                  </a:lnTo>
                  <a:lnTo>
                    <a:pt x="148" y="8"/>
                  </a:lnTo>
                  <a:lnTo>
                    <a:pt x="148" y="8"/>
                  </a:lnTo>
                  <a:lnTo>
                    <a:pt x="150" y="2"/>
                  </a:lnTo>
                  <a:lnTo>
                    <a:pt x="150" y="2"/>
                  </a:lnTo>
                  <a:lnTo>
                    <a:pt x="154" y="0"/>
                  </a:lnTo>
                  <a:lnTo>
                    <a:pt x="202" y="0"/>
                  </a:lnTo>
                  <a:lnTo>
                    <a:pt x="202" y="0"/>
                  </a:lnTo>
                  <a:lnTo>
                    <a:pt x="208" y="2"/>
                  </a:lnTo>
                  <a:lnTo>
                    <a:pt x="208" y="2"/>
                  </a:lnTo>
                  <a:lnTo>
                    <a:pt x="210" y="8"/>
                  </a:lnTo>
                  <a:lnTo>
                    <a:pt x="210" y="258"/>
                  </a:lnTo>
                  <a:lnTo>
                    <a:pt x="210" y="258"/>
                  </a:lnTo>
                  <a:lnTo>
                    <a:pt x="208" y="264"/>
                  </a:lnTo>
                  <a:lnTo>
                    <a:pt x="208" y="264"/>
                  </a:lnTo>
                  <a:lnTo>
                    <a:pt x="202" y="266"/>
                  </a:lnTo>
                  <a:lnTo>
                    <a:pt x="156" y="266"/>
                  </a:lnTo>
                  <a:lnTo>
                    <a:pt x="156" y="266"/>
                  </a:lnTo>
                  <a:lnTo>
                    <a:pt x="152" y="264"/>
                  </a:lnTo>
                  <a:lnTo>
                    <a:pt x="148" y="260"/>
                  </a:lnTo>
                  <a:lnTo>
                    <a:pt x="64" y="118"/>
                  </a:lnTo>
                  <a:lnTo>
                    <a:pt x="64" y="118"/>
                  </a:lnTo>
                  <a:lnTo>
                    <a:pt x="62" y="116"/>
                  </a:lnTo>
                  <a:lnTo>
                    <a:pt x="62" y="116"/>
                  </a:lnTo>
                  <a:lnTo>
                    <a:pt x="62" y="118"/>
                  </a:lnTo>
                  <a:lnTo>
                    <a:pt x="62" y="258"/>
                  </a:lnTo>
                  <a:lnTo>
                    <a:pt x="62" y="258"/>
                  </a:lnTo>
                  <a:lnTo>
                    <a:pt x="60" y="264"/>
                  </a:lnTo>
                  <a:lnTo>
                    <a:pt x="60" y="264"/>
                  </a:lnTo>
                  <a:lnTo>
                    <a:pt x="56" y="266"/>
                  </a:lnTo>
                  <a:lnTo>
                    <a:pt x="8" y="266"/>
                  </a:lnTo>
                  <a:lnTo>
                    <a:pt x="8" y="266"/>
                  </a:lnTo>
                  <a:lnTo>
                    <a:pt x="2" y="264"/>
                  </a:lnTo>
                  <a:lnTo>
                    <a:pt x="2" y="264"/>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3" name="Freeform 36">
              <a:extLst>
                <a:ext uri="{FF2B5EF4-FFF2-40B4-BE49-F238E27FC236}">
                  <a16:creationId xmlns:a16="http://schemas.microsoft.com/office/drawing/2014/main" id="{F6DE73E1-C45C-450B-80C6-36A8F90A0ADC}"/>
                </a:ext>
              </a:extLst>
            </p:cNvPr>
            <p:cNvSpPr>
              <a:spLocks/>
            </p:cNvSpPr>
            <p:nvPr userDrawn="1"/>
          </p:nvSpPr>
          <p:spPr bwMode="auto">
            <a:xfrm>
              <a:off x="7872413" y="1390650"/>
              <a:ext cx="2351087" cy="523875"/>
            </a:xfrm>
            <a:custGeom>
              <a:avLst/>
              <a:gdLst>
                <a:gd name="T0" fmla="*/ 740 w 1481"/>
                <a:gd name="T1" fmla="*/ 330 h 330"/>
                <a:gd name="T2" fmla="*/ 803 w 1481"/>
                <a:gd name="T3" fmla="*/ 306 h 330"/>
                <a:gd name="T4" fmla="*/ 875 w 1481"/>
                <a:gd name="T5" fmla="*/ 284 h 330"/>
                <a:gd name="T6" fmla="*/ 969 w 1481"/>
                <a:gd name="T7" fmla="*/ 264 h 330"/>
                <a:gd name="T8" fmla="*/ 1081 w 1481"/>
                <a:gd name="T9" fmla="*/ 248 h 330"/>
                <a:gd name="T10" fmla="*/ 1205 w 1481"/>
                <a:gd name="T11" fmla="*/ 246 h 330"/>
                <a:gd name="T12" fmla="*/ 1307 w 1481"/>
                <a:gd name="T13" fmla="*/ 254 h 330"/>
                <a:gd name="T14" fmla="*/ 1375 w 1481"/>
                <a:gd name="T15" fmla="*/ 266 h 330"/>
                <a:gd name="T16" fmla="*/ 1445 w 1481"/>
                <a:gd name="T17" fmla="*/ 284 h 330"/>
                <a:gd name="T18" fmla="*/ 1481 w 1481"/>
                <a:gd name="T19" fmla="*/ 54 h 330"/>
                <a:gd name="T20" fmla="*/ 1417 w 1481"/>
                <a:gd name="T21" fmla="*/ 188 h 330"/>
                <a:gd name="T22" fmla="*/ 1401 w 1481"/>
                <a:gd name="T23" fmla="*/ 186 h 330"/>
                <a:gd name="T24" fmla="*/ 1287 w 1481"/>
                <a:gd name="T25" fmla="*/ 186 h 330"/>
                <a:gd name="T26" fmla="*/ 1199 w 1481"/>
                <a:gd name="T27" fmla="*/ 190 h 330"/>
                <a:gd name="T28" fmla="*/ 1095 w 1481"/>
                <a:gd name="T29" fmla="*/ 202 h 330"/>
                <a:gd name="T30" fmla="*/ 981 w 1481"/>
                <a:gd name="T31" fmla="*/ 222 h 330"/>
                <a:gd name="T32" fmla="*/ 861 w 1481"/>
                <a:gd name="T33" fmla="*/ 252 h 330"/>
                <a:gd name="T34" fmla="*/ 740 w 1481"/>
                <a:gd name="T35" fmla="*/ 298 h 330"/>
                <a:gd name="T36" fmla="*/ 680 w 1481"/>
                <a:gd name="T37" fmla="*/ 274 h 330"/>
                <a:gd name="T38" fmla="*/ 560 w 1481"/>
                <a:gd name="T39" fmla="*/ 236 h 330"/>
                <a:gd name="T40" fmla="*/ 442 w 1481"/>
                <a:gd name="T41" fmla="*/ 210 h 330"/>
                <a:gd name="T42" fmla="*/ 334 w 1481"/>
                <a:gd name="T43" fmla="*/ 196 h 330"/>
                <a:gd name="T44" fmla="*/ 236 w 1481"/>
                <a:gd name="T45" fmla="*/ 188 h 330"/>
                <a:gd name="T46" fmla="*/ 124 w 1481"/>
                <a:gd name="T47" fmla="*/ 186 h 330"/>
                <a:gd name="T48" fmla="*/ 64 w 1481"/>
                <a:gd name="T49" fmla="*/ 188 h 330"/>
                <a:gd name="T50" fmla="*/ 0 w 1481"/>
                <a:gd name="T51" fmla="*/ 54 h 330"/>
                <a:gd name="T52" fmla="*/ 0 w 1481"/>
                <a:gd name="T53" fmla="*/ 296 h 330"/>
                <a:gd name="T54" fmla="*/ 70 w 1481"/>
                <a:gd name="T55" fmla="*/ 274 h 330"/>
                <a:gd name="T56" fmla="*/ 140 w 1481"/>
                <a:gd name="T57" fmla="*/ 260 h 330"/>
                <a:gd name="T58" fmla="*/ 210 w 1481"/>
                <a:gd name="T59" fmla="*/ 250 h 330"/>
                <a:gd name="T60" fmla="*/ 340 w 1481"/>
                <a:gd name="T61" fmla="*/ 246 h 330"/>
                <a:gd name="T62" fmla="*/ 458 w 1481"/>
                <a:gd name="T63" fmla="*/ 256 h 330"/>
                <a:gd name="T64" fmla="*/ 562 w 1481"/>
                <a:gd name="T65" fmla="*/ 274 h 330"/>
                <a:gd name="T66" fmla="*/ 644 w 1481"/>
                <a:gd name="T67" fmla="*/ 296 h 330"/>
                <a:gd name="T68" fmla="*/ 724 w 1481"/>
                <a:gd name="T69" fmla="*/ 324 h 330"/>
                <a:gd name="T70" fmla="*/ 740 w 1481"/>
                <a:gd name="T71" fmla="*/ 33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81" h="330">
                  <a:moveTo>
                    <a:pt x="740" y="330"/>
                  </a:moveTo>
                  <a:lnTo>
                    <a:pt x="740" y="330"/>
                  </a:lnTo>
                  <a:lnTo>
                    <a:pt x="757" y="324"/>
                  </a:lnTo>
                  <a:lnTo>
                    <a:pt x="803" y="306"/>
                  </a:lnTo>
                  <a:lnTo>
                    <a:pt x="837" y="296"/>
                  </a:lnTo>
                  <a:lnTo>
                    <a:pt x="875" y="284"/>
                  </a:lnTo>
                  <a:lnTo>
                    <a:pt x="919" y="274"/>
                  </a:lnTo>
                  <a:lnTo>
                    <a:pt x="969" y="264"/>
                  </a:lnTo>
                  <a:lnTo>
                    <a:pt x="1023" y="256"/>
                  </a:lnTo>
                  <a:lnTo>
                    <a:pt x="1081" y="248"/>
                  </a:lnTo>
                  <a:lnTo>
                    <a:pt x="1141" y="246"/>
                  </a:lnTo>
                  <a:lnTo>
                    <a:pt x="1205" y="246"/>
                  </a:lnTo>
                  <a:lnTo>
                    <a:pt x="1271" y="250"/>
                  </a:lnTo>
                  <a:lnTo>
                    <a:pt x="1307" y="254"/>
                  </a:lnTo>
                  <a:lnTo>
                    <a:pt x="1341" y="260"/>
                  </a:lnTo>
                  <a:lnTo>
                    <a:pt x="1375" y="266"/>
                  </a:lnTo>
                  <a:lnTo>
                    <a:pt x="1411" y="274"/>
                  </a:lnTo>
                  <a:lnTo>
                    <a:pt x="1445" y="284"/>
                  </a:lnTo>
                  <a:lnTo>
                    <a:pt x="1481" y="296"/>
                  </a:lnTo>
                  <a:lnTo>
                    <a:pt x="1481" y="54"/>
                  </a:lnTo>
                  <a:lnTo>
                    <a:pt x="1417" y="0"/>
                  </a:lnTo>
                  <a:lnTo>
                    <a:pt x="1417" y="188"/>
                  </a:lnTo>
                  <a:lnTo>
                    <a:pt x="1417" y="188"/>
                  </a:lnTo>
                  <a:lnTo>
                    <a:pt x="1401" y="186"/>
                  </a:lnTo>
                  <a:lnTo>
                    <a:pt x="1357" y="186"/>
                  </a:lnTo>
                  <a:lnTo>
                    <a:pt x="1287" y="186"/>
                  </a:lnTo>
                  <a:lnTo>
                    <a:pt x="1245" y="188"/>
                  </a:lnTo>
                  <a:lnTo>
                    <a:pt x="1199" y="190"/>
                  </a:lnTo>
                  <a:lnTo>
                    <a:pt x="1147" y="196"/>
                  </a:lnTo>
                  <a:lnTo>
                    <a:pt x="1095" y="202"/>
                  </a:lnTo>
                  <a:lnTo>
                    <a:pt x="1039" y="210"/>
                  </a:lnTo>
                  <a:lnTo>
                    <a:pt x="981" y="222"/>
                  </a:lnTo>
                  <a:lnTo>
                    <a:pt x="921" y="236"/>
                  </a:lnTo>
                  <a:lnTo>
                    <a:pt x="861" y="252"/>
                  </a:lnTo>
                  <a:lnTo>
                    <a:pt x="801" y="274"/>
                  </a:lnTo>
                  <a:lnTo>
                    <a:pt x="740" y="298"/>
                  </a:lnTo>
                  <a:lnTo>
                    <a:pt x="740" y="298"/>
                  </a:lnTo>
                  <a:lnTo>
                    <a:pt x="680" y="274"/>
                  </a:lnTo>
                  <a:lnTo>
                    <a:pt x="620" y="252"/>
                  </a:lnTo>
                  <a:lnTo>
                    <a:pt x="560" y="236"/>
                  </a:lnTo>
                  <a:lnTo>
                    <a:pt x="500" y="222"/>
                  </a:lnTo>
                  <a:lnTo>
                    <a:pt x="442" y="210"/>
                  </a:lnTo>
                  <a:lnTo>
                    <a:pt x="386" y="202"/>
                  </a:lnTo>
                  <a:lnTo>
                    <a:pt x="334" y="196"/>
                  </a:lnTo>
                  <a:lnTo>
                    <a:pt x="282" y="190"/>
                  </a:lnTo>
                  <a:lnTo>
                    <a:pt x="236" y="188"/>
                  </a:lnTo>
                  <a:lnTo>
                    <a:pt x="194" y="186"/>
                  </a:lnTo>
                  <a:lnTo>
                    <a:pt x="124" y="186"/>
                  </a:lnTo>
                  <a:lnTo>
                    <a:pt x="80" y="186"/>
                  </a:lnTo>
                  <a:lnTo>
                    <a:pt x="64" y="188"/>
                  </a:lnTo>
                  <a:lnTo>
                    <a:pt x="64" y="0"/>
                  </a:lnTo>
                  <a:lnTo>
                    <a:pt x="0" y="54"/>
                  </a:lnTo>
                  <a:lnTo>
                    <a:pt x="0" y="296"/>
                  </a:lnTo>
                  <a:lnTo>
                    <a:pt x="0" y="296"/>
                  </a:lnTo>
                  <a:lnTo>
                    <a:pt x="36" y="284"/>
                  </a:lnTo>
                  <a:lnTo>
                    <a:pt x="70" y="274"/>
                  </a:lnTo>
                  <a:lnTo>
                    <a:pt x="106" y="266"/>
                  </a:lnTo>
                  <a:lnTo>
                    <a:pt x="140" y="260"/>
                  </a:lnTo>
                  <a:lnTo>
                    <a:pt x="174" y="254"/>
                  </a:lnTo>
                  <a:lnTo>
                    <a:pt x="210" y="250"/>
                  </a:lnTo>
                  <a:lnTo>
                    <a:pt x="276" y="246"/>
                  </a:lnTo>
                  <a:lnTo>
                    <a:pt x="340" y="246"/>
                  </a:lnTo>
                  <a:lnTo>
                    <a:pt x="400" y="248"/>
                  </a:lnTo>
                  <a:lnTo>
                    <a:pt x="458" y="256"/>
                  </a:lnTo>
                  <a:lnTo>
                    <a:pt x="512" y="264"/>
                  </a:lnTo>
                  <a:lnTo>
                    <a:pt x="562" y="274"/>
                  </a:lnTo>
                  <a:lnTo>
                    <a:pt x="606" y="284"/>
                  </a:lnTo>
                  <a:lnTo>
                    <a:pt x="644" y="296"/>
                  </a:lnTo>
                  <a:lnTo>
                    <a:pt x="678" y="306"/>
                  </a:lnTo>
                  <a:lnTo>
                    <a:pt x="724" y="324"/>
                  </a:lnTo>
                  <a:lnTo>
                    <a:pt x="740" y="330"/>
                  </a:lnTo>
                  <a:lnTo>
                    <a:pt x="740" y="330"/>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4" name="Freeform 37">
              <a:extLst>
                <a:ext uri="{FF2B5EF4-FFF2-40B4-BE49-F238E27FC236}">
                  <a16:creationId xmlns:a16="http://schemas.microsoft.com/office/drawing/2014/main" id="{EF213538-F4F1-4F94-819C-15638EAB8AA2}"/>
                </a:ext>
              </a:extLst>
            </p:cNvPr>
            <p:cNvSpPr>
              <a:spLocks/>
            </p:cNvSpPr>
            <p:nvPr userDrawn="1"/>
          </p:nvSpPr>
          <p:spPr bwMode="auto">
            <a:xfrm>
              <a:off x="8494713" y="879475"/>
              <a:ext cx="1106487" cy="930275"/>
            </a:xfrm>
            <a:custGeom>
              <a:avLst/>
              <a:gdLst>
                <a:gd name="T0" fmla="*/ 365 w 697"/>
                <a:gd name="T1" fmla="*/ 302 h 586"/>
                <a:gd name="T2" fmla="*/ 348 w 697"/>
                <a:gd name="T3" fmla="*/ 322 h 586"/>
                <a:gd name="T4" fmla="*/ 332 w 697"/>
                <a:gd name="T5" fmla="*/ 302 h 586"/>
                <a:gd name="T6" fmla="*/ 332 w 697"/>
                <a:gd name="T7" fmla="*/ 302 h 586"/>
                <a:gd name="T8" fmla="*/ 296 w 697"/>
                <a:gd name="T9" fmla="*/ 260 h 586"/>
                <a:gd name="T10" fmla="*/ 260 w 697"/>
                <a:gd name="T11" fmla="*/ 222 h 586"/>
                <a:gd name="T12" fmla="*/ 194 w 697"/>
                <a:gd name="T13" fmla="*/ 156 h 586"/>
                <a:gd name="T14" fmla="*/ 138 w 697"/>
                <a:gd name="T15" fmla="*/ 102 h 586"/>
                <a:gd name="T16" fmla="*/ 90 w 697"/>
                <a:gd name="T17" fmla="*/ 62 h 586"/>
                <a:gd name="T18" fmla="*/ 52 w 697"/>
                <a:gd name="T19" fmla="*/ 34 h 586"/>
                <a:gd name="T20" fmla="*/ 24 w 697"/>
                <a:gd name="T21" fmla="*/ 14 h 586"/>
                <a:gd name="T22" fmla="*/ 0 w 697"/>
                <a:gd name="T23" fmla="*/ 0 h 586"/>
                <a:gd name="T24" fmla="*/ 0 w 697"/>
                <a:gd name="T25" fmla="*/ 0 h 586"/>
                <a:gd name="T26" fmla="*/ 10 w 697"/>
                <a:gd name="T27" fmla="*/ 12 h 586"/>
                <a:gd name="T28" fmla="*/ 36 w 697"/>
                <a:gd name="T29" fmla="*/ 46 h 586"/>
                <a:gd name="T30" fmla="*/ 74 w 697"/>
                <a:gd name="T31" fmla="*/ 98 h 586"/>
                <a:gd name="T32" fmla="*/ 120 w 697"/>
                <a:gd name="T33" fmla="*/ 166 h 586"/>
                <a:gd name="T34" fmla="*/ 144 w 697"/>
                <a:gd name="T35" fmla="*/ 206 h 586"/>
                <a:gd name="T36" fmla="*/ 168 w 697"/>
                <a:gd name="T37" fmla="*/ 248 h 586"/>
                <a:gd name="T38" fmla="*/ 190 w 697"/>
                <a:gd name="T39" fmla="*/ 294 h 586"/>
                <a:gd name="T40" fmla="*/ 212 w 697"/>
                <a:gd name="T41" fmla="*/ 342 h 586"/>
                <a:gd name="T42" fmla="*/ 234 w 697"/>
                <a:gd name="T43" fmla="*/ 392 h 586"/>
                <a:gd name="T44" fmla="*/ 252 w 697"/>
                <a:gd name="T45" fmla="*/ 444 h 586"/>
                <a:gd name="T46" fmla="*/ 266 w 697"/>
                <a:gd name="T47" fmla="*/ 498 h 586"/>
                <a:gd name="T48" fmla="*/ 278 w 697"/>
                <a:gd name="T49" fmla="*/ 552 h 586"/>
                <a:gd name="T50" fmla="*/ 348 w 697"/>
                <a:gd name="T51" fmla="*/ 586 h 586"/>
                <a:gd name="T52" fmla="*/ 419 w 697"/>
                <a:gd name="T53" fmla="*/ 552 h 586"/>
                <a:gd name="T54" fmla="*/ 419 w 697"/>
                <a:gd name="T55" fmla="*/ 552 h 586"/>
                <a:gd name="T56" fmla="*/ 431 w 697"/>
                <a:gd name="T57" fmla="*/ 498 h 586"/>
                <a:gd name="T58" fmla="*/ 445 w 697"/>
                <a:gd name="T59" fmla="*/ 444 h 586"/>
                <a:gd name="T60" fmla="*/ 463 w 697"/>
                <a:gd name="T61" fmla="*/ 392 h 586"/>
                <a:gd name="T62" fmla="*/ 485 w 697"/>
                <a:gd name="T63" fmla="*/ 342 h 586"/>
                <a:gd name="T64" fmla="*/ 507 w 697"/>
                <a:gd name="T65" fmla="*/ 294 h 586"/>
                <a:gd name="T66" fmla="*/ 529 w 697"/>
                <a:gd name="T67" fmla="*/ 248 h 586"/>
                <a:gd name="T68" fmla="*/ 553 w 697"/>
                <a:gd name="T69" fmla="*/ 206 h 586"/>
                <a:gd name="T70" fmla="*/ 577 w 697"/>
                <a:gd name="T71" fmla="*/ 166 h 586"/>
                <a:gd name="T72" fmla="*/ 623 w 697"/>
                <a:gd name="T73" fmla="*/ 98 h 586"/>
                <a:gd name="T74" fmla="*/ 661 w 697"/>
                <a:gd name="T75" fmla="*/ 46 h 586"/>
                <a:gd name="T76" fmla="*/ 687 w 697"/>
                <a:gd name="T77" fmla="*/ 12 h 586"/>
                <a:gd name="T78" fmla="*/ 697 w 697"/>
                <a:gd name="T79" fmla="*/ 0 h 586"/>
                <a:gd name="T80" fmla="*/ 697 w 697"/>
                <a:gd name="T81" fmla="*/ 0 h 586"/>
                <a:gd name="T82" fmla="*/ 673 w 697"/>
                <a:gd name="T83" fmla="*/ 14 h 586"/>
                <a:gd name="T84" fmla="*/ 645 w 697"/>
                <a:gd name="T85" fmla="*/ 34 h 586"/>
                <a:gd name="T86" fmla="*/ 607 w 697"/>
                <a:gd name="T87" fmla="*/ 62 h 586"/>
                <a:gd name="T88" fmla="*/ 559 w 697"/>
                <a:gd name="T89" fmla="*/ 102 h 586"/>
                <a:gd name="T90" fmla="*/ 503 w 697"/>
                <a:gd name="T91" fmla="*/ 156 h 586"/>
                <a:gd name="T92" fmla="*/ 437 w 697"/>
                <a:gd name="T93" fmla="*/ 220 h 586"/>
                <a:gd name="T94" fmla="*/ 403 w 697"/>
                <a:gd name="T95" fmla="*/ 260 h 586"/>
                <a:gd name="T96" fmla="*/ 365 w 697"/>
                <a:gd name="T97" fmla="*/ 302 h 586"/>
                <a:gd name="T98" fmla="*/ 365 w 697"/>
                <a:gd name="T99" fmla="*/ 302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7" h="586">
                  <a:moveTo>
                    <a:pt x="365" y="302"/>
                  </a:moveTo>
                  <a:lnTo>
                    <a:pt x="348" y="322"/>
                  </a:lnTo>
                  <a:lnTo>
                    <a:pt x="332" y="302"/>
                  </a:lnTo>
                  <a:lnTo>
                    <a:pt x="332" y="302"/>
                  </a:lnTo>
                  <a:lnTo>
                    <a:pt x="296" y="260"/>
                  </a:lnTo>
                  <a:lnTo>
                    <a:pt x="260" y="222"/>
                  </a:lnTo>
                  <a:lnTo>
                    <a:pt x="194" y="156"/>
                  </a:lnTo>
                  <a:lnTo>
                    <a:pt x="138" y="102"/>
                  </a:lnTo>
                  <a:lnTo>
                    <a:pt x="90" y="62"/>
                  </a:lnTo>
                  <a:lnTo>
                    <a:pt x="52" y="34"/>
                  </a:lnTo>
                  <a:lnTo>
                    <a:pt x="24" y="14"/>
                  </a:lnTo>
                  <a:lnTo>
                    <a:pt x="0" y="0"/>
                  </a:lnTo>
                  <a:lnTo>
                    <a:pt x="0" y="0"/>
                  </a:lnTo>
                  <a:lnTo>
                    <a:pt x="10" y="12"/>
                  </a:lnTo>
                  <a:lnTo>
                    <a:pt x="36" y="46"/>
                  </a:lnTo>
                  <a:lnTo>
                    <a:pt x="74" y="98"/>
                  </a:lnTo>
                  <a:lnTo>
                    <a:pt x="120" y="166"/>
                  </a:lnTo>
                  <a:lnTo>
                    <a:pt x="144" y="206"/>
                  </a:lnTo>
                  <a:lnTo>
                    <a:pt x="168" y="248"/>
                  </a:lnTo>
                  <a:lnTo>
                    <a:pt x="190" y="294"/>
                  </a:lnTo>
                  <a:lnTo>
                    <a:pt x="212" y="342"/>
                  </a:lnTo>
                  <a:lnTo>
                    <a:pt x="234" y="392"/>
                  </a:lnTo>
                  <a:lnTo>
                    <a:pt x="252" y="444"/>
                  </a:lnTo>
                  <a:lnTo>
                    <a:pt x="266" y="498"/>
                  </a:lnTo>
                  <a:lnTo>
                    <a:pt x="278" y="552"/>
                  </a:lnTo>
                  <a:lnTo>
                    <a:pt x="348" y="586"/>
                  </a:lnTo>
                  <a:lnTo>
                    <a:pt x="419" y="552"/>
                  </a:lnTo>
                  <a:lnTo>
                    <a:pt x="419" y="552"/>
                  </a:lnTo>
                  <a:lnTo>
                    <a:pt x="431" y="498"/>
                  </a:lnTo>
                  <a:lnTo>
                    <a:pt x="445" y="444"/>
                  </a:lnTo>
                  <a:lnTo>
                    <a:pt x="463" y="392"/>
                  </a:lnTo>
                  <a:lnTo>
                    <a:pt x="485" y="342"/>
                  </a:lnTo>
                  <a:lnTo>
                    <a:pt x="507" y="294"/>
                  </a:lnTo>
                  <a:lnTo>
                    <a:pt x="529" y="248"/>
                  </a:lnTo>
                  <a:lnTo>
                    <a:pt x="553" y="206"/>
                  </a:lnTo>
                  <a:lnTo>
                    <a:pt x="577" y="166"/>
                  </a:lnTo>
                  <a:lnTo>
                    <a:pt x="623" y="98"/>
                  </a:lnTo>
                  <a:lnTo>
                    <a:pt x="661" y="46"/>
                  </a:lnTo>
                  <a:lnTo>
                    <a:pt x="687" y="12"/>
                  </a:lnTo>
                  <a:lnTo>
                    <a:pt x="697" y="0"/>
                  </a:lnTo>
                  <a:lnTo>
                    <a:pt x="697" y="0"/>
                  </a:lnTo>
                  <a:lnTo>
                    <a:pt x="673" y="14"/>
                  </a:lnTo>
                  <a:lnTo>
                    <a:pt x="645" y="34"/>
                  </a:lnTo>
                  <a:lnTo>
                    <a:pt x="607" y="62"/>
                  </a:lnTo>
                  <a:lnTo>
                    <a:pt x="559" y="102"/>
                  </a:lnTo>
                  <a:lnTo>
                    <a:pt x="503" y="156"/>
                  </a:lnTo>
                  <a:lnTo>
                    <a:pt x="437" y="220"/>
                  </a:lnTo>
                  <a:lnTo>
                    <a:pt x="403" y="260"/>
                  </a:lnTo>
                  <a:lnTo>
                    <a:pt x="365" y="302"/>
                  </a:lnTo>
                  <a:lnTo>
                    <a:pt x="365" y="302"/>
                  </a:lnTo>
                  <a:close/>
                </a:path>
              </a:pathLst>
            </a:custGeom>
            <a:solidFill>
              <a:srgbClr val="F1C1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5" name="Freeform 38">
              <a:extLst>
                <a:ext uri="{FF2B5EF4-FFF2-40B4-BE49-F238E27FC236}">
                  <a16:creationId xmlns:a16="http://schemas.microsoft.com/office/drawing/2014/main" id="{E3FB5336-B5B9-4F05-988B-5D605CACE20D}"/>
                </a:ext>
              </a:extLst>
            </p:cNvPr>
            <p:cNvSpPr>
              <a:spLocks/>
            </p:cNvSpPr>
            <p:nvPr userDrawn="1"/>
          </p:nvSpPr>
          <p:spPr bwMode="auto">
            <a:xfrm>
              <a:off x="8904288" y="927100"/>
              <a:ext cx="296862" cy="295275"/>
            </a:xfrm>
            <a:prstGeom prst="ellipse">
              <a:avLst/>
            </a:prstGeom>
            <a:solidFill>
              <a:srgbClr val="F1C1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6" name="Line 39">
              <a:extLst>
                <a:ext uri="{FF2B5EF4-FFF2-40B4-BE49-F238E27FC236}">
                  <a16:creationId xmlns:a16="http://schemas.microsoft.com/office/drawing/2014/main" id="{168F316F-E3CD-42D5-9542-9C94047D0BE5}"/>
                </a:ext>
              </a:extLst>
            </p:cNvPr>
            <p:cNvSpPr>
              <a:spLocks noChangeShapeType="1"/>
            </p:cNvSpPr>
            <p:nvPr userDrawn="1"/>
          </p:nvSpPr>
          <p:spPr bwMode="auto">
            <a:xfrm>
              <a:off x="8053388" y="1612900"/>
              <a:ext cx="0" cy="0"/>
            </a:xfrm>
            <a:prstGeom prst="line">
              <a:avLst/>
            </a:prstGeom>
            <a:noFill/>
            <a:ln w="12700">
              <a:solidFill>
                <a:srgbClr val="0067B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67" name="Freeform 40">
              <a:extLst>
                <a:ext uri="{FF2B5EF4-FFF2-40B4-BE49-F238E27FC236}">
                  <a16:creationId xmlns:a16="http://schemas.microsoft.com/office/drawing/2014/main" id="{C4882041-989B-453B-9A17-448C55BABD6B}"/>
                </a:ext>
              </a:extLst>
            </p:cNvPr>
            <p:cNvSpPr>
              <a:spLocks/>
            </p:cNvSpPr>
            <p:nvPr userDrawn="1"/>
          </p:nvSpPr>
          <p:spPr bwMode="auto">
            <a:xfrm>
              <a:off x="8053388" y="1266825"/>
              <a:ext cx="777875" cy="469900"/>
            </a:xfrm>
            <a:custGeom>
              <a:avLst/>
              <a:gdLst>
                <a:gd name="T0" fmla="*/ 50 w 490"/>
                <a:gd name="T1" fmla="*/ 162 h 296"/>
                <a:gd name="T2" fmla="*/ 50 w 490"/>
                <a:gd name="T3" fmla="*/ 44 h 296"/>
                <a:gd name="T4" fmla="*/ 50 w 490"/>
                <a:gd name="T5" fmla="*/ 44 h 296"/>
                <a:gd name="T6" fmla="*/ 86 w 490"/>
                <a:gd name="T7" fmla="*/ 48 h 296"/>
                <a:gd name="T8" fmla="*/ 128 w 490"/>
                <a:gd name="T9" fmla="*/ 54 h 296"/>
                <a:gd name="T10" fmla="*/ 176 w 490"/>
                <a:gd name="T11" fmla="*/ 66 h 296"/>
                <a:gd name="T12" fmla="*/ 226 w 490"/>
                <a:gd name="T13" fmla="*/ 80 h 296"/>
                <a:gd name="T14" fmla="*/ 278 w 490"/>
                <a:gd name="T15" fmla="*/ 100 h 296"/>
                <a:gd name="T16" fmla="*/ 332 w 490"/>
                <a:gd name="T17" fmla="*/ 124 h 296"/>
                <a:gd name="T18" fmla="*/ 388 w 490"/>
                <a:gd name="T19" fmla="*/ 152 h 296"/>
                <a:gd name="T20" fmla="*/ 444 w 490"/>
                <a:gd name="T21" fmla="*/ 184 h 296"/>
                <a:gd name="T22" fmla="*/ 444 w 490"/>
                <a:gd name="T23" fmla="*/ 184 h 296"/>
                <a:gd name="T24" fmla="*/ 422 w 490"/>
                <a:gd name="T25" fmla="*/ 162 h 296"/>
                <a:gd name="T26" fmla="*/ 398 w 490"/>
                <a:gd name="T27" fmla="*/ 144 h 296"/>
                <a:gd name="T28" fmla="*/ 374 w 490"/>
                <a:gd name="T29" fmla="*/ 124 h 296"/>
                <a:gd name="T30" fmla="*/ 348 w 490"/>
                <a:gd name="T31" fmla="*/ 108 h 296"/>
                <a:gd name="T32" fmla="*/ 320 w 490"/>
                <a:gd name="T33" fmla="*/ 92 h 296"/>
                <a:gd name="T34" fmla="*/ 294 w 490"/>
                <a:gd name="T35" fmla="*/ 78 h 296"/>
                <a:gd name="T36" fmla="*/ 238 w 490"/>
                <a:gd name="T37" fmla="*/ 52 h 296"/>
                <a:gd name="T38" fmla="*/ 184 w 490"/>
                <a:gd name="T39" fmla="*/ 32 h 296"/>
                <a:gd name="T40" fmla="*/ 132 w 490"/>
                <a:gd name="T41" fmla="*/ 18 h 296"/>
                <a:gd name="T42" fmla="*/ 88 w 490"/>
                <a:gd name="T43" fmla="*/ 6 h 296"/>
                <a:gd name="T44" fmla="*/ 50 w 490"/>
                <a:gd name="T45" fmla="*/ 0 h 296"/>
                <a:gd name="T46" fmla="*/ 0 w 490"/>
                <a:gd name="T47" fmla="*/ 40 h 296"/>
                <a:gd name="T48" fmla="*/ 0 w 490"/>
                <a:gd name="T49" fmla="*/ 218 h 296"/>
                <a:gd name="T50" fmla="*/ 0 w 490"/>
                <a:gd name="T51" fmla="*/ 218 h 296"/>
                <a:gd name="T52" fmla="*/ 42 w 490"/>
                <a:gd name="T53" fmla="*/ 218 h 296"/>
                <a:gd name="T54" fmla="*/ 92 w 490"/>
                <a:gd name="T55" fmla="*/ 220 h 296"/>
                <a:gd name="T56" fmla="*/ 154 w 490"/>
                <a:gd name="T57" fmla="*/ 226 h 296"/>
                <a:gd name="T58" fmla="*/ 228 w 490"/>
                <a:gd name="T59" fmla="*/ 234 h 296"/>
                <a:gd name="T60" fmla="*/ 310 w 490"/>
                <a:gd name="T61" fmla="*/ 248 h 296"/>
                <a:gd name="T62" fmla="*/ 354 w 490"/>
                <a:gd name="T63" fmla="*/ 258 h 296"/>
                <a:gd name="T64" fmla="*/ 398 w 490"/>
                <a:gd name="T65" fmla="*/ 268 h 296"/>
                <a:gd name="T66" fmla="*/ 444 w 490"/>
                <a:gd name="T67" fmla="*/ 280 h 296"/>
                <a:gd name="T68" fmla="*/ 490 w 490"/>
                <a:gd name="T69" fmla="*/ 296 h 296"/>
                <a:gd name="T70" fmla="*/ 490 w 490"/>
                <a:gd name="T71" fmla="*/ 296 h 296"/>
                <a:gd name="T72" fmla="*/ 452 w 490"/>
                <a:gd name="T73" fmla="*/ 278 h 296"/>
                <a:gd name="T74" fmla="*/ 408 w 490"/>
                <a:gd name="T75" fmla="*/ 260 h 296"/>
                <a:gd name="T76" fmla="*/ 352 w 490"/>
                <a:gd name="T77" fmla="*/ 238 h 296"/>
                <a:gd name="T78" fmla="*/ 286 w 490"/>
                <a:gd name="T79" fmla="*/ 216 h 296"/>
                <a:gd name="T80" fmla="*/ 210 w 490"/>
                <a:gd name="T81" fmla="*/ 194 h 296"/>
                <a:gd name="T82" fmla="*/ 172 w 490"/>
                <a:gd name="T83" fmla="*/ 184 h 296"/>
                <a:gd name="T84" fmla="*/ 132 w 490"/>
                <a:gd name="T85" fmla="*/ 174 h 296"/>
                <a:gd name="T86" fmla="*/ 90 w 490"/>
                <a:gd name="T87" fmla="*/ 168 h 296"/>
                <a:gd name="T88" fmla="*/ 50 w 490"/>
                <a:gd name="T89" fmla="*/ 162 h 296"/>
                <a:gd name="T90" fmla="*/ 50 w 490"/>
                <a:gd name="T91" fmla="*/ 162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90" h="296">
                  <a:moveTo>
                    <a:pt x="50" y="162"/>
                  </a:moveTo>
                  <a:lnTo>
                    <a:pt x="50" y="44"/>
                  </a:lnTo>
                  <a:lnTo>
                    <a:pt x="50" y="44"/>
                  </a:lnTo>
                  <a:lnTo>
                    <a:pt x="86" y="48"/>
                  </a:lnTo>
                  <a:lnTo>
                    <a:pt x="128" y="54"/>
                  </a:lnTo>
                  <a:lnTo>
                    <a:pt x="176" y="66"/>
                  </a:lnTo>
                  <a:lnTo>
                    <a:pt x="226" y="80"/>
                  </a:lnTo>
                  <a:lnTo>
                    <a:pt x="278" y="100"/>
                  </a:lnTo>
                  <a:lnTo>
                    <a:pt x="332" y="124"/>
                  </a:lnTo>
                  <a:lnTo>
                    <a:pt x="388" y="152"/>
                  </a:lnTo>
                  <a:lnTo>
                    <a:pt x="444" y="184"/>
                  </a:lnTo>
                  <a:lnTo>
                    <a:pt x="444" y="184"/>
                  </a:lnTo>
                  <a:lnTo>
                    <a:pt x="422" y="162"/>
                  </a:lnTo>
                  <a:lnTo>
                    <a:pt x="398" y="144"/>
                  </a:lnTo>
                  <a:lnTo>
                    <a:pt x="374" y="124"/>
                  </a:lnTo>
                  <a:lnTo>
                    <a:pt x="348" y="108"/>
                  </a:lnTo>
                  <a:lnTo>
                    <a:pt x="320" y="92"/>
                  </a:lnTo>
                  <a:lnTo>
                    <a:pt x="294" y="78"/>
                  </a:lnTo>
                  <a:lnTo>
                    <a:pt x="238" y="52"/>
                  </a:lnTo>
                  <a:lnTo>
                    <a:pt x="184" y="32"/>
                  </a:lnTo>
                  <a:lnTo>
                    <a:pt x="132" y="18"/>
                  </a:lnTo>
                  <a:lnTo>
                    <a:pt x="88" y="6"/>
                  </a:lnTo>
                  <a:lnTo>
                    <a:pt x="50" y="0"/>
                  </a:lnTo>
                  <a:lnTo>
                    <a:pt x="0" y="40"/>
                  </a:lnTo>
                  <a:lnTo>
                    <a:pt x="0" y="218"/>
                  </a:lnTo>
                  <a:lnTo>
                    <a:pt x="0" y="218"/>
                  </a:lnTo>
                  <a:lnTo>
                    <a:pt x="42" y="218"/>
                  </a:lnTo>
                  <a:lnTo>
                    <a:pt x="92" y="220"/>
                  </a:lnTo>
                  <a:lnTo>
                    <a:pt x="154" y="226"/>
                  </a:lnTo>
                  <a:lnTo>
                    <a:pt x="228" y="234"/>
                  </a:lnTo>
                  <a:lnTo>
                    <a:pt x="310" y="248"/>
                  </a:lnTo>
                  <a:lnTo>
                    <a:pt x="354" y="258"/>
                  </a:lnTo>
                  <a:lnTo>
                    <a:pt x="398" y="268"/>
                  </a:lnTo>
                  <a:lnTo>
                    <a:pt x="444" y="280"/>
                  </a:lnTo>
                  <a:lnTo>
                    <a:pt x="490" y="296"/>
                  </a:lnTo>
                  <a:lnTo>
                    <a:pt x="490" y="296"/>
                  </a:lnTo>
                  <a:lnTo>
                    <a:pt x="452" y="278"/>
                  </a:lnTo>
                  <a:lnTo>
                    <a:pt x="408" y="260"/>
                  </a:lnTo>
                  <a:lnTo>
                    <a:pt x="352" y="238"/>
                  </a:lnTo>
                  <a:lnTo>
                    <a:pt x="286" y="216"/>
                  </a:lnTo>
                  <a:lnTo>
                    <a:pt x="210" y="194"/>
                  </a:lnTo>
                  <a:lnTo>
                    <a:pt x="172" y="184"/>
                  </a:lnTo>
                  <a:lnTo>
                    <a:pt x="132" y="174"/>
                  </a:lnTo>
                  <a:lnTo>
                    <a:pt x="90" y="168"/>
                  </a:lnTo>
                  <a:lnTo>
                    <a:pt x="50" y="162"/>
                  </a:lnTo>
                  <a:lnTo>
                    <a:pt x="50" y="162"/>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8" name="Freeform 41">
              <a:extLst>
                <a:ext uri="{FF2B5EF4-FFF2-40B4-BE49-F238E27FC236}">
                  <a16:creationId xmlns:a16="http://schemas.microsoft.com/office/drawing/2014/main" id="{17A0D702-4051-4A65-8EE7-13E392CF8AAF}"/>
                </a:ext>
              </a:extLst>
            </p:cNvPr>
            <p:cNvSpPr>
              <a:spLocks/>
            </p:cNvSpPr>
            <p:nvPr userDrawn="1"/>
          </p:nvSpPr>
          <p:spPr bwMode="auto">
            <a:xfrm>
              <a:off x="9264650" y="1266825"/>
              <a:ext cx="777875" cy="469900"/>
            </a:xfrm>
            <a:custGeom>
              <a:avLst/>
              <a:gdLst>
                <a:gd name="T0" fmla="*/ 440 w 490"/>
                <a:gd name="T1" fmla="*/ 0 h 296"/>
                <a:gd name="T2" fmla="*/ 440 w 490"/>
                <a:gd name="T3" fmla="*/ 0 h 296"/>
                <a:gd name="T4" fmla="*/ 402 w 490"/>
                <a:gd name="T5" fmla="*/ 6 h 296"/>
                <a:gd name="T6" fmla="*/ 358 w 490"/>
                <a:gd name="T7" fmla="*/ 18 h 296"/>
                <a:gd name="T8" fmla="*/ 306 w 490"/>
                <a:gd name="T9" fmla="*/ 32 h 296"/>
                <a:gd name="T10" fmla="*/ 252 w 490"/>
                <a:gd name="T11" fmla="*/ 52 h 296"/>
                <a:gd name="T12" fmla="*/ 196 w 490"/>
                <a:gd name="T13" fmla="*/ 78 h 296"/>
                <a:gd name="T14" fmla="*/ 170 w 490"/>
                <a:gd name="T15" fmla="*/ 92 h 296"/>
                <a:gd name="T16" fmla="*/ 142 w 490"/>
                <a:gd name="T17" fmla="*/ 108 h 296"/>
                <a:gd name="T18" fmla="*/ 116 w 490"/>
                <a:gd name="T19" fmla="*/ 124 h 296"/>
                <a:gd name="T20" fmla="*/ 92 w 490"/>
                <a:gd name="T21" fmla="*/ 144 h 296"/>
                <a:gd name="T22" fmla="*/ 68 w 490"/>
                <a:gd name="T23" fmla="*/ 162 h 296"/>
                <a:gd name="T24" fmla="*/ 46 w 490"/>
                <a:gd name="T25" fmla="*/ 184 h 296"/>
                <a:gd name="T26" fmla="*/ 46 w 490"/>
                <a:gd name="T27" fmla="*/ 184 h 296"/>
                <a:gd name="T28" fmla="*/ 102 w 490"/>
                <a:gd name="T29" fmla="*/ 152 h 296"/>
                <a:gd name="T30" fmla="*/ 158 w 490"/>
                <a:gd name="T31" fmla="*/ 124 h 296"/>
                <a:gd name="T32" fmla="*/ 212 w 490"/>
                <a:gd name="T33" fmla="*/ 100 h 296"/>
                <a:gd name="T34" fmla="*/ 264 w 490"/>
                <a:gd name="T35" fmla="*/ 80 h 296"/>
                <a:gd name="T36" fmla="*/ 314 w 490"/>
                <a:gd name="T37" fmla="*/ 66 h 296"/>
                <a:gd name="T38" fmla="*/ 362 w 490"/>
                <a:gd name="T39" fmla="*/ 54 h 296"/>
                <a:gd name="T40" fmla="*/ 404 w 490"/>
                <a:gd name="T41" fmla="*/ 48 h 296"/>
                <a:gd name="T42" fmla="*/ 440 w 490"/>
                <a:gd name="T43" fmla="*/ 44 h 296"/>
                <a:gd name="T44" fmla="*/ 440 w 490"/>
                <a:gd name="T45" fmla="*/ 162 h 296"/>
                <a:gd name="T46" fmla="*/ 440 w 490"/>
                <a:gd name="T47" fmla="*/ 162 h 296"/>
                <a:gd name="T48" fmla="*/ 400 w 490"/>
                <a:gd name="T49" fmla="*/ 168 h 296"/>
                <a:gd name="T50" fmla="*/ 358 w 490"/>
                <a:gd name="T51" fmla="*/ 174 h 296"/>
                <a:gd name="T52" fmla="*/ 318 w 490"/>
                <a:gd name="T53" fmla="*/ 184 h 296"/>
                <a:gd name="T54" fmla="*/ 280 w 490"/>
                <a:gd name="T55" fmla="*/ 194 h 296"/>
                <a:gd name="T56" fmla="*/ 204 w 490"/>
                <a:gd name="T57" fmla="*/ 216 h 296"/>
                <a:gd name="T58" fmla="*/ 138 w 490"/>
                <a:gd name="T59" fmla="*/ 238 h 296"/>
                <a:gd name="T60" fmla="*/ 82 w 490"/>
                <a:gd name="T61" fmla="*/ 260 h 296"/>
                <a:gd name="T62" fmla="*/ 38 w 490"/>
                <a:gd name="T63" fmla="*/ 278 h 296"/>
                <a:gd name="T64" fmla="*/ 0 w 490"/>
                <a:gd name="T65" fmla="*/ 296 h 296"/>
                <a:gd name="T66" fmla="*/ 0 w 490"/>
                <a:gd name="T67" fmla="*/ 296 h 296"/>
                <a:gd name="T68" fmla="*/ 46 w 490"/>
                <a:gd name="T69" fmla="*/ 280 h 296"/>
                <a:gd name="T70" fmla="*/ 92 w 490"/>
                <a:gd name="T71" fmla="*/ 268 h 296"/>
                <a:gd name="T72" fmla="*/ 136 w 490"/>
                <a:gd name="T73" fmla="*/ 258 h 296"/>
                <a:gd name="T74" fmla="*/ 180 w 490"/>
                <a:gd name="T75" fmla="*/ 248 h 296"/>
                <a:gd name="T76" fmla="*/ 262 w 490"/>
                <a:gd name="T77" fmla="*/ 234 h 296"/>
                <a:gd name="T78" fmla="*/ 336 w 490"/>
                <a:gd name="T79" fmla="*/ 226 h 296"/>
                <a:gd name="T80" fmla="*/ 398 w 490"/>
                <a:gd name="T81" fmla="*/ 220 h 296"/>
                <a:gd name="T82" fmla="*/ 448 w 490"/>
                <a:gd name="T83" fmla="*/ 218 h 296"/>
                <a:gd name="T84" fmla="*/ 490 w 490"/>
                <a:gd name="T85" fmla="*/ 218 h 296"/>
                <a:gd name="T86" fmla="*/ 490 w 490"/>
                <a:gd name="T87" fmla="*/ 40 h 296"/>
                <a:gd name="T88" fmla="*/ 440 w 490"/>
                <a:gd name="T89"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0" h="296">
                  <a:moveTo>
                    <a:pt x="440" y="0"/>
                  </a:moveTo>
                  <a:lnTo>
                    <a:pt x="440" y="0"/>
                  </a:lnTo>
                  <a:lnTo>
                    <a:pt x="402" y="6"/>
                  </a:lnTo>
                  <a:lnTo>
                    <a:pt x="358" y="18"/>
                  </a:lnTo>
                  <a:lnTo>
                    <a:pt x="306" y="32"/>
                  </a:lnTo>
                  <a:lnTo>
                    <a:pt x="252" y="52"/>
                  </a:lnTo>
                  <a:lnTo>
                    <a:pt x="196" y="78"/>
                  </a:lnTo>
                  <a:lnTo>
                    <a:pt x="170" y="92"/>
                  </a:lnTo>
                  <a:lnTo>
                    <a:pt x="142" y="108"/>
                  </a:lnTo>
                  <a:lnTo>
                    <a:pt x="116" y="124"/>
                  </a:lnTo>
                  <a:lnTo>
                    <a:pt x="92" y="144"/>
                  </a:lnTo>
                  <a:lnTo>
                    <a:pt x="68" y="162"/>
                  </a:lnTo>
                  <a:lnTo>
                    <a:pt x="46" y="184"/>
                  </a:lnTo>
                  <a:lnTo>
                    <a:pt x="46" y="184"/>
                  </a:lnTo>
                  <a:lnTo>
                    <a:pt x="102" y="152"/>
                  </a:lnTo>
                  <a:lnTo>
                    <a:pt x="158" y="124"/>
                  </a:lnTo>
                  <a:lnTo>
                    <a:pt x="212" y="100"/>
                  </a:lnTo>
                  <a:lnTo>
                    <a:pt x="264" y="80"/>
                  </a:lnTo>
                  <a:lnTo>
                    <a:pt x="314" y="66"/>
                  </a:lnTo>
                  <a:lnTo>
                    <a:pt x="362" y="54"/>
                  </a:lnTo>
                  <a:lnTo>
                    <a:pt x="404" y="48"/>
                  </a:lnTo>
                  <a:lnTo>
                    <a:pt x="440" y="44"/>
                  </a:lnTo>
                  <a:lnTo>
                    <a:pt x="440" y="162"/>
                  </a:lnTo>
                  <a:lnTo>
                    <a:pt x="440" y="162"/>
                  </a:lnTo>
                  <a:lnTo>
                    <a:pt x="400" y="168"/>
                  </a:lnTo>
                  <a:lnTo>
                    <a:pt x="358" y="174"/>
                  </a:lnTo>
                  <a:lnTo>
                    <a:pt x="318" y="184"/>
                  </a:lnTo>
                  <a:lnTo>
                    <a:pt x="280" y="194"/>
                  </a:lnTo>
                  <a:lnTo>
                    <a:pt x="204" y="216"/>
                  </a:lnTo>
                  <a:lnTo>
                    <a:pt x="138" y="238"/>
                  </a:lnTo>
                  <a:lnTo>
                    <a:pt x="82" y="260"/>
                  </a:lnTo>
                  <a:lnTo>
                    <a:pt x="38" y="278"/>
                  </a:lnTo>
                  <a:lnTo>
                    <a:pt x="0" y="296"/>
                  </a:lnTo>
                  <a:lnTo>
                    <a:pt x="0" y="296"/>
                  </a:lnTo>
                  <a:lnTo>
                    <a:pt x="46" y="280"/>
                  </a:lnTo>
                  <a:lnTo>
                    <a:pt x="92" y="268"/>
                  </a:lnTo>
                  <a:lnTo>
                    <a:pt x="136" y="258"/>
                  </a:lnTo>
                  <a:lnTo>
                    <a:pt x="180" y="248"/>
                  </a:lnTo>
                  <a:lnTo>
                    <a:pt x="262" y="234"/>
                  </a:lnTo>
                  <a:lnTo>
                    <a:pt x="336" y="226"/>
                  </a:lnTo>
                  <a:lnTo>
                    <a:pt x="398" y="220"/>
                  </a:lnTo>
                  <a:lnTo>
                    <a:pt x="448" y="218"/>
                  </a:lnTo>
                  <a:lnTo>
                    <a:pt x="490" y="218"/>
                  </a:lnTo>
                  <a:lnTo>
                    <a:pt x="490" y="40"/>
                  </a:lnTo>
                  <a:lnTo>
                    <a:pt x="440" y="0"/>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14103939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1AB4A-CE95-4A5F-B012-9649AAD4C9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257736-AA64-4FC2-B8CC-0BB0A24E94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93A214-8040-4484-B2BB-03BD8821430F}"/>
              </a:ext>
            </a:extLst>
          </p:cNvPr>
          <p:cNvSpPr>
            <a:spLocks noGrp="1"/>
          </p:cNvSpPr>
          <p:nvPr>
            <p:ph type="dt" sz="half" idx="10"/>
          </p:nvPr>
        </p:nvSpPr>
        <p:spPr/>
        <p:txBody>
          <a:bodyPr/>
          <a:lstStyle/>
          <a:p>
            <a:fld id="{CBF459A0-28E8-4A6D-8C2E-EFC47566B085}" type="datetime1">
              <a:rPr lang="en-US" smtClean="0"/>
              <a:t>6/2/21</a:t>
            </a:fld>
            <a:endParaRPr lang="en-US"/>
          </a:p>
        </p:txBody>
      </p:sp>
      <p:sp>
        <p:nvSpPr>
          <p:cNvPr id="5" name="Footer Placeholder 4">
            <a:extLst>
              <a:ext uri="{FF2B5EF4-FFF2-40B4-BE49-F238E27FC236}">
                <a16:creationId xmlns:a16="http://schemas.microsoft.com/office/drawing/2014/main" id="{AF3EF4B6-A47F-41F9-A13A-D9588632C3DF}"/>
              </a:ext>
            </a:extLst>
          </p:cNvPr>
          <p:cNvSpPr>
            <a:spLocks noGrp="1"/>
          </p:cNvSpPr>
          <p:nvPr>
            <p:ph type="ftr" sz="quarter" idx="11"/>
          </p:nvPr>
        </p:nvSpPr>
        <p:spPr/>
        <p:txBody>
          <a:bodyPr/>
          <a:lstStyle/>
          <a:p>
            <a:r>
              <a:rPr lang="en-US"/>
              <a:t>CONFIDENTIAL - DO NOT PRINT OR COPY - THESE MATERIALS ARE FOR YOUR VIEWING ONLY AND ARE NOT INTENDED FOR DISTRIBUTION; FOR PRESENTATION PURPOSES ONLY</a:t>
            </a:r>
          </a:p>
        </p:txBody>
      </p:sp>
      <p:sp>
        <p:nvSpPr>
          <p:cNvPr id="6" name="Slide Number Placeholder 5">
            <a:extLst>
              <a:ext uri="{FF2B5EF4-FFF2-40B4-BE49-F238E27FC236}">
                <a16:creationId xmlns:a16="http://schemas.microsoft.com/office/drawing/2014/main" id="{A39A2F8D-27E0-4379-ACC5-48DED9E7113F}"/>
              </a:ext>
            </a:extLst>
          </p:cNvPr>
          <p:cNvSpPr>
            <a:spLocks noGrp="1"/>
          </p:cNvSpPr>
          <p:nvPr>
            <p:ph type="sldNum" sz="quarter" idx="12"/>
          </p:nvPr>
        </p:nvSpPr>
        <p:spPr/>
        <p:txBody>
          <a:bodyPr/>
          <a:lstStyle/>
          <a:p>
            <a:fld id="{AAC118CB-F64A-43FC-9E51-DC857DC08C7C}" type="slidenum">
              <a:rPr lang="en-US" smtClean="0"/>
              <a:t>‹#›</a:t>
            </a:fld>
            <a:endParaRPr lang="en-US"/>
          </a:p>
        </p:txBody>
      </p:sp>
    </p:spTree>
    <p:extLst>
      <p:ext uri="{BB962C8B-B14F-4D97-AF65-F5344CB8AC3E}">
        <p14:creationId xmlns:p14="http://schemas.microsoft.com/office/powerpoint/2010/main" val="3871790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CE0924A-B141-4DC6-9381-E44F540ACD96}"/>
              </a:ext>
            </a:extLst>
          </p:cNvPr>
          <p:cNvSpPr>
            <a:spLocks noGrp="1"/>
          </p:cNvSpPr>
          <p:nvPr>
            <p:ph type="pic" sz="quarter" idx="13"/>
          </p:nvPr>
        </p:nvSpPr>
        <p:spPr>
          <a:xfrm>
            <a:off x="1" y="0"/>
            <a:ext cx="3083735" cy="6858000"/>
          </a:xfrm>
          <a:solidFill>
            <a:schemeClr val="bg2"/>
          </a:solidFill>
        </p:spPr>
        <p:txBody>
          <a:bodyPr anchor="ctr"/>
          <a:lstStyle>
            <a:lvl1pPr algn="ctr">
              <a:defRPr/>
            </a:lvl1pPr>
          </a:lstStyle>
          <a:p>
            <a:endParaRPr lang="en-US" dirty="0"/>
          </a:p>
        </p:txBody>
      </p:sp>
      <p:sp>
        <p:nvSpPr>
          <p:cNvPr id="2" name="Title 1">
            <a:extLst>
              <a:ext uri="{FF2B5EF4-FFF2-40B4-BE49-F238E27FC236}">
                <a16:creationId xmlns:a16="http://schemas.microsoft.com/office/drawing/2014/main" id="{F871AB4A-CE95-4A5F-B012-9649AAD4C9DC}"/>
              </a:ext>
            </a:extLst>
          </p:cNvPr>
          <p:cNvSpPr>
            <a:spLocks noGrp="1"/>
          </p:cNvSpPr>
          <p:nvPr>
            <p:ph type="title"/>
          </p:nvPr>
        </p:nvSpPr>
        <p:spPr>
          <a:xfrm>
            <a:off x="3358055" y="419100"/>
            <a:ext cx="5328744" cy="11811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A257736-AA64-4FC2-B8CC-0BB0A24E9419}"/>
              </a:ext>
            </a:extLst>
          </p:cNvPr>
          <p:cNvSpPr>
            <a:spLocks noGrp="1"/>
          </p:cNvSpPr>
          <p:nvPr>
            <p:ph idx="1"/>
          </p:nvPr>
        </p:nvSpPr>
        <p:spPr>
          <a:xfrm>
            <a:off x="3358055" y="1790701"/>
            <a:ext cx="5328744" cy="43862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793A214-8040-4484-B2BB-03BD8821430F}"/>
              </a:ext>
            </a:extLst>
          </p:cNvPr>
          <p:cNvSpPr>
            <a:spLocks noGrp="1"/>
          </p:cNvSpPr>
          <p:nvPr>
            <p:ph type="dt" sz="half" idx="10"/>
          </p:nvPr>
        </p:nvSpPr>
        <p:spPr/>
        <p:txBody>
          <a:bodyPr/>
          <a:lstStyle/>
          <a:p>
            <a:fld id="{BB6A4ECC-3E03-4661-8845-285082967003}" type="datetime1">
              <a:rPr lang="en-US" smtClean="0"/>
              <a:t>6/2/21</a:t>
            </a:fld>
            <a:endParaRPr lang="en-US"/>
          </a:p>
        </p:txBody>
      </p:sp>
      <p:sp>
        <p:nvSpPr>
          <p:cNvPr id="10" name="Chord 9">
            <a:extLst>
              <a:ext uri="{FF2B5EF4-FFF2-40B4-BE49-F238E27FC236}">
                <a16:creationId xmlns:a16="http://schemas.microsoft.com/office/drawing/2014/main" id="{44BA7478-FE9E-4C5B-9197-F8F11FE98732}"/>
              </a:ext>
            </a:extLst>
          </p:cNvPr>
          <p:cNvSpPr/>
          <p:nvPr userDrawn="1"/>
        </p:nvSpPr>
        <p:spPr>
          <a:xfrm flipH="1">
            <a:off x="-116000" y="6313099"/>
            <a:ext cx="336747" cy="448996"/>
          </a:xfrm>
          <a:prstGeom prst="chord">
            <a:avLst>
              <a:gd name="adj1" fmla="val 4302217"/>
              <a:gd name="adj2" fmla="val 1728699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800"/>
          </a:p>
        </p:txBody>
      </p:sp>
      <p:sp>
        <p:nvSpPr>
          <p:cNvPr id="5" name="Footer Placeholder 4">
            <a:extLst>
              <a:ext uri="{FF2B5EF4-FFF2-40B4-BE49-F238E27FC236}">
                <a16:creationId xmlns:a16="http://schemas.microsoft.com/office/drawing/2014/main" id="{AF3EF4B6-A47F-41F9-A13A-D9588632C3DF}"/>
              </a:ext>
            </a:extLst>
          </p:cNvPr>
          <p:cNvSpPr>
            <a:spLocks noGrp="1"/>
          </p:cNvSpPr>
          <p:nvPr>
            <p:ph type="ftr" sz="quarter" idx="11"/>
          </p:nvPr>
        </p:nvSpPr>
        <p:spPr>
          <a:xfrm>
            <a:off x="259137" y="6356351"/>
            <a:ext cx="2652397" cy="365125"/>
          </a:xfrm>
        </p:spPr>
        <p:txBody>
          <a:bodyPr/>
          <a:lstStyle>
            <a:lvl1pPr>
              <a:defRPr>
                <a:solidFill>
                  <a:schemeClr val="bg1"/>
                </a:solidFill>
              </a:defRPr>
            </a:lvl1pPr>
          </a:lstStyle>
          <a:p>
            <a:r>
              <a:rPr lang="en-US" dirty="0"/>
              <a:t>CONFIDENTIAL - DO NOT PRINT OR COPY - THESE MATERIALS ARE FOR YOUR VIEWING ONLY AND ARE NOT INTENDED FOR DISTRIBUTION; FOR PRESENTATION PURPOSES ONLY</a:t>
            </a:r>
          </a:p>
        </p:txBody>
      </p:sp>
      <p:sp>
        <p:nvSpPr>
          <p:cNvPr id="6" name="Slide Number Placeholder 5">
            <a:extLst>
              <a:ext uri="{FF2B5EF4-FFF2-40B4-BE49-F238E27FC236}">
                <a16:creationId xmlns:a16="http://schemas.microsoft.com/office/drawing/2014/main" id="{A39A2F8D-27E0-4379-ACC5-48DED9E7113F}"/>
              </a:ext>
            </a:extLst>
          </p:cNvPr>
          <p:cNvSpPr>
            <a:spLocks noGrp="1"/>
          </p:cNvSpPr>
          <p:nvPr>
            <p:ph type="sldNum" sz="quarter" idx="12"/>
          </p:nvPr>
        </p:nvSpPr>
        <p:spPr/>
        <p:txBody>
          <a:bodyPr/>
          <a:lstStyle/>
          <a:p>
            <a:fld id="{AAC118CB-F64A-43FC-9E51-DC857DC08C7C}" type="slidenum">
              <a:rPr lang="en-US" smtClean="0"/>
              <a:t>‹#›</a:t>
            </a:fld>
            <a:endParaRPr lang="en-US"/>
          </a:p>
        </p:txBody>
      </p:sp>
    </p:spTree>
    <p:extLst>
      <p:ext uri="{BB962C8B-B14F-4D97-AF65-F5344CB8AC3E}">
        <p14:creationId xmlns:p14="http://schemas.microsoft.com/office/powerpoint/2010/main" val="15049224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1" name="Picture Placeholder 21">
            <a:extLst>
              <a:ext uri="{FF2B5EF4-FFF2-40B4-BE49-F238E27FC236}">
                <a16:creationId xmlns:a16="http://schemas.microsoft.com/office/drawing/2014/main" id="{23A6BA6F-12D6-4D46-86F4-A2B18CC4C9C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3083735" cy="6858000"/>
          </a:xfrm>
          <a:prstGeom prst="rect">
            <a:avLst/>
          </a:prstGeom>
        </p:spPr>
      </p:pic>
      <p:sp>
        <p:nvSpPr>
          <p:cNvPr id="12" name="Rectangle 11">
            <a:extLst>
              <a:ext uri="{FF2B5EF4-FFF2-40B4-BE49-F238E27FC236}">
                <a16:creationId xmlns:a16="http://schemas.microsoft.com/office/drawing/2014/main" id="{7843F2F4-38F3-4C74-8509-007563A73332}"/>
              </a:ext>
            </a:extLst>
          </p:cNvPr>
          <p:cNvSpPr/>
          <p:nvPr userDrawn="1"/>
        </p:nvSpPr>
        <p:spPr>
          <a:xfrm>
            <a:off x="0" y="0"/>
            <a:ext cx="3083719" cy="6858000"/>
          </a:xfrm>
          <a:prstGeom prst="rect">
            <a:avLst/>
          </a:prstGeom>
          <a:solidFill>
            <a:srgbClr val="00447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dirty="0"/>
          </a:p>
        </p:txBody>
      </p:sp>
      <p:sp>
        <p:nvSpPr>
          <p:cNvPr id="2" name="Title 1">
            <a:extLst>
              <a:ext uri="{FF2B5EF4-FFF2-40B4-BE49-F238E27FC236}">
                <a16:creationId xmlns:a16="http://schemas.microsoft.com/office/drawing/2014/main" id="{F871AB4A-CE95-4A5F-B012-9649AAD4C9DC}"/>
              </a:ext>
            </a:extLst>
          </p:cNvPr>
          <p:cNvSpPr>
            <a:spLocks noGrp="1"/>
          </p:cNvSpPr>
          <p:nvPr>
            <p:ph type="title"/>
          </p:nvPr>
        </p:nvSpPr>
        <p:spPr>
          <a:xfrm>
            <a:off x="3358055" y="419100"/>
            <a:ext cx="5328744" cy="1181100"/>
          </a:xfrm>
        </p:spPr>
        <p:txBody>
          <a:bodyPr/>
          <a:lstStyle/>
          <a:p>
            <a:r>
              <a:rPr lang="en-US" dirty="0"/>
              <a:t>Click to edit Master title style</a:t>
            </a:r>
          </a:p>
        </p:txBody>
      </p:sp>
      <p:sp>
        <p:nvSpPr>
          <p:cNvPr id="4" name="Date Placeholder 3">
            <a:extLst>
              <a:ext uri="{FF2B5EF4-FFF2-40B4-BE49-F238E27FC236}">
                <a16:creationId xmlns:a16="http://schemas.microsoft.com/office/drawing/2014/main" id="{5793A214-8040-4484-B2BB-03BD8821430F}"/>
              </a:ext>
            </a:extLst>
          </p:cNvPr>
          <p:cNvSpPr>
            <a:spLocks noGrp="1"/>
          </p:cNvSpPr>
          <p:nvPr>
            <p:ph type="dt" sz="half" idx="10"/>
          </p:nvPr>
        </p:nvSpPr>
        <p:spPr/>
        <p:txBody>
          <a:bodyPr/>
          <a:lstStyle/>
          <a:p>
            <a:fld id="{BB6A4ECC-3E03-4661-8845-285082967003}" type="datetime1">
              <a:rPr lang="en-US" smtClean="0"/>
              <a:t>6/2/21</a:t>
            </a:fld>
            <a:endParaRPr lang="en-US"/>
          </a:p>
        </p:txBody>
      </p:sp>
      <p:sp>
        <p:nvSpPr>
          <p:cNvPr id="10" name="Chord 9">
            <a:extLst>
              <a:ext uri="{FF2B5EF4-FFF2-40B4-BE49-F238E27FC236}">
                <a16:creationId xmlns:a16="http://schemas.microsoft.com/office/drawing/2014/main" id="{44BA7478-FE9E-4C5B-9197-F8F11FE98732}"/>
              </a:ext>
            </a:extLst>
          </p:cNvPr>
          <p:cNvSpPr/>
          <p:nvPr userDrawn="1"/>
        </p:nvSpPr>
        <p:spPr>
          <a:xfrm flipH="1">
            <a:off x="-116000" y="6313099"/>
            <a:ext cx="336747" cy="448996"/>
          </a:xfrm>
          <a:prstGeom prst="chord">
            <a:avLst>
              <a:gd name="adj1" fmla="val 4302217"/>
              <a:gd name="adj2" fmla="val 1728699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800"/>
          </a:p>
        </p:txBody>
      </p:sp>
      <p:sp>
        <p:nvSpPr>
          <p:cNvPr id="5" name="Footer Placeholder 4">
            <a:extLst>
              <a:ext uri="{FF2B5EF4-FFF2-40B4-BE49-F238E27FC236}">
                <a16:creationId xmlns:a16="http://schemas.microsoft.com/office/drawing/2014/main" id="{AF3EF4B6-A47F-41F9-A13A-D9588632C3DF}"/>
              </a:ext>
            </a:extLst>
          </p:cNvPr>
          <p:cNvSpPr>
            <a:spLocks noGrp="1"/>
          </p:cNvSpPr>
          <p:nvPr>
            <p:ph type="ftr" sz="quarter" idx="11"/>
          </p:nvPr>
        </p:nvSpPr>
        <p:spPr>
          <a:xfrm>
            <a:off x="259137" y="6356351"/>
            <a:ext cx="2652397" cy="365125"/>
          </a:xfrm>
        </p:spPr>
        <p:txBody>
          <a:bodyPr/>
          <a:lstStyle>
            <a:lvl1pPr>
              <a:defRPr>
                <a:solidFill>
                  <a:schemeClr val="bg1"/>
                </a:solidFill>
              </a:defRPr>
            </a:lvl1pPr>
          </a:lstStyle>
          <a:p>
            <a:r>
              <a:rPr lang="en-US" dirty="0"/>
              <a:t>CONFIDENTIAL - DO NOT PRINT OR COPY - THESE MATERIALS ARE FOR YOUR VIEWING ONLY AND ARE NOT INTENDED FOR DISTRIBUTION; FOR PRESENTATION PURPOSES ONLY</a:t>
            </a:r>
          </a:p>
        </p:txBody>
      </p:sp>
      <p:sp>
        <p:nvSpPr>
          <p:cNvPr id="6" name="Slide Number Placeholder 5">
            <a:extLst>
              <a:ext uri="{FF2B5EF4-FFF2-40B4-BE49-F238E27FC236}">
                <a16:creationId xmlns:a16="http://schemas.microsoft.com/office/drawing/2014/main" id="{A39A2F8D-27E0-4379-ACC5-48DED9E7113F}"/>
              </a:ext>
            </a:extLst>
          </p:cNvPr>
          <p:cNvSpPr>
            <a:spLocks noGrp="1"/>
          </p:cNvSpPr>
          <p:nvPr>
            <p:ph type="sldNum" sz="quarter" idx="12"/>
          </p:nvPr>
        </p:nvSpPr>
        <p:spPr/>
        <p:txBody>
          <a:bodyPr/>
          <a:lstStyle/>
          <a:p>
            <a:fld id="{AAC118CB-F64A-43FC-9E51-DC857DC08C7C}" type="slidenum">
              <a:rPr lang="en-US" smtClean="0"/>
              <a:t>‹#›</a:t>
            </a:fld>
            <a:endParaRPr lang="en-US"/>
          </a:p>
        </p:txBody>
      </p:sp>
    </p:spTree>
    <p:extLst>
      <p:ext uri="{BB962C8B-B14F-4D97-AF65-F5344CB8AC3E}">
        <p14:creationId xmlns:p14="http://schemas.microsoft.com/office/powerpoint/2010/main" val="864619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8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5867400"/>
            <a:ext cx="1905000" cy="457200"/>
          </a:xfrm>
          <a:prstGeom prst="rect">
            <a:avLst/>
          </a:prstGeom>
        </p:spPr>
        <p:txBody>
          <a:bodyPr/>
          <a:lstStyle>
            <a:lvl1pPr eaLnBrk="0" hangingPunct="0">
              <a:defRPr>
                <a:latin typeface="Arial" charset="0"/>
                <a:ea typeface="ＭＳ Ｐゴシック" charset="0"/>
                <a:cs typeface="+mn-cs"/>
              </a:defRPr>
            </a:lvl1pPr>
          </a:lstStyle>
          <a:p>
            <a:pPr>
              <a:defRPr/>
            </a:pPr>
            <a:endParaRPr lang="en-US"/>
          </a:p>
        </p:txBody>
      </p:sp>
      <p:sp>
        <p:nvSpPr>
          <p:cNvPr id="5" name="Rectangle 5"/>
          <p:cNvSpPr>
            <a:spLocks noGrp="1" noChangeArrowheads="1"/>
          </p:cNvSpPr>
          <p:nvPr>
            <p:ph type="ftr" sz="quarter" idx="11"/>
          </p:nvPr>
        </p:nvSpPr>
        <p:spPr>
          <a:xfrm>
            <a:off x="609600" y="5867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E8A21EB-41B5-3F43-BBDA-0C691F0CF6B8}" type="slidenum">
              <a:rPr lang="en-US"/>
              <a:pPr>
                <a:defRPr/>
              </a:pPr>
              <a:t>‹#›</a:t>
            </a:fld>
            <a:endParaRPr lang="en-US" dirty="0"/>
          </a:p>
        </p:txBody>
      </p:sp>
    </p:spTree>
    <p:extLst>
      <p:ext uri="{BB962C8B-B14F-4D97-AF65-F5344CB8AC3E}">
        <p14:creationId xmlns:p14="http://schemas.microsoft.com/office/powerpoint/2010/main" val="611830961"/>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13" name="Picture Placeholder 19">
            <a:extLst>
              <a:ext uri="{FF2B5EF4-FFF2-40B4-BE49-F238E27FC236}">
                <a16:creationId xmlns:a16="http://schemas.microsoft.com/office/drawing/2014/main" id="{7A6E3351-98C1-486F-8046-1F25610777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1" y="0"/>
            <a:ext cx="3083735" cy="6858000"/>
          </a:xfrm>
          <a:prstGeom prst="rect">
            <a:avLst/>
          </a:prstGeom>
        </p:spPr>
      </p:pic>
      <p:sp>
        <p:nvSpPr>
          <p:cNvPr id="14" name="Rectangle 13">
            <a:extLst>
              <a:ext uri="{FF2B5EF4-FFF2-40B4-BE49-F238E27FC236}">
                <a16:creationId xmlns:a16="http://schemas.microsoft.com/office/drawing/2014/main" id="{4F8F93DF-DB46-4BBB-AA33-767643D27539}"/>
              </a:ext>
            </a:extLst>
          </p:cNvPr>
          <p:cNvSpPr/>
          <p:nvPr userDrawn="1"/>
        </p:nvSpPr>
        <p:spPr>
          <a:xfrm>
            <a:off x="-1" y="0"/>
            <a:ext cx="3083719" cy="6858000"/>
          </a:xfrm>
          <a:prstGeom prst="rect">
            <a:avLst/>
          </a:prstGeom>
          <a:solidFill>
            <a:srgbClr val="00447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dirty="0"/>
          </a:p>
        </p:txBody>
      </p:sp>
      <p:sp>
        <p:nvSpPr>
          <p:cNvPr id="2" name="Title 1">
            <a:extLst>
              <a:ext uri="{FF2B5EF4-FFF2-40B4-BE49-F238E27FC236}">
                <a16:creationId xmlns:a16="http://schemas.microsoft.com/office/drawing/2014/main" id="{F871AB4A-CE95-4A5F-B012-9649AAD4C9DC}"/>
              </a:ext>
            </a:extLst>
          </p:cNvPr>
          <p:cNvSpPr>
            <a:spLocks noGrp="1"/>
          </p:cNvSpPr>
          <p:nvPr>
            <p:ph type="title"/>
          </p:nvPr>
        </p:nvSpPr>
        <p:spPr>
          <a:xfrm>
            <a:off x="3358055" y="419100"/>
            <a:ext cx="5328744" cy="1181100"/>
          </a:xfrm>
        </p:spPr>
        <p:txBody>
          <a:bodyPr/>
          <a:lstStyle/>
          <a:p>
            <a:r>
              <a:rPr lang="en-US" dirty="0"/>
              <a:t>Click to edit Master title style</a:t>
            </a:r>
          </a:p>
        </p:txBody>
      </p:sp>
      <p:sp>
        <p:nvSpPr>
          <p:cNvPr id="4" name="Date Placeholder 3">
            <a:extLst>
              <a:ext uri="{FF2B5EF4-FFF2-40B4-BE49-F238E27FC236}">
                <a16:creationId xmlns:a16="http://schemas.microsoft.com/office/drawing/2014/main" id="{5793A214-8040-4484-B2BB-03BD8821430F}"/>
              </a:ext>
            </a:extLst>
          </p:cNvPr>
          <p:cNvSpPr>
            <a:spLocks noGrp="1"/>
          </p:cNvSpPr>
          <p:nvPr>
            <p:ph type="dt" sz="half" idx="10"/>
          </p:nvPr>
        </p:nvSpPr>
        <p:spPr/>
        <p:txBody>
          <a:bodyPr/>
          <a:lstStyle/>
          <a:p>
            <a:fld id="{BB6A4ECC-3E03-4661-8845-285082967003}" type="datetime1">
              <a:rPr lang="en-US" smtClean="0"/>
              <a:t>6/2/21</a:t>
            </a:fld>
            <a:endParaRPr lang="en-US"/>
          </a:p>
        </p:txBody>
      </p:sp>
      <p:sp>
        <p:nvSpPr>
          <p:cNvPr id="10" name="Chord 9">
            <a:extLst>
              <a:ext uri="{FF2B5EF4-FFF2-40B4-BE49-F238E27FC236}">
                <a16:creationId xmlns:a16="http://schemas.microsoft.com/office/drawing/2014/main" id="{44BA7478-FE9E-4C5B-9197-F8F11FE98732}"/>
              </a:ext>
            </a:extLst>
          </p:cNvPr>
          <p:cNvSpPr/>
          <p:nvPr userDrawn="1"/>
        </p:nvSpPr>
        <p:spPr>
          <a:xfrm flipH="1">
            <a:off x="-116000" y="6313099"/>
            <a:ext cx="336747" cy="448996"/>
          </a:xfrm>
          <a:prstGeom prst="chord">
            <a:avLst>
              <a:gd name="adj1" fmla="val 4302217"/>
              <a:gd name="adj2" fmla="val 1728699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800"/>
          </a:p>
        </p:txBody>
      </p:sp>
      <p:sp>
        <p:nvSpPr>
          <p:cNvPr id="5" name="Footer Placeholder 4">
            <a:extLst>
              <a:ext uri="{FF2B5EF4-FFF2-40B4-BE49-F238E27FC236}">
                <a16:creationId xmlns:a16="http://schemas.microsoft.com/office/drawing/2014/main" id="{AF3EF4B6-A47F-41F9-A13A-D9588632C3DF}"/>
              </a:ext>
            </a:extLst>
          </p:cNvPr>
          <p:cNvSpPr>
            <a:spLocks noGrp="1"/>
          </p:cNvSpPr>
          <p:nvPr>
            <p:ph type="ftr" sz="quarter" idx="11"/>
          </p:nvPr>
        </p:nvSpPr>
        <p:spPr>
          <a:xfrm>
            <a:off x="259137" y="6356351"/>
            <a:ext cx="2652397" cy="365125"/>
          </a:xfrm>
        </p:spPr>
        <p:txBody>
          <a:bodyPr/>
          <a:lstStyle>
            <a:lvl1pPr>
              <a:defRPr>
                <a:solidFill>
                  <a:schemeClr val="bg1"/>
                </a:solidFill>
              </a:defRPr>
            </a:lvl1pPr>
          </a:lstStyle>
          <a:p>
            <a:r>
              <a:rPr lang="en-US" dirty="0"/>
              <a:t>CONFIDENTIAL - DO NOT PRINT OR COPY - THESE MATERIALS ARE FOR YOUR VIEWING ONLY AND ARE NOT INTENDED FOR DISTRIBUTION; FOR PRESENTATION PURPOSES ONLY</a:t>
            </a:r>
          </a:p>
        </p:txBody>
      </p:sp>
      <p:sp>
        <p:nvSpPr>
          <p:cNvPr id="6" name="Slide Number Placeholder 5">
            <a:extLst>
              <a:ext uri="{FF2B5EF4-FFF2-40B4-BE49-F238E27FC236}">
                <a16:creationId xmlns:a16="http://schemas.microsoft.com/office/drawing/2014/main" id="{A39A2F8D-27E0-4379-ACC5-48DED9E7113F}"/>
              </a:ext>
            </a:extLst>
          </p:cNvPr>
          <p:cNvSpPr>
            <a:spLocks noGrp="1"/>
          </p:cNvSpPr>
          <p:nvPr>
            <p:ph type="sldNum" sz="quarter" idx="12"/>
          </p:nvPr>
        </p:nvSpPr>
        <p:spPr/>
        <p:txBody>
          <a:bodyPr/>
          <a:lstStyle/>
          <a:p>
            <a:fld id="{AAC118CB-F64A-43FC-9E51-DC857DC08C7C}" type="slidenum">
              <a:rPr lang="en-US" smtClean="0"/>
              <a:t>‹#›</a:t>
            </a:fld>
            <a:endParaRPr lang="en-US"/>
          </a:p>
        </p:txBody>
      </p:sp>
    </p:spTree>
    <p:extLst>
      <p:ext uri="{BB962C8B-B14F-4D97-AF65-F5344CB8AC3E}">
        <p14:creationId xmlns:p14="http://schemas.microsoft.com/office/powerpoint/2010/main" val="25157229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9" name="Picture Placeholder 19">
            <a:extLst>
              <a:ext uri="{FF2B5EF4-FFF2-40B4-BE49-F238E27FC236}">
                <a16:creationId xmlns:a16="http://schemas.microsoft.com/office/drawing/2014/main" id="{D05EAB79-98F4-4241-BDCD-16F7AADAEF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1" y="0"/>
            <a:ext cx="3083735" cy="6858000"/>
          </a:xfrm>
          <a:prstGeom prst="rect">
            <a:avLst/>
          </a:prstGeom>
        </p:spPr>
      </p:pic>
      <p:sp>
        <p:nvSpPr>
          <p:cNvPr id="11" name="Rectangle 10">
            <a:extLst>
              <a:ext uri="{FF2B5EF4-FFF2-40B4-BE49-F238E27FC236}">
                <a16:creationId xmlns:a16="http://schemas.microsoft.com/office/drawing/2014/main" id="{4380A004-C3D1-44CD-A2CA-209B60D25A2F}"/>
              </a:ext>
            </a:extLst>
          </p:cNvPr>
          <p:cNvSpPr/>
          <p:nvPr userDrawn="1"/>
        </p:nvSpPr>
        <p:spPr>
          <a:xfrm>
            <a:off x="0" y="0"/>
            <a:ext cx="3083719" cy="6858000"/>
          </a:xfrm>
          <a:prstGeom prst="rect">
            <a:avLst/>
          </a:prstGeom>
          <a:solidFill>
            <a:srgbClr val="00447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dirty="0"/>
          </a:p>
        </p:txBody>
      </p:sp>
      <p:sp>
        <p:nvSpPr>
          <p:cNvPr id="2" name="Title 1">
            <a:extLst>
              <a:ext uri="{FF2B5EF4-FFF2-40B4-BE49-F238E27FC236}">
                <a16:creationId xmlns:a16="http://schemas.microsoft.com/office/drawing/2014/main" id="{F871AB4A-CE95-4A5F-B012-9649AAD4C9DC}"/>
              </a:ext>
            </a:extLst>
          </p:cNvPr>
          <p:cNvSpPr>
            <a:spLocks noGrp="1"/>
          </p:cNvSpPr>
          <p:nvPr>
            <p:ph type="title"/>
          </p:nvPr>
        </p:nvSpPr>
        <p:spPr>
          <a:xfrm>
            <a:off x="3358055" y="419100"/>
            <a:ext cx="5328744" cy="1181100"/>
          </a:xfrm>
        </p:spPr>
        <p:txBody>
          <a:bodyPr/>
          <a:lstStyle/>
          <a:p>
            <a:r>
              <a:rPr lang="en-US" dirty="0"/>
              <a:t>Click to edit Master title style</a:t>
            </a:r>
          </a:p>
        </p:txBody>
      </p:sp>
      <p:sp>
        <p:nvSpPr>
          <p:cNvPr id="4" name="Date Placeholder 3">
            <a:extLst>
              <a:ext uri="{FF2B5EF4-FFF2-40B4-BE49-F238E27FC236}">
                <a16:creationId xmlns:a16="http://schemas.microsoft.com/office/drawing/2014/main" id="{5793A214-8040-4484-B2BB-03BD8821430F}"/>
              </a:ext>
            </a:extLst>
          </p:cNvPr>
          <p:cNvSpPr>
            <a:spLocks noGrp="1"/>
          </p:cNvSpPr>
          <p:nvPr>
            <p:ph type="dt" sz="half" idx="10"/>
          </p:nvPr>
        </p:nvSpPr>
        <p:spPr/>
        <p:txBody>
          <a:bodyPr/>
          <a:lstStyle/>
          <a:p>
            <a:fld id="{BB6A4ECC-3E03-4661-8845-285082967003}" type="datetime1">
              <a:rPr lang="en-US" smtClean="0"/>
              <a:t>6/2/21</a:t>
            </a:fld>
            <a:endParaRPr lang="en-US"/>
          </a:p>
        </p:txBody>
      </p:sp>
      <p:sp>
        <p:nvSpPr>
          <p:cNvPr id="10" name="Chord 9">
            <a:extLst>
              <a:ext uri="{FF2B5EF4-FFF2-40B4-BE49-F238E27FC236}">
                <a16:creationId xmlns:a16="http://schemas.microsoft.com/office/drawing/2014/main" id="{44BA7478-FE9E-4C5B-9197-F8F11FE98732}"/>
              </a:ext>
            </a:extLst>
          </p:cNvPr>
          <p:cNvSpPr/>
          <p:nvPr userDrawn="1"/>
        </p:nvSpPr>
        <p:spPr>
          <a:xfrm flipH="1">
            <a:off x="-116000" y="6313099"/>
            <a:ext cx="336747" cy="448996"/>
          </a:xfrm>
          <a:prstGeom prst="chord">
            <a:avLst>
              <a:gd name="adj1" fmla="val 4302217"/>
              <a:gd name="adj2" fmla="val 1728699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800"/>
          </a:p>
        </p:txBody>
      </p:sp>
      <p:sp>
        <p:nvSpPr>
          <p:cNvPr id="5" name="Footer Placeholder 4">
            <a:extLst>
              <a:ext uri="{FF2B5EF4-FFF2-40B4-BE49-F238E27FC236}">
                <a16:creationId xmlns:a16="http://schemas.microsoft.com/office/drawing/2014/main" id="{AF3EF4B6-A47F-41F9-A13A-D9588632C3DF}"/>
              </a:ext>
            </a:extLst>
          </p:cNvPr>
          <p:cNvSpPr>
            <a:spLocks noGrp="1"/>
          </p:cNvSpPr>
          <p:nvPr>
            <p:ph type="ftr" sz="quarter" idx="11"/>
          </p:nvPr>
        </p:nvSpPr>
        <p:spPr>
          <a:xfrm>
            <a:off x="259137" y="6356351"/>
            <a:ext cx="2652397" cy="365125"/>
          </a:xfrm>
        </p:spPr>
        <p:txBody>
          <a:bodyPr/>
          <a:lstStyle>
            <a:lvl1pPr>
              <a:defRPr>
                <a:solidFill>
                  <a:schemeClr val="bg1"/>
                </a:solidFill>
              </a:defRPr>
            </a:lvl1pPr>
          </a:lstStyle>
          <a:p>
            <a:r>
              <a:rPr lang="en-US" dirty="0"/>
              <a:t>CONFIDENTIAL - DO NOT PRINT OR COPY - THESE MATERIALS ARE FOR YOUR VIEWING ONLY AND ARE NOT INTENDED FOR DISTRIBUTION; FOR PRESENTATION PURPOSES ONLY</a:t>
            </a:r>
          </a:p>
        </p:txBody>
      </p:sp>
      <p:sp>
        <p:nvSpPr>
          <p:cNvPr id="6" name="Slide Number Placeholder 5">
            <a:extLst>
              <a:ext uri="{FF2B5EF4-FFF2-40B4-BE49-F238E27FC236}">
                <a16:creationId xmlns:a16="http://schemas.microsoft.com/office/drawing/2014/main" id="{A39A2F8D-27E0-4379-ACC5-48DED9E7113F}"/>
              </a:ext>
            </a:extLst>
          </p:cNvPr>
          <p:cNvSpPr>
            <a:spLocks noGrp="1"/>
          </p:cNvSpPr>
          <p:nvPr>
            <p:ph type="sldNum" sz="quarter" idx="12"/>
          </p:nvPr>
        </p:nvSpPr>
        <p:spPr/>
        <p:txBody>
          <a:bodyPr/>
          <a:lstStyle/>
          <a:p>
            <a:fld id="{AAC118CB-F64A-43FC-9E51-DC857DC08C7C}" type="slidenum">
              <a:rPr lang="en-US" smtClean="0"/>
              <a:t>‹#›</a:t>
            </a:fld>
            <a:endParaRPr lang="en-US"/>
          </a:p>
        </p:txBody>
      </p:sp>
    </p:spTree>
    <p:extLst>
      <p:ext uri="{BB962C8B-B14F-4D97-AF65-F5344CB8AC3E}">
        <p14:creationId xmlns:p14="http://schemas.microsoft.com/office/powerpoint/2010/main" val="2325011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E3699591-8738-4A20-8727-E767E12B0D97}"/>
              </a:ext>
            </a:extLst>
          </p:cNvPr>
          <p:cNvSpPr/>
          <p:nvPr userDrawn="1"/>
        </p:nvSpPr>
        <p:spPr>
          <a:xfrm>
            <a:off x="5659582" y="0"/>
            <a:ext cx="3484418"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800"/>
          </a:p>
        </p:txBody>
      </p:sp>
      <p:sp>
        <p:nvSpPr>
          <p:cNvPr id="11" name="Freeform: Shape 10">
            <a:extLst>
              <a:ext uri="{FF2B5EF4-FFF2-40B4-BE49-F238E27FC236}">
                <a16:creationId xmlns:a16="http://schemas.microsoft.com/office/drawing/2014/main" id="{77F2E8DE-1AA0-4277-9ADB-5D25910D25BC}"/>
              </a:ext>
            </a:extLst>
          </p:cNvPr>
          <p:cNvSpPr/>
          <p:nvPr userDrawn="1"/>
        </p:nvSpPr>
        <p:spPr>
          <a:xfrm>
            <a:off x="0" y="0"/>
            <a:ext cx="8387304" cy="6858000"/>
          </a:xfrm>
          <a:custGeom>
            <a:avLst/>
            <a:gdLst>
              <a:gd name="connsiteX0" fmla="*/ 0 w 11183072"/>
              <a:gd name="connsiteY0" fmla="*/ 0 h 6858000"/>
              <a:gd name="connsiteX1" fmla="*/ 10929133 w 11183072"/>
              <a:gd name="connsiteY1" fmla="*/ 0 h 6858000"/>
              <a:gd name="connsiteX2" fmla="*/ 10969234 w 11183072"/>
              <a:gd name="connsiteY2" fmla="*/ 141216 h 6858000"/>
              <a:gd name="connsiteX3" fmla="*/ 11183072 w 11183072"/>
              <a:gd name="connsiteY3" fmla="*/ 1838708 h 6858000"/>
              <a:gd name="connsiteX4" fmla="*/ 9193664 w 11183072"/>
              <a:gd name="connsiteY4" fmla="*/ 6641563 h 6858000"/>
              <a:gd name="connsiteX5" fmla="*/ 8966651 w 11183072"/>
              <a:gd name="connsiteY5" fmla="*/ 6858000 h 6858000"/>
              <a:gd name="connsiteX6" fmla="*/ 0 w 11183072"/>
              <a:gd name="connsiteY6" fmla="*/ 6858000 h 6858000"/>
              <a:gd name="connsiteX7" fmla="*/ 0 w 1118307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3072" h="6858000">
                <a:moveTo>
                  <a:pt x="0" y="0"/>
                </a:moveTo>
                <a:lnTo>
                  <a:pt x="10929133" y="0"/>
                </a:lnTo>
                <a:lnTo>
                  <a:pt x="10969234" y="141216"/>
                </a:lnTo>
                <a:cubicBezTo>
                  <a:pt x="11108829" y="683779"/>
                  <a:pt x="11183072" y="1252573"/>
                  <a:pt x="11183072" y="1838708"/>
                </a:cubicBezTo>
                <a:cubicBezTo>
                  <a:pt x="11183072" y="3714340"/>
                  <a:pt x="10422822" y="5412405"/>
                  <a:pt x="9193664" y="6641563"/>
                </a:cubicBezTo>
                <a:lnTo>
                  <a:pt x="8966651"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800"/>
          </a:p>
        </p:txBody>
      </p:sp>
      <p:sp>
        <p:nvSpPr>
          <p:cNvPr id="52" name="Chord 51">
            <a:extLst>
              <a:ext uri="{FF2B5EF4-FFF2-40B4-BE49-F238E27FC236}">
                <a16:creationId xmlns:a16="http://schemas.microsoft.com/office/drawing/2014/main" id="{94AB76CF-FCA7-4D0D-9714-27A701D2EF8D}"/>
              </a:ext>
            </a:extLst>
          </p:cNvPr>
          <p:cNvSpPr/>
          <p:nvPr userDrawn="1"/>
        </p:nvSpPr>
        <p:spPr>
          <a:xfrm flipH="1">
            <a:off x="-116000" y="6313099"/>
            <a:ext cx="336747" cy="448996"/>
          </a:xfrm>
          <a:prstGeom prst="chord">
            <a:avLst>
              <a:gd name="adj1" fmla="val 4302217"/>
              <a:gd name="adj2" fmla="val 1728699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800"/>
          </a:p>
        </p:txBody>
      </p:sp>
      <p:sp>
        <p:nvSpPr>
          <p:cNvPr id="2" name="Title 1">
            <a:extLst>
              <a:ext uri="{FF2B5EF4-FFF2-40B4-BE49-F238E27FC236}">
                <a16:creationId xmlns:a16="http://schemas.microsoft.com/office/drawing/2014/main" id="{1E4C3D21-7F90-4352-B44D-D8DD6C7C5CE2}"/>
              </a:ext>
            </a:extLst>
          </p:cNvPr>
          <p:cNvSpPr>
            <a:spLocks noGrp="1"/>
          </p:cNvSpPr>
          <p:nvPr>
            <p:ph type="title"/>
          </p:nvPr>
        </p:nvSpPr>
        <p:spPr>
          <a:xfrm>
            <a:off x="457200" y="1395702"/>
            <a:ext cx="6504709" cy="2852737"/>
          </a:xfrm>
        </p:spPr>
        <p:txBody>
          <a:bodyPr anchor="b">
            <a:normAutofit/>
          </a:bodyPr>
          <a:lstStyle>
            <a:lvl1pPr>
              <a:defRPr sz="405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ECA126A-40AA-457F-9021-7F2B856BA329}"/>
              </a:ext>
            </a:extLst>
          </p:cNvPr>
          <p:cNvSpPr>
            <a:spLocks noGrp="1"/>
          </p:cNvSpPr>
          <p:nvPr>
            <p:ph type="body" idx="1"/>
          </p:nvPr>
        </p:nvSpPr>
        <p:spPr>
          <a:xfrm>
            <a:off x="457200" y="4275427"/>
            <a:ext cx="7886700" cy="1500187"/>
          </a:xfrm>
        </p:spPr>
        <p:txBody>
          <a:bodyPr/>
          <a:lstStyle>
            <a:lvl1pPr marL="0" indent="0">
              <a:buNone/>
              <a:defRPr sz="1800">
                <a:solidFill>
                  <a:schemeClr val="accent3">
                    <a:lumMod val="20000"/>
                    <a:lumOff val="8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B1732EE-80AC-482C-802A-04DDECB5CBF0}"/>
              </a:ext>
            </a:extLst>
          </p:cNvPr>
          <p:cNvSpPr>
            <a:spLocks noGrp="1"/>
          </p:cNvSpPr>
          <p:nvPr>
            <p:ph type="dt" sz="half" idx="10"/>
          </p:nvPr>
        </p:nvSpPr>
        <p:spPr/>
        <p:txBody>
          <a:bodyPr/>
          <a:lstStyle/>
          <a:p>
            <a:fld id="{60A80243-9B70-4C25-89D4-BA45678DB707}" type="datetime1">
              <a:rPr lang="en-US" smtClean="0"/>
              <a:t>6/2/21</a:t>
            </a:fld>
            <a:endParaRPr lang="en-US"/>
          </a:p>
        </p:txBody>
      </p:sp>
      <p:sp>
        <p:nvSpPr>
          <p:cNvPr id="5" name="Footer Placeholder 4">
            <a:extLst>
              <a:ext uri="{FF2B5EF4-FFF2-40B4-BE49-F238E27FC236}">
                <a16:creationId xmlns:a16="http://schemas.microsoft.com/office/drawing/2014/main" id="{9997C33B-7887-4391-A62C-91915574AFD4}"/>
              </a:ext>
            </a:extLst>
          </p:cNvPr>
          <p:cNvSpPr>
            <a:spLocks noGrp="1"/>
          </p:cNvSpPr>
          <p:nvPr>
            <p:ph type="ftr" sz="quarter" idx="11"/>
          </p:nvPr>
        </p:nvSpPr>
        <p:spPr/>
        <p:txBody>
          <a:bodyPr/>
          <a:lstStyle>
            <a:lvl1pPr>
              <a:defRPr>
                <a:solidFill>
                  <a:schemeClr val="accent2">
                    <a:lumMod val="20000"/>
                    <a:lumOff val="80000"/>
                  </a:schemeClr>
                </a:solidFill>
              </a:defRPr>
            </a:lvl1pPr>
          </a:lstStyle>
          <a:p>
            <a:r>
              <a:rPr lang="en-US" dirty="0"/>
              <a:t>CONFIDENTIAL - DO NOT PRINT OR COPY - THESE MATERIALS ARE FOR YOUR VIEWING ONLY AND ARE NOT INTENDED FOR DISTRIBUTION; FOR PRESENTATION PURPOSES ONLY</a:t>
            </a:r>
          </a:p>
        </p:txBody>
      </p:sp>
      <p:sp>
        <p:nvSpPr>
          <p:cNvPr id="6" name="Slide Number Placeholder 5">
            <a:extLst>
              <a:ext uri="{FF2B5EF4-FFF2-40B4-BE49-F238E27FC236}">
                <a16:creationId xmlns:a16="http://schemas.microsoft.com/office/drawing/2014/main" id="{A3C88000-5BF1-46F5-A898-686086694B32}"/>
              </a:ext>
            </a:extLst>
          </p:cNvPr>
          <p:cNvSpPr>
            <a:spLocks noGrp="1"/>
          </p:cNvSpPr>
          <p:nvPr>
            <p:ph type="sldNum" sz="quarter" idx="12"/>
          </p:nvPr>
        </p:nvSpPr>
        <p:spPr/>
        <p:txBody>
          <a:bodyPr/>
          <a:lstStyle/>
          <a:p>
            <a:fld id="{AAC118CB-F64A-43FC-9E51-DC857DC08C7C}" type="slidenum">
              <a:rPr lang="en-US" smtClean="0"/>
              <a:t>‹#›</a:t>
            </a:fld>
            <a:endParaRPr lang="en-US"/>
          </a:p>
        </p:txBody>
      </p:sp>
      <p:grpSp>
        <p:nvGrpSpPr>
          <p:cNvPr id="54" name="Group 53">
            <a:extLst>
              <a:ext uri="{FF2B5EF4-FFF2-40B4-BE49-F238E27FC236}">
                <a16:creationId xmlns:a16="http://schemas.microsoft.com/office/drawing/2014/main" id="{C614CB07-5114-4543-A0E0-3716FA44396C}"/>
              </a:ext>
            </a:extLst>
          </p:cNvPr>
          <p:cNvGrpSpPr/>
          <p:nvPr userDrawn="1"/>
        </p:nvGrpSpPr>
        <p:grpSpPr>
          <a:xfrm>
            <a:off x="8331161" y="6295582"/>
            <a:ext cx="513434" cy="410053"/>
            <a:chOff x="6865938" y="879475"/>
            <a:chExt cx="4386262" cy="2627313"/>
          </a:xfrm>
        </p:grpSpPr>
        <p:sp>
          <p:nvSpPr>
            <p:cNvPr id="55" name="Freeform 5">
              <a:extLst>
                <a:ext uri="{FF2B5EF4-FFF2-40B4-BE49-F238E27FC236}">
                  <a16:creationId xmlns:a16="http://schemas.microsoft.com/office/drawing/2014/main" id="{3427D648-BE53-4B0B-8DEE-44675987C835}"/>
                </a:ext>
              </a:extLst>
            </p:cNvPr>
            <p:cNvSpPr>
              <a:spLocks noEditPoints="1"/>
            </p:cNvSpPr>
            <p:nvPr userDrawn="1"/>
          </p:nvSpPr>
          <p:spPr bwMode="auto">
            <a:xfrm>
              <a:off x="8615363" y="2049463"/>
              <a:ext cx="231775" cy="273050"/>
            </a:xfrm>
            <a:custGeom>
              <a:avLst/>
              <a:gdLst>
                <a:gd name="T0" fmla="*/ 0 w 146"/>
                <a:gd name="T1" fmla="*/ 172 h 172"/>
                <a:gd name="T2" fmla="*/ 0 w 146"/>
                <a:gd name="T3" fmla="*/ 0 h 172"/>
                <a:gd name="T4" fmla="*/ 80 w 146"/>
                <a:gd name="T5" fmla="*/ 0 h 172"/>
                <a:gd name="T6" fmla="*/ 80 w 146"/>
                <a:gd name="T7" fmla="*/ 0 h 172"/>
                <a:gd name="T8" fmla="*/ 102 w 146"/>
                <a:gd name="T9" fmla="*/ 2 h 172"/>
                <a:gd name="T10" fmla="*/ 112 w 146"/>
                <a:gd name="T11" fmla="*/ 4 h 172"/>
                <a:gd name="T12" fmla="*/ 120 w 146"/>
                <a:gd name="T13" fmla="*/ 8 h 172"/>
                <a:gd name="T14" fmla="*/ 120 w 146"/>
                <a:gd name="T15" fmla="*/ 8 h 172"/>
                <a:gd name="T16" fmla="*/ 132 w 146"/>
                <a:gd name="T17" fmla="*/ 18 h 172"/>
                <a:gd name="T18" fmla="*/ 140 w 146"/>
                <a:gd name="T19" fmla="*/ 28 h 172"/>
                <a:gd name="T20" fmla="*/ 146 w 146"/>
                <a:gd name="T21" fmla="*/ 38 h 172"/>
                <a:gd name="T22" fmla="*/ 146 w 146"/>
                <a:gd name="T23" fmla="*/ 50 h 172"/>
                <a:gd name="T24" fmla="*/ 146 w 146"/>
                <a:gd name="T25" fmla="*/ 50 h 172"/>
                <a:gd name="T26" fmla="*/ 146 w 146"/>
                <a:gd name="T27" fmla="*/ 62 h 172"/>
                <a:gd name="T28" fmla="*/ 142 w 146"/>
                <a:gd name="T29" fmla="*/ 74 h 172"/>
                <a:gd name="T30" fmla="*/ 136 w 146"/>
                <a:gd name="T31" fmla="*/ 82 h 172"/>
                <a:gd name="T32" fmla="*/ 128 w 146"/>
                <a:gd name="T33" fmla="*/ 90 h 172"/>
                <a:gd name="T34" fmla="*/ 118 w 146"/>
                <a:gd name="T35" fmla="*/ 96 h 172"/>
                <a:gd name="T36" fmla="*/ 108 w 146"/>
                <a:gd name="T37" fmla="*/ 100 h 172"/>
                <a:gd name="T38" fmla="*/ 96 w 146"/>
                <a:gd name="T39" fmla="*/ 102 h 172"/>
                <a:gd name="T40" fmla="*/ 84 w 146"/>
                <a:gd name="T41" fmla="*/ 104 h 172"/>
                <a:gd name="T42" fmla="*/ 36 w 146"/>
                <a:gd name="T43" fmla="*/ 104 h 172"/>
                <a:gd name="T44" fmla="*/ 36 w 146"/>
                <a:gd name="T45" fmla="*/ 172 h 172"/>
                <a:gd name="T46" fmla="*/ 0 w 146"/>
                <a:gd name="T47" fmla="*/ 172 h 172"/>
                <a:gd name="T48" fmla="*/ 36 w 146"/>
                <a:gd name="T49" fmla="*/ 78 h 172"/>
                <a:gd name="T50" fmla="*/ 78 w 146"/>
                <a:gd name="T51" fmla="*/ 78 h 172"/>
                <a:gd name="T52" fmla="*/ 78 w 146"/>
                <a:gd name="T53" fmla="*/ 78 h 172"/>
                <a:gd name="T54" fmla="*/ 86 w 146"/>
                <a:gd name="T55" fmla="*/ 76 h 172"/>
                <a:gd name="T56" fmla="*/ 94 w 146"/>
                <a:gd name="T57" fmla="*/ 74 h 172"/>
                <a:gd name="T58" fmla="*/ 98 w 146"/>
                <a:gd name="T59" fmla="*/ 72 h 172"/>
                <a:gd name="T60" fmla="*/ 104 w 146"/>
                <a:gd name="T61" fmla="*/ 68 h 172"/>
                <a:gd name="T62" fmla="*/ 108 w 146"/>
                <a:gd name="T63" fmla="*/ 60 h 172"/>
                <a:gd name="T64" fmla="*/ 110 w 146"/>
                <a:gd name="T65" fmla="*/ 52 h 172"/>
                <a:gd name="T66" fmla="*/ 110 w 146"/>
                <a:gd name="T67" fmla="*/ 52 h 172"/>
                <a:gd name="T68" fmla="*/ 108 w 146"/>
                <a:gd name="T69" fmla="*/ 42 h 172"/>
                <a:gd name="T70" fmla="*/ 106 w 146"/>
                <a:gd name="T71" fmla="*/ 36 h 172"/>
                <a:gd name="T72" fmla="*/ 106 w 146"/>
                <a:gd name="T73" fmla="*/ 36 h 172"/>
                <a:gd name="T74" fmla="*/ 100 w 146"/>
                <a:gd name="T75" fmla="*/ 32 h 172"/>
                <a:gd name="T76" fmla="*/ 94 w 146"/>
                <a:gd name="T77" fmla="*/ 28 h 172"/>
                <a:gd name="T78" fmla="*/ 84 w 146"/>
                <a:gd name="T79" fmla="*/ 26 h 172"/>
                <a:gd name="T80" fmla="*/ 74 w 146"/>
                <a:gd name="T81" fmla="*/ 26 h 172"/>
                <a:gd name="T82" fmla="*/ 36 w 146"/>
                <a:gd name="T83" fmla="*/ 26 h 172"/>
                <a:gd name="T84" fmla="*/ 36 w 146"/>
                <a:gd name="T85" fmla="*/ 78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6" h="172">
                  <a:moveTo>
                    <a:pt x="0" y="172"/>
                  </a:moveTo>
                  <a:lnTo>
                    <a:pt x="0" y="0"/>
                  </a:lnTo>
                  <a:lnTo>
                    <a:pt x="80" y="0"/>
                  </a:lnTo>
                  <a:lnTo>
                    <a:pt x="80" y="0"/>
                  </a:lnTo>
                  <a:lnTo>
                    <a:pt x="102" y="2"/>
                  </a:lnTo>
                  <a:lnTo>
                    <a:pt x="112" y="4"/>
                  </a:lnTo>
                  <a:lnTo>
                    <a:pt x="120" y="8"/>
                  </a:lnTo>
                  <a:lnTo>
                    <a:pt x="120" y="8"/>
                  </a:lnTo>
                  <a:lnTo>
                    <a:pt x="132" y="18"/>
                  </a:lnTo>
                  <a:lnTo>
                    <a:pt x="140" y="28"/>
                  </a:lnTo>
                  <a:lnTo>
                    <a:pt x="146" y="38"/>
                  </a:lnTo>
                  <a:lnTo>
                    <a:pt x="146" y="50"/>
                  </a:lnTo>
                  <a:lnTo>
                    <a:pt x="146" y="50"/>
                  </a:lnTo>
                  <a:lnTo>
                    <a:pt x="146" y="62"/>
                  </a:lnTo>
                  <a:lnTo>
                    <a:pt x="142" y="74"/>
                  </a:lnTo>
                  <a:lnTo>
                    <a:pt x="136" y="82"/>
                  </a:lnTo>
                  <a:lnTo>
                    <a:pt x="128" y="90"/>
                  </a:lnTo>
                  <a:lnTo>
                    <a:pt x="118" y="96"/>
                  </a:lnTo>
                  <a:lnTo>
                    <a:pt x="108" y="100"/>
                  </a:lnTo>
                  <a:lnTo>
                    <a:pt x="96" y="102"/>
                  </a:lnTo>
                  <a:lnTo>
                    <a:pt x="84" y="104"/>
                  </a:lnTo>
                  <a:lnTo>
                    <a:pt x="36" y="104"/>
                  </a:lnTo>
                  <a:lnTo>
                    <a:pt x="36" y="172"/>
                  </a:lnTo>
                  <a:lnTo>
                    <a:pt x="0" y="172"/>
                  </a:lnTo>
                  <a:close/>
                  <a:moveTo>
                    <a:pt x="36" y="78"/>
                  </a:moveTo>
                  <a:lnTo>
                    <a:pt x="78" y="78"/>
                  </a:lnTo>
                  <a:lnTo>
                    <a:pt x="78" y="78"/>
                  </a:lnTo>
                  <a:lnTo>
                    <a:pt x="86" y="76"/>
                  </a:lnTo>
                  <a:lnTo>
                    <a:pt x="94" y="74"/>
                  </a:lnTo>
                  <a:lnTo>
                    <a:pt x="98" y="72"/>
                  </a:lnTo>
                  <a:lnTo>
                    <a:pt x="104" y="68"/>
                  </a:lnTo>
                  <a:lnTo>
                    <a:pt x="108" y="60"/>
                  </a:lnTo>
                  <a:lnTo>
                    <a:pt x="110" y="52"/>
                  </a:lnTo>
                  <a:lnTo>
                    <a:pt x="110" y="52"/>
                  </a:lnTo>
                  <a:lnTo>
                    <a:pt x="108" y="42"/>
                  </a:lnTo>
                  <a:lnTo>
                    <a:pt x="106" y="36"/>
                  </a:lnTo>
                  <a:lnTo>
                    <a:pt x="106" y="36"/>
                  </a:lnTo>
                  <a:lnTo>
                    <a:pt x="100" y="32"/>
                  </a:lnTo>
                  <a:lnTo>
                    <a:pt x="94" y="28"/>
                  </a:lnTo>
                  <a:lnTo>
                    <a:pt x="84" y="26"/>
                  </a:lnTo>
                  <a:lnTo>
                    <a:pt x="74" y="26"/>
                  </a:lnTo>
                  <a:lnTo>
                    <a:pt x="36" y="26"/>
                  </a:lnTo>
                  <a:lnTo>
                    <a:pt x="36" y="78"/>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6" name="Freeform 6">
              <a:extLst>
                <a:ext uri="{FF2B5EF4-FFF2-40B4-BE49-F238E27FC236}">
                  <a16:creationId xmlns:a16="http://schemas.microsoft.com/office/drawing/2014/main" id="{83427A81-C361-46B4-83AC-74A6CEEB3A4E}"/>
                </a:ext>
              </a:extLst>
            </p:cNvPr>
            <p:cNvSpPr>
              <a:spLocks/>
            </p:cNvSpPr>
            <p:nvPr userDrawn="1"/>
          </p:nvSpPr>
          <p:spPr bwMode="auto">
            <a:xfrm>
              <a:off x="8856663" y="2049463"/>
              <a:ext cx="230187" cy="273050"/>
            </a:xfrm>
            <a:custGeom>
              <a:avLst/>
              <a:gdLst>
                <a:gd name="T0" fmla="*/ 145 w 145"/>
                <a:gd name="T1" fmla="*/ 172 h 172"/>
                <a:gd name="T2" fmla="*/ 108 w 145"/>
                <a:gd name="T3" fmla="*/ 172 h 172"/>
                <a:gd name="T4" fmla="*/ 108 w 145"/>
                <a:gd name="T5" fmla="*/ 98 h 172"/>
                <a:gd name="T6" fmla="*/ 34 w 145"/>
                <a:gd name="T7" fmla="*/ 98 h 172"/>
                <a:gd name="T8" fmla="*/ 34 w 145"/>
                <a:gd name="T9" fmla="*/ 172 h 172"/>
                <a:gd name="T10" fmla="*/ 0 w 145"/>
                <a:gd name="T11" fmla="*/ 172 h 172"/>
                <a:gd name="T12" fmla="*/ 0 w 145"/>
                <a:gd name="T13" fmla="*/ 0 h 172"/>
                <a:gd name="T14" fmla="*/ 34 w 145"/>
                <a:gd name="T15" fmla="*/ 0 h 172"/>
                <a:gd name="T16" fmla="*/ 34 w 145"/>
                <a:gd name="T17" fmla="*/ 70 h 172"/>
                <a:gd name="T18" fmla="*/ 108 w 145"/>
                <a:gd name="T19" fmla="*/ 70 h 172"/>
                <a:gd name="T20" fmla="*/ 108 w 145"/>
                <a:gd name="T21" fmla="*/ 0 h 172"/>
                <a:gd name="T22" fmla="*/ 145 w 145"/>
                <a:gd name="T23" fmla="*/ 0 h 172"/>
                <a:gd name="T24" fmla="*/ 145 w 145"/>
                <a:gd name="T25"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172">
                  <a:moveTo>
                    <a:pt x="145" y="172"/>
                  </a:moveTo>
                  <a:lnTo>
                    <a:pt x="108" y="172"/>
                  </a:lnTo>
                  <a:lnTo>
                    <a:pt x="108" y="98"/>
                  </a:lnTo>
                  <a:lnTo>
                    <a:pt x="34" y="98"/>
                  </a:lnTo>
                  <a:lnTo>
                    <a:pt x="34" y="172"/>
                  </a:lnTo>
                  <a:lnTo>
                    <a:pt x="0" y="172"/>
                  </a:lnTo>
                  <a:lnTo>
                    <a:pt x="0" y="0"/>
                  </a:lnTo>
                  <a:lnTo>
                    <a:pt x="34" y="0"/>
                  </a:lnTo>
                  <a:lnTo>
                    <a:pt x="34" y="70"/>
                  </a:lnTo>
                  <a:lnTo>
                    <a:pt x="108" y="70"/>
                  </a:lnTo>
                  <a:lnTo>
                    <a:pt x="108" y="0"/>
                  </a:lnTo>
                  <a:lnTo>
                    <a:pt x="145" y="0"/>
                  </a:lnTo>
                  <a:lnTo>
                    <a:pt x="145" y="172"/>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7" name="Freeform 7">
              <a:extLst>
                <a:ext uri="{FF2B5EF4-FFF2-40B4-BE49-F238E27FC236}">
                  <a16:creationId xmlns:a16="http://schemas.microsoft.com/office/drawing/2014/main" id="{10A89BF4-2AC3-49F8-B0D4-235D3DDC463D}"/>
                </a:ext>
              </a:extLst>
            </p:cNvPr>
            <p:cNvSpPr>
              <a:spLocks noEditPoints="1"/>
            </p:cNvSpPr>
            <p:nvPr userDrawn="1"/>
          </p:nvSpPr>
          <p:spPr bwMode="auto">
            <a:xfrm>
              <a:off x="9093200" y="2049463"/>
              <a:ext cx="273050" cy="273050"/>
            </a:xfrm>
            <a:custGeom>
              <a:avLst/>
              <a:gdLst>
                <a:gd name="T0" fmla="*/ 172 w 172"/>
                <a:gd name="T1" fmla="*/ 172 h 172"/>
                <a:gd name="T2" fmla="*/ 136 w 172"/>
                <a:gd name="T3" fmla="*/ 172 h 172"/>
                <a:gd name="T4" fmla="*/ 120 w 172"/>
                <a:gd name="T5" fmla="*/ 130 h 172"/>
                <a:gd name="T6" fmla="*/ 46 w 172"/>
                <a:gd name="T7" fmla="*/ 130 h 172"/>
                <a:gd name="T8" fmla="*/ 30 w 172"/>
                <a:gd name="T9" fmla="*/ 172 h 172"/>
                <a:gd name="T10" fmla="*/ 0 w 172"/>
                <a:gd name="T11" fmla="*/ 172 h 172"/>
                <a:gd name="T12" fmla="*/ 64 w 172"/>
                <a:gd name="T13" fmla="*/ 0 h 172"/>
                <a:gd name="T14" fmla="*/ 108 w 172"/>
                <a:gd name="T15" fmla="*/ 0 h 172"/>
                <a:gd name="T16" fmla="*/ 172 w 172"/>
                <a:gd name="T17" fmla="*/ 172 h 172"/>
                <a:gd name="T18" fmla="*/ 110 w 172"/>
                <a:gd name="T19" fmla="*/ 106 h 172"/>
                <a:gd name="T20" fmla="*/ 82 w 172"/>
                <a:gd name="T21" fmla="*/ 30 h 172"/>
                <a:gd name="T22" fmla="*/ 54 w 172"/>
                <a:gd name="T23" fmla="*/ 106 h 172"/>
                <a:gd name="T24" fmla="*/ 110 w 172"/>
                <a:gd name="T25" fmla="*/ 10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 h="172">
                  <a:moveTo>
                    <a:pt x="172" y="172"/>
                  </a:moveTo>
                  <a:lnTo>
                    <a:pt x="136" y="172"/>
                  </a:lnTo>
                  <a:lnTo>
                    <a:pt x="120" y="130"/>
                  </a:lnTo>
                  <a:lnTo>
                    <a:pt x="46" y="130"/>
                  </a:lnTo>
                  <a:lnTo>
                    <a:pt x="30" y="172"/>
                  </a:lnTo>
                  <a:lnTo>
                    <a:pt x="0" y="172"/>
                  </a:lnTo>
                  <a:lnTo>
                    <a:pt x="64" y="0"/>
                  </a:lnTo>
                  <a:lnTo>
                    <a:pt x="108" y="0"/>
                  </a:lnTo>
                  <a:lnTo>
                    <a:pt x="172" y="172"/>
                  </a:lnTo>
                  <a:close/>
                  <a:moveTo>
                    <a:pt x="110" y="106"/>
                  </a:moveTo>
                  <a:lnTo>
                    <a:pt x="82" y="30"/>
                  </a:lnTo>
                  <a:lnTo>
                    <a:pt x="54" y="106"/>
                  </a:lnTo>
                  <a:lnTo>
                    <a:pt x="110" y="106"/>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8" name="Freeform 8">
              <a:extLst>
                <a:ext uri="{FF2B5EF4-FFF2-40B4-BE49-F238E27FC236}">
                  <a16:creationId xmlns:a16="http://schemas.microsoft.com/office/drawing/2014/main" id="{9496B6AA-E0DA-4800-A5E3-0B6E88C260E4}"/>
                </a:ext>
              </a:extLst>
            </p:cNvPr>
            <p:cNvSpPr>
              <a:spLocks noEditPoints="1"/>
            </p:cNvSpPr>
            <p:nvPr userDrawn="1"/>
          </p:nvSpPr>
          <p:spPr bwMode="auto">
            <a:xfrm>
              <a:off x="9375775" y="2049463"/>
              <a:ext cx="241300" cy="273050"/>
            </a:xfrm>
            <a:custGeom>
              <a:avLst/>
              <a:gdLst>
                <a:gd name="T0" fmla="*/ 114 w 152"/>
                <a:gd name="T1" fmla="*/ 172 h 172"/>
                <a:gd name="T2" fmla="*/ 84 w 152"/>
                <a:gd name="T3" fmla="*/ 102 h 172"/>
                <a:gd name="T4" fmla="*/ 34 w 152"/>
                <a:gd name="T5" fmla="*/ 102 h 172"/>
                <a:gd name="T6" fmla="*/ 34 w 152"/>
                <a:gd name="T7" fmla="*/ 172 h 172"/>
                <a:gd name="T8" fmla="*/ 0 w 152"/>
                <a:gd name="T9" fmla="*/ 172 h 172"/>
                <a:gd name="T10" fmla="*/ 0 w 152"/>
                <a:gd name="T11" fmla="*/ 0 h 172"/>
                <a:gd name="T12" fmla="*/ 84 w 152"/>
                <a:gd name="T13" fmla="*/ 0 h 172"/>
                <a:gd name="T14" fmla="*/ 84 w 152"/>
                <a:gd name="T15" fmla="*/ 0 h 172"/>
                <a:gd name="T16" fmla="*/ 100 w 152"/>
                <a:gd name="T17" fmla="*/ 0 h 172"/>
                <a:gd name="T18" fmla="*/ 114 w 152"/>
                <a:gd name="T19" fmla="*/ 4 h 172"/>
                <a:gd name="T20" fmla="*/ 124 w 152"/>
                <a:gd name="T21" fmla="*/ 8 h 172"/>
                <a:gd name="T22" fmla="*/ 134 w 152"/>
                <a:gd name="T23" fmla="*/ 14 h 172"/>
                <a:gd name="T24" fmla="*/ 134 w 152"/>
                <a:gd name="T25" fmla="*/ 14 h 172"/>
                <a:gd name="T26" fmla="*/ 140 w 152"/>
                <a:gd name="T27" fmla="*/ 20 h 172"/>
                <a:gd name="T28" fmla="*/ 146 w 152"/>
                <a:gd name="T29" fmla="*/ 28 h 172"/>
                <a:gd name="T30" fmla="*/ 150 w 152"/>
                <a:gd name="T31" fmla="*/ 38 h 172"/>
                <a:gd name="T32" fmla="*/ 152 w 152"/>
                <a:gd name="T33" fmla="*/ 50 h 172"/>
                <a:gd name="T34" fmla="*/ 152 w 152"/>
                <a:gd name="T35" fmla="*/ 50 h 172"/>
                <a:gd name="T36" fmla="*/ 150 w 152"/>
                <a:gd name="T37" fmla="*/ 62 h 172"/>
                <a:gd name="T38" fmla="*/ 148 w 152"/>
                <a:gd name="T39" fmla="*/ 70 h 172"/>
                <a:gd name="T40" fmla="*/ 142 w 152"/>
                <a:gd name="T41" fmla="*/ 78 h 172"/>
                <a:gd name="T42" fmla="*/ 138 w 152"/>
                <a:gd name="T43" fmla="*/ 84 h 172"/>
                <a:gd name="T44" fmla="*/ 126 w 152"/>
                <a:gd name="T45" fmla="*/ 92 h 172"/>
                <a:gd name="T46" fmla="*/ 116 w 152"/>
                <a:gd name="T47" fmla="*/ 96 h 172"/>
                <a:gd name="T48" fmla="*/ 150 w 152"/>
                <a:gd name="T49" fmla="*/ 172 h 172"/>
                <a:gd name="T50" fmla="*/ 114 w 152"/>
                <a:gd name="T51" fmla="*/ 172 h 172"/>
                <a:gd name="T52" fmla="*/ 34 w 152"/>
                <a:gd name="T53" fmla="*/ 76 h 172"/>
                <a:gd name="T54" fmla="*/ 78 w 152"/>
                <a:gd name="T55" fmla="*/ 76 h 172"/>
                <a:gd name="T56" fmla="*/ 78 w 152"/>
                <a:gd name="T57" fmla="*/ 76 h 172"/>
                <a:gd name="T58" fmla="*/ 90 w 152"/>
                <a:gd name="T59" fmla="*/ 76 h 172"/>
                <a:gd name="T60" fmla="*/ 102 w 152"/>
                <a:gd name="T61" fmla="*/ 72 h 172"/>
                <a:gd name="T62" fmla="*/ 108 w 152"/>
                <a:gd name="T63" fmla="*/ 68 h 172"/>
                <a:gd name="T64" fmla="*/ 112 w 152"/>
                <a:gd name="T65" fmla="*/ 64 h 172"/>
                <a:gd name="T66" fmla="*/ 114 w 152"/>
                <a:gd name="T67" fmla="*/ 58 h 172"/>
                <a:gd name="T68" fmla="*/ 114 w 152"/>
                <a:gd name="T69" fmla="*/ 50 h 172"/>
                <a:gd name="T70" fmla="*/ 114 w 152"/>
                <a:gd name="T71" fmla="*/ 50 h 172"/>
                <a:gd name="T72" fmla="*/ 114 w 152"/>
                <a:gd name="T73" fmla="*/ 40 h 172"/>
                <a:gd name="T74" fmla="*/ 108 w 152"/>
                <a:gd name="T75" fmla="*/ 32 h 172"/>
                <a:gd name="T76" fmla="*/ 102 w 152"/>
                <a:gd name="T77" fmla="*/ 30 h 172"/>
                <a:gd name="T78" fmla="*/ 96 w 152"/>
                <a:gd name="T79" fmla="*/ 26 h 172"/>
                <a:gd name="T80" fmla="*/ 90 w 152"/>
                <a:gd name="T81" fmla="*/ 26 h 172"/>
                <a:gd name="T82" fmla="*/ 80 w 152"/>
                <a:gd name="T83" fmla="*/ 24 h 172"/>
                <a:gd name="T84" fmla="*/ 34 w 152"/>
                <a:gd name="T85" fmla="*/ 24 h 172"/>
                <a:gd name="T86" fmla="*/ 34 w 152"/>
                <a:gd name="T87" fmla="*/ 7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2" h="172">
                  <a:moveTo>
                    <a:pt x="114" y="172"/>
                  </a:moveTo>
                  <a:lnTo>
                    <a:pt x="84" y="102"/>
                  </a:lnTo>
                  <a:lnTo>
                    <a:pt x="34" y="102"/>
                  </a:lnTo>
                  <a:lnTo>
                    <a:pt x="34" y="172"/>
                  </a:lnTo>
                  <a:lnTo>
                    <a:pt x="0" y="172"/>
                  </a:lnTo>
                  <a:lnTo>
                    <a:pt x="0" y="0"/>
                  </a:lnTo>
                  <a:lnTo>
                    <a:pt x="84" y="0"/>
                  </a:lnTo>
                  <a:lnTo>
                    <a:pt x="84" y="0"/>
                  </a:lnTo>
                  <a:lnTo>
                    <a:pt x="100" y="0"/>
                  </a:lnTo>
                  <a:lnTo>
                    <a:pt x="114" y="4"/>
                  </a:lnTo>
                  <a:lnTo>
                    <a:pt x="124" y="8"/>
                  </a:lnTo>
                  <a:lnTo>
                    <a:pt x="134" y="14"/>
                  </a:lnTo>
                  <a:lnTo>
                    <a:pt x="134" y="14"/>
                  </a:lnTo>
                  <a:lnTo>
                    <a:pt x="140" y="20"/>
                  </a:lnTo>
                  <a:lnTo>
                    <a:pt x="146" y="28"/>
                  </a:lnTo>
                  <a:lnTo>
                    <a:pt x="150" y="38"/>
                  </a:lnTo>
                  <a:lnTo>
                    <a:pt x="152" y="50"/>
                  </a:lnTo>
                  <a:lnTo>
                    <a:pt x="152" y="50"/>
                  </a:lnTo>
                  <a:lnTo>
                    <a:pt x="150" y="62"/>
                  </a:lnTo>
                  <a:lnTo>
                    <a:pt x="148" y="70"/>
                  </a:lnTo>
                  <a:lnTo>
                    <a:pt x="142" y="78"/>
                  </a:lnTo>
                  <a:lnTo>
                    <a:pt x="138" y="84"/>
                  </a:lnTo>
                  <a:lnTo>
                    <a:pt x="126" y="92"/>
                  </a:lnTo>
                  <a:lnTo>
                    <a:pt x="116" y="96"/>
                  </a:lnTo>
                  <a:lnTo>
                    <a:pt x="150" y="172"/>
                  </a:lnTo>
                  <a:lnTo>
                    <a:pt x="114" y="172"/>
                  </a:lnTo>
                  <a:close/>
                  <a:moveTo>
                    <a:pt x="34" y="76"/>
                  </a:moveTo>
                  <a:lnTo>
                    <a:pt x="78" y="76"/>
                  </a:lnTo>
                  <a:lnTo>
                    <a:pt x="78" y="76"/>
                  </a:lnTo>
                  <a:lnTo>
                    <a:pt x="90" y="76"/>
                  </a:lnTo>
                  <a:lnTo>
                    <a:pt x="102" y="72"/>
                  </a:lnTo>
                  <a:lnTo>
                    <a:pt x="108" y="68"/>
                  </a:lnTo>
                  <a:lnTo>
                    <a:pt x="112" y="64"/>
                  </a:lnTo>
                  <a:lnTo>
                    <a:pt x="114" y="58"/>
                  </a:lnTo>
                  <a:lnTo>
                    <a:pt x="114" y="50"/>
                  </a:lnTo>
                  <a:lnTo>
                    <a:pt x="114" y="50"/>
                  </a:lnTo>
                  <a:lnTo>
                    <a:pt x="114" y="40"/>
                  </a:lnTo>
                  <a:lnTo>
                    <a:pt x="108" y="32"/>
                  </a:lnTo>
                  <a:lnTo>
                    <a:pt x="102" y="30"/>
                  </a:lnTo>
                  <a:lnTo>
                    <a:pt x="96" y="26"/>
                  </a:lnTo>
                  <a:lnTo>
                    <a:pt x="90" y="26"/>
                  </a:lnTo>
                  <a:lnTo>
                    <a:pt x="80" y="24"/>
                  </a:lnTo>
                  <a:lnTo>
                    <a:pt x="34" y="24"/>
                  </a:lnTo>
                  <a:lnTo>
                    <a:pt x="34" y="76"/>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9" name="Freeform 9">
              <a:extLst>
                <a:ext uri="{FF2B5EF4-FFF2-40B4-BE49-F238E27FC236}">
                  <a16:creationId xmlns:a16="http://schemas.microsoft.com/office/drawing/2014/main" id="{A9C3147E-4CB1-47FF-9242-D9212499D7B9}"/>
                </a:ext>
              </a:extLst>
            </p:cNvPr>
            <p:cNvSpPr>
              <a:spLocks/>
            </p:cNvSpPr>
            <p:nvPr userDrawn="1"/>
          </p:nvSpPr>
          <p:spPr bwMode="auto">
            <a:xfrm>
              <a:off x="9636125" y="2049463"/>
              <a:ext cx="298450" cy="273050"/>
            </a:xfrm>
            <a:custGeom>
              <a:avLst/>
              <a:gdLst>
                <a:gd name="T0" fmla="*/ 154 w 188"/>
                <a:gd name="T1" fmla="*/ 172 h 172"/>
                <a:gd name="T2" fmla="*/ 154 w 188"/>
                <a:gd name="T3" fmla="*/ 22 h 172"/>
                <a:gd name="T4" fmla="*/ 100 w 188"/>
                <a:gd name="T5" fmla="*/ 172 h 172"/>
                <a:gd name="T6" fmla="*/ 82 w 188"/>
                <a:gd name="T7" fmla="*/ 172 h 172"/>
                <a:gd name="T8" fmla="*/ 28 w 188"/>
                <a:gd name="T9" fmla="*/ 22 h 172"/>
                <a:gd name="T10" fmla="*/ 28 w 188"/>
                <a:gd name="T11" fmla="*/ 172 h 172"/>
                <a:gd name="T12" fmla="*/ 0 w 188"/>
                <a:gd name="T13" fmla="*/ 172 h 172"/>
                <a:gd name="T14" fmla="*/ 0 w 188"/>
                <a:gd name="T15" fmla="*/ 0 h 172"/>
                <a:gd name="T16" fmla="*/ 54 w 188"/>
                <a:gd name="T17" fmla="*/ 0 h 172"/>
                <a:gd name="T18" fmla="*/ 94 w 188"/>
                <a:gd name="T19" fmla="*/ 110 h 172"/>
                <a:gd name="T20" fmla="*/ 134 w 188"/>
                <a:gd name="T21" fmla="*/ 0 h 172"/>
                <a:gd name="T22" fmla="*/ 188 w 188"/>
                <a:gd name="T23" fmla="*/ 0 h 172"/>
                <a:gd name="T24" fmla="*/ 188 w 188"/>
                <a:gd name="T25" fmla="*/ 172 h 172"/>
                <a:gd name="T26" fmla="*/ 154 w 188"/>
                <a:gd name="T27"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8" h="172">
                  <a:moveTo>
                    <a:pt x="154" y="172"/>
                  </a:moveTo>
                  <a:lnTo>
                    <a:pt x="154" y="22"/>
                  </a:lnTo>
                  <a:lnTo>
                    <a:pt x="100" y="172"/>
                  </a:lnTo>
                  <a:lnTo>
                    <a:pt x="82" y="172"/>
                  </a:lnTo>
                  <a:lnTo>
                    <a:pt x="28" y="22"/>
                  </a:lnTo>
                  <a:lnTo>
                    <a:pt x="28" y="172"/>
                  </a:lnTo>
                  <a:lnTo>
                    <a:pt x="0" y="172"/>
                  </a:lnTo>
                  <a:lnTo>
                    <a:pt x="0" y="0"/>
                  </a:lnTo>
                  <a:lnTo>
                    <a:pt x="54" y="0"/>
                  </a:lnTo>
                  <a:lnTo>
                    <a:pt x="94" y="110"/>
                  </a:lnTo>
                  <a:lnTo>
                    <a:pt x="134" y="0"/>
                  </a:lnTo>
                  <a:lnTo>
                    <a:pt x="188" y="0"/>
                  </a:lnTo>
                  <a:lnTo>
                    <a:pt x="188" y="172"/>
                  </a:lnTo>
                  <a:lnTo>
                    <a:pt x="154" y="172"/>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0" name="Freeform 10">
              <a:extLst>
                <a:ext uri="{FF2B5EF4-FFF2-40B4-BE49-F238E27FC236}">
                  <a16:creationId xmlns:a16="http://schemas.microsoft.com/office/drawing/2014/main" id="{26C35379-2CE6-431C-AE27-8E749472579E}"/>
                </a:ext>
              </a:extLst>
            </p:cNvPr>
            <p:cNvSpPr>
              <a:spLocks noEditPoints="1"/>
            </p:cNvSpPr>
            <p:nvPr userDrawn="1"/>
          </p:nvSpPr>
          <p:spPr bwMode="auto">
            <a:xfrm>
              <a:off x="9947275" y="2049463"/>
              <a:ext cx="273050" cy="273050"/>
            </a:xfrm>
            <a:custGeom>
              <a:avLst/>
              <a:gdLst>
                <a:gd name="T0" fmla="*/ 172 w 172"/>
                <a:gd name="T1" fmla="*/ 172 h 172"/>
                <a:gd name="T2" fmla="*/ 134 w 172"/>
                <a:gd name="T3" fmla="*/ 172 h 172"/>
                <a:gd name="T4" fmla="*/ 118 w 172"/>
                <a:gd name="T5" fmla="*/ 130 h 172"/>
                <a:gd name="T6" fmla="*/ 44 w 172"/>
                <a:gd name="T7" fmla="*/ 130 h 172"/>
                <a:gd name="T8" fmla="*/ 30 w 172"/>
                <a:gd name="T9" fmla="*/ 172 h 172"/>
                <a:gd name="T10" fmla="*/ 0 w 172"/>
                <a:gd name="T11" fmla="*/ 172 h 172"/>
                <a:gd name="T12" fmla="*/ 64 w 172"/>
                <a:gd name="T13" fmla="*/ 0 h 172"/>
                <a:gd name="T14" fmla="*/ 106 w 172"/>
                <a:gd name="T15" fmla="*/ 0 h 172"/>
                <a:gd name="T16" fmla="*/ 172 w 172"/>
                <a:gd name="T17" fmla="*/ 172 h 172"/>
                <a:gd name="T18" fmla="*/ 110 w 172"/>
                <a:gd name="T19" fmla="*/ 106 h 172"/>
                <a:gd name="T20" fmla="*/ 82 w 172"/>
                <a:gd name="T21" fmla="*/ 30 h 172"/>
                <a:gd name="T22" fmla="*/ 54 w 172"/>
                <a:gd name="T23" fmla="*/ 106 h 172"/>
                <a:gd name="T24" fmla="*/ 110 w 172"/>
                <a:gd name="T25" fmla="*/ 10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 h="172">
                  <a:moveTo>
                    <a:pt x="172" y="172"/>
                  </a:moveTo>
                  <a:lnTo>
                    <a:pt x="134" y="172"/>
                  </a:lnTo>
                  <a:lnTo>
                    <a:pt x="118" y="130"/>
                  </a:lnTo>
                  <a:lnTo>
                    <a:pt x="44" y="130"/>
                  </a:lnTo>
                  <a:lnTo>
                    <a:pt x="30" y="172"/>
                  </a:lnTo>
                  <a:lnTo>
                    <a:pt x="0" y="172"/>
                  </a:lnTo>
                  <a:lnTo>
                    <a:pt x="64" y="0"/>
                  </a:lnTo>
                  <a:lnTo>
                    <a:pt x="106" y="0"/>
                  </a:lnTo>
                  <a:lnTo>
                    <a:pt x="172" y="172"/>
                  </a:lnTo>
                  <a:close/>
                  <a:moveTo>
                    <a:pt x="110" y="106"/>
                  </a:moveTo>
                  <a:lnTo>
                    <a:pt x="82" y="30"/>
                  </a:lnTo>
                  <a:lnTo>
                    <a:pt x="54" y="106"/>
                  </a:lnTo>
                  <a:lnTo>
                    <a:pt x="110" y="106"/>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1" name="Freeform 11">
              <a:extLst>
                <a:ext uri="{FF2B5EF4-FFF2-40B4-BE49-F238E27FC236}">
                  <a16:creationId xmlns:a16="http://schemas.microsoft.com/office/drawing/2014/main" id="{FDE89295-825C-4ADC-A432-44604D9411B1}"/>
                </a:ext>
              </a:extLst>
            </p:cNvPr>
            <p:cNvSpPr>
              <a:spLocks/>
            </p:cNvSpPr>
            <p:nvPr userDrawn="1"/>
          </p:nvSpPr>
          <p:spPr bwMode="auto">
            <a:xfrm>
              <a:off x="8154988" y="2046288"/>
              <a:ext cx="269875" cy="276225"/>
            </a:xfrm>
            <a:custGeom>
              <a:avLst/>
              <a:gdLst>
                <a:gd name="T0" fmla="*/ 132 w 170"/>
                <a:gd name="T1" fmla="*/ 56 h 174"/>
                <a:gd name="T2" fmla="*/ 170 w 170"/>
                <a:gd name="T3" fmla="*/ 10 h 174"/>
                <a:gd name="T4" fmla="*/ 170 w 170"/>
                <a:gd name="T5" fmla="*/ 10 h 174"/>
                <a:gd name="T6" fmla="*/ 156 w 170"/>
                <a:gd name="T7" fmla="*/ 2 h 174"/>
                <a:gd name="T8" fmla="*/ 142 w 170"/>
                <a:gd name="T9" fmla="*/ 0 h 174"/>
                <a:gd name="T10" fmla="*/ 142 w 170"/>
                <a:gd name="T11" fmla="*/ 0 h 174"/>
                <a:gd name="T12" fmla="*/ 128 w 170"/>
                <a:gd name="T13" fmla="*/ 2 h 174"/>
                <a:gd name="T14" fmla="*/ 116 w 170"/>
                <a:gd name="T15" fmla="*/ 6 h 174"/>
                <a:gd name="T16" fmla="*/ 116 w 170"/>
                <a:gd name="T17" fmla="*/ 6 h 174"/>
                <a:gd name="T18" fmla="*/ 102 w 170"/>
                <a:gd name="T19" fmla="*/ 16 h 174"/>
                <a:gd name="T20" fmla="*/ 88 w 170"/>
                <a:gd name="T21" fmla="*/ 32 h 174"/>
                <a:gd name="T22" fmla="*/ 98 w 170"/>
                <a:gd name="T23" fmla="*/ 4 h 174"/>
                <a:gd name="T24" fmla="*/ 62 w 170"/>
                <a:gd name="T25" fmla="*/ 4 h 174"/>
                <a:gd name="T26" fmla="*/ 0 w 170"/>
                <a:gd name="T27" fmla="*/ 174 h 174"/>
                <a:gd name="T28" fmla="*/ 42 w 170"/>
                <a:gd name="T29" fmla="*/ 174 h 174"/>
                <a:gd name="T30" fmla="*/ 62 w 170"/>
                <a:gd name="T31" fmla="*/ 118 h 174"/>
                <a:gd name="T32" fmla="*/ 62 w 170"/>
                <a:gd name="T33" fmla="*/ 118 h 174"/>
                <a:gd name="T34" fmla="*/ 70 w 170"/>
                <a:gd name="T35" fmla="*/ 98 h 174"/>
                <a:gd name="T36" fmla="*/ 76 w 170"/>
                <a:gd name="T37" fmla="*/ 82 h 174"/>
                <a:gd name="T38" fmla="*/ 84 w 170"/>
                <a:gd name="T39" fmla="*/ 70 h 174"/>
                <a:gd name="T40" fmla="*/ 92 w 170"/>
                <a:gd name="T41" fmla="*/ 62 h 174"/>
                <a:gd name="T42" fmla="*/ 92 w 170"/>
                <a:gd name="T43" fmla="*/ 62 h 174"/>
                <a:gd name="T44" fmla="*/ 98 w 170"/>
                <a:gd name="T45" fmla="*/ 56 h 174"/>
                <a:gd name="T46" fmla="*/ 104 w 170"/>
                <a:gd name="T47" fmla="*/ 54 h 174"/>
                <a:gd name="T48" fmla="*/ 110 w 170"/>
                <a:gd name="T49" fmla="*/ 52 h 174"/>
                <a:gd name="T50" fmla="*/ 116 w 170"/>
                <a:gd name="T51" fmla="*/ 50 h 174"/>
                <a:gd name="T52" fmla="*/ 116 w 170"/>
                <a:gd name="T53" fmla="*/ 50 h 174"/>
                <a:gd name="T54" fmla="*/ 124 w 170"/>
                <a:gd name="T55" fmla="*/ 52 h 174"/>
                <a:gd name="T56" fmla="*/ 132 w 170"/>
                <a:gd name="T57" fmla="*/ 56 h 174"/>
                <a:gd name="T58" fmla="*/ 132 w 170"/>
                <a:gd name="T59" fmla="*/ 5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0" h="174">
                  <a:moveTo>
                    <a:pt x="132" y="56"/>
                  </a:moveTo>
                  <a:lnTo>
                    <a:pt x="170" y="10"/>
                  </a:lnTo>
                  <a:lnTo>
                    <a:pt x="170" y="10"/>
                  </a:lnTo>
                  <a:lnTo>
                    <a:pt x="156" y="2"/>
                  </a:lnTo>
                  <a:lnTo>
                    <a:pt x="142" y="0"/>
                  </a:lnTo>
                  <a:lnTo>
                    <a:pt x="142" y="0"/>
                  </a:lnTo>
                  <a:lnTo>
                    <a:pt x="128" y="2"/>
                  </a:lnTo>
                  <a:lnTo>
                    <a:pt x="116" y="6"/>
                  </a:lnTo>
                  <a:lnTo>
                    <a:pt x="116" y="6"/>
                  </a:lnTo>
                  <a:lnTo>
                    <a:pt x="102" y="16"/>
                  </a:lnTo>
                  <a:lnTo>
                    <a:pt x="88" y="32"/>
                  </a:lnTo>
                  <a:lnTo>
                    <a:pt x="98" y="4"/>
                  </a:lnTo>
                  <a:lnTo>
                    <a:pt x="62" y="4"/>
                  </a:lnTo>
                  <a:lnTo>
                    <a:pt x="0" y="174"/>
                  </a:lnTo>
                  <a:lnTo>
                    <a:pt x="42" y="174"/>
                  </a:lnTo>
                  <a:lnTo>
                    <a:pt x="62" y="118"/>
                  </a:lnTo>
                  <a:lnTo>
                    <a:pt x="62" y="118"/>
                  </a:lnTo>
                  <a:lnTo>
                    <a:pt x="70" y="98"/>
                  </a:lnTo>
                  <a:lnTo>
                    <a:pt x="76" y="82"/>
                  </a:lnTo>
                  <a:lnTo>
                    <a:pt x="84" y="70"/>
                  </a:lnTo>
                  <a:lnTo>
                    <a:pt x="92" y="62"/>
                  </a:lnTo>
                  <a:lnTo>
                    <a:pt x="92" y="62"/>
                  </a:lnTo>
                  <a:lnTo>
                    <a:pt x="98" y="56"/>
                  </a:lnTo>
                  <a:lnTo>
                    <a:pt x="104" y="54"/>
                  </a:lnTo>
                  <a:lnTo>
                    <a:pt x="110" y="52"/>
                  </a:lnTo>
                  <a:lnTo>
                    <a:pt x="116" y="50"/>
                  </a:lnTo>
                  <a:lnTo>
                    <a:pt x="116" y="50"/>
                  </a:lnTo>
                  <a:lnTo>
                    <a:pt x="124" y="52"/>
                  </a:lnTo>
                  <a:lnTo>
                    <a:pt x="132" y="56"/>
                  </a:lnTo>
                  <a:lnTo>
                    <a:pt x="132" y="56"/>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2" name="Freeform 12">
              <a:extLst>
                <a:ext uri="{FF2B5EF4-FFF2-40B4-BE49-F238E27FC236}">
                  <a16:creationId xmlns:a16="http://schemas.microsoft.com/office/drawing/2014/main" id="{132C11AF-CCEE-4B52-84B2-420225CBB8E3}"/>
                </a:ext>
              </a:extLst>
            </p:cNvPr>
            <p:cNvSpPr>
              <a:spLocks noEditPoints="1"/>
            </p:cNvSpPr>
            <p:nvPr userDrawn="1"/>
          </p:nvSpPr>
          <p:spPr bwMode="auto">
            <a:xfrm>
              <a:off x="8326438" y="2046288"/>
              <a:ext cx="263525" cy="282575"/>
            </a:xfrm>
            <a:custGeom>
              <a:avLst/>
              <a:gdLst>
                <a:gd name="T0" fmla="*/ 166 w 166"/>
                <a:gd name="T1" fmla="*/ 2 h 178"/>
                <a:gd name="T2" fmla="*/ 142 w 166"/>
                <a:gd name="T3" fmla="*/ 0 h 178"/>
                <a:gd name="T4" fmla="*/ 124 w 166"/>
                <a:gd name="T5" fmla="*/ 0 h 178"/>
                <a:gd name="T6" fmla="*/ 108 w 166"/>
                <a:gd name="T7" fmla="*/ 2 h 178"/>
                <a:gd name="T8" fmla="*/ 80 w 166"/>
                <a:gd name="T9" fmla="*/ 10 h 178"/>
                <a:gd name="T10" fmla="*/ 68 w 166"/>
                <a:gd name="T11" fmla="*/ 18 h 178"/>
                <a:gd name="T12" fmla="*/ 56 w 166"/>
                <a:gd name="T13" fmla="*/ 26 h 178"/>
                <a:gd name="T14" fmla="*/ 36 w 166"/>
                <a:gd name="T15" fmla="*/ 52 h 178"/>
                <a:gd name="T16" fmla="*/ 96 w 166"/>
                <a:gd name="T17" fmla="*/ 58 h 178"/>
                <a:gd name="T18" fmla="*/ 112 w 166"/>
                <a:gd name="T19" fmla="*/ 44 h 178"/>
                <a:gd name="T20" fmla="*/ 120 w 166"/>
                <a:gd name="T21" fmla="*/ 40 h 178"/>
                <a:gd name="T22" fmla="*/ 132 w 166"/>
                <a:gd name="T23" fmla="*/ 38 h 178"/>
                <a:gd name="T24" fmla="*/ 144 w 166"/>
                <a:gd name="T25" fmla="*/ 44 h 178"/>
                <a:gd name="T26" fmla="*/ 146 w 166"/>
                <a:gd name="T27" fmla="*/ 52 h 178"/>
                <a:gd name="T28" fmla="*/ 144 w 166"/>
                <a:gd name="T29" fmla="*/ 62 h 178"/>
                <a:gd name="T30" fmla="*/ 126 w 166"/>
                <a:gd name="T31" fmla="*/ 68 h 178"/>
                <a:gd name="T32" fmla="*/ 76 w 166"/>
                <a:gd name="T33" fmla="*/ 78 h 178"/>
                <a:gd name="T34" fmla="*/ 46 w 166"/>
                <a:gd name="T35" fmla="*/ 86 h 178"/>
                <a:gd name="T36" fmla="*/ 26 w 166"/>
                <a:gd name="T37" fmla="*/ 96 h 178"/>
                <a:gd name="T38" fmla="*/ 18 w 166"/>
                <a:gd name="T39" fmla="*/ 104 h 178"/>
                <a:gd name="T40" fmla="*/ 8 w 166"/>
                <a:gd name="T41" fmla="*/ 120 h 178"/>
                <a:gd name="T42" fmla="*/ 4 w 166"/>
                <a:gd name="T43" fmla="*/ 128 h 178"/>
                <a:gd name="T44" fmla="*/ 0 w 166"/>
                <a:gd name="T45" fmla="*/ 148 h 178"/>
                <a:gd name="T46" fmla="*/ 6 w 166"/>
                <a:gd name="T47" fmla="*/ 164 h 178"/>
                <a:gd name="T48" fmla="*/ 14 w 166"/>
                <a:gd name="T49" fmla="*/ 170 h 178"/>
                <a:gd name="T50" fmla="*/ 34 w 166"/>
                <a:gd name="T51" fmla="*/ 176 h 178"/>
                <a:gd name="T52" fmla="*/ 48 w 166"/>
                <a:gd name="T53" fmla="*/ 178 h 178"/>
                <a:gd name="T54" fmla="*/ 80 w 166"/>
                <a:gd name="T55" fmla="*/ 174 h 178"/>
                <a:gd name="T56" fmla="*/ 90 w 166"/>
                <a:gd name="T57" fmla="*/ 170 h 178"/>
                <a:gd name="T58" fmla="*/ 114 w 166"/>
                <a:gd name="T59" fmla="*/ 158 h 178"/>
                <a:gd name="T60" fmla="*/ 132 w 166"/>
                <a:gd name="T61" fmla="*/ 174 h 178"/>
                <a:gd name="T62" fmla="*/ 166 w 166"/>
                <a:gd name="T63" fmla="*/ 2 h 178"/>
                <a:gd name="T64" fmla="*/ 126 w 166"/>
                <a:gd name="T65" fmla="*/ 106 h 178"/>
                <a:gd name="T66" fmla="*/ 114 w 166"/>
                <a:gd name="T67" fmla="*/ 126 h 178"/>
                <a:gd name="T68" fmla="*/ 106 w 166"/>
                <a:gd name="T69" fmla="*/ 134 h 178"/>
                <a:gd name="T70" fmla="*/ 94 w 166"/>
                <a:gd name="T71" fmla="*/ 140 h 178"/>
                <a:gd name="T72" fmla="*/ 70 w 166"/>
                <a:gd name="T73" fmla="*/ 146 h 178"/>
                <a:gd name="T74" fmla="*/ 60 w 166"/>
                <a:gd name="T75" fmla="*/ 146 h 178"/>
                <a:gd name="T76" fmla="*/ 54 w 166"/>
                <a:gd name="T77" fmla="*/ 142 h 178"/>
                <a:gd name="T78" fmla="*/ 54 w 166"/>
                <a:gd name="T79" fmla="*/ 128 h 178"/>
                <a:gd name="T80" fmla="*/ 58 w 166"/>
                <a:gd name="T81" fmla="*/ 120 h 178"/>
                <a:gd name="T82" fmla="*/ 64 w 166"/>
                <a:gd name="T83" fmla="*/ 114 h 178"/>
                <a:gd name="T84" fmla="*/ 96 w 166"/>
                <a:gd name="T85" fmla="*/ 104 h 178"/>
                <a:gd name="T86" fmla="*/ 130 w 166"/>
                <a:gd name="T87" fmla="*/ 94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6" h="178">
                  <a:moveTo>
                    <a:pt x="166" y="2"/>
                  </a:moveTo>
                  <a:lnTo>
                    <a:pt x="166" y="2"/>
                  </a:lnTo>
                  <a:lnTo>
                    <a:pt x="152" y="0"/>
                  </a:lnTo>
                  <a:lnTo>
                    <a:pt x="142" y="0"/>
                  </a:lnTo>
                  <a:lnTo>
                    <a:pt x="142" y="0"/>
                  </a:lnTo>
                  <a:lnTo>
                    <a:pt x="124" y="0"/>
                  </a:lnTo>
                  <a:lnTo>
                    <a:pt x="108" y="2"/>
                  </a:lnTo>
                  <a:lnTo>
                    <a:pt x="108" y="2"/>
                  </a:lnTo>
                  <a:lnTo>
                    <a:pt x="94" y="6"/>
                  </a:lnTo>
                  <a:lnTo>
                    <a:pt x="80" y="10"/>
                  </a:lnTo>
                  <a:lnTo>
                    <a:pt x="80" y="10"/>
                  </a:lnTo>
                  <a:lnTo>
                    <a:pt x="68" y="18"/>
                  </a:lnTo>
                  <a:lnTo>
                    <a:pt x="56" y="26"/>
                  </a:lnTo>
                  <a:lnTo>
                    <a:pt x="56" y="26"/>
                  </a:lnTo>
                  <a:lnTo>
                    <a:pt x="46" y="38"/>
                  </a:lnTo>
                  <a:lnTo>
                    <a:pt x="36" y="52"/>
                  </a:lnTo>
                  <a:lnTo>
                    <a:pt x="96" y="58"/>
                  </a:lnTo>
                  <a:lnTo>
                    <a:pt x="96" y="58"/>
                  </a:lnTo>
                  <a:lnTo>
                    <a:pt x="104" y="50"/>
                  </a:lnTo>
                  <a:lnTo>
                    <a:pt x="112" y="44"/>
                  </a:lnTo>
                  <a:lnTo>
                    <a:pt x="112" y="44"/>
                  </a:lnTo>
                  <a:lnTo>
                    <a:pt x="120" y="40"/>
                  </a:lnTo>
                  <a:lnTo>
                    <a:pt x="132" y="38"/>
                  </a:lnTo>
                  <a:lnTo>
                    <a:pt x="132" y="38"/>
                  </a:lnTo>
                  <a:lnTo>
                    <a:pt x="140" y="40"/>
                  </a:lnTo>
                  <a:lnTo>
                    <a:pt x="144" y="44"/>
                  </a:lnTo>
                  <a:lnTo>
                    <a:pt x="144" y="44"/>
                  </a:lnTo>
                  <a:lnTo>
                    <a:pt x="146" y="52"/>
                  </a:lnTo>
                  <a:lnTo>
                    <a:pt x="144" y="62"/>
                  </a:lnTo>
                  <a:lnTo>
                    <a:pt x="144" y="62"/>
                  </a:lnTo>
                  <a:lnTo>
                    <a:pt x="126" y="68"/>
                  </a:lnTo>
                  <a:lnTo>
                    <a:pt x="126" y="68"/>
                  </a:lnTo>
                  <a:lnTo>
                    <a:pt x="76" y="78"/>
                  </a:lnTo>
                  <a:lnTo>
                    <a:pt x="76" y="78"/>
                  </a:lnTo>
                  <a:lnTo>
                    <a:pt x="60" y="82"/>
                  </a:lnTo>
                  <a:lnTo>
                    <a:pt x="46" y="86"/>
                  </a:lnTo>
                  <a:lnTo>
                    <a:pt x="36" y="92"/>
                  </a:lnTo>
                  <a:lnTo>
                    <a:pt x="26" y="96"/>
                  </a:lnTo>
                  <a:lnTo>
                    <a:pt x="26" y="96"/>
                  </a:lnTo>
                  <a:lnTo>
                    <a:pt x="18" y="104"/>
                  </a:lnTo>
                  <a:lnTo>
                    <a:pt x="12" y="112"/>
                  </a:lnTo>
                  <a:lnTo>
                    <a:pt x="8" y="120"/>
                  </a:lnTo>
                  <a:lnTo>
                    <a:pt x="4" y="128"/>
                  </a:lnTo>
                  <a:lnTo>
                    <a:pt x="4" y="128"/>
                  </a:lnTo>
                  <a:lnTo>
                    <a:pt x="0" y="138"/>
                  </a:lnTo>
                  <a:lnTo>
                    <a:pt x="0" y="148"/>
                  </a:lnTo>
                  <a:lnTo>
                    <a:pt x="2" y="156"/>
                  </a:lnTo>
                  <a:lnTo>
                    <a:pt x="6" y="164"/>
                  </a:lnTo>
                  <a:lnTo>
                    <a:pt x="6" y="164"/>
                  </a:lnTo>
                  <a:lnTo>
                    <a:pt x="14" y="170"/>
                  </a:lnTo>
                  <a:lnTo>
                    <a:pt x="22" y="174"/>
                  </a:lnTo>
                  <a:lnTo>
                    <a:pt x="34" y="176"/>
                  </a:lnTo>
                  <a:lnTo>
                    <a:pt x="48" y="178"/>
                  </a:lnTo>
                  <a:lnTo>
                    <a:pt x="48" y="178"/>
                  </a:lnTo>
                  <a:lnTo>
                    <a:pt x="70" y="176"/>
                  </a:lnTo>
                  <a:lnTo>
                    <a:pt x="80" y="174"/>
                  </a:lnTo>
                  <a:lnTo>
                    <a:pt x="90" y="170"/>
                  </a:lnTo>
                  <a:lnTo>
                    <a:pt x="90" y="170"/>
                  </a:lnTo>
                  <a:lnTo>
                    <a:pt x="104" y="164"/>
                  </a:lnTo>
                  <a:lnTo>
                    <a:pt x="114" y="158"/>
                  </a:lnTo>
                  <a:lnTo>
                    <a:pt x="132" y="144"/>
                  </a:lnTo>
                  <a:lnTo>
                    <a:pt x="132" y="174"/>
                  </a:lnTo>
                  <a:lnTo>
                    <a:pt x="166" y="174"/>
                  </a:lnTo>
                  <a:lnTo>
                    <a:pt x="166" y="2"/>
                  </a:lnTo>
                  <a:close/>
                  <a:moveTo>
                    <a:pt x="126" y="106"/>
                  </a:moveTo>
                  <a:lnTo>
                    <a:pt x="126" y="106"/>
                  </a:lnTo>
                  <a:lnTo>
                    <a:pt x="122" y="118"/>
                  </a:lnTo>
                  <a:lnTo>
                    <a:pt x="114" y="126"/>
                  </a:lnTo>
                  <a:lnTo>
                    <a:pt x="114" y="126"/>
                  </a:lnTo>
                  <a:lnTo>
                    <a:pt x="106" y="134"/>
                  </a:lnTo>
                  <a:lnTo>
                    <a:pt x="94" y="140"/>
                  </a:lnTo>
                  <a:lnTo>
                    <a:pt x="94" y="140"/>
                  </a:lnTo>
                  <a:lnTo>
                    <a:pt x="82" y="146"/>
                  </a:lnTo>
                  <a:lnTo>
                    <a:pt x="70" y="146"/>
                  </a:lnTo>
                  <a:lnTo>
                    <a:pt x="70" y="146"/>
                  </a:lnTo>
                  <a:lnTo>
                    <a:pt x="60" y="146"/>
                  </a:lnTo>
                  <a:lnTo>
                    <a:pt x="54" y="142"/>
                  </a:lnTo>
                  <a:lnTo>
                    <a:pt x="54" y="142"/>
                  </a:lnTo>
                  <a:lnTo>
                    <a:pt x="52" y="136"/>
                  </a:lnTo>
                  <a:lnTo>
                    <a:pt x="54" y="128"/>
                  </a:lnTo>
                  <a:lnTo>
                    <a:pt x="54" y="128"/>
                  </a:lnTo>
                  <a:lnTo>
                    <a:pt x="58" y="120"/>
                  </a:lnTo>
                  <a:lnTo>
                    <a:pt x="64" y="114"/>
                  </a:lnTo>
                  <a:lnTo>
                    <a:pt x="64" y="114"/>
                  </a:lnTo>
                  <a:lnTo>
                    <a:pt x="76" y="108"/>
                  </a:lnTo>
                  <a:lnTo>
                    <a:pt x="96" y="104"/>
                  </a:lnTo>
                  <a:lnTo>
                    <a:pt x="96" y="104"/>
                  </a:lnTo>
                  <a:lnTo>
                    <a:pt x="130" y="94"/>
                  </a:lnTo>
                  <a:lnTo>
                    <a:pt x="126" y="106"/>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3" name="Freeform 13">
              <a:extLst>
                <a:ext uri="{FF2B5EF4-FFF2-40B4-BE49-F238E27FC236}">
                  <a16:creationId xmlns:a16="http://schemas.microsoft.com/office/drawing/2014/main" id="{CD908036-0EF9-4A8D-B272-BB9A1AC69559}"/>
                </a:ext>
              </a:extLst>
            </p:cNvPr>
            <p:cNvSpPr>
              <a:spLocks noEditPoints="1"/>
            </p:cNvSpPr>
            <p:nvPr userDrawn="1"/>
          </p:nvSpPr>
          <p:spPr bwMode="auto">
            <a:xfrm>
              <a:off x="7872413" y="2043113"/>
              <a:ext cx="330200" cy="282575"/>
            </a:xfrm>
            <a:custGeom>
              <a:avLst/>
              <a:gdLst>
                <a:gd name="T0" fmla="*/ 202 w 208"/>
                <a:gd name="T1" fmla="*/ 30 h 178"/>
                <a:gd name="T2" fmla="*/ 192 w 208"/>
                <a:gd name="T3" fmla="*/ 18 h 178"/>
                <a:gd name="T4" fmla="*/ 178 w 208"/>
                <a:gd name="T5" fmla="*/ 8 h 178"/>
                <a:gd name="T6" fmla="*/ 158 w 208"/>
                <a:gd name="T7" fmla="*/ 2 h 178"/>
                <a:gd name="T8" fmla="*/ 136 w 208"/>
                <a:gd name="T9" fmla="*/ 0 h 178"/>
                <a:gd name="T10" fmla="*/ 92 w 208"/>
                <a:gd name="T11" fmla="*/ 8 h 178"/>
                <a:gd name="T12" fmla="*/ 54 w 208"/>
                <a:gd name="T13" fmla="*/ 26 h 178"/>
                <a:gd name="T14" fmla="*/ 38 w 208"/>
                <a:gd name="T15" fmla="*/ 40 h 178"/>
                <a:gd name="T16" fmla="*/ 14 w 208"/>
                <a:gd name="T17" fmla="*/ 72 h 178"/>
                <a:gd name="T18" fmla="*/ 6 w 208"/>
                <a:gd name="T19" fmla="*/ 90 h 178"/>
                <a:gd name="T20" fmla="*/ 0 w 208"/>
                <a:gd name="T21" fmla="*/ 128 h 178"/>
                <a:gd name="T22" fmla="*/ 4 w 208"/>
                <a:gd name="T23" fmla="*/ 144 h 178"/>
                <a:gd name="T24" fmla="*/ 12 w 208"/>
                <a:gd name="T25" fmla="*/ 158 h 178"/>
                <a:gd name="T26" fmla="*/ 22 w 208"/>
                <a:gd name="T27" fmla="*/ 166 h 178"/>
                <a:gd name="T28" fmla="*/ 52 w 208"/>
                <a:gd name="T29" fmla="*/ 178 h 178"/>
                <a:gd name="T30" fmla="*/ 70 w 208"/>
                <a:gd name="T31" fmla="*/ 178 h 178"/>
                <a:gd name="T32" fmla="*/ 114 w 208"/>
                <a:gd name="T33" fmla="*/ 172 h 178"/>
                <a:gd name="T34" fmla="*/ 152 w 208"/>
                <a:gd name="T35" fmla="*/ 154 h 178"/>
                <a:gd name="T36" fmla="*/ 168 w 208"/>
                <a:gd name="T37" fmla="*/ 140 h 178"/>
                <a:gd name="T38" fmla="*/ 192 w 208"/>
                <a:gd name="T39" fmla="*/ 108 h 178"/>
                <a:gd name="T40" fmla="*/ 202 w 208"/>
                <a:gd name="T41" fmla="*/ 90 h 178"/>
                <a:gd name="T42" fmla="*/ 208 w 208"/>
                <a:gd name="T43" fmla="*/ 58 h 178"/>
                <a:gd name="T44" fmla="*/ 202 w 208"/>
                <a:gd name="T45" fmla="*/ 30 h 178"/>
                <a:gd name="T46" fmla="*/ 154 w 208"/>
                <a:gd name="T47" fmla="*/ 90 h 178"/>
                <a:gd name="T48" fmla="*/ 146 w 208"/>
                <a:gd name="T49" fmla="*/ 102 h 178"/>
                <a:gd name="T50" fmla="*/ 130 w 208"/>
                <a:gd name="T51" fmla="*/ 124 h 178"/>
                <a:gd name="T52" fmla="*/ 122 w 208"/>
                <a:gd name="T53" fmla="*/ 130 h 178"/>
                <a:gd name="T54" fmla="*/ 102 w 208"/>
                <a:gd name="T55" fmla="*/ 140 h 178"/>
                <a:gd name="T56" fmla="*/ 80 w 208"/>
                <a:gd name="T57" fmla="*/ 144 h 178"/>
                <a:gd name="T58" fmla="*/ 72 w 208"/>
                <a:gd name="T59" fmla="*/ 142 h 178"/>
                <a:gd name="T60" fmla="*/ 56 w 208"/>
                <a:gd name="T61" fmla="*/ 136 h 178"/>
                <a:gd name="T62" fmla="*/ 52 w 208"/>
                <a:gd name="T63" fmla="*/ 130 h 178"/>
                <a:gd name="T64" fmla="*/ 50 w 208"/>
                <a:gd name="T65" fmla="*/ 114 h 178"/>
                <a:gd name="T66" fmla="*/ 56 w 208"/>
                <a:gd name="T67" fmla="*/ 90 h 178"/>
                <a:gd name="T68" fmla="*/ 62 w 208"/>
                <a:gd name="T69" fmla="*/ 78 h 178"/>
                <a:gd name="T70" fmla="*/ 78 w 208"/>
                <a:gd name="T71" fmla="*/ 58 h 178"/>
                <a:gd name="T72" fmla="*/ 88 w 208"/>
                <a:gd name="T73" fmla="*/ 50 h 178"/>
                <a:gd name="T74" fmla="*/ 108 w 208"/>
                <a:gd name="T75" fmla="*/ 40 h 178"/>
                <a:gd name="T76" fmla="*/ 130 w 208"/>
                <a:gd name="T77" fmla="*/ 36 h 178"/>
                <a:gd name="T78" fmla="*/ 138 w 208"/>
                <a:gd name="T79" fmla="*/ 38 h 178"/>
                <a:gd name="T80" fmla="*/ 152 w 208"/>
                <a:gd name="T81" fmla="*/ 44 h 178"/>
                <a:gd name="T82" fmla="*/ 158 w 208"/>
                <a:gd name="T83" fmla="*/ 50 h 178"/>
                <a:gd name="T84" fmla="*/ 160 w 208"/>
                <a:gd name="T85" fmla="*/ 66 h 178"/>
                <a:gd name="T86" fmla="*/ 154 w 208"/>
                <a:gd name="T87" fmla="*/ 9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8" h="178">
                  <a:moveTo>
                    <a:pt x="202" y="30"/>
                  </a:moveTo>
                  <a:lnTo>
                    <a:pt x="202" y="30"/>
                  </a:lnTo>
                  <a:lnTo>
                    <a:pt x="198" y="24"/>
                  </a:lnTo>
                  <a:lnTo>
                    <a:pt x="192" y="18"/>
                  </a:lnTo>
                  <a:lnTo>
                    <a:pt x="184" y="12"/>
                  </a:lnTo>
                  <a:lnTo>
                    <a:pt x="178" y="8"/>
                  </a:lnTo>
                  <a:lnTo>
                    <a:pt x="168" y="6"/>
                  </a:lnTo>
                  <a:lnTo>
                    <a:pt x="158" y="2"/>
                  </a:lnTo>
                  <a:lnTo>
                    <a:pt x="136" y="0"/>
                  </a:lnTo>
                  <a:lnTo>
                    <a:pt x="136" y="0"/>
                  </a:lnTo>
                  <a:lnTo>
                    <a:pt x="114" y="2"/>
                  </a:lnTo>
                  <a:lnTo>
                    <a:pt x="92" y="8"/>
                  </a:lnTo>
                  <a:lnTo>
                    <a:pt x="74" y="16"/>
                  </a:lnTo>
                  <a:lnTo>
                    <a:pt x="54" y="26"/>
                  </a:lnTo>
                  <a:lnTo>
                    <a:pt x="54" y="26"/>
                  </a:lnTo>
                  <a:lnTo>
                    <a:pt x="38" y="40"/>
                  </a:lnTo>
                  <a:lnTo>
                    <a:pt x="24" y="54"/>
                  </a:lnTo>
                  <a:lnTo>
                    <a:pt x="14" y="72"/>
                  </a:lnTo>
                  <a:lnTo>
                    <a:pt x="6" y="90"/>
                  </a:lnTo>
                  <a:lnTo>
                    <a:pt x="6" y="90"/>
                  </a:lnTo>
                  <a:lnTo>
                    <a:pt x="0" y="110"/>
                  </a:lnTo>
                  <a:lnTo>
                    <a:pt x="0" y="128"/>
                  </a:lnTo>
                  <a:lnTo>
                    <a:pt x="0" y="136"/>
                  </a:lnTo>
                  <a:lnTo>
                    <a:pt x="4" y="144"/>
                  </a:lnTo>
                  <a:lnTo>
                    <a:pt x="8" y="150"/>
                  </a:lnTo>
                  <a:lnTo>
                    <a:pt x="12" y="158"/>
                  </a:lnTo>
                  <a:lnTo>
                    <a:pt x="12" y="158"/>
                  </a:lnTo>
                  <a:lnTo>
                    <a:pt x="22" y="166"/>
                  </a:lnTo>
                  <a:lnTo>
                    <a:pt x="36" y="174"/>
                  </a:lnTo>
                  <a:lnTo>
                    <a:pt x="52" y="178"/>
                  </a:lnTo>
                  <a:lnTo>
                    <a:pt x="70" y="178"/>
                  </a:lnTo>
                  <a:lnTo>
                    <a:pt x="70" y="178"/>
                  </a:lnTo>
                  <a:lnTo>
                    <a:pt x="92" y="176"/>
                  </a:lnTo>
                  <a:lnTo>
                    <a:pt x="114" y="172"/>
                  </a:lnTo>
                  <a:lnTo>
                    <a:pt x="134" y="164"/>
                  </a:lnTo>
                  <a:lnTo>
                    <a:pt x="152" y="154"/>
                  </a:lnTo>
                  <a:lnTo>
                    <a:pt x="152" y="154"/>
                  </a:lnTo>
                  <a:lnTo>
                    <a:pt x="168" y="140"/>
                  </a:lnTo>
                  <a:lnTo>
                    <a:pt x="182" y="124"/>
                  </a:lnTo>
                  <a:lnTo>
                    <a:pt x="192" y="108"/>
                  </a:lnTo>
                  <a:lnTo>
                    <a:pt x="202" y="90"/>
                  </a:lnTo>
                  <a:lnTo>
                    <a:pt x="202" y="90"/>
                  </a:lnTo>
                  <a:lnTo>
                    <a:pt x="206" y="72"/>
                  </a:lnTo>
                  <a:lnTo>
                    <a:pt x="208" y="58"/>
                  </a:lnTo>
                  <a:lnTo>
                    <a:pt x="206" y="44"/>
                  </a:lnTo>
                  <a:lnTo>
                    <a:pt x="202" y="30"/>
                  </a:lnTo>
                  <a:lnTo>
                    <a:pt x="202" y="30"/>
                  </a:lnTo>
                  <a:close/>
                  <a:moveTo>
                    <a:pt x="154" y="90"/>
                  </a:moveTo>
                  <a:lnTo>
                    <a:pt x="154" y="90"/>
                  </a:lnTo>
                  <a:lnTo>
                    <a:pt x="146" y="102"/>
                  </a:lnTo>
                  <a:lnTo>
                    <a:pt x="138" y="114"/>
                  </a:lnTo>
                  <a:lnTo>
                    <a:pt x="130" y="124"/>
                  </a:lnTo>
                  <a:lnTo>
                    <a:pt x="122" y="130"/>
                  </a:lnTo>
                  <a:lnTo>
                    <a:pt x="122" y="130"/>
                  </a:lnTo>
                  <a:lnTo>
                    <a:pt x="112" y="136"/>
                  </a:lnTo>
                  <a:lnTo>
                    <a:pt x="102" y="140"/>
                  </a:lnTo>
                  <a:lnTo>
                    <a:pt x="92" y="142"/>
                  </a:lnTo>
                  <a:lnTo>
                    <a:pt x="80" y="144"/>
                  </a:lnTo>
                  <a:lnTo>
                    <a:pt x="80" y="144"/>
                  </a:lnTo>
                  <a:lnTo>
                    <a:pt x="72" y="142"/>
                  </a:lnTo>
                  <a:lnTo>
                    <a:pt x="64" y="140"/>
                  </a:lnTo>
                  <a:lnTo>
                    <a:pt x="56" y="136"/>
                  </a:lnTo>
                  <a:lnTo>
                    <a:pt x="52" y="130"/>
                  </a:lnTo>
                  <a:lnTo>
                    <a:pt x="52" y="130"/>
                  </a:lnTo>
                  <a:lnTo>
                    <a:pt x="50" y="124"/>
                  </a:lnTo>
                  <a:lnTo>
                    <a:pt x="50" y="114"/>
                  </a:lnTo>
                  <a:lnTo>
                    <a:pt x="52" y="102"/>
                  </a:lnTo>
                  <a:lnTo>
                    <a:pt x="56" y="90"/>
                  </a:lnTo>
                  <a:lnTo>
                    <a:pt x="56" y="90"/>
                  </a:lnTo>
                  <a:lnTo>
                    <a:pt x="62" y="78"/>
                  </a:lnTo>
                  <a:lnTo>
                    <a:pt x="70" y="66"/>
                  </a:lnTo>
                  <a:lnTo>
                    <a:pt x="78" y="58"/>
                  </a:lnTo>
                  <a:lnTo>
                    <a:pt x="88" y="50"/>
                  </a:lnTo>
                  <a:lnTo>
                    <a:pt x="88" y="50"/>
                  </a:lnTo>
                  <a:lnTo>
                    <a:pt x="98" y="44"/>
                  </a:lnTo>
                  <a:lnTo>
                    <a:pt x="108" y="40"/>
                  </a:lnTo>
                  <a:lnTo>
                    <a:pt x="118" y="38"/>
                  </a:lnTo>
                  <a:lnTo>
                    <a:pt x="130" y="36"/>
                  </a:lnTo>
                  <a:lnTo>
                    <a:pt x="130" y="36"/>
                  </a:lnTo>
                  <a:lnTo>
                    <a:pt x="138" y="38"/>
                  </a:lnTo>
                  <a:lnTo>
                    <a:pt x="146" y="40"/>
                  </a:lnTo>
                  <a:lnTo>
                    <a:pt x="152" y="44"/>
                  </a:lnTo>
                  <a:lnTo>
                    <a:pt x="158" y="50"/>
                  </a:lnTo>
                  <a:lnTo>
                    <a:pt x="158" y="50"/>
                  </a:lnTo>
                  <a:lnTo>
                    <a:pt x="160" y="56"/>
                  </a:lnTo>
                  <a:lnTo>
                    <a:pt x="160" y="66"/>
                  </a:lnTo>
                  <a:lnTo>
                    <a:pt x="158" y="76"/>
                  </a:lnTo>
                  <a:lnTo>
                    <a:pt x="154" y="90"/>
                  </a:lnTo>
                  <a:lnTo>
                    <a:pt x="154" y="90"/>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4" name="Freeform 14">
              <a:extLst>
                <a:ext uri="{FF2B5EF4-FFF2-40B4-BE49-F238E27FC236}">
                  <a16:creationId xmlns:a16="http://schemas.microsoft.com/office/drawing/2014/main" id="{1CEAE41B-80CC-47CA-8216-68C32246B575}"/>
                </a:ext>
              </a:extLst>
            </p:cNvPr>
            <p:cNvSpPr>
              <a:spLocks noEditPoints="1"/>
            </p:cNvSpPr>
            <p:nvPr userDrawn="1"/>
          </p:nvSpPr>
          <p:spPr bwMode="auto">
            <a:xfrm>
              <a:off x="6865938" y="2509838"/>
              <a:ext cx="320675" cy="419100"/>
            </a:xfrm>
            <a:custGeom>
              <a:avLst/>
              <a:gdLst>
                <a:gd name="T0" fmla="*/ 160 w 202"/>
                <a:gd name="T1" fmla="*/ 10 h 264"/>
                <a:gd name="T2" fmla="*/ 178 w 202"/>
                <a:gd name="T3" fmla="*/ 22 h 264"/>
                <a:gd name="T4" fmla="*/ 190 w 202"/>
                <a:gd name="T5" fmla="*/ 40 h 264"/>
                <a:gd name="T6" fmla="*/ 196 w 202"/>
                <a:gd name="T7" fmla="*/ 50 h 264"/>
                <a:gd name="T8" fmla="*/ 200 w 202"/>
                <a:gd name="T9" fmla="*/ 72 h 264"/>
                <a:gd name="T10" fmla="*/ 202 w 202"/>
                <a:gd name="T11" fmla="*/ 84 h 264"/>
                <a:gd name="T12" fmla="*/ 198 w 202"/>
                <a:gd name="T13" fmla="*/ 108 h 264"/>
                <a:gd name="T14" fmla="*/ 190 w 202"/>
                <a:gd name="T15" fmla="*/ 128 h 264"/>
                <a:gd name="T16" fmla="*/ 184 w 202"/>
                <a:gd name="T17" fmla="*/ 136 h 264"/>
                <a:gd name="T18" fmla="*/ 168 w 202"/>
                <a:gd name="T19" fmla="*/ 150 h 264"/>
                <a:gd name="T20" fmla="*/ 158 w 202"/>
                <a:gd name="T21" fmla="*/ 156 h 264"/>
                <a:gd name="T22" fmla="*/ 136 w 202"/>
                <a:gd name="T23" fmla="*/ 164 h 264"/>
                <a:gd name="T24" fmla="*/ 112 w 202"/>
                <a:gd name="T25" fmla="*/ 166 h 264"/>
                <a:gd name="T26" fmla="*/ 66 w 202"/>
                <a:gd name="T27" fmla="*/ 166 h 264"/>
                <a:gd name="T28" fmla="*/ 64 w 202"/>
                <a:gd name="T29" fmla="*/ 170 h 264"/>
                <a:gd name="T30" fmla="*/ 64 w 202"/>
                <a:gd name="T31" fmla="*/ 258 h 264"/>
                <a:gd name="T32" fmla="*/ 62 w 202"/>
                <a:gd name="T33" fmla="*/ 262 h 264"/>
                <a:gd name="T34" fmla="*/ 8 w 202"/>
                <a:gd name="T35" fmla="*/ 264 h 264"/>
                <a:gd name="T36" fmla="*/ 2 w 202"/>
                <a:gd name="T37" fmla="*/ 262 h 264"/>
                <a:gd name="T38" fmla="*/ 0 w 202"/>
                <a:gd name="T39" fmla="*/ 258 h 264"/>
                <a:gd name="T40" fmla="*/ 0 w 202"/>
                <a:gd name="T41" fmla="*/ 6 h 264"/>
                <a:gd name="T42" fmla="*/ 2 w 202"/>
                <a:gd name="T43" fmla="*/ 2 h 264"/>
                <a:gd name="T44" fmla="*/ 114 w 202"/>
                <a:gd name="T45" fmla="*/ 0 h 264"/>
                <a:gd name="T46" fmla="*/ 128 w 202"/>
                <a:gd name="T47" fmla="*/ 0 h 264"/>
                <a:gd name="T48" fmla="*/ 150 w 202"/>
                <a:gd name="T49" fmla="*/ 6 h 264"/>
                <a:gd name="T50" fmla="*/ 160 w 202"/>
                <a:gd name="T51" fmla="*/ 10 h 264"/>
                <a:gd name="T52" fmla="*/ 130 w 202"/>
                <a:gd name="T53" fmla="*/ 108 h 264"/>
                <a:gd name="T54" fmla="*/ 136 w 202"/>
                <a:gd name="T55" fmla="*/ 98 h 264"/>
                <a:gd name="T56" fmla="*/ 140 w 202"/>
                <a:gd name="T57" fmla="*/ 86 h 264"/>
                <a:gd name="T58" fmla="*/ 138 w 202"/>
                <a:gd name="T59" fmla="*/ 78 h 264"/>
                <a:gd name="T60" fmla="*/ 134 w 202"/>
                <a:gd name="T61" fmla="*/ 66 h 264"/>
                <a:gd name="T62" fmla="*/ 130 w 202"/>
                <a:gd name="T63" fmla="*/ 62 h 264"/>
                <a:gd name="T64" fmla="*/ 118 w 202"/>
                <a:gd name="T65" fmla="*/ 56 h 264"/>
                <a:gd name="T66" fmla="*/ 104 w 202"/>
                <a:gd name="T67" fmla="*/ 54 h 264"/>
                <a:gd name="T68" fmla="*/ 66 w 202"/>
                <a:gd name="T69" fmla="*/ 54 h 264"/>
                <a:gd name="T70" fmla="*/ 64 w 202"/>
                <a:gd name="T71" fmla="*/ 56 h 264"/>
                <a:gd name="T72" fmla="*/ 64 w 202"/>
                <a:gd name="T73" fmla="*/ 114 h 264"/>
                <a:gd name="T74" fmla="*/ 66 w 202"/>
                <a:gd name="T75" fmla="*/ 116 h 264"/>
                <a:gd name="T76" fmla="*/ 104 w 202"/>
                <a:gd name="T77" fmla="*/ 116 h 264"/>
                <a:gd name="T78" fmla="*/ 124 w 202"/>
                <a:gd name="T79" fmla="*/ 112 h 264"/>
                <a:gd name="T80" fmla="*/ 130 w 202"/>
                <a:gd name="T81" fmla="*/ 10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 h="264">
                  <a:moveTo>
                    <a:pt x="160" y="10"/>
                  </a:moveTo>
                  <a:lnTo>
                    <a:pt x="160" y="10"/>
                  </a:lnTo>
                  <a:lnTo>
                    <a:pt x="170" y="16"/>
                  </a:lnTo>
                  <a:lnTo>
                    <a:pt x="178" y="22"/>
                  </a:lnTo>
                  <a:lnTo>
                    <a:pt x="184" y="30"/>
                  </a:lnTo>
                  <a:lnTo>
                    <a:pt x="190" y="40"/>
                  </a:lnTo>
                  <a:lnTo>
                    <a:pt x="190" y="40"/>
                  </a:lnTo>
                  <a:lnTo>
                    <a:pt x="196" y="50"/>
                  </a:lnTo>
                  <a:lnTo>
                    <a:pt x="198" y="60"/>
                  </a:lnTo>
                  <a:lnTo>
                    <a:pt x="200" y="72"/>
                  </a:lnTo>
                  <a:lnTo>
                    <a:pt x="202" y="84"/>
                  </a:lnTo>
                  <a:lnTo>
                    <a:pt x="202" y="84"/>
                  </a:lnTo>
                  <a:lnTo>
                    <a:pt x="200" y="96"/>
                  </a:lnTo>
                  <a:lnTo>
                    <a:pt x="198" y="108"/>
                  </a:lnTo>
                  <a:lnTo>
                    <a:pt x="196" y="118"/>
                  </a:lnTo>
                  <a:lnTo>
                    <a:pt x="190" y="128"/>
                  </a:lnTo>
                  <a:lnTo>
                    <a:pt x="190" y="128"/>
                  </a:lnTo>
                  <a:lnTo>
                    <a:pt x="184" y="136"/>
                  </a:lnTo>
                  <a:lnTo>
                    <a:pt x="176" y="144"/>
                  </a:lnTo>
                  <a:lnTo>
                    <a:pt x="168" y="150"/>
                  </a:lnTo>
                  <a:lnTo>
                    <a:pt x="158" y="156"/>
                  </a:lnTo>
                  <a:lnTo>
                    <a:pt x="158" y="156"/>
                  </a:lnTo>
                  <a:lnTo>
                    <a:pt x="148" y="162"/>
                  </a:lnTo>
                  <a:lnTo>
                    <a:pt x="136" y="164"/>
                  </a:lnTo>
                  <a:lnTo>
                    <a:pt x="124" y="166"/>
                  </a:lnTo>
                  <a:lnTo>
                    <a:pt x="112" y="166"/>
                  </a:lnTo>
                  <a:lnTo>
                    <a:pt x="66" y="166"/>
                  </a:lnTo>
                  <a:lnTo>
                    <a:pt x="66" y="166"/>
                  </a:lnTo>
                  <a:lnTo>
                    <a:pt x="64" y="168"/>
                  </a:lnTo>
                  <a:lnTo>
                    <a:pt x="64" y="170"/>
                  </a:lnTo>
                  <a:lnTo>
                    <a:pt x="64" y="258"/>
                  </a:lnTo>
                  <a:lnTo>
                    <a:pt x="64" y="258"/>
                  </a:lnTo>
                  <a:lnTo>
                    <a:pt x="62" y="262"/>
                  </a:lnTo>
                  <a:lnTo>
                    <a:pt x="62" y="262"/>
                  </a:lnTo>
                  <a:lnTo>
                    <a:pt x="56" y="264"/>
                  </a:lnTo>
                  <a:lnTo>
                    <a:pt x="8" y="264"/>
                  </a:lnTo>
                  <a:lnTo>
                    <a:pt x="8" y="264"/>
                  </a:lnTo>
                  <a:lnTo>
                    <a:pt x="2" y="262"/>
                  </a:lnTo>
                  <a:lnTo>
                    <a:pt x="2" y="262"/>
                  </a:lnTo>
                  <a:lnTo>
                    <a:pt x="0" y="258"/>
                  </a:lnTo>
                  <a:lnTo>
                    <a:pt x="0" y="6"/>
                  </a:lnTo>
                  <a:lnTo>
                    <a:pt x="0" y="6"/>
                  </a:lnTo>
                  <a:lnTo>
                    <a:pt x="2" y="2"/>
                  </a:lnTo>
                  <a:lnTo>
                    <a:pt x="2" y="2"/>
                  </a:lnTo>
                  <a:lnTo>
                    <a:pt x="8" y="0"/>
                  </a:lnTo>
                  <a:lnTo>
                    <a:pt x="114" y="0"/>
                  </a:lnTo>
                  <a:lnTo>
                    <a:pt x="114" y="0"/>
                  </a:lnTo>
                  <a:lnTo>
                    <a:pt x="128" y="0"/>
                  </a:lnTo>
                  <a:lnTo>
                    <a:pt x="138" y="2"/>
                  </a:lnTo>
                  <a:lnTo>
                    <a:pt x="150" y="6"/>
                  </a:lnTo>
                  <a:lnTo>
                    <a:pt x="160" y="10"/>
                  </a:lnTo>
                  <a:lnTo>
                    <a:pt x="160" y="10"/>
                  </a:lnTo>
                  <a:close/>
                  <a:moveTo>
                    <a:pt x="130" y="108"/>
                  </a:moveTo>
                  <a:lnTo>
                    <a:pt x="130" y="108"/>
                  </a:lnTo>
                  <a:lnTo>
                    <a:pt x="134" y="104"/>
                  </a:lnTo>
                  <a:lnTo>
                    <a:pt x="136" y="98"/>
                  </a:lnTo>
                  <a:lnTo>
                    <a:pt x="138" y="92"/>
                  </a:lnTo>
                  <a:lnTo>
                    <a:pt x="140" y="86"/>
                  </a:lnTo>
                  <a:lnTo>
                    <a:pt x="140" y="86"/>
                  </a:lnTo>
                  <a:lnTo>
                    <a:pt x="138" y="78"/>
                  </a:lnTo>
                  <a:lnTo>
                    <a:pt x="136" y="72"/>
                  </a:lnTo>
                  <a:lnTo>
                    <a:pt x="134" y="66"/>
                  </a:lnTo>
                  <a:lnTo>
                    <a:pt x="130" y="62"/>
                  </a:lnTo>
                  <a:lnTo>
                    <a:pt x="130" y="62"/>
                  </a:lnTo>
                  <a:lnTo>
                    <a:pt x="124" y="58"/>
                  </a:lnTo>
                  <a:lnTo>
                    <a:pt x="118" y="56"/>
                  </a:lnTo>
                  <a:lnTo>
                    <a:pt x="112" y="54"/>
                  </a:lnTo>
                  <a:lnTo>
                    <a:pt x="104" y="54"/>
                  </a:lnTo>
                  <a:lnTo>
                    <a:pt x="66" y="54"/>
                  </a:lnTo>
                  <a:lnTo>
                    <a:pt x="66" y="54"/>
                  </a:lnTo>
                  <a:lnTo>
                    <a:pt x="64" y="54"/>
                  </a:lnTo>
                  <a:lnTo>
                    <a:pt x="64" y="56"/>
                  </a:lnTo>
                  <a:lnTo>
                    <a:pt x="64" y="114"/>
                  </a:lnTo>
                  <a:lnTo>
                    <a:pt x="64" y="114"/>
                  </a:lnTo>
                  <a:lnTo>
                    <a:pt x="64" y="116"/>
                  </a:lnTo>
                  <a:lnTo>
                    <a:pt x="66" y="116"/>
                  </a:lnTo>
                  <a:lnTo>
                    <a:pt x="104" y="116"/>
                  </a:lnTo>
                  <a:lnTo>
                    <a:pt x="104" y="116"/>
                  </a:lnTo>
                  <a:lnTo>
                    <a:pt x="118" y="114"/>
                  </a:lnTo>
                  <a:lnTo>
                    <a:pt x="124" y="112"/>
                  </a:lnTo>
                  <a:lnTo>
                    <a:pt x="130" y="108"/>
                  </a:lnTo>
                  <a:lnTo>
                    <a:pt x="130" y="108"/>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5" name="Freeform 15">
              <a:extLst>
                <a:ext uri="{FF2B5EF4-FFF2-40B4-BE49-F238E27FC236}">
                  <a16:creationId xmlns:a16="http://schemas.microsoft.com/office/drawing/2014/main" id="{9E0D7393-AF34-4293-BCC8-0AC302E155AF}"/>
                </a:ext>
              </a:extLst>
            </p:cNvPr>
            <p:cNvSpPr>
              <a:spLocks noEditPoints="1"/>
            </p:cNvSpPr>
            <p:nvPr userDrawn="1"/>
          </p:nvSpPr>
          <p:spPr bwMode="auto">
            <a:xfrm>
              <a:off x="7250113" y="2509838"/>
              <a:ext cx="320675" cy="419100"/>
            </a:xfrm>
            <a:custGeom>
              <a:avLst/>
              <a:gdLst>
                <a:gd name="T0" fmla="*/ 92 w 202"/>
                <a:gd name="T1" fmla="*/ 160 h 264"/>
                <a:gd name="T2" fmla="*/ 90 w 202"/>
                <a:gd name="T3" fmla="*/ 158 h 264"/>
                <a:gd name="T4" fmla="*/ 66 w 202"/>
                <a:gd name="T5" fmla="*/ 158 h 264"/>
                <a:gd name="T6" fmla="*/ 62 w 202"/>
                <a:gd name="T7" fmla="*/ 162 h 264"/>
                <a:gd name="T8" fmla="*/ 62 w 202"/>
                <a:gd name="T9" fmla="*/ 258 h 264"/>
                <a:gd name="T10" fmla="*/ 62 w 202"/>
                <a:gd name="T11" fmla="*/ 262 h 264"/>
                <a:gd name="T12" fmla="*/ 8 w 202"/>
                <a:gd name="T13" fmla="*/ 264 h 264"/>
                <a:gd name="T14" fmla="*/ 2 w 202"/>
                <a:gd name="T15" fmla="*/ 262 h 264"/>
                <a:gd name="T16" fmla="*/ 0 w 202"/>
                <a:gd name="T17" fmla="*/ 258 h 264"/>
                <a:gd name="T18" fmla="*/ 0 w 202"/>
                <a:gd name="T19" fmla="*/ 6 h 264"/>
                <a:gd name="T20" fmla="*/ 2 w 202"/>
                <a:gd name="T21" fmla="*/ 2 h 264"/>
                <a:gd name="T22" fmla="*/ 118 w 202"/>
                <a:gd name="T23" fmla="*/ 0 h 264"/>
                <a:gd name="T24" fmla="*/ 130 w 202"/>
                <a:gd name="T25" fmla="*/ 0 h 264"/>
                <a:gd name="T26" fmla="*/ 152 w 202"/>
                <a:gd name="T27" fmla="*/ 6 h 264"/>
                <a:gd name="T28" fmla="*/ 160 w 202"/>
                <a:gd name="T29" fmla="*/ 10 h 264"/>
                <a:gd name="T30" fmla="*/ 178 w 202"/>
                <a:gd name="T31" fmla="*/ 22 h 264"/>
                <a:gd name="T32" fmla="*/ 190 w 202"/>
                <a:gd name="T33" fmla="*/ 38 h 264"/>
                <a:gd name="T34" fmla="*/ 194 w 202"/>
                <a:gd name="T35" fmla="*/ 48 h 264"/>
                <a:gd name="T36" fmla="*/ 200 w 202"/>
                <a:gd name="T37" fmla="*/ 70 h 264"/>
                <a:gd name="T38" fmla="*/ 200 w 202"/>
                <a:gd name="T39" fmla="*/ 82 h 264"/>
                <a:gd name="T40" fmla="*/ 198 w 202"/>
                <a:gd name="T41" fmla="*/ 106 h 264"/>
                <a:gd name="T42" fmla="*/ 188 w 202"/>
                <a:gd name="T43" fmla="*/ 126 h 264"/>
                <a:gd name="T44" fmla="*/ 182 w 202"/>
                <a:gd name="T45" fmla="*/ 134 h 264"/>
                <a:gd name="T46" fmla="*/ 164 w 202"/>
                <a:gd name="T47" fmla="*/ 148 h 264"/>
                <a:gd name="T48" fmla="*/ 154 w 202"/>
                <a:gd name="T49" fmla="*/ 152 h 264"/>
                <a:gd name="T50" fmla="*/ 152 w 202"/>
                <a:gd name="T51" fmla="*/ 156 h 264"/>
                <a:gd name="T52" fmla="*/ 202 w 202"/>
                <a:gd name="T53" fmla="*/ 260 h 264"/>
                <a:gd name="T54" fmla="*/ 200 w 202"/>
                <a:gd name="T55" fmla="*/ 264 h 264"/>
                <a:gd name="T56" fmla="*/ 144 w 202"/>
                <a:gd name="T57" fmla="*/ 264 h 264"/>
                <a:gd name="T58" fmla="*/ 140 w 202"/>
                <a:gd name="T59" fmla="*/ 264 h 264"/>
                <a:gd name="T60" fmla="*/ 136 w 202"/>
                <a:gd name="T61" fmla="*/ 260 h 264"/>
                <a:gd name="T62" fmla="*/ 62 w 202"/>
                <a:gd name="T63" fmla="*/ 108 h 264"/>
                <a:gd name="T64" fmla="*/ 64 w 202"/>
                <a:gd name="T65" fmla="*/ 110 h 264"/>
                <a:gd name="T66" fmla="*/ 106 w 202"/>
                <a:gd name="T67" fmla="*/ 110 h 264"/>
                <a:gd name="T68" fmla="*/ 120 w 202"/>
                <a:gd name="T69" fmla="*/ 108 h 264"/>
                <a:gd name="T70" fmla="*/ 130 w 202"/>
                <a:gd name="T71" fmla="*/ 104 h 264"/>
                <a:gd name="T72" fmla="*/ 136 w 202"/>
                <a:gd name="T73" fmla="*/ 94 h 264"/>
                <a:gd name="T74" fmla="*/ 138 w 202"/>
                <a:gd name="T75" fmla="*/ 82 h 264"/>
                <a:gd name="T76" fmla="*/ 134 w 202"/>
                <a:gd name="T77" fmla="*/ 66 h 264"/>
                <a:gd name="T78" fmla="*/ 130 w 202"/>
                <a:gd name="T79" fmla="*/ 62 h 264"/>
                <a:gd name="T80" fmla="*/ 106 w 202"/>
                <a:gd name="T81" fmla="*/ 54 h 264"/>
                <a:gd name="T82" fmla="*/ 66 w 202"/>
                <a:gd name="T83" fmla="*/ 54 h 264"/>
                <a:gd name="T84" fmla="*/ 62 w 202"/>
                <a:gd name="T85" fmla="*/ 5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2" h="264">
                  <a:moveTo>
                    <a:pt x="136" y="260"/>
                  </a:moveTo>
                  <a:lnTo>
                    <a:pt x="92" y="160"/>
                  </a:lnTo>
                  <a:lnTo>
                    <a:pt x="92" y="160"/>
                  </a:lnTo>
                  <a:lnTo>
                    <a:pt x="90" y="158"/>
                  </a:lnTo>
                  <a:lnTo>
                    <a:pt x="66" y="158"/>
                  </a:lnTo>
                  <a:lnTo>
                    <a:pt x="66" y="158"/>
                  </a:lnTo>
                  <a:lnTo>
                    <a:pt x="64" y="160"/>
                  </a:lnTo>
                  <a:lnTo>
                    <a:pt x="62" y="162"/>
                  </a:lnTo>
                  <a:lnTo>
                    <a:pt x="62" y="258"/>
                  </a:lnTo>
                  <a:lnTo>
                    <a:pt x="62" y="258"/>
                  </a:lnTo>
                  <a:lnTo>
                    <a:pt x="62" y="262"/>
                  </a:lnTo>
                  <a:lnTo>
                    <a:pt x="62" y="262"/>
                  </a:lnTo>
                  <a:lnTo>
                    <a:pt x="56" y="264"/>
                  </a:lnTo>
                  <a:lnTo>
                    <a:pt x="8" y="264"/>
                  </a:lnTo>
                  <a:lnTo>
                    <a:pt x="8" y="264"/>
                  </a:lnTo>
                  <a:lnTo>
                    <a:pt x="2" y="262"/>
                  </a:lnTo>
                  <a:lnTo>
                    <a:pt x="2" y="262"/>
                  </a:lnTo>
                  <a:lnTo>
                    <a:pt x="0" y="258"/>
                  </a:lnTo>
                  <a:lnTo>
                    <a:pt x="0" y="6"/>
                  </a:lnTo>
                  <a:lnTo>
                    <a:pt x="0" y="6"/>
                  </a:lnTo>
                  <a:lnTo>
                    <a:pt x="2" y="2"/>
                  </a:lnTo>
                  <a:lnTo>
                    <a:pt x="2" y="2"/>
                  </a:lnTo>
                  <a:lnTo>
                    <a:pt x="8" y="0"/>
                  </a:lnTo>
                  <a:lnTo>
                    <a:pt x="118" y="0"/>
                  </a:lnTo>
                  <a:lnTo>
                    <a:pt x="118" y="0"/>
                  </a:lnTo>
                  <a:lnTo>
                    <a:pt x="130" y="0"/>
                  </a:lnTo>
                  <a:lnTo>
                    <a:pt x="140" y="2"/>
                  </a:lnTo>
                  <a:lnTo>
                    <a:pt x="152" y="6"/>
                  </a:lnTo>
                  <a:lnTo>
                    <a:pt x="160" y="10"/>
                  </a:lnTo>
                  <a:lnTo>
                    <a:pt x="160" y="10"/>
                  </a:lnTo>
                  <a:lnTo>
                    <a:pt x="170" y="16"/>
                  </a:lnTo>
                  <a:lnTo>
                    <a:pt x="178" y="22"/>
                  </a:lnTo>
                  <a:lnTo>
                    <a:pt x="184" y="30"/>
                  </a:lnTo>
                  <a:lnTo>
                    <a:pt x="190" y="38"/>
                  </a:lnTo>
                  <a:lnTo>
                    <a:pt x="190" y="38"/>
                  </a:lnTo>
                  <a:lnTo>
                    <a:pt x="194" y="48"/>
                  </a:lnTo>
                  <a:lnTo>
                    <a:pt x="198" y="58"/>
                  </a:lnTo>
                  <a:lnTo>
                    <a:pt x="200" y="70"/>
                  </a:lnTo>
                  <a:lnTo>
                    <a:pt x="200" y="82"/>
                  </a:lnTo>
                  <a:lnTo>
                    <a:pt x="200" y="82"/>
                  </a:lnTo>
                  <a:lnTo>
                    <a:pt x="200" y="94"/>
                  </a:lnTo>
                  <a:lnTo>
                    <a:pt x="198" y="106"/>
                  </a:lnTo>
                  <a:lnTo>
                    <a:pt x="194" y="116"/>
                  </a:lnTo>
                  <a:lnTo>
                    <a:pt x="188" y="126"/>
                  </a:lnTo>
                  <a:lnTo>
                    <a:pt x="188" y="126"/>
                  </a:lnTo>
                  <a:lnTo>
                    <a:pt x="182" y="134"/>
                  </a:lnTo>
                  <a:lnTo>
                    <a:pt x="174" y="142"/>
                  </a:lnTo>
                  <a:lnTo>
                    <a:pt x="164" y="148"/>
                  </a:lnTo>
                  <a:lnTo>
                    <a:pt x="154" y="152"/>
                  </a:lnTo>
                  <a:lnTo>
                    <a:pt x="154" y="152"/>
                  </a:lnTo>
                  <a:lnTo>
                    <a:pt x="152" y="154"/>
                  </a:lnTo>
                  <a:lnTo>
                    <a:pt x="152" y="156"/>
                  </a:lnTo>
                  <a:lnTo>
                    <a:pt x="202" y="256"/>
                  </a:lnTo>
                  <a:lnTo>
                    <a:pt x="202" y="260"/>
                  </a:lnTo>
                  <a:lnTo>
                    <a:pt x="202" y="260"/>
                  </a:lnTo>
                  <a:lnTo>
                    <a:pt x="200" y="264"/>
                  </a:lnTo>
                  <a:lnTo>
                    <a:pt x="196" y="264"/>
                  </a:lnTo>
                  <a:lnTo>
                    <a:pt x="144" y="264"/>
                  </a:lnTo>
                  <a:lnTo>
                    <a:pt x="144" y="264"/>
                  </a:lnTo>
                  <a:lnTo>
                    <a:pt x="140" y="264"/>
                  </a:lnTo>
                  <a:lnTo>
                    <a:pt x="136" y="260"/>
                  </a:lnTo>
                  <a:lnTo>
                    <a:pt x="136" y="260"/>
                  </a:lnTo>
                  <a:close/>
                  <a:moveTo>
                    <a:pt x="62" y="56"/>
                  </a:moveTo>
                  <a:lnTo>
                    <a:pt x="62" y="108"/>
                  </a:lnTo>
                  <a:lnTo>
                    <a:pt x="62" y="108"/>
                  </a:lnTo>
                  <a:lnTo>
                    <a:pt x="64" y="110"/>
                  </a:lnTo>
                  <a:lnTo>
                    <a:pt x="66" y="110"/>
                  </a:lnTo>
                  <a:lnTo>
                    <a:pt x="106" y="110"/>
                  </a:lnTo>
                  <a:lnTo>
                    <a:pt x="106" y="110"/>
                  </a:lnTo>
                  <a:lnTo>
                    <a:pt x="120" y="108"/>
                  </a:lnTo>
                  <a:lnTo>
                    <a:pt x="130" y="104"/>
                  </a:lnTo>
                  <a:lnTo>
                    <a:pt x="130" y="104"/>
                  </a:lnTo>
                  <a:lnTo>
                    <a:pt x="134" y="98"/>
                  </a:lnTo>
                  <a:lnTo>
                    <a:pt x="136" y="94"/>
                  </a:lnTo>
                  <a:lnTo>
                    <a:pt x="138" y="82"/>
                  </a:lnTo>
                  <a:lnTo>
                    <a:pt x="138" y="82"/>
                  </a:lnTo>
                  <a:lnTo>
                    <a:pt x="136" y="70"/>
                  </a:lnTo>
                  <a:lnTo>
                    <a:pt x="134" y="66"/>
                  </a:lnTo>
                  <a:lnTo>
                    <a:pt x="130" y="62"/>
                  </a:lnTo>
                  <a:lnTo>
                    <a:pt x="130" y="62"/>
                  </a:lnTo>
                  <a:lnTo>
                    <a:pt x="120" y="56"/>
                  </a:lnTo>
                  <a:lnTo>
                    <a:pt x="106" y="54"/>
                  </a:lnTo>
                  <a:lnTo>
                    <a:pt x="66" y="54"/>
                  </a:lnTo>
                  <a:lnTo>
                    <a:pt x="66" y="54"/>
                  </a:lnTo>
                  <a:lnTo>
                    <a:pt x="64" y="54"/>
                  </a:lnTo>
                  <a:lnTo>
                    <a:pt x="62" y="56"/>
                  </a:lnTo>
                  <a:lnTo>
                    <a:pt x="62" y="56"/>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6" name="Freeform 16">
              <a:extLst>
                <a:ext uri="{FF2B5EF4-FFF2-40B4-BE49-F238E27FC236}">
                  <a16:creationId xmlns:a16="http://schemas.microsoft.com/office/drawing/2014/main" id="{4AA53321-6094-4352-B10B-DD717C72A3B6}"/>
                </a:ext>
              </a:extLst>
            </p:cNvPr>
            <p:cNvSpPr>
              <a:spLocks noEditPoints="1"/>
            </p:cNvSpPr>
            <p:nvPr userDrawn="1"/>
          </p:nvSpPr>
          <p:spPr bwMode="auto">
            <a:xfrm>
              <a:off x="7634288" y="2503488"/>
              <a:ext cx="327025" cy="431800"/>
            </a:xfrm>
            <a:custGeom>
              <a:avLst/>
              <a:gdLst>
                <a:gd name="T0" fmla="*/ 50 w 206"/>
                <a:gd name="T1" fmla="*/ 260 h 272"/>
                <a:gd name="T2" fmla="*/ 28 w 206"/>
                <a:gd name="T3" fmla="*/ 246 h 272"/>
                <a:gd name="T4" fmla="*/ 12 w 206"/>
                <a:gd name="T5" fmla="*/ 226 h 272"/>
                <a:gd name="T6" fmla="*/ 8 w 206"/>
                <a:gd name="T7" fmla="*/ 214 h 272"/>
                <a:gd name="T8" fmla="*/ 0 w 206"/>
                <a:gd name="T9" fmla="*/ 188 h 272"/>
                <a:gd name="T10" fmla="*/ 0 w 206"/>
                <a:gd name="T11" fmla="*/ 98 h 272"/>
                <a:gd name="T12" fmla="*/ 0 w 206"/>
                <a:gd name="T13" fmla="*/ 84 h 272"/>
                <a:gd name="T14" fmla="*/ 8 w 206"/>
                <a:gd name="T15" fmla="*/ 58 h 272"/>
                <a:gd name="T16" fmla="*/ 12 w 206"/>
                <a:gd name="T17" fmla="*/ 48 h 272"/>
                <a:gd name="T18" fmla="*/ 28 w 206"/>
                <a:gd name="T19" fmla="*/ 28 h 272"/>
                <a:gd name="T20" fmla="*/ 50 w 206"/>
                <a:gd name="T21" fmla="*/ 12 h 272"/>
                <a:gd name="T22" fmla="*/ 62 w 206"/>
                <a:gd name="T23" fmla="*/ 8 h 272"/>
                <a:gd name="T24" fmla="*/ 88 w 206"/>
                <a:gd name="T25" fmla="*/ 2 h 272"/>
                <a:gd name="T26" fmla="*/ 102 w 206"/>
                <a:gd name="T27" fmla="*/ 0 h 272"/>
                <a:gd name="T28" fmla="*/ 132 w 206"/>
                <a:gd name="T29" fmla="*/ 4 h 272"/>
                <a:gd name="T30" fmla="*/ 158 w 206"/>
                <a:gd name="T31" fmla="*/ 12 h 272"/>
                <a:gd name="T32" fmla="*/ 168 w 206"/>
                <a:gd name="T33" fmla="*/ 20 h 272"/>
                <a:gd name="T34" fmla="*/ 186 w 206"/>
                <a:gd name="T35" fmla="*/ 36 h 272"/>
                <a:gd name="T36" fmla="*/ 194 w 206"/>
                <a:gd name="T37" fmla="*/ 48 h 272"/>
                <a:gd name="T38" fmla="*/ 202 w 206"/>
                <a:gd name="T39" fmla="*/ 72 h 272"/>
                <a:gd name="T40" fmla="*/ 206 w 206"/>
                <a:gd name="T41" fmla="*/ 98 h 272"/>
                <a:gd name="T42" fmla="*/ 206 w 206"/>
                <a:gd name="T43" fmla="*/ 174 h 272"/>
                <a:gd name="T44" fmla="*/ 202 w 206"/>
                <a:gd name="T45" fmla="*/ 202 h 272"/>
                <a:gd name="T46" fmla="*/ 194 w 206"/>
                <a:gd name="T47" fmla="*/ 226 h 272"/>
                <a:gd name="T48" fmla="*/ 186 w 206"/>
                <a:gd name="T49" fmla="*/ 236 h 272"/>
                <a:gd name="T50" fmla="*/ 168 w 206"/>
                <a:gd name="T51" fmla="*/ 254 h 272"/>
                <a:gd name="T52" fmla="*/ 158 w 206"/>
                <a:gd name="T53" fmla="*/ 260 h 272"/>
                <a:gd name="T54" fmla="*/ 132 w 206"/>
                <a:gd name="T55" fmla="*/ 270 h 272"/>
                <a:gd name="T56" fmla="*/ 102 w 206"/>
                <a:gd name="T57" fmla="*/ 272 h 272"/>
                <a:gd name="T58" fmla="*/ 88 w 206"/>
                <a:gd name="T59" fmla="*/ 272 h 272"/>
                <a:gd name="T60" fmla="*/ 62 w 206"/>
                <a:gd name="T61" fmla="*/ 266 h 272"/>
                <a:gd name="T62" fmla="*/ 50 w 206"/>
                <a:gd name="T63" fmla="*/ 260 h 272"/>
                <a:gd name="T64" fmla="*/ 132 w 206"/>
                <a:gd name="T65" fmla="*/ 208 h 272"/>
                <a:gd name="T66" fmla="*/ 140 w 206"/>
                <a:gd name="T67" fmla="*/ 194 h 272"/>
                <a:gd name="T68" fmla="*/ 144 w 206"/>
                <a:gd name="T69" fmla="*/ 176 h 272"/>
                <a:gd name="T70" fmla="*/ 144 w 206"/>
                <a:gd name="T71" fmla="*/ 98 h 272"/>
                <a:gd name="T72" fmla="*/ 140 w 206"/>
                <a:gd name="T73" fmla="*/ 80 h 272"/>
                <a:gd name="T74" fmla="*/ 132 w 206"/>
                <a:gd name="T75" fmla="*/ 66 h 272"/>
                <a:gd name="T76" fmla="*/ 126 w 206"/>
                <a:gd name="T77" fmla="*/ 60 h 272"/>
                <a:gd name="T78" fmla="*/ 112 w 206"/>
                <a:gd name="T79" fmla="*/ 56 h 272"/>
                <a:gd name="T80" fmla="*/ 102 w 206"/>
                <a:gd name="T81" fmla="*/ 54 h 272"/>
                <a:gd name="T82" fmla="*/ 86 w 206"/>
                <a:gd name="T83" fmla="*/ 58 h 272"/>
                <a:gd name="T84" fmla="*/ 74 w 206"/>
                <a:gd name="T85" fmla="*/ 66 h 272"/>
                <a:gd name="T86" fmla="*/ 70 w 206"/>
                <a:gd name="T87" fmla="*/ 72 h 272"/>
                <a:gd name="T88" fmla="*/ 64 w 206"/>
                <a:gd name="T89" fmla="*/ 88 h 272"/>
                <a:gd name="T90" fmla="*/ 62 w 206"/>
                <a:gd name="T91" fmla="*/ 176 h 272"/>
                <a:gd name="T92" fmla="*/ 64 w 206"/>
                <a:gd name="T93" fmla="*/ 186 h 272"/>
                <a:gd name="T94" fmla="*/ 70 w 206"/>
                <a:gd name="T95" fmla="*/ 200 h 272"/>
                <a:gd name="T96" fmla="*/ 74 w 206"/>
                <a:gd name="T97" fmla="*/ 208 h 272"/>
                <a:gd name="T98" fmla="*/ 86 w 206"/>
                <a:gd name="T99" fmla="*/ 216 h 272"/>
                <a:gd name="T100" fmla="*/ 102 w 206"/>
                <a:gd name="T101" fmla="*/ 218 h 272"/>
                <a:gd name="T102" fmla="*/ 112 w 206"/>
                <a:gd name="T103" fmla="*/ 218 h 272"/>
                <a:gd name="T104" fmla="*/ 126 w 206"/>
                <a:gd name="T105" fmla="*/ 212 h 272"/>
                <a:gd name="T106" fmla="*/ 132 w 206"/>
                <a:gd name="T107" fmla="*/ 20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 h="272">
                  <a:moveTo>
                    <a:pt x="50" y="260"/>
                  </a:moveTo>
                  <a:lnTo>
                    <a:pt x="50" y="260"/>
                  </a:lnTo>
                  <a:lnTo>
                    <a:pt x="38" y="254"/>
                  </a:lnTo>
                  <a:lnTo>
                    <a:pt x="28" y="246"/>
                  </a:lnTo>
                  <a:lnTo>
                    <a:pt x="20" y="236"/>
                  </a:lnTo>
                  <a:lnTo>
                    <a:pt x="12" y="226"/>
                  </a:lnTo>
                  <a:lnTo>
                    <a:pt x="12" y="226"/>
                  </a:lnTo>
                  <a:lnTo>
                    <a:pt x="8" y="214"/>
                  </a:lnTo>
                  <a:lnTo>
                    <a:pt x="4" y="202"/>
                  </a:lnTo>
                  <a:lnTo>
                    <a:pt x="0" y="188"/>
                  </a:lnTo>
                  <a:lnTo>
                    <a:pt x="0" y="174"/>
                  </a:lnTo>
                  <a:lnTo>
                    <a:pt x="0" y="98"/>
                  </a:lnTo>
                  <a:lnTo>
                    <a:pt x="0" y="98"/>
                  </a:lnTo>
                  <a:lnTo>
                    <a:pt x="0" y="84"/>
                  </a:lnTo>
                  <a:lnTo>
                    <a:pt x="4" y="72"/>
                  </a:lnTo>
                  <a:lnTo>
                    <a:pt x="8" y="58"/>
                  </a:lnTo>
                  <a:lnTo>
                    <a:pt x="12" y="48"/>
                  </a:lnTo>
                  <a:lnTo>
                    <a:pt x="12" y="48"/>
                  </a:lnTo>
                  <a:lnTo>
                    <a:pt x="20" y="36"/>
                  </a:lnTo>
                  <a:lnTo>
                    <a:pt x="28" y="28"/>
                  </a:lnTo>
                  <a:lnTo>
                    <a:pt x="38" y="20"/>
                  </a:lnTo>
                  <a:lnTo>
                    <a:pt x="50" y="12"/>
                  </a:lnTo>
                  <a:lnTo>
                    <a:pt x="50" y="12"/>
                  </a:lnTo>
                  <a:lnTo>
                    <a:pt x="62" y="8"/>
                  </a:lnTo>
                  <a:lnTo>
                    <a:pt x="74" y="4"/>
                  </a:lnTo>
                  <a:lnTo>
                    <a:pt x="88" y="2"/>
                  </a:lnTo>
                  <a:lnTo>
                    <a:pt x="102" y="0"/>
                  </a:lnTo>
                  <a:lnTo>
                    <a:pt x="102" y="0"/>
                  </a:lnTo>
                  <a:lnTo>
                    <a:pt x="118" y="2"/>
                  </a:lnTo>
                  <a:lnTo>
                    <a:pt x="132" y="4"/>
                  </a:lnTo>
                  <a:lnTo>
                    <a:pt x="144" y="8"/>
                  </a:lnTo>
                  <a:lnTo>
                    <a:pt x="158" y="12"/>
                  </a:lnTo>
                  <a:lnTo>
                    <a:pt x="158" y="12"/>
                  </a:lnTo>
                  <a:lnTo>
                    <a:pt x="168" y="20"/>
                  </a:lnTo>
                  <a:lnTo>
                    <a:pt x="178" y="28"/>
                  </a:lnTo>
                  <a:lnTo>
                    <a:pt x="186" y="36"/>
                  </a:lnTo>
                  <a:lnTo>
                    <a:pt x="194" y="48"/>
                  </a:lnTo>
                  <a:lnTo>
                    <a:pt x="194" y="48"/>
                  </a:lnTo>
                  <a:lnTo>
                    <a:pt x="198" y="58"/>
                  </a:lnTo>
                  <a:lnTo>
                    <a:pt x="202" y="72"/>
                  </a:lnTo>
                  <a:lnTo>
                    <a:pt x="206" y="84"/>
                  </a:lnTo>
                  <a:lnTo>
                    <a:pt x="206" y="98"/>
                  </a:lnTo>
                  <a:lnTo>
                    <a:pt x="206" y="174"/>
                  </a:lnTo>
                  <a:lnTo>
                    <a:pt x="206" y="174"/>
                  </a:lnTo>
                  <a:lnTo>
                    <a:pt x="206" y="188"/>
                  </a:lnTo>
                  <a:lnTo>
                    <a:pt x="202" y="202"/>
                  </a:lnTo>
                  <a:lnTo>
                    <a:pt x="198" y="214"/>
                  </a:lnTo>
                  <a:lnTo>
                    <a:pt x="194" y="226"/>
                  </a:lnTo>
                  <a:lnTo>
                    <a:pt x="194" y="226"/>
                  </a:lnTo>
                  <a:lnTo>
                    <a:pt x="186" y="236"/>
                  </a:lnTo>
                  <a:lnTo>
                    <a:pt x="178" y="246"/>
                  </a:lnTo>
                  <a:lnTo>
                    <a:pt x="168" y="254"/>
                  </a:lnTo>
                  <a:lnTo>
                    <a:pt x="158" y="260"/>
                  </a:lnTo>
                  <a:lnTo>
                    <a:pt x="158" y="260"/>
                  </a:lnTo>
                  <a:lnTo>
                    <a:pt x="144" y="266"/>
                  </a:lnTo>
                  <a:lnTo>
                    <a:pt x="132" y="270"/>
                  </a:lnTo>
                  <a:lnTo>
                    <a:pt x="118" y="272"/>
                  </a:lnTo>
                  <a:lnTo>
                    <a:pt x="102" y="272"/>
                  </a:lnTo>
                  <a:lnTo>
                    <a:pt x="102" y="272"/>
                  </a:lnTo>
                  <a:lnTo>
                    <a:pt x="88" y="272"/>
                  </a:lnTo>
                  <a:lnTo>
                    <a:pt x="74" y="270"/>
                  </a:lnTo>
                  <a:lnTo>
                    <a:pt x="62" y="266"/>
                  </a:lnTo>
                  <a:lnTo>
                    <a:pt x="50" y="260"/>
                  </a:lnTo>
                  <a:lnTo>
                    <a:pt x="50" y="260"/>
                  </a:lnTo>
                  <a:close/>
                  <a:moveTo>
                    <a:pt x="132" y="208"/>
                  </a:moveTo>
                  <a:lnTo>
                    <a:pt x="132" y="208"/>
                  </a:lnTo>
                  <a:lnTo>
                    <a:pt x="138" y="200"/>
                  </a:lnTo>
                  <a:lnTo>
                    <a:pt x="140" y="194"/>
                  </a:lnTo>
                  <a:lnTo>
                    <a:pt x="142" y="186"/>
                  </a:lnTo>
                  <a:lnTo>
                    <a:pt x="144" y="176"/>
                  </a:lnTo>
                  <a:lnTo>
                    <a:pt x="144" y="98"/>
                  </a:lnTo>
                  <a:lnTo>
                    <a:pt x="144" y="98"/>
                  </a:lnTo>
                  <a:lnTo>
                    <a:pt x="142" y="88"/>
                  </a:lnTo>
                  <a:lnTo>
                    <a:pt x="140" y="80"/>
                  </a:lnTo>
                  <a:lnTo>
                    <a:pt x="138" y="72"/>
                  </a:lnTo>
                  <a:lnTo>
                    <a:pt x="132" y="66"/>
                  </a:lnTo>
                  <a:lnTo>
                    <a:pt x="132" y="66"/>
                  </a:lnTo>
                  <a:lnTo>
                    <a:pt x="126" y="60"/>
                  </a:lnTo>
                  <a:lnTo>
                    <a:pt x="120" y="58"/>
                  </a:lnTo>
                  <a:lnTo>
                    <a:pt x="112" y="56"/>
                  </a:lnTo>
                  <a:lnTo>
                    <a:pt x="102" y="54"/>
                  </a:lnTo>
                  <a:lnTo>
                    <a:pt x="102" y="54"/>
                  </a:lnTo>
                  <a:lnTo>
                    <a:pt x="94" y="56"/>
                  </a:lnTo>
                  <a:lnTo>
                    <a:pt x="86" y="58"/>
                  </a:lnTo>
                  <a:lnTo>
                    <a:pt x="80" y="60"/>
                  </a:lnTo>
                  <a:lnTo>
                    <a:pt x="74" y="66"/>
                  </a:lnTo>
                  <a:lnTo>
                    <a:pt x="74" y="66"/>
                  </a:lnTo>
                  <a:lnTo>
                    <a:pt x="70" y="72"/>
                  </a:lnTo>
                  <a:lnTo>
                    <a:pt x="66" y="80"/>
                  </a:lnTo>
                  <a:lnTo>
                    <a:pt x="64" y="88"/>
                  </a:lnTo>
                  <a:lnTo>
                    <a:pt x="62" y="98"/>
                  </a:lnTo>
                  <a:lnTo>
                    <a:pt x="62" y="176"/>
                  </a:lnTo>
                  <a:lnTo>
                    <a:pt x="62" y="176"/>
                  </a:lnTo>
                  <a:lnTo>
                    <a:pt x="64" y="186"/>
                  </a:lnTo>
                  <a:lnTo>
                    <a:pt x="66" y="194"/>
                  </a:lnTo>
                  <a:lnTo>
                    <a:pt x="70" y="200"/>
                  </a:lnTo>
                  <a:lnTo>
                    <a:pt x="74" y="208"/>
                  </a:lnTo>
                  <a:lnTo>
                    <a:pt x="74" y="208"/>
                  </a:lnTo>
                  <a:lnTo>
                    <a:pt x="80" y="212"/>
                  </a:lnTo>
                  <a:lnTo>
                    <a:pt x="86" y="216"/>
                  </a:lnTo>
                  <a:lnTo>
                    <a:pt x="94" y="218"/>
                  </a:lnTo>
                  <a:lnTo>
                    <a:pt x="102" y="218"/>
                  </a:lnTo>
                  <a:lnTo>
                    <a:pt x="102" y="218"/>
                  </a:lnTo>
                  <a:lnTo>
                    <a:pt x="112" y="218"/>
                  </a:lnTo>
                  <a:lnTo>
                    <a:pt x="120" y="216"/>
                  </a:lnTo>
                  <a:lnTo>
                    <a:pt x="126" y="212"/>
                  </a:lnTo>
                  <a:lnTo>
                    <a:pt x="132" y="208"/>
                  </a:lnTo>
                  <a:lnTo>
                    <a:pt x="132" y="208"/>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7" name="Freeform 17">
              <a:extLst>
                <a:ext uri="{FF2B5EF4-FFF2-40B4-BE49-F238E27FC236}">
                  <a16:creationId xmlns:a16="http://schemas.microsoft.com/office/drawing/2014/main" id="{40B182DE-7A7F-4AEC-B069-60192D187B41}"/>
                </a:ext>
              </a:extLst>
            </p:cNvPr>
            <p:cNvSpPr>
              <a:spLocks/>
            </p:cNvSpPr>
            <p:nvPr userDrawn="1"/>
          </p:nvSpPr>
          <p:spPr bwMode="auto">
            <a:xfrm>
              <a:off x="8034338" y="2509838"/>
              <a:ext cx="298450" cy="419100"/>
            </a:xfrm>
            <a:custGeom>
              <a:avLst/>
              <a:gdLst>
                <a:gd name="T0" fmla="*/ 186 w 188"/>
                <a:gd name="T1" fmla="*/ 52 h 264"/>
                <a:gd name="T2" fmla="*/ 186 w 188"/>
                <a:gd name="T3" fmla="*/ 52 h 264"/>
                <a:gd name="T4" fmla="*/ 182 w 188"/>
                <a:gd name="T5" fmla="*/ 54 h 264"/>
                <a:gd name="T6" fmla="*/ 66 w 188"/>
                <a:gd name="T7" fmla="*/ 54 h 264"/>
                <a:gd name="T8" fmla="*/ 66 w 188"/>
                <a:gd name="T9" fmla="*/ 54 h 264"/>
                <a:gd name="T10" fmla="*/ 64 w 188"/>
                <a:gd name="T11" fmla="*/ 54 h 264"/>
                <a:gd name="T12" fmla="*/ 64 w 188"/>
                <a:gd name="T13" fmla="*/ 56 h 264"/>
                <a:gd name="T14" fmla="*/ 64 w 188"/>
                <a:gd name="T15" fmla="*/ 100 h 264"/>
                <a:gd name="T16" fmla="*/ 64 w 188"/>
                <a:gd name="T17" fmla="*/ 100 h 264"/>
                <a:gd name="T18" fmla="*/ 64 w 188"/>
                <a:gd name="T19" fmla="*/ 102 h 264"/>
                <a:gd name="T20" fmla="*/ 66 w 188"/>
                <a:gd name="T21" fmla="*/ 104 h 264"/>
                <a:gd name="T22" fmla="*/ 140 w 188"/>
                <a:gd name="T23" fmla="*/ 104 h 264"/>
                <a:gd name="T24" fmla="*/ 140 w 188"/>
                <a:gd name="T25" fmla="*/ 104 h 264"/>
                <a:gd name="T26" fmla="*/ 144 w 188"/>
                <a:gd name="T27" fmla="*/ 106 h 264"/>
                <a:gd name="T28" fmla="*/ 144 w 188"/>
                <a:gd name="T29" fmla="*/ 106 h 264"/>
                <a:gd name="T30" fmla="*/ 146 w 188"/>
                <a:gd name="T31" fmla="*/ 110 h 264"/>
                <a:gd name="T32" fmla="*/ 146 w 188"/>
                <a:gd name="T33" fmla="*/ 150 h 264"/>
                <a:gd name="T34" fmla="*/ 146 w 188"/>
                <a:gd name="T35" fmla="*/ 150 h 264"/>
                <a:gd name="T36" fmla="*/ 144 w 188"/>
                <a:gd name="T37" fmla="*/ 156 h 264"/>
                <a:gd name="T38" fmla="*/ 144 w 188"/>
                <a:gd name="T39" fmla="*/ 156 h 264"/>
                <a:gd name="T40" fmla="*/ 140 w 188"/>
                <a:gd name="T41" fmla="*/ 156 h 264"/>
                <a:gd name="T42" fmla="*/ 66 w 188"/>
                <a:gd name="T43" fmla="*/ 156 h 264"/>
                <a:gd name="T44" fmla="*/ 66 w 188"/>
                <a:gd name="T45" fmla="*/ 156 h 264"/>
                <a:gd name="T46" fmla="*/ 64 w 188"/>
                <a:gd name="T47" fmla="*/ 158 h 264"/>
                <a:gd name="T48" fmla="*/ 64 w 188"/>
                <a:gd name="T49" fmla="*/ 160 h 264"/>
                <a:gd name="T50" fmla="*/ 64 w 188"/>
                <a:gd name="T51" fmla="*/ 258 h 264"/>
                <a:gd name="T52" fmla="*/ 64 w 188"/>
                <a:gd name="T53" fmla="*/ 258 h 264"/>
                <a:gd name="T54" fmla="*/ 62 w 188"/>
                <a:gd name="T55" fmla="*/ 262 h 264"/>
                <a:gd name="T56" fmla="*/ 62 w 188"/>
                <a:gd name="T57" fmla="*/ 262 h 264"/>
                <a:gd name="T58" fmla="*/ 56 w 188"/>
                <a:gd name="T59" fmla="*/ 264 h 264"/>
                <a:gd name="T60" fmla="*/ 8 w 188"/>
                <a:gd name="T61" fmla="*/ 264 h 264"/>
                <a:gd name="T62" fmla="*/ 8 w 188"/>
                <a:gd name="T63" fmla="*/ 264 h 264"/>
                <a:gd name="T64" fmla="*/ 2 w 188"/>
                <a:gd name="T65" fmla="*/ 262 h 264"/>
                <a:gd name="T66" fmla="*/ 2 w 188"/>
                <a:gd name="T67" fmla="*/ 262 h 264"/>
                <a:gd name="T68" fmla="*/ 0 w 188"/>
                <a:gd name="T69" fmla="*/ 258 h 264"/>
                <a:gd name="T70" fmla="*/ 0 w 188"/>
                <a:gd name="T71" fmla="*/ 6 h 264"/>
                <a:gd name="T72" fmla="*/ 0 w 188"/>
                <a:gd name="T73" fmla="*/ 6 h 264"/>
                <a:gd name="T74" fmla="*/ 2 w 188"/>
                <a:gd name="T75" fmla="*/ 2 h 264"/>
                <a:gd name="T76" fmla="*/ 2 w 188"/>
                <a:gd name="T77" fmla="*/ 2 h 264"/>
                <a:gd name="T78" fmla="*/ 8 w 188"/>
                <a:gd name="T79" fmla="*/ 0 h 264"/>
                <a:gd name="T80" fmla="*/ 182 w 188"/>
                <a:gd name="T81" fmla="*/ 0 h 264"/>
                <a:gd name="T82" fmla="*/ 182 w 188"/>
                <a:gd name="T83" fmla="*/ 0 h 264"/>
                <a:gd name="T84" fmla="*/ 186 w 188"/>
                <a:gd name="T85" fmla="*/ 2 h 264"/>
                <a:gd name="T86" fmla="*/ 186 w 188"/>
                <a:gd name="T87" fmla="*/ 2 h 264"/>
                <a:gd name="T88" fmla="*/ 188 w 188"/>
                <a:gd name="T89" fmla="*/ 6 h 264"/>
                <a:gd name="T90" fmla="*/ 188 w 188"/>
                <a:gd name="T91" fmla="*/ 46 h 264"/>
                <a:gd name="T92" fmla="*/ 188 w 188"/>
                <a:gd name="T93" fmla="*/ 46 h 264"/>
                <a:gd name="T94" fmla="*/ 186 w 188"/>
                <a:gd name="T95" fmla="*/ 52 h 264"/>
                <a:gd name="T96" fmla="*/ 186 w 188"/>
                <a:gd name="T97" fmla="*/ 5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8" h="264">
                  <a:moveTo>
                    <a:pt x="186" y="52"/>
                  </a:moveTo>
                  <a:lnTo>
                    <a:pt x="186" y="52"/>
                  </a:lnTo>
                  <a:lnTo>
                    <a:pt x="182" y="54"/>
                  </a:lnTo>
                  <a:lnTo>
                    <a:pt x="66" y="54"/>
                  </a:lnTo>
                  <a:lnTo>
                    <a:pt x="66" y="54"/>
                  </a:lnTo>
                  <a:lnTo>
                    <a:pt x="64" y="54"/>
                  </a:lnTo>
                  <a:lnTo>
                    <a:pt x="64" y="56"/>
                  </a:lnTo>
                  <a:lnTo>
                    <a:pt x="64" y="100"/>
                  </a:lnTo>
                  <a:lnTo>
                    <a:pt x="64" y="100"/>
                  </a:lnTo>
                  <a:lnTo>
                    <a:pt x="64" y="102"/>
                  </a:lnTo>
                  <a:lnTo>
                    <a:pt x="66" y="104"/>
                  </a:lnTo>
                  <a:lnTo>
                    <a:pt x="140" y="104"/>
                  </a:lnTo>
                  <a:lnTo>
                    <a:pt x="140" y="104"/>
                  </a:lnTo>
                  <a:lnTo>
                    <a:pt x="144" y="106"/>
                  </a:lnTo>
                  <a:lnTo>
                    <a:pt x="144" y="106"/>
                  </a:lnTo>
                  <a:lnTo>
                    <a:pt x="146" y="110"/>
                  </a:lnTo>
                  <a:lnTo>
                    <a:pt x="146" y="150"/>
                  </a:lnTo>
                  <a:lnTo>
                    <a:pt x="146" y="150"/>
                  </a:lnTo>
                  <a:lnTo>
                    <a:pt x="144" y="156"/>
                  </a:lnTo>
                  <a:lnTo>
                    <a:pt x="144" y="156"/>
                  </a:lnTo>
                  <a:lnTo>
                    <a:pt x="140" y="156"/>
                  </a:lnTo>
                  <a:lnTo>
                    <a:pt x="66" y="156"/>
                  </a:lnTo>
                  <a:lnTo>
                    <a:pt x="66" y="156"/>
                  </a:lnTo>
                  <a:lnTo>
                    <a:pt x="64" y="158"/>
                  </a:lnTo>
                  <a:lnTo>
                    <a:pt x="64" y="160"/>
                  </a:lnTo>
                  <a:lnTo>
                    <a:pt x="64" y="258"/>
                  </a:lnTo>
                  <a:lnTo>
                    <a:pt x="64" y="258"/>
                  </a:lnTo>
                  <a:lnTo>
                    <a:pt x="62" y="262"/>
                  </a:lnTo>
                  <a:lnTo>
                    <a:pt x="62" y="262"/>
                  </a:lnTo>
                  <a:lnTo>
                    <a:pt x="56" y="264"/>
                  </a:lnTo>
                  <a:lnTo>
                    <a:pt x="8" y="264"/>
                  </a:lnTo>
                  <a:lnTo>
                    <a:pt x="8" y="264"/>
                  </a:lnTo>
                  <a:lnTo>
                    <a:pt x="2" y="262"/>
                  </a:lnTo>
                  <a:lnTo>
                    <a:pt x="2" y="262"/>
                  </a:lnTo>
                  <a:lnTo>
                    <a:pt x="0" y="258"/>
                  </a:lnTo>
                  <a:lnTo>
                    <a:pt x="0" y="6"/>
                  </a:lnTo>
                  <a:lnTo>
                    <a:pt x="0" y="6"/>
                  </a:lnTo>
                  <a:lnTo>
                    <a:pt x="2" y="2"/>
                  </a:lnTo>
                  <a:lnTo>
                    <a:pt x="2" y="2"/>
                  </a:lnTo>
                  <a:lnTo>
                    <a:pt x="8" y="0"/>
                  </a:lnTo>
                  <a:lnTo>
                    <a:pt x="182" y="0"/>
                  </a:lnTo>
                  <a:lnTo>
                    <a:pt x="182" y="0"/>
                  </a:lnTo>
                  <a:lnTo>
                    <a:pt x="186" y="2"/>
                  </a:lnTo>
                  <a:lnTo>
                    <a:pt x="186" y="2"/>
                  </a:lnTo>
                  <a:lnTo>
                    <a:pt x="188" y="6"/>
                  </a:lnTo>
                  <a:lnTo>
                    <a:pt x="188" y="46"/>
                  </a:lnTo>
                  <a:lnTo>
                    <a:pt x="188" y="46"/>
                  </a:lnTo>
                  <a:lnTo>
                    <a:pt x="186" y="52"/>
                  </a:lnTo>
                  <a:lnTo>
                    <a:pt x="186" y="5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8" name="Freeform 18">
              <a:extLst>
                <a:ext uri="{FF2B5EF4-FFF2-40B4-BE49-F238E27FC236}">
                  <a16:creationId xmlns:a16="http://schemas.microsoft.com/office/drawing/2014/main" id="{B93FE9A5-5600-44BD-BF7C-7E8CA64D9A70}"/>
                </a:ext>
              </a:extLst>
            </p:cNvPr>
            <p:cNvSpPr>
              <a:spLocks/>
            </p:cNvSpPr>
            <p:nvPr userDrawn="1"/>
          </p:nvSpPr>
          <p:spPr bwMode="auto">
            <a:xfrm>
              <a:off x="8396288" y="2509838"/>
              <a:ext cx="298450" cy="419100"/>
            </a:xfrm>
            <a:custGeom>
              <a:avLst/>
              <a:gdLst>
                <a:gd name="T0" fmla="*/ 186 w 188"/>
                <a:gd name="T1" fmla="*/ 52 h 264"/>
                <a:gd name="T2" fmla="*/ 186 w 188"/>
                <a:gd name="T3" fmla="*/ 52 h 264"/>
                <a:gd name="T4" fmla="*/ 180 w 188"/>
                <a:gd name="T5" fmla="*/ 54 h 264"/>
                <a:gd name="T6" fmla="*/ 64 w 188"/>
                <a:gd name="T7" fmla="*/ 54 h 264"/>
                <a:gd name="T8" fmla="*/ 64 w 188"/>
                <a:gd name="T9" fmla="*/ 54 h 264"/>
                <a:gd name="T10" fmla="*/ 62 w 188"/>
                <a:gd name="T11" fmla="*/ 54 h 264"/>
                <a:gd name="T12" fmla="*/ 62 w 188"/>
                <a:gd name="T13" fmla="*/ 56 h 264"/>
                <a:gd name="T14" fmla="*/ 62 w 188"/>
                <a:gd name="T15" fmla="*/ 100 h 264"/>
                <a:gd name="T16" fmla="*/ 62 w 188"/>
                <a:gd name="T17" fmla="*/ 100 h 264"/>
                <a:gd name="T18" fmla="*/ 62 w 188"/>
                <a:gd name="T19" fmla="*/ 102 h 264"/>
                <a:gd name="T20" fmla="*/ 64 w 188"/>
                <a:gd name="T21" fmla="*/ 104 h 264"/>
                <a:gd name="T22" fmla="*/ 138 w 188"/>
                <a:gd name="T23" fmla="*/ 104 h 264"/>
                <a:gd name="T24" fmla="*/ 138 w 188"/>
                <a:gd name="T25" fmla="*/ 104 h 264"/>
                <a:gd name="T26" fmla="*/ 142 w 188"/>
                <a:gd name="T27" fmla="*/ 106 h 264"/>
                <a:gd name="T28" fmla="*/ 142 w 188"/>
                <a:gd name="T29" fmla="*/ 106 h 264"/>
                <a:gd name="T30" fmla="*/ 144 w 188"/>
                <a:gd name="T31" fmla="*/ 110 h 264"/>
                <a:gd name="T32" fmla="*/ 144 w 188"/>
                <a:gd name="T33" fmla="*/ 150 h 264"/>
                <a:gd name="T34" fmla="*/ 144 w 188"/>
                <a:gd name="T35" fmla="*/ 150 h 264"/>
                <a:gd name="T36" fmla="*/ 142 w 188"/>
                <a:gd name="T37" fmla="*/ 156 h 264"/>
                <a:gd name="T38" fmla="*/ 142 w 188"/>
                <a:gd name="T39" fmla="*/ 156 h 264"/>
                <a:gd name="T40" fmla="*/ 138 w 188"/>
                <a:gd name="T41" fmla="*/ 156 h 264"/>
                <a:gd name="T42" fmla="*/ 64 w 188"/>
                <a:gd name="T43" fmla="*/ 156 h 264"/>
                <a:gd name="T44" fmla="*/ 64 w 188"/>
                <a:gd name="T45" fmla="*/ 156 h 264"/>
                <a:gd name="T46" fmla="*/ 62 w 188"/>
                <a:gd name="T47" fmla="*/ 158 h 264"/>
                <a:gd name="T48" fmla="*/ 62 w 188"/>
                <a:gd name="T49" fmla="*/ 160 h 264"/>
                <a:gd name="T50" fmla="*/ 62 w 188"/>
                <a:gd name="T51" fmla="*/ 208 h 264"/>
                <a:gd name="T52" fmla="*/ 62 w 188"/>
                <a:gd name="T53" fmla="*/ 208 h 264"/>
                <a:gd name="T54" fmla="*/ 62 w 188"/>
                <a:gd name="T55" fmla="*/ 210 h 264"/>
                <a:gd name="T56" fmla="*/ 64 w 188"/>
                <a:gd name="T57" fmla="*/ 210 h 264"/>
                <a:gd name="T58" fmla="*/ 180 w 188"/>
                <a:gd name="T59" fmla="*/ 210 h 264"/>
                <a:gd name="T60" fmla="*/ 180 w 188"/>
                <a:gd name="T61" fmla="*/ 210 h 264"/>
                <a:gd name="T62" fmla="*/ 186 w 188"/>
                <a:gd name="T63" fmla="*/ 212 h 264"/>
                <a:gd name="T64" fmla="*/ 186 w 188"/>
                <a:gd name="T65" fmla="*/ 212 h 264"/>
                <a:gd name="T66" fmla="*/ 188 w 188"/>
                <a:gd name="T67" fmla="*/ 218 h 264"/>
                <a:gd name="T68" fmla="*/ 188 w 188"/>
                <a:gd name="T69" fmla="*/ 258 h 264"/>
                <a:gd name="T70" fmla="*/ 188 w 188"/>
                <a:gd name="T71" fmla="*/ 258 h 264"/>
                <a:gd name="T72" fmla="*/ 186 w 188"/>
                <a:gd name="T73" fmla="*/ 262 h 264"/>
                <a:gd name="T74" fmla="*/ 186 w 188"/>
                <a:gd name="T75" fmla="*/ 262 h 264"/>
                <a:gd name="T76" fmla="*/ 180 w 188"/>
                <a:gd name="T77" fmla="*/ 264 h 264"/>
                <a:gd name="T78" fmla="*/ 6 w 188"/>
                <a:gd name="T79" fmla="*/ 264 h 264"/>
                <a:gd name="T80" fmla="*/ 6 w 188"/>
                <a:gd name="T81" fmla="*/ 264 h 264"/>
                <a:gd name="T82" fmla="*/ 2 w 188"/>
                <a:gd name="T83" fmla="*/ 262 h 264"/>
                <a:gd name="T84" fmla="*/ 2 w 188"/>
                <a:gd name="T85" fmla="*/ 262 h 264"/>
                <a:gd name="T86" fmla="*/ 0 w 188"/>
                <a:gd name="T87" fmla="*/ 258 h 264"/>
                <a:gd name="T88" fmla="*/ 0 w 188"/>
                <a:gd name="T89" fmla="*/ 6 h 264"/>
                <a:gd name="T90" fmla="*/ 0 w 188"/>
                <a:gd name="T91" fmla="*/ 6 h 264"/>
                <a:gd name="T92" fmla="*/ 2 w 188"/>
                <a:gd name="T93" fmla="*/ 2 h 264"/>
                <a:gd name="T94" fmla="*/ 2 w 188"/>
                <a:gd name="T95" fmla="*/ 2 h 264"/>
                <a:gd name="T96" fmla="*/ 6 w 188"/>
                <a:gd name="T97" fmla="*/ 0 h 264"/>
                <a:gd name="T98" fmla="*/ 180 w 188"/>
                <a:gd name="T99" fmla="*/ 0 h 264"/>
                <a:gd name="T100" fmla="*/ 180 w 188"/>
                <a:gd name="T101" fmla="*/ 0 h 264"/>
                <a:gd name="T102" fmla="*/ 186 w 188"/>
                <a:gd name="T103" fmla="*/ 2 h 264"/>
                <a:gd name="T104" fmla="*/ 186 w 188"/>
                <a:gd name="T105" fmla="*/ 2 h 264"/>
                <a:gd name="T106" fmla="*/ 188 w 188"/>
                <a:gd name="T107" fmla="*/ 6 h 264"/>
                <a:gd name="T108" fmla="*/ 188 w 188"/>
                <a:gd name="T109" fmla="*/ 46 h 264"/>
                <a:gd name="T110" fmla="*/ 188 w 188"/>
                <a:gd name="T111" fmla="*/ 46 h 264"/>
                <a:gd name="T112" fmla="*/ 186 w 188"/>
                <a:gd name="T113" fmla="*/ 52 h 264"/>
                <a:gd name="T114" fmla="*/ 186 w 188"/>
                <a:gd name="T115" fmla="*/ 5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8" h="264">
                  <a:moveTo>
                    <a:pt x="186" y="52"/>
                  </a:moveTo>
                  <a:lnTo>
                    <a:pt x="186" y="52"/>
                  </a:lnTo>
                  <a:lnTo>
                    <a:pt x="180" y="54"/>
                  </a:lnTo>
                  <a:lnTo>
                    <a:pt x="64" y="54"/>
                  </a:lnTo>
                  <a:lnTo>
                    <a:pt x="64" y="54"/>
                  </a:lnTo>
                  <a:lnTo>
                    <a:pt x="62" y="54"/>
                  </a:lnTo>
                  <a:lnTo>
                    <a:pt x="62" y="56"/>
                  </a:lnTo>
                  <a:lnTo>
                    <a:pt x="62" y="100"/>
                  </a:lnTo>
                  <a:lnTo>
                    <a:pt x="62" y="100"/>
                  </a:lnTo>
                  <a:lnTo>
                    <a:pt x="62" y="102"/>
                  </a:lnTo>
                  <a:lnTo>
                    <a:pt x="64" y="104"/>
                  </a:lnTo>
                  <a:lnTo>
                    <a:pt x="138" y="104"/>
                  </a:lnTo>
                  <a:lnTo>
                    <a:pt x="138" y="104"/>
                  </a:lnTo>
                  <a:lnTo>
                    <a:pt x="142" y="106"/>
                  </a:lnTo>
                  <a:lnTo>
                    <a:pt x="142" y="106"/>
                  </a:lnTo>
                  <a:lnTo>
                    <a:pt x="144" y="110"/>
                  </a:lnTo>
                  <a:lnTo>
                    <a:pt x="144" y="150"/>
                  </a:lnTo>
                  <a:lnTo>
                    <a:pt x="144" y="150"/>
                  </a:lnTo>
                  <a:lnTo>
                    <a:pt x="142" y="156"/>
                  </a:lnTo>
                  <a:lnTo>
                    <a:pt x="142" y="156"/>
                  </a:lnTo>
                  <a:lnTo>
                    <a:pt x="138" y="156"/>
                  </a:lnTo>
                  <a:lnTo>
                    <a:pt x="64" y="156"/>
                  </a:lnTo>
                  <a:lnTo>
                    <a:pt x="64" y="156"/>
                  </a:lnTo>
                  <a:lnTo>
                    <a:pt x="62" y="158"/>
                  </a:lnTo>
                  <a:lnTo>
                    <a:pt x="62" y="160"/>
                  </a:lnTo>
                  <a:lnTo>
                    <a:pt x="62" y="208"/>
                  </a:lnTo>
                  <a:lnTo>
                    <a:pt x="62" y="208"/>
                  </a:lnTo>
                  <a:lnTo>
                    <a:pt x="62" y="210"/>
                  </a:lnTo>
                  <a:lnTo>
                    <a:pt x="64" y="210"/>
                  </a:lnTo>
                  <a:lnTo>
                    <a:pt x="180" y="210"/>
                  </a:lnTo>
                  <a:lnTo>
                    <a:pt x="180" y="210"/>
                  </a:lnTo>
                  <a:lnTo>
                    <a:pt x="186" y="212"/>
                  </a:lnTo>
                  <a:lnTo>
                    <a:pt x="186" y="212"/>
                  </a:lnTo>
                  <a:lnTo>
                    <a:pt x="188" y="218"/>
                  </a:lnTo>
                  <a:lnTo>
                    <a:pt x="188" y="258"/>
                  </a:lnTo>
                  <a:lnTo>
                    <a:pt x="188" y="258"/>
                  </a:lnTo>
                  <a:lnTo>
                    <a:pt x="186" y="262"/>
                  </a:lnTo>
                  <a:lnTo>
                    <a:pt x="186" y="262"/>
                  </a:lnTo>
                  <a:lnTo>
                    <a:pt x="180" y="264"/>
                  </a:lnTo>
                  <a:lnTo>
                    <a:pt x="6" y="264"/>
                  </a:lnTo>
                  <a:lnTo>
                    <a:pt x="6" y="264"/>
                  </a:lnTo>
                  <a:lnTo>
                    <a:pt x="2" y="262"/>
                  </a:lnTo>
                  <a:lnTo>
                    <a:pt x="2" y="262"/>
                  </a:lnTo>
                  <a:lnTo>
                    <a:pt x="0" y="258"/>
                  </a:lnTo>
                  <a:lnTo>
                    <a:pt x="0" y="6"/>
                  </a:lnTo>
                  <a:lnTo>
                    <a:pt x="0" y="6"/>
                  </a:lnTo>
                  <a:lnTo>
                    <a:pt x="2" y="2"/>
                  </a:lnTo>
                  <a:lnTo>
                    <a:pt x="2" y="2"/>
                  </a:lnTo>
                  <a:lnTo>
                    <a:pt x="6" y="0"/>
                  </a:lnTo>
                  <a:lnTo>
                    <a:pt x="180" y="0"/>
                  </a:lnTo>
                  <a:lnTo>
                    <a:pt x="180" y="0"/>
                  </a:lnTo>
                  <a:lnTo>
                    <a:pt x="186" y="2"/>
                  </a:lnTo>
                  <a:lnTo>
                    <a:pt x="186" y="2"/>
                  </a:lnTo>
                  <a:lnTo>
                    <a:pt x="188" y="6"/>
                  </a:lnTo>
                  <a:lnTo>
                    <a:pt x="188" y="46"/>
                  </a:lnTo>
                  <a:lnTo>
                    <a:pt x="188" y="46"/>
                  </a:lnTo>
                  <a:lnTo>
                    <a:pt x="186" y="52"/>
                  </a:lnTo>
                  <a:lnTo>
                    <a:pt x="186" y="5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9" name="Freeform 19">
              <a:extLst>
                <a:ext uri="{FF2B5EF4-FFF2-40B4-BE49-F238E27FC236}">
                  <a16:creationId xmlns:a16="http://schemas.microsoft.com/office/drawing/2014/main" id="{A115B3EA-0F38-4180-8707-FB02FD135310}"/>
                </a:ext>
              </a:extLst>
            </p:cNvPr>
            <p:cNvSpPr>
              <a:spLocks/>
            </p:cNvSpPr>
            <p:nvPr userDrawn="1"/>
          </p:nvSpPr>
          <p:spPr bwMode="auto">
            <a:xfrm>
              <a:off x="8755063" y="2503488"/>
              <a:ext cx="319087" cy="431800"/>
            </a:xfrm>
            <a:custGeom>
              <a:avLst/>
              <a:gdLst>
                <a:gd name="T0" fmla="*/ 36 w 201"/>
                <a:gd name="T1" fmla="*/ 256 h 272"/>
                <a:gd name="T2" fmla="*/ 12 w 201"/>
                <a:gd name="T3" fmla="*/ 232 h 272"/>
                <a:gd name="T4" fmla="*/ 2 w 201"/>
                <a:gd name="T5" fmla="*/ 212 h 272"/>
                <a:gd name="T6" fmla="*/ 0 w 201"/>
                <a:gd name="T7" fmla="*/ 184 h 272"/>
                <a:gd name="T8" fmla="*/ 2 w 201"/>
                <a:gd name="T9" fmla="*/ 180 h 272"/>
                <a:gd name="T10" fmla="*/ 54 w 201"/>
                <a:gd name="T11" fmla="*/ 178 h 272"/>
                <a:gd name="T12" fmla="*/ 62 w 201"/>
                <a:gd name="T13" fmla="*/ 182 h 272"/>
                <a:gd name="T14" fmla="*/ 62 w 201"/>
                <a:gd name="T15" fmla="*/ 192 h 272"/>
                <a:gd name="T16" fmla="*/ 74 w 201"/>
                <a:gd name="T17" fmla="*/ 208 h 272"/>
                <a:gd name="T18" fmla="*/ 88 w 201"/>
                <a:gd name="T19" fmla="*/ 216 h 272"/>
                <a:gd name="T20" fmla="*/ 104 w 201"/>
                <a:gd name="T21" fmla="*/ 218 h 272"/>
                <a:gd name="T22" fmla="*/ 130 w 201"/>
                <a:gd name="T23" fmla="*/ 210 h 272"/>
                <a:gd name="T24" fmla="*/ 138 w 201"/>
                <a:gd name="T25" fmla="*/ 194 h 272"/>
                <a:gd name="T26" fmla="*/ 136 w 201"/>
                <a:gd name="T27" fmla="*/ 184 h 272"/>
                <a:gd name="T28" fmla="*/ 128 w 201"/>
                <a:gd name="T29" fmla="*/ 178 h 272"/>
                <a:gd name="T30" fmla="*/ 86 w 201"/>
                <a:gd name="T31" fmla="*/ 162 h 272"/>
                <a:gd name="T32" fmla="*/ 44 w 201"/>
                <a:gd name="T33" fmla="*/ 144 h 272"/>
                <a:gd name="T34" fmla="*/ 14 w 201"/>
                <a:gd name="T35" fmla="*/ 118 h 272"/>
                <a:gd name="T36" fmla="*/ 4 w 201"/>
                <a:gd name="T37" fmla="*/ 100 h 272"/>
                <a:gd name="T38" fmla="*/ 0 w 201"/>
                <a:gd name="T39" fmla="*/ 78 h 272"/>
                <a:gd name="T40" fmla="*/ 8 w 201"/>
                <a:gd name="T41" fmla="*/ 46 h 272"/>
                <a:gd name="T42" fmla="*/ 20 w 201"/>
                <a:gd name="T43" fmla="*/ 28 h 272"/>
                <a:gd name="T44" fmla="*/ 46 w 201"/>
                <a:gd name="T45" fmla="*/ 10 h 272"/>
                <a:gd name="T46" fmla="*/ 70 w 201"/>
                <a:gd name="T47" fmla="*/ 2 h 272"/>
                <a:gd name="T48" fmla="*/ 96 w 201"/>
                <a:gd name="T49" fmla="*/ 0 h 272"/>
                <a:gd name="T50" fmla="*/ 136 w 201"/>
                <a:gd name="T51" fmla="*/ 6 h 272"/>
                <a:gd name="T52" fmla="*/ 160 w 201"/>
                <a:gd name="T53" fmla="*/ 18 h 272"/>
                <a:gd name="T54" fmla="*/ 186 w 201"/>
                <a:gd name="T55" fmla="*/ 42 h 272"/>
                <a:gd name="T56" fmla="*/ 197 w 201"/>
                <a:gd name="T57" fmla="*/ 62 h 272"/>
                <a:gd name="T58" fmla="*/ 199 w 201"/>
                <a:gd name="T59" fmla="*/ 88 h 272"/>
                <a:gd name="T60" fmla="*/ 197 w 201"/>
                <a:gd name="T61" fmla="*/ 94 h 272"/>
                <a:gd name="T62" fmla="*/ 144 w 201"/>
                <a:gd name="T63" fmla="*/ 96 h 272"/>
                <a:gd name="T64" fmla="*/ 136 w 201"/>
                <a:gd name="T65" fmla="*/ 92 h 272"/>
                <a:gd name="T66" fmla="*/ 136 w 201"/>
                <a:gd name="T67" fmla="*/ 82 h 272"/>
                <a:gd name="T68" fmla="*/ 126 w 201"/>
                <a:gd name="T69" fmla="*/ 64 h 272"/>
                <a:gd name="T70" fmla="*/ 112 w 201"/>
                <a:gd name="T71" fmla="*/ 56 h 272"/>
                <a:gd name="T72" fmla="*/ 94 w 201"/>
                <a:gd name="T73" fmla="*/ 54 h 272"/>
                <a:gd name="T74" fmla="*/ 70 w 201"/>
                <a:gd name="T75" fmla="*/ 60 h 272"/>
                <a:gd name="T76" fmla="*/ 62 w 201"/>
                <a:gd name="T77" fmla="*/ 78 h 272"/>
                <a:gd name="T78" fmla="*/ 68 w 201"/>
                <a:gd name="T79" fmla="*/ 92 h 272"/>
                <a:gd name="T80" fmla="*/ 84 w 201"/>
                <a:gd name="T81" fmla="*/ 102 h 272"/>
                <a:gd name="T82" fmla="*/ 160 w 201"/>
                <a:gd name="T83" fmla="*/ 130 h 272"/>
                <a:gd name="T84" fmla="*/ 188 w 201"/>
                <a:gd name="T85" fmla="*/ 152 h 272"/>
                <a:gd name="T86" fmla="*/ 199 w 201"/>
                <a:gd name="T87" fmla="*/ 170 h 272"/>
                <a:gd name="T88" fmla="*/ 201 w 201"/>
                <a:gd name="T89" fmla="*/ 192 h 272"/>
                <a:gd name="T90" fmla="*/ 195 w 201"/>
                <a:gd name="T91" fmla="*/ 224 h 272"/>
                <a:gd name="T92" fmla="*/ 180 w 201"/>
                <a:gd name="T93" fmla="*/ 242 h 272"/>
                <a:gd name="T94" fmla="*/ 152 w 201"/>
                <a:gd name="T95" fmla="*/ 262 h 272"/>
                <a:gd name="T96" fmla="*/ 128 w 201"/>
                <a:gd name="T97" fmla="*/ 268 h 272"/>
                <a:gd name="T98" fmla="*/ 100 w 201"/>
                <a:gd name="T99" fmla="*/ 272 h 272"/>
                <a:gd name="T100" fmla="*/ 60 w 201"/>
                <a:gd name="T101" fmla="*/ 26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1" h="272">
                  <a:moveTo>
                    <a:pt x="48" y="262"/>
                  </a:moveTo>
                  <a:lnTo>
                    <a:pt x="48" y="262"/>
                  </a:lnTo>
                  <a:lnTo>
                    <a:pt x="36" y="256"/>
                  </a:lnTo>
                  <a:lnTo>
                    <a:pt x="26" y="250"/>
                  </a:lnTo>
                  <a:lnTo>
                    <a:pt x="18" y="242"/>
                  </a:lnTo>
                  <a:lnTo>
                    <a:pt x="12" y="232"/>
                  </a:lnTo>
                  <a:lnTo>
                    <a:pt x="12" y="232"/>
                  </a:lnTo>
                  <a:lnTo>
                    <a:pt x="6" y="222"/>
                  </a:lnTo>
                  <a:lnTo>
                    <a:pt x="2" y="212"/>
                  </a:lnTo>
                  <a:lnTo>
                    <a:pt x="0" y="202"/>
                  </a:lnTo>
                  <a:lnTo>
                    <a:pt x="0" y="190"/>
                  </a:lnTo>
                  <a:lnTo>
                    <a:pt x="0" y="184"/>
                  </a:lnTo>
                  <a:lnTo>
                    <a:pt x="0" y="184"/>
                  </a:lnTo>
                  <a:lnTo>
                    <a:pt x="2" y="180"/>
                  </a:lnTo>
                  <a:lnTo>
                    <a:pt x="2" y="180"/>
                  </a:lnTo>
                  <a:lnTo>
                    <a:pt x="6" y="178"/>
                  </a:lnTo>
                  <a:lnTo>
                    <a:pt x="54" y="178"/>
                  </a:lnTo>
                  <a:lnTo>
                    <a:pt x="54" y="178"/>
                  </a:lnTo>
                  <a:lnTo>
                    <a:pt x="60" y="178"/>
                  </a:lnTo>
                  <a:lnTo>
                    <a:pt x="60" y="178"/>
                  </a:lnTo>
                  <a:lnTo>
                    <a:pt x="62" y="182"/>
                  </a:lnTo>
                  <a:lnTo>
                    <a:pt x="62" y="186"/>
                  </a:lnTo>
                  <a:lnTo>
                    <a:pt x="62" y="186"/>
                  </a:lnTo>
                  <a:lnTo>
                    <a:pt x="62" y="192"/>
                  </a:lnTo>
                  <a:lnTo>
                    <a:pt x="64" y="198"/>
                  </a:lnTo>
                  <a:lnTo>
                    <a:pt x="68" y="204"/>
                  </a:lnTo>
                  <a:lnTo>
                    <a:pt x="74" y="208"/>
                  </a:lnTo>
                  <a:lnTo>
                    <a:pt x="74" y="208"/>
                  </a:lnTo>
                  <a:lnTo>
                    <a:pt x="80" y="212"/>
                  </a:lnTo>
                  <a:lnTo>
                    <a:pt x="88" y="216"/>
                  </a:lnTo>
                  <a:lnTo>
                    <a:pt x="96" y="218"/>
                  </a:lnTo>
                  <a:lnTo>
                    <a:pt x="104" y="218"/>
                  </a:lnTo>
                  <a:lnTo>
                    <a:pt x="104" y="218"/>
                  </a:lnTo>
                  <a:lnTo>
                    <a:pt x="120" y="216"/>
                  </a:lnTo>
                  <a:lnTo>
                    <a:pt x="126" y="214"/>
                  </a:lnTo>
                  <a:lnTo>
                    <a:pt x="130" y="210"/>
                  </a:lnTo>
                  <a:lnTo>
                    <a:pt x="130" y="210"/>
                  </a:lnTo>
                  <a:lnTo>
                    <a:pt x="136" y="202"/>
                  </a:lnTo>
                  <a:lnTo>
                    <a:pt x="138" y="194"/>
                  </a:lnTo>
                  <a:lnTo>
                    <a:pt x="138" y="194"/>
                  </a:lnTo>
                  <a:lnTo>
                    <a:pt x="136" y="188"/>
                  </a:lnTo>
                  <a:lnTo>
                    <a:pt x="136" y="184"/>
                  </a:lnTo>
                  <a:lnTo>
                    <a:pt x="132" y="180"/>
                  </a:lnTo>
                  <a:lnTo>
                    <a:pt x="128" y="178"/>
                  </a:lnTo>
                  <a:lnTo>
                    <a:pt x="128" y="178"/>
                  </a:lnTo>
                  <a:lnTo>
                    <a:pt x="116" y="172"/>
                  </a:lnTo>
                  <a:lnTo>
                    <a:pt x="96" y="164"/>
                  </a:lnTo>
                  <a:lnTo>
                    <a:pt x="86" y="162"/>
                  </a:lnTo>
                  <a:lnTo>
                    <a:pt x="86" y="162"/>
                  </a:lnTo>
                  <a:lnTo>
                    <a:pt x="64" y="154"/>
                  </a:lnTo>
                  <a:lnTo>
                    <a:pt x="44" y="144"/>
                  </a:lnTo>
                  <a:lnTo>
                    <a:pt x="44" y="144"/>
                  </a:lnTo>
                  <a:lnTo>
                    <a:pt x="28" y="134"/>
                  </a:lnTo>
                  <a:lnTo>
                    <a:pt x="14" y="118"/>
                  </a:lnTo>
                  <a:lnTo>
                    <a:pt x="14" y="118"/>
                  </a:lnTo>
                  <a:lnTo>
                    <a:pt x="8" y="110"/>
                  </a:lnTo>
                  <a:lnTo>
                    <a:pt x="4" y="100"/>
                  </a:lnTo>
                  <a:lnTo>
                    <a:pt x="2" y="90"/>
                  </a:lnTo>
                  <a:lnTo>
                    <a:pt x="0" y="78"/>
                  </a:lnTo>
                  <a:lnTo>
                    <a:pt x="0" y="78"/>
                  </a:lnTo>
                  <a:lnTo>
                    <a:pt x="2" y="66"/>
                  </a:lnTo>
                  <a:lnTo>
                    <a:pt x="4" y="56"/>
                  </a:lnTo>
                  <a:lnTo>
                    <a:pt x="8" y="46"/>
                  </a:lnTo>
                  <a:lnTo>
                    <a:pt x="12" y="38"/>
                  </a:lnTo>
                  <a:lnTo>
                    <a:pt x="12" y="38"/>
                  </a:lnTo>
                  <a:lnTo>
                    <a:pt x="20" y="28"/>
                  </a:lnTo>
                  <a:lnTo>
                    <a:pt x="28" y="22"/>
                  </a:lnTo>
                  <a:lnTo>
                    <a:pt x="36" y="16"/>
                  </a:lnTo>
                  <a:lnTo>
                    <a:pt x="46" y="10"/>
                  </a:lnTo>
                  <a:lnTo>
                    <a:pt x="46" y="10"/>
                  </a:lnTo>
                  <a:lnTo>
                    <a:pt x="58" y="6"/>
                  </a:lnTo>
                  <a:lnTo>
                    <a:pt x="70" y="2"/>
                  </a:lnTo>
                  <a:lnTo>
                    <a:pt x="82" y="2"/>
                  </a:lnTo>
                  <a:lnTo>
                    <a:pt x="96" y="0"/>
                  </a:lnTo>
                  <a:lnTo>
                    <a:pt x="96" y="0"/>
                  </a:lnTo>
                  <a:lnTo>
                    <a:pt x="110" y="2"/>
                  </a:lnTo>
                  <a:lnTo>
                    <a:pt x="124" y="4"/>
                  </a:lnTo>
                  <a:lnTo>
                    <a:pt x="136" y="6"/>
                  </a:lnTo>
                  <a:lnTo>
                    <a:pt x="148" y="12"/>
                  </a:lnTo>
                  <a:lnTo>
                    <a:pt x="148" y="12"/>
                  </a:lnTo>
                  <a:lnTo>
                    <a:pt x="160" y="18"/>
                  </a:lnTo>
                  <a:lnTo>
                    <a:pt x="170" y="24"/>
                  </a:lnTo>
                  <a:lnTo>
                    <a:pt x="178" y="32"/>
                  </a:lnTo>
                  <a:lnTo>
                    <a:pt x="186" y="42"/>
                  </a:lnTo>
                  <a:lnTo>
                    <a:pt x="186" y="42"/>
                  </a:lnTo>
                  <a:lnTo>
                    <a:pt x="190" y="52"/>
                  </a:lnTo>
                  <a:lnTo>
                    <a:pt x="197" y="62"/>
                  </a:lnTo>
                  <a:lnTo>
                    <a:pt x="199" y="74"/>
                  </a:lnTo>
                  <a:lnTo>
                    <a:pt x="199" y="86"/>
                  </a:lnTo>
                  <a:lnTo>
                    <a:pt x="199" y="88"/>
                  </a:lnTo>
                  <a:lnTo>
                    <a:pt x="199" y="88"/>
                  </a:lnTo>
                  <a:lnTo>
                    <a:pt x="197" y="94"/>
                  </a:lnTo>
                  <a:lnTo>
                    <a:pt x="197" y="94"/>
                  </a:lnTo>
                  <a:lnTo>
                    <a:pt x="193" y="96"/>
                  </a:lnTo>
                  <a:lnTo>
                    <a:pt x="144" y="96"/>
                  </a:lnTo>
                  <a:lnTo>
                    <a:pt x="144" y="96"/>
                  </a:lnTo>
                  <a:lnTo>
                    <a:pt x="138" y="94"/>
                  </a:lnTo>
                  <a:lnTo>
                    <a:pt x="138" y="94"/>
                  </a:lnTo>
                  <a:lnTo>
                    <a:pt x="136" y="92"/>
                  </a:lnTo>
                  <a:lnTo>
                    <a:pt x="136" y="88"/>
                  </a:lnTo>
                  <a:lnTo>
                    <a:pt x="136" y="88"/>
                  </a:lnTo>
                  <a:lnTo>
                    <a:pt x="136" y="82"/>
                  </a:lnTo>
                  <a:lnTo>
                    <a:pt x="134" y="76"/>
                  </a:lnTo>
                  <a:lnTo>
                    <a:pt x="130" y="70"/>
                  </a:lnTo>
                  <a:lnTo>
                    <a:pt x="126" y="64"/>
                  </a:lnTo>
                  <a:lnTo>
                    <a:pt x="126" y="64"/>
                  </a:lnTo>
                  <a:lnTo>
                    <a:pt x="118" y="60"/>
                  </a:lnTo>
                  <a:lnTo>
                    <a:pt x="112" y="56"/>
                  </a:lnTo>
                  <a:lnTo>
                    <a:pt x="102" y="54"/>
                  </a:lnTo>
                  <a:lnTo>
                    <a:pt x="94" y="54"/>
                  </a:lnTo>
                  <a:lnTo>
                    <a:pt x="94" y="54"/>
                  </a:lnTo>
                  <a:lnTo>
                    <a:pt x="80" y="56"/>
                  </a:lnTo>
                  <a:lnTo>
                    <a:pt x="70" y="60"/>
                  </a:lnTo>
                  <a:lnTo>
                    <a:pt x="70" y="60"/>
                  </a:lnTo>
                  <a:lnTo>
                    <a:pt x="64" y="68"/>
                  </a:lnTo>
                  <a:lnTo>
                    <a:pt x="62" y="78"/>
                  </a:lnTo>
                  <a:lnTo>
                    <a:pt x="62" y="78"/>
                  </a:lnTo>
                  <a:lnTo>
                    <a:pt x="64" y="84"/>
                  </a:lnTo>
                  <a:lnTo>
                    <a:pt x="68" y="92"/>
                  </a:lnTo>
                  <a:lnTo>
                    <a:pt x="68" y="92"/>
                  </a:lnTo>
                  <a:lnTo>
                    <a:pt x="74" y="96"/>
                  </a:lnTo>
                  <a:lnTo>
                    <a:pt x="84" y="102"/>
                  </a:lnTo>
                  <a:lnTo>
                    <a:pt x="84" y="102"/>
                  </a:lnTo>
                  <a:lnTo>
                    <a:pt x="118" y="114"/>
                  </a:lnTo>
                  <a:lnTo>
                    <a:pt x="118" y="114"/>
                  </a:lnTo>
                  <a:lnTo>
                    <a:pt x="160" y="130"/>
                  </a:lnTo>
                  <a:lnTo>
                    <a:pt x="160" y="130"/>
                  </a:lnTo>
                  <a:lnTo>
                    <a:pt x="174" y="138"/>
                  </a:lnTo>
                  <a:lnTo>
                    <a:pt x="188" y="152"/>
                  </a:lnTo>
                  <a:lnTo>
                    <a:pt x="188" y="152"/>
                  </a:lnTo>
                  <a:lnTo>
                    <a:pt x="193" y="160"/>
                  </a:lnTo>
                  <a:lnTo>
                    <a:pt x="199" y="170"/>
                  </a:lnTo>
                  <a:lnTo>
                    <a:pt x="201" y="180"/>
                  </a:lnTo>
                  <a:lnTo>
                    <a:pt x="201" y="192"/>
                  </a:lnTo>
                  <a:lnTo>
                    <a:pt x="201" y="192"/>
                  </a:lnTo>
                  <a:lnTo>
                    <a:pt x="201" y="204"/>
                  </a:lnTo>
                  <a:lnTo>
                    <a:pt x="199" y="214"/>
                  </a:lnTo>
                  <a:lnTo>
                    <a:pt x="195" y="224"/>
                  </a:lnTo>
                  <a:lnTo>
                    <a:pt x="188" y="234"/>
                  </a:lnTo>
                  <a:lnTo>
                    <a:pt x="188" y="234"/>
                  </a:lnTo>
                  <a:lnTo>
                    <a:pt x="180" y="242"/>
                  </a:lnTo>
                  <a:lnTo>
                    <a:pt x="172" y="250"/>
                  </a:lnTo>
                  <a:lnTo>
                    <a:pt x="164" y="256"/>
                  </a:lnTo>
                  <a:lnTo>
                    <a:pt x="152" y="262"/>
                  </a:lnTo>
                  <a:lnTo>
                    <a:pt x="152" y="262"/>
                  </a:lnTo>
                  <a:lnTo>
                    <a:pt x="140" y="266"/>
                  </a:lnTo>
                  <a:lnTo>
                    <a:pt x="128" y="268"/>
                  </a:lnTo>
                  <a:lnTo>
                    <a:pt x="114" y="270"/>
                  </a:lnTo>
                  <a:lnTo>
                    <a:pt x="100" y="272"/>
                  </a:lnTo>
                  <a:lnTo>
                    <a:pt x="100" y="272"/>
                  </a:lnTo>
                  <a:lnTo>
                    <a:pt x="86" y="270"/>
                  </a:lnTo>
                  <a:lnTo>
                    <a:pt x="72" y="268"/>
                  </a:lnTo>
                  <a:lnTo>
                    <a:pt x="60" y="266"/>
                  </a:lnTo>
                  <a:lnTo>
                    <a:pt x="48" y="262"/>
                  </a:lnTo>
                  <a:lnTo>
                    <a:pt x="48" y="26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0" name="Freeform 20">
              <a:extLst>
                <a:ext uri="{FF2B5EF4-FFF2-40B4-BE49-F238E27FC236}">
                  <a16:creationId xmlns:a16="http://schemas.microsoft.com/office/drawing/2014/main" id="{E29C18CD-EAEC-4EC6-ACF7-A691F6AC3D4F}"/>
                </a:ext>
              </a:extLst>
            </p:cNvPr>
            <p:cNvSpPr>
              <a:spLocks/>
            </p:cNvSpPr>
            <p:nvPr userDrawn="1"/>
          </p:nvSpPr>
          <p:spPr bwMode="auto">
            <a:xfrm>
              <a:off x="9137650" y="2503488"/>
              <a:ext cx="317500" cy="431800"/>
            </a:xfrm>
            <a:custGeom>
              <a:avLst/>
              <a:gdLst>
                <a:gd name="T0" fmla="*/ 36 w 200"/>
                <a:gd name="T1" fmla="*/ 256 h 272"/>
                <a:gd name="T2" fmla="*/ 12 w 200"/>
                <a:gd name="T3" fmla="*/ 232 h 272"/>
                <a:gd name="T4" fmla="*/ 2 w 200"/>
                <a:gd name="T5" fmla="*/ 212 h 272"/>
                <a:gd name="T6" fmla="*/ 0 w 200"/>
                <a:gd name="T7" fmla="*/ 184 h 272"/>
                <a:gd name="T8" fmla="*/ 2 w 200"/>
                <a:gd name="T9" fmla="*/ 180 h 272"/>
                <a:gd name="T10" fmla="*/ 54 w 200"/>
                <a:gd name="T11" fmla="*/ 178 h 272"/>
                <a:gd name="T12" fmla="*/ 62 w 200"/>
                <a:gd name="T13" fmla="*/ 182 h 272"/>
                <a:gd name="T14" fmla="*/ 62 w 200"/>
                <a:gd name="T15" fmla="*/ 192 h 272"/>
                <a:gd name="T16" fmla="*/ 74 w 200"/>
                <a:gd name="T17" fmla="*/ 208 h 272"/>
                <a:gd name="T18" fmla="*/ 88 w 200"/>
                <a:gd name="T19" fmla="*/ 216 h 272"/>
                <a:gd name="T20" fmla="*/ 106 w 200"/>
                <a:gd name="T21" fmla="*/ 218 h 272"/>
                <a:gd name="T22" fmla="*/ 130 w 200"/>
                <a:gd name="T23" fmla="*/ 210 h 272"/>
                <a:gd name="T24" fmla="*/ 138 w 200"/>
                <a:gd name="T25" fmla="*/ 194 h 272"/>
                <a:gd name="T26" fmla="*/ 136 w 200"/>
                <a:gd name="T27" fmla="*/ 184 h 272"/>
                <a:gd name="T28" fmla="*/ 128 w 200"/>
                <a:gd name="T29" fmla="*/ 178 h 272"/>
                <a:gd name="T30" fmla="*/ 88 w 200"/>
                <a:gd name="T31" fmla="*/ 162 h 272"/>
                <a:gd name="T32" fmla="*/ 44 w 200"/>
                <a:gd name="T33" fmla="*/ 144 h 272"/>
                <a:gd name="T34" fmla="*/ 14 w 200"/>
                <a:gd name="T35" fmla="*/ 118 h 272"/>
                <a:gd name="T36" fmla="*/ 4 w 200"/>
                <a:gd name="T37" fmla="*/ 100 h 272"/>
                <a:gd name="T38" fmla="*/ 2 w 200"/>
                <a:gd name="T39" fmla="*/ 78 h 272"/>
                <a:gd name="T40" fmla="*/ 8 w 200"/>
                <a:gd name="T41" fmla="*/ 46 h 272"/>
                <a:gd name="T42" fmla="*/ 20 w 200"/>
                <a:gd name="T43" fmla="*/ 28 h 272"/>
                <a:gd name="T44" fmla="*/ 48 w 200"/>
                <a:gd name="T45" fmla="*/ 10 h 272"/>
                <a:gd name="T46" fmla="*/ 70 w 200"/>
                <a:gd name="T47" fmla="*/ 2 h 272"/>
                <a:gd name="T48" fmla="*/ 96 w 200"/>
                <a:gd name="T49" fmla="*/ 0 h 272"/>
                <a:gd name="T50" fmla="*/ 138 w 200"/>
                <a:gd name="T51" fmla="*/ 6 h 272"/>
                <a:gd name="T52" fmla="*/ 160 w 200"/>
                <a:gd name="T53" fmla="*/ 18 h 272"/>
                <a:gd name="T54" fmla="*/ 186 w 200"/>
                <a:gd name="T55" fmla="*/ 42 h 272"/>
                <a:gd name="T56" fmla="*/ 196 w 200"/>
                <a:gd name="T57" fmla="*/ 62 h 272"/>
                <a:gd name="T58" fmla="*/ 198 w 200"/>
                <a:gd name="T59" fmla="*/ 88 h 272"/>
                <a:gd name="T60" fmla="*/ 196 w 200"/>
                <a:gd name="T61" fmla="*/ 94 h 272"/>
                <a:gd name="T62" fmla="*/ 144 w 200"/>
                <a:gd name="T63" fmla="*/ 96 h 272"/>
                <a:gd name="T64" fmla="*/ 138 w 200"/>
                <a:gd name="T65" fmla="*/ 92 h 272"/>
                <a:gd name="T66" fmla="*/ 136 w 200"/>
                <a:gd name="T67" fmla="*/ 82 h 272"/>
                <a:gd name="T68" fmla="*/ 126 w 200"/>
                <a:gd name="T69" fmla="*/ 64 h 272"/>
                <a:gd name="T70" fmla="*/ 112 w 200"/>
                <a:gd name="T71" fmla="*/ 56 h 272"/>
                <a:gd name="T72" fmla="*/ 94 w 200"/>
                <a:gd name="T73" fmla="*/ 54 h 272"/>
                <a:gd name="T74" fmla="*/ 70 w 200"/>
                <a:gd name="T75" fmla="*/ 60 h 272"/>
                <a:gd name="T76" fmla="*/ 62 w 200"/>
                <a:gd name="T77" fmla="*/ 78 h 272"/>
                <a:gd name="T78" fmla="*/ 68 w 200"/>
                <a:gd name="T79" fmla="*/ 92 h 272"/>
                <a:gd name="T80" fmla="*/ 84 w 200"/>
                <a:gd name="T81" fmla="*/ 102 h 272"/>
                <a:gd name="T82" fmla="*/ 160 w 200"/>
                <a:gd name="T83" fmla="*/ 130 h 272"/>
                <a:gd name="T84" fmla="*/ 188 w 200"/>
                <a:gd name="T85" fmla="*/ 152 h 272"/>
                <a:gd name="T86" fmla="*/ 198 w 200"/>
                <a:gd name="T87" fmla="*/ 170 h 272"/>
                <a:gd name="T88" fmla="*/ 200 w 200"/>
                <a:gd name="T89" fmla="*/ 192 h 272"/>
                <a:gd name="T90" fmla="*/ 194 w 200"/>
                <a:gd name="T91" fmla="*/ 224 h 272"/>
                <a:gd name="T92" fmla="*/ 182 w 200"/>
                <a:gd name="T93" fmla="*/ 242 h 272"/>
                <a:gd name="T94" fmla="*/ 154 w 200"/>
                <a:gd name="T95" fmla="*/ 262 h 272"/>
                <a:gd name="T96" fmla="*/ 128 w 200"/>
                <a:gd name="T97" fmla="*/ 268 h 272"/>
                <a:gd name="T98" fmla="*/ 100 w 200"/>
                <a:gd name="T99" fmla="*/ 272 h 272"/>
                <a:gd name="T100" fmla="*/ 60 w 200"/>
                <a:gd name="T101" fmla="*/ 26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0" h="272">
                  <a:moveTo>
                    <a:pt x="48" y="262"/>
                  </a:moveTo>
                  <a:lnTo>
                    <a:pt x="48" y="262"/>
                  </a:lnTo>
                  <a:lnTo>
                    <a:pt x="36" y="256"/>
                  </a:lnTo>
                  <a:lnTo>
                    <a:pt x="28" y="250"/>
                  </a:lnTo>
                  <a:lnTo>
                    <a:pt x="20" y="242"/>
                  </a:lnTo>
                  <a:lnTo>
                    <a:pt x="12" y="232"/>
                  </a:lnTo>
                  <a:lnTo>
                    <a:pt x="12" y="232"/>
                  </a:lnTo>
                  <a:lnTo>
                    <a:pt x="6" y="222"/>
                  </a:lnTo>
                  <a:lnTo>
                    <a:pt x="2" y="212"/>
                  </a:lnTo>
                  <a:lnTo>
                    <a:pt x="0" y="202"/>
                  </a:lnTo>
                  <a:lnTo>
                    <a:pt x="0" y="190"/>
                  </a:lnTo>
                  <a:lnTo>
                    <a:pt x="0" y="184"/>
                  </a:lnTo>
                  <a:lnTo>
                    <a:pt x="0" y="184"/>
                  </a:lnTo>
                  <a:lnTo>
                    <a:pt x="2" y="180"/>
                  </a:lnTo>
                  <a:lnTo>
                    <a:pt x="2" y="180"/>
                  </a:lnTo>
                  <a:lnTo>
                    <a:pt x="6" y="178"/>
                  </a:lnTo>
                  <a:lnTo>
                    <a:pt x="54" y="178"/>
                  </a:lnTo>
                  <a:lnTo>
                    <a:pt x="54" y="178"/>
                  </a:lnTo>
                  <a:lnTo>
                    <a:pt x="60" y="178"/>
                  </a:lnTo>
                  <a:lnTo>
                    <a:pt x="60" y="178"/>
                  </a:lnTo>
                  <a:lnTo>
                    <a:pt x="62" y="182"/>
                  </a:lnTo>
                  <a:lnTo>
                    <a:pt x="62" y="186"/>
                  </a:lnTo>
                  <a:lnTo>
                    <a:pt x="62" y="186"/>
                  </a:lnTo>
                  <a:lnTo>
                    <a:pt x="62" y="192"/>
                  </a:lnTo>
                  <a:lnTo>
                    <a:pt x="64" y="198"/>
                  </a:lnTo>
                  <a:lnTo>
                    <a:pt x="68" y="204"/>
                  </a:lnTo>
                  <a:lnTo>
                    <a:pt x="74" y="208"/>
                  </a:lnTo>
                  <a:lnTo>
                    <a:pt x="74" y="208"/>
                  </a:lnTo>
                  <a:lnTo>
                    <a:pt x="80" y="212"/>
                  </a:lnTo>
                  <a:lnTo>
                    <a:pt x="88" y="216"/>
                  </a:lnTo>
                  <a:lnTo>
                    <a:pt x="96" y="218"/>
                  </a:lnTo>
                  <a:lnTo>
                    <a:pt x="106" y="218"/>
                  </a:lnTo>
                  <a:lnTo>
                    <a:pt x="106" y="218"/>
                  </a:lnTo>
                  <a:lnTo>
                    <a:pt x="120" y="216"/>
                  </a:lnTo>
                  <a:lnTo>
                    <a:pt x="126" y="214"/>
                  </a:lnTo>
                  <a:lnTo>
                    <a:pt x="130" y="210"/>
                  </a:lnTo>
                  <a:lnTo>
                    <a:pt x="130" y="210"/>
                  </a:lnTo>
                  <a:lnTo>
                    <a:pt x="136" y="202"/>
                  </a:lnTo>
                  <a:lnTo>
                    <a:pt x="138" y="194"/>
                  </a:lnTo>
                  <a:lnTo>
                    <a:pt x="138" y="194"/>
                  </a:lnTo>
                  <a:lnTo>
                    <a:pt x="138" y="188"/>
                  </a:lnTo>
                  <a:lnTo>
                    <a:pt x="136" y="184"/>
                  </a:lnTo>
                  <a:lnTo>
                    <a:pt x="132" y="180"/>
                  </a:lnTo>
                  <a:lnTo>
                    <a:pt x="128" y="178"/>
                  </a:lnTo>
                  <a:lnTo>
                    <a:pt x="128" y="178"/>
                  </a:lnTo>
                  <a:lnTo>
                    <a:pt x="116" y="172"/>
                  </a:lnTo>
                  <a:lnTo>
                    <a:pt x="96" y="164"/>
                  </a:lnTo>
                  <a:lnTo>
                    <a:pt x="88" y="162"/>
                  </a:lnTo>
                  <a:lnTo>
                    <a:pt x="88" y="162"/>
                  </a:lnTo>
                  <a:lnTo>
                    <a:pt x="64" y="154"/>
                  </a:lnTo>
                  <a:lnTo>
                    <a:pt x="44" y="144"/>
                  </a:lnTo>
                  <a:lnTo>
                    <a:pt x="44" y="144"/>
                  </a:lnTo>
                  <a:lnTo>
                    <a:pt x="28" y="134"/>
                  </a:lnTo>
                  <a:lnTo>
                    <a:pt x="14" y="118"/>
                  </a:lnTo>
                  <a:lnTo>
                    <a:pt x="14" y="118"/>
                  </a:lnTo>
                  <a:lnTo>
                    <a:pt x="8" y="110"/>
                  </a:lnTo>
                  <a:lnTo>
                    <a:pt x="4" y="100"/>
                  </a:lnTo>
                  <a:lnTo>
                    <a:pt x="2" y="90"/>
                  </a:lnTo>
                  <a:lnTo>
                    <a:pt x="2" y="78"/>
                  </a:lnTo>
                  <a:lnTo>
                    <a:pt x="2" y="78"/>
                  </a:lnTo>
                  <a:lnTo>
                    <a:pt x="2" y="66"/>
                  </a:lnTo>
                  <a:lnTo>
                    <a:pt x="4" y="56"/>
                  </a:lnTo>
                  <a:lnTo>
                    <a:pt x="8" y="46"/>
                  </a:lnTo>
                  <a:lnTo>
                    <a:pt x="14" y="38"/>
                  </a:lnTo>
                  <a:lnTo>
                    <a:pt x="14" y="38"/>
                  </a:lnTo>
                  <a:lnTo>
                    <a:pt x="20" y="28"/>
                  </a:lnTo>
                  <a:lnTo>
                    <a:pt x="28" y="22"/>
                  </a:lnTo>
                  <a:lnTo>
                    <a:pt x="38" y="16"/>
                  </a:lnTo>
                  <a:lnTo>
                    <a:pt x="48" y="10"/>
                  </a:lnTo>
                  <a:lnTo>
                    <a:pt x="48" y="10"/>
                  </a:lnTo>
                  <a:lnTo>
                    <a:pt x="58" y="6"/>
                  </a:lnTo>
                  <a:lnTo>
                    <a:pt x="70" y="2"/>
                  </a:lnTo>
                  <a:lnTo>
                    <a:pt x="84" y="2"/>
                  </a:lnTo>
                  <a:lnTo>
                    <a:pt x="96" y="0"/>
                  </a:lnTo>
                  <a:lnTo>
                    <a:pt x="96" y="0"/>
                  </a:lnTo>
                  <a:lnTo>
                    <a:pt x="110" y="2"/>
                  </a:lnTo>
                  <a:lnTo>
                    <a:pt x="124" y="4"/>
                  </a:lnTo>
                  <a:lnTo>
                    <a:pt x="138" y="6"/>
                  </a:lnTo>
                  <a:lnTo>
                    <a:pt x="150" y="12"/>
                  </a:lnTo>
                  <a:lnTo>
                    <a:pt x="150" y="12"/>
                  </a:lnTo>
                  <a:lnTo>
                    <a:pt x="160" y="18"/>
                  </a:lnTo>
                  <a:lnTo>
                    <a:pt x="170" y="24"/>
                  </a:lnTo>
                  <a:lnTo>
                    <a:pt x="178" y="32"/>
                  </a:lnTo>
                  <a:lnTo>
                    <a:pt x="186" y="42"/>
                  </a:lnTo>
                  <a:lnTo>
                    <a:pt x="186" y="42"/>
                  </a:lnTo>
                  <a:lnTo>
                    <a:pt x="192" y="52"/>
                  </a:lnTo>
                  <a:lnTo>
                    <a:pt x="196" y="62"/>
                  </a:lnTo>
                  <a:lnTo>
                    <a:pt x="198" y="74"/>
                  </a:lnTo>
                  <a:lnTo>
                    <a:pt x="198" y="86"/>
                  </a:lnTo>
                  <a:lnTo>
                    <a:pt x="198" y="88"/>
                  </a:lnTo>
                  <a:lnTo>
                    <a:pt x="198" y="88"/>
                  </a:lnTo>
                  <a:lnTo>
                    <a:pt x="196" y="94"/>
                  </a:lnTo>
                  <a:lnTo>
                    <a:pt x="196" y="94"/>
                  </a:lnTo>
                  <a:lnTo>
                    <a:pt x="192" y="96"/>
                  </a:lnTo>
                  <a:lnTo>
                    <a:pt x="144" y="96"/>
                  </a:lnTo>
                  <a:lnTo>
                    <a:pt x="144" y="96"/>
                  </a:lnTo>
                  <a:lnTo>
                    <a:pt x="140" y="94"/>
                  </a:lnTo>
                  <a:lnTo>
                    <a:pt x="140" y="94"/>
                  </a:lnTo>
                  <a:lnTo>
                    <a:pt x="138" y="92"/>
                  </a:lnTo>
                  <a:lnTo>
                    <a:pt x="138" y="88"/>
                  </a:lnTo>
                  <a:lnTo>
                    <a:pt x="138" y="88"/>
                  </a:lnTo>
                  <a:lnTo>
                    <a:pt x="136" y="82"/>
                  </a:lnTo>
                  <a:lnTo>
                    <a:pt x="134" y="76"/>
                  </a:lnTo>
                  <a:lnTo>
                    <a:pt x="130" y="70"/>
                  </a:lnTo>
                  <a:lnTo>
                    <a:pt x="126" y="64"/>
                  </a:lnTo>
                  <a:lnTo>
                    <a:pt x="126" y="64"/>
                  </a:lnTo>
                  <a:lnTo>
                    <a:pt x="120" y="60"/>
                  </a:lnTo>
                  <a:lnTo>
                    <a:pt x="112" y="56"/>
                  </a:lnTo>
                  <a:lnTo>
                    <a:pt x="104" y="54"/>
                  </a:lnTo>
                  <a:lnTo>
                    <a:pt x="94" y="54"/>
                  </a:lnTo>
                  <a:lnTo>
                    <a:pt x="94" y="54"/>
                  </a:lnTo>
                  <a:lnTo>
                    <a:pt x="80" y="56"/>
                  </a:lnTo>
                  <a:lnTo>
                    <a:pt x="70" y="60"/>
                  </a:lnTo>
                  <a:lnTo>
                    <a:pt x="70" y="60"/>
                  </a:lnTo>
                  <a:lnTo>
                    <a:pt x="64" y="68"/>
                  </a:lnTo>
                  <a:lnTo>
                    <a:pt x="62" y="78"/>
                  </a:lnTo>
                  <a:lnTo>
                    <a:pt x="62" y="78"/>
                  </a:lnTo>
                  <a:lnTo>
                    <a:pt x="64" y="84"/>
                  </a:lnTo>
                  <a:lnTo>
                    <a:pt x="68" y="92"/>
                  </a:lnTo>
                  <a:lnTo>
                    <a:pt x="68" y="92"/>
                  </a:lnTo>
                  <a:lnTo>
                    <a:pt x="74" y="96"/>
                  </a:lnTo>
                  <a:lnTo>
                    <a:pt x="84" y="102"/>
                  </a:lnTo>
                  <a:lnTo>
                    <a:pt x="84" y="102"/>
                  </a:lnTo>
                  <a:lnTo>
                    <a:pt x="118" y="114"/>
                  </a:lnTo>
                  <a:lnTo>
                    <a:pt x="118" y="114"/>
                  </a:lnTo>
                  <a:lnTo>
                    <a:pt x="160" y="130"/>
                  </a:lnTo>
                  <a:lnTo>
                    <a:pt x="160" y="130"/>
                  </a:lnTo>
                  <a:lnTo>
                    <a:pt x="174" y="138"/>
                  </a:lnTo>
                  <a:lnTo>
                    <a:pt x="188" y="152"/>
                  </a:lnTo>
                  <a:lnTo>
                    <a:pt x="188" y="152"/>
                  </a:lnTo>
                  <a:lnTo>
                    <a:pt x="194" y="160"/>
                  </a:lnTo>
                  <a:lnTo>
                    <a:pt x="198" y="170"/>
                  </a:lnTo>
                  <a:lnTo>
                    <a:pt x="200" y="180"/>
                  </a:lnTo>
                  <a:lnTo>
                    <a:pt x="200" y="192"/>
                  </a:lnTo>
                  <a:lnTo>
                    <a:pt x="200" y="192"/>
                  </a:lnTo>
                  <a:lnTo>
                    <a:pt x="200" y="204"/>
                  </a:lnTo>
                  <a:lnTo>
                    <a:pt x="198" y="214"/>
                  </a:lnTo>
                  <a:lnTo>
                    <a:pt x="194" y="224"/>
                  </a:lnTo>
                  <a:lnTo>
                    <a:pt x="188" y="234"/>
                  </a:lnTo>
                  <a:lnTo>
                    <a:pt x="188" y="234"/>
                  </a:lnTo>
                  <a:lnTo>
                    <a:pt x="182" y="242"/>
                  </a:lnTo>
                  <a:lnTo>
                    <a:pt x="174" y="250"/>
                  </a:lnTo>
                  <a:lnTo>
                    <a:pt x="164" y="256"/>
                  </a:lnTo>
                  <a:lnTo>
                    <a:pt x="154" y="262"/>
                  </a:lnTo>
                  <a:lnTo>
                    <a:pt x="154" y="262"/>
                  </a:lnTo>
                  <a:lnTo>
                    <a:pt x="142" y="266"/>
                  </a:lnTo>
                  <a:lnTo>
                    <a:pt x="128" y="268"/>
                  </a:lnTo>
                  <a:lnTo>
                    <a:pt x="116" y="270"/>
                  </a:lnTo>
                  <a:lnTo>
                    <a:pt x="100" y="272"/>
                  </a:lnTo>
                  <a:lnTo>
                    <a:pt x="100" y="272"/>
                  </a:lnTo>
                  <a:lnTo>
                    <a:pt x="86" y="270"/>
                  </a:lnTo>
                  <a:lnTo>
                    <a:pt x="72" y="268"/>
                  </a:lnTo>
                  <a:lnTo>
                    <a:pt x="60" y="266"/>
                  </a:lnTo>
                  <a:lnTo>
                    <a:pt x="48" y="262"/>
                  </a:lnTo>
                  <a:lnTo>
                    <a:pt x="48" y="26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1" name="Freeform 21">
              <a:extLst>
                <a:ext uri="{FF2B5EF4-FFF2-40B4-BE49-F238E27FC236}">
                  <a16:creationId xmlns:a16="http://schemas.microsoft.com/office/drawing/2014/main" id="{E4903B5D-882F-46FF-8F8F-92F27878A466}"/>
                </a:ext>
              </a:extLst>
            </p:cNvPr>
            <p:cNvSpPr>
              <a:spLocks/>
            </p:cNvSpPr>
            <p:nvPr userDrawn="1"/>
          </p:nvSpPr>
          <p:spPr bwMode="auto">
            <a:xfrm>
              <a:off x="9525000" y="2509838"/>
              <a:ext cx="98425" cy="419100"/>
            </a:xfrm>
            <a:custGeom>
              <a:avLst/>
              <a:gdLst>
                <a:gd name="T0" fmla="*/ 2 w 62"/>
                <a:gd name="T1" fmla="*/ 262 h 264"/>
                <a:gd name="T2" fmla="*/ 2 w 62"/>
                <a:gd name="T3" fmla="*/ 262 h 264"/>
                <a:gd name="T4" fmla="*/ 0 w 62"/>
                <a:gd name="T5" fmla="*/ 258 h 264"/>
                <a:gd name="T6" fmla="*/ 0 w 62"/>
                <a:gd name="T7" fmla="*/ 6 h 264"/>
                <a:gd name="T8" fmla="*/ 0 w 62"/>
                <a:gd name="T9" fmla="*/ 6 h 264"/>
                <a:gd name="T10" fmla="*/ 2 w 62"/>
                <a:gd name="T11" fmla="*/ 2 h 264"/>
                <a:gd name="T12" fmla="*/ 2 w 62"/>
                <a:gd name="T13" fmla="*/ 2 h 264"/>
                <a:gd name="T14" fmla="*/ 6 w 62"/>
                <a:gd name="T15" fmla="*/ 0 h 264"/>
                <a:gd name="T16" fmla="*/ 56 w 62"/>
                <a:gd name="T17" fmla="*/ 0 h 264"/>
                <a:gd name="T18" fmla="*/ 56 w 62"/>
                <a:gd name="T19" fmla="*/ 0 h 264"/>
                <a:gd name="T20" fmla="*/ 60 w 62"/>
                <a:gd name="T21" fmla="*/ 2 h 264"/>
                <a:gd name="T22" fmla="*/ 60 w 62"/>
                <a:gd name="T23" fmla="*/ 2 h 264"/>
                <a:gd name="T24" fmla="*/ 62 w 62"/>
                <a:gd name="T25" fmla="*/ 6 h 264"/>
                <a:gd name="T26" fmla="*/ 62 w 62"/>
                <a:gd name="T27" fmla="*/ 258 h 264"/>
                <a:gd name="T28" fmla="*/ 62 w 62"/>
                <a:gd name="T29" fmla="*/ 258 h 264"/>
                <a:gd name="T30" fmla="*/ 60 w 62"/>
                <a:gd name="T31" fmla="*/ 262 h 264"/>
                <a:gd name="T32" fmla="*/ 60 w 62"/>
                <a:gd name="T33" fmla="*/ 262 h 264"/>
                <a:gd name="T34" fmla="*/ 56 w 62"/>
                <a:gd name="T35" fmla="*/ 264 h 264"/>
                <a:gd name="T36" fmla="*/ 6 w 62"/>
                <a:gd name="T37" fmla="*/ 264 h 264"/>
                <a:gd name="T38" fmla="*/ 6 w 62"/>
                <a:gd name="T39" fmla="*/ 264 h 264"/>
                <a:gd name="T40" fmla="*/ 2 w 62"/>
                <a:gd name="T41" fmla="*/ 262 h 264"/>
                <a:gd name="T42" fmla="*/ 2 w 62"/>
                <a:gd name="T43" fmla="*/ 2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264">
                  <a:moveTo>
                    <a:pt x="2" y="262"/>
                  </a:moveTo>
                  <a:lnTo>
                    <a:pt x="2" y="262"/>
                  </a:lnTo>
                  <a:lnTo>
                    <a:pt x="0" y="258"/>
                  </a:lnTo>
                  <a:lnTo>
                    <a:pt x="0" y="6"/>
                  </a:lnTo>
                  <a:lnTo>
                    <a:pt x="0" y="6"/>
                  </a:lnTo>
                  <a:lnTo>
                    <a:pt x="2" y="2"/>
                  </a:lnTo>
                  <a:lnTo>
                    <a:pt x="2" y="2"/>
                  </a:lnTo>
                  <a:lnTo>
                    <a:pt x="6" y="0"/>
                  </a:lnTo>
                  <a:lnTo>
                    <a:pt x="56" y="0"/>
                  </a:lnTo>
                  <a:lnTo>
                    <a:pt x="56" y="0"/>
                  </a:lnTo>
                  <a:lnTo>
                    <a:pt x="60" y="2"/>
                  </a:lnTo>
                  <a:lnTo>
                    <a:pt x="60" y="2"/>
                  </a:lnTo>
                  <a:lnTo>
                    <a:pt x="62" y="6"/>
                  </a:lnTo>
                  <a:lnTo>
                    <a:pt x="62" y="258"/>
                  </a:lnTo>
                  <a:lnTo>
                    <a:pt x="62" y="258"/>
                  </a:lnTo>
                  <a:lnTo>
                    <a:pt x="60" y="262"/>
                  </a:lnTo>
                  <a:lnTo>
                    <a:pt x="60" y="262"/>
                  </a:lnTo>
                  <a:lnTo>
                    <a:pt x="56" y="264"/>
                  </a:lnTo>
                  <a:lnTo>
                    <a:pt x="6" y="264"/>
                  </a:lnTo>
                  <a:lnTo>
                    <a:pt x="6" y="264"/>
                  </a:lnTo>
                  <a:lnTo>
                    <a:pt x="2" y="262"/>
                  </a:lnTo>
                  <a:lnTo>
                    <a:pt x="2" y="26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2" name="Freeform 22">
              <a:extLst>
                <a:ext uri="{FF2B5EF4-FFF2-40B4-BE49-F238E27FC236}">
                  <a16:creationId xmlns:a16="http://schemas.microsoft.com/office/drawing/2014/main" id="{D1257837-14E4-49DB-B6CA-D9DE64BC3E50}"/>
                </a:ext>
              </a:extLst>
            </p:cNvPr>
            <p:cNvSpPr>
              <a:spLocks noEditPoints="1"/>
            </p:cNvSpPr>
            <p:nvPr userDrawn="1"/>
          </p:nvSpPr>
          <p:spPr bwMode="auto">
            <a:xfrm>
              <a:off x="9699625" y="2503488"/>
              <a:ext cx="327025" cy="431800"/>
            </a:xfrm>
            <a:custGeom>
              <a:avLst/>
              <a:gdLst>
                <a:gd name="T0" fmla="*/ 48 w 206"/>
                <a:gd name="T1" fmla="*/ 260 h 272"/>
                <a:gd name="T2" fmla="*/ 28 w 206"/>
                <a:gd name="T3" fmla="*/ 246 h 272"/>
                <a:gd name="T4" fmla="*/ 12 w 206"/>
                <a:gd name="T5" fmla="*/ 226 h 272"/>
                <a:gd name="T6" fmla="*/ 6 w 206"/>
                <a:gd name="T7" fmla="*/ 214 h 272"/>
                <a:gd name="T8" fmla="*/ 0 w 206"/>
                <a:gd name="T9" fmla="*/ 188 h 272"/>
                <a:gd name="T10" fmla="*/ 0 w 206"/>
                <a:gd name="T11" fmla="*/ 98 h 272"/>
                <a:gd name="T12" fmla="*/ 0 w 206"/>
                <a:gd name="T13" fmla="*/ 84 h 272"/>
                <a:gd name="T14" fmla="*/ 6 w 206"/>
                <a:gd name="T15" fmla="*/ 58 h 272"/>
                <a:gd name="T16" fmla="*/ 12 w 206"/>
                <a:gd name="T17" fmla="*/ 48 h 272"/>
                <a:gd name="T18" fmla="*/ 28 w 206"/>
                <a:gd name="T19" fmla="*/ 28 h 272"/>
                <a:gd name="T20" fmla="*/ 48 w 206"/>
                <a:gd name="T21" fmla="*/ 12 h 272"/>
                <a:gd name="T22" fmla="*/ 60 w 206"/>
                <a:gd name="T23" fmla="*/ 8 h 272"/>
                <a:gd name="T24" fmla="*/ 88 w 206"/>
                <a:gd name="T25" fmla="*/ 2 h 272"/>
                <a:gd name="T26" fmla="*/ 102 w 206"/>
                <a:gd name="T27" fmla="*/ 0 h 272"/>
                <a:gd name="T28" fmla="*/ 132 w 206"/>
                <a:gd name="T29" fmla="*/ 4 h 272"/>
                <a:gd name="T30" fmla="*/ 156 w 206"/>
                <a:gd name="T31" fmla="*/ 12 h 272"/>
                <a:gd name="T32" fmla="*/ 168 w 206"/>
                <a:gd name="T33" fmla="*/ 20 h 272"/>
                <a:gd name="T34" fmla="*/ 186 w 206"/>
                <a:gd name="T35" fmla="*/ 36 h 272"/>
                <a:gd name="T36" fmla="*/ 192 w 206"/>
                <a:gd name="T37" fmla="*/ 48 h 272"/>
                <a:gd name="T38" fmla="*/ 202 w 206"/>
                <a:gd name="T39" fmla="*/ 72 h 272"/>
                <a:gd name="T40" fmla="*/ 206 w 206"/>
                <a:gd name="T41" fmla="*/ 98 h 272"/>
                <a:gd name="T42" fmla="*/ 206 w 206"/>
                <a:gd name="T43" fmla="*/ 174 h 272"/>
                <a:gd name="T44" fmla="*/ 202 w 206"/>
                <a:gd name="T45" fmla="*/ 202 h 272"/>
                <a:gd name="T46" fmla="*/ 192 w 206"/>
                <a:gd name="T47" fmla="*/ 226 h 272"/>
                <a:gd name="T48" fmla="*/ 186 w 206"/>
                <a:gd name="T49" fmla="*/ 236 h 272"/>
                <a:gd name="T50" fmla="*/ 168 w 206"/>
                <a:gd name="T51" fmla="*/ 254 h 272"/>
                <a:gd name="T52" fmla="*/ 156 w 206"/>
                <a:gd name="T53" fmla="*/ 260 h 272"/>
                <a:gd name="T54" fmla="*/ 132 w 206"/>
                <a:gd name="T55" fmla="*/ 270 h 272"/>
                <a:gd name="T56" fmla="*/ 102 w 206"/>
                <a:gd name="T57" fmla="*/ 272 h 272"/>
                <a:gd name="T58" fmla="*/ 88 w 206"/>
                <a:gd name="T59" fmla="*/ 272 h 272"/>
                <a:gd name="T60" fmla="*/ 60 w 206"/>
                <a:gd name="T61" fmla="*/ 266 h 272"/>
                <a:gd name="T62" fmla="*/ 48 w 206"/>
                <a:gd name="T63" fmla="*/ 260 h 272"/>
                <a:gd name="T64" fmla="*/ 132 w 206"/>
                <a:gd name="T65" fmla="*/ 208 h 272"/>
                <a:gd name="T66" fmla="*/ 140 w 206"/>
                <a:gd name="T67" fmla="*/ 194 h 272"/>
                <a:gd name="T68" fmla="*/ 142 w 206"/>
                <a:gd name="T69" fmla="*/ 176 h 272"/>
                <a:gd name="T70" fmla="*/ 142 w 206"/>
                <a:gd name="T71" fmla="*/ 98 h 272"/>
                <a:gd name="T72" fmla="*/ 140 w 206"/>
                <a:gd name="T73" fmla="*/ 80 h 272"/>
                <a:gd name="T74" fmla="*/ 132 w 206"/>
                <a:gd name="T75" fmla="*/ 66 h 272"/>
                <a:gd name="T76" fmla="*/ 126 w 206"/>
                <a:gd name="T77" fmla="*/ 60 h 272"/>
                <a:gd name="T78" fmla="*/ 112 w 206"/>
                <a:gd name="T79" fmla="*/ 56 h 272"/>
                <a:gd name="T80" fmla="*/ 102 w 206"/>
                <a:gd name="T81" fmla="*/ 54 h 272"/>
                <a:gd name="T82" fmla="*/ 86 w 206"/>
                <a:gd name="T83" fmla="*/ 58 h 272"/>
                <a:gd name="T84" fmla="*/ 74 w 206"/>
                <a:gd name="T85" fmla="*/ 66 h 272"/>
                <a:gd name="T86" fmla="*/ 68 w 206"/>
                <a:gd name="T87" fmla="*/ 72 h 272"/>
                <a:gd name="T88" fmla="*/ 64 w 206"/>
                <a:gd name="T89" fmla="*/ 88 h 272"/>
                <a:gd name="T90" fmla="*/ 62 w 206"/>
                <a:gd name="T91" fmla="*/ 176 h 272"/>
                <a:gd name="T92" fmla="*/ 64 w 206"/>
                <a:gd name="T93" fmla="*/ 186 h 272"/>
                <a:gd name="T94" fmla="*/ 68 w 206"/>
                <a:gd name="T95" fmla="*/ 200 h 272"/>
                <a:gd name="T96" fmla="*/ 74 w 206"/>
                <a:gd name="T97" fmla="*/ 208 h 272"/>
                <a:gd name="T98" fmla="*/ 86 w 206"/>
                <a:gd name="T99" fmla="*/ 216 h 272"/>
                <a:gd name="T100" fmla="*/ 102 w 206"/>
                <a:gd name="T101" fmla="*/ 218 h 272"/>
                <a:gd name="T102" fmla="*/ 112 w 206"/>
                <a:gd name="T103" fmla="*/ 218 h 272"/>
                <a:gd name="T104" fmla="*/ 126 w 206"/>
                <a:gd name="T105" fmla="*/ 212 h 272"/>
                <a:gd name="T106" fmla="*/ 132 w 206"/>
                <a:gd name="T107" fmla="*/ 20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 h="272">
                  <a:moveTo>
                    <a:pt x="48" y="260"/>
                  </a:moveTo>
                  <a:lnTo>
                    <a:pt x="48" y="260"/>
                  </a:lnTo>
                  <a:lnTo>
                    <a:pt x="38" y="254"/>
                  </a:lnTo>
                  <a:lnTo>
                    <a:pt x="28" y="246"/>
                  </a:lnTo>
                  <a:lnTo>
                    <a:pt x="20" y="236"/>
                  </a:lnTo>
                  <a:lnTo>
                    <a:pt x="12" y="226"/>
                  </a:lnTo>
                  <a:lnTo>
                    <a:pt x="12" y="226"/>
                  </a:lnTo>
                  <a:lnTo>
                    <a:pt x="6" y="214"/>
                  </a:lnTo>
                  <a:lnTo>
                    <a:pt x="2" y="202"/>
                  </a:lnTo>
                  <a:lnTo>
                    <a:pt x="0" y="188"/>
                  </a:lnTo>
                  <a:lnTo>
                    <a:pt x="0" y="174"/>
                  </a:lnTo>
                  <a:lnTo>
                    <a:pt x="0" y="98"/>
                  </a:lnTo>
                  <a:lnTo>
                    <a:pt x="0" y="98"/>
                  </a:lnTo>
                  <a:lnTo>
                    <a:pt x="0" y="84"/>
                  </a:lnTo>
                  <a:lnTo>
                    <a:pt x="2" y="72"/>
                  </a:lnTo>
                  <a:lnTo>
                    <a:pt x="6" y="58"/>
                  </a:lnTo>
                  <a:lnTo>
                    <a:pt x="12" y="48"/>
                  </a:lnTo>
                  <a:lnTo>
                    <a:pt x="12" y="48"/>
                  </a:lnTo>
                  <a:lnTo>
                    <a:pt x="20" y="36"/>
                  </a:lnTo>
                  <a:lnTo>
                    <a:pt x="28" y="28"/>
                  </a:lnTo>
                  <a:lnTo>
                    <a:pt x="38" y="20"/>
                  </a:lnTo>
                  <a:lnTo>
                    <a:pt x="48" y="12"/>
                  </a:lnTo>
                  <a:lnTo>
                    <a:pt x="48" y="12"/>
                  </a:lnTo>
                  <a:lnTo>
                    <a:pt x="60" y="8"/>
                  </a:lnTo>
                  <a:lnTo>
                    <a:pt x="74" y="4"/>
                  </a:lnTo>
                  <a:lnTo>
                    <a:pt x="88" y="2"/>
                  </a:lnTo>
                  <a:lnTo>
                    <a:pt x="102" y="0"/>
                  </a:lnTo>
                  <a:lnTo>
                    <a:pt x="102" y="0"/>
                  </a:lnTo>
                  <a:lnTo>
                    <a:pt x="118" y="2"/>
                  </a:lnTo>
                  <a:lnTo>
                    <a:pt x="132" y="4"/>
                  </a:lnTo>
                  <a:lnTo>
                    <a:pt x="144" y="8"/>
                  </a:lnTo>
                  <a:lnTo>
                    <a:pt x="156" y="12"/>
                  </a:lnTo>
                  <a:lnTo>
                    <a:pt x="156" y="12"/>
                  </a:lnTo>
                  <a:lnTo>
                    <a:pt x="168" y="20"/>
                  </a:lnTo>
                  <a:lnTo>
                    <a:pt x="178" y="28"/>
                  </a:lnTo>
                  <a:lnTo>
                    <a:pt x="186" y="36"/>
                  </a:lnTo>
                  <a:lnTo>
                    <a:pt x="192" y="48"/>
                  </a:lnTo>
                  <a:lnTo>
                    <a:pt x="192" y="48"/>
                  </a:lnTo>
                  <a:lnTo>
                    <a:pt x="198" y="58"/>
                  </a:lnTo>
                  <a:lnTo>
                    <a:pt x="202" y="72"/>
                  </a:lnTo>
                  <a:lnTo>
                    <a:pt x="204" y="84"/>
                  </a:lnTo>
                  <a:lnTo>
                    <a:pt x="206" y="98"/>
                  </a:lnTo>
                  <a:lnTo>
                    <a:pt x="206" y="174"/>
                  </a:lnTo>
                  <a:lnTo>
                    <a:pt x="206" y="174"/>
                  </a:lnTo>
                  <a:lnTo>
                    <a:pt x="204" y="188"/>
                  </a:lnTo>
                  <a:lnTo>
                    <a:pt x="202" y="202"/>
                  </a:lnTo>
                  <a:lnTo>
                    <a:pt x="198" y="214"/>
                  </a:lnTo>
                  <a:lnTo>
                    <a:pt x="192" y="226"/>
                  </a:lnTo>
                  <a:lnTo>
                    <a:pt x="192" y="226"/>
                  </a:lnTo>
                  <a:lnTo>
                    <a:pt x="186" y="236"/>
                  </a:lnTo>
                  <a:lnTo>
                    <a:pt x="178" y="246"/>
                  </a:lnTo>
                  <a:lnTo>
                    <a:pt x="168" y="254"/>
                  </a:lnTo>
                  <a:lnTo>
                    <a:pt x="156" y="260"/>
                  </a:lnTo>
                  <a:lnTo>
                    <a:pt x="156" y="260"/>
                  </a:lnTo>
                  <a:lnTo>
                    <a:pt x="144" y="266"/>
                  </a:lnTo>
                  <a:lnTo>
                    <a:pt x="132" y="270"/>
                  </a:lnTo>
                  <a:lnTo>
                    <a:pt x="118" y="272"/>
                  </a:lnTo>
                  <a:lnTo>
                    <a:pt x="102" y="272"/>
                  </a:lnTo>
                  <a:lnTo>
                    <a:pt x="102" y="272"/>
                  </a:lnTo>
                  <a:lnTo>
                    <a:pt x="88" y="272"/>
                  </a:lnTo>
                  <a:lnTo>
                    <a:pt x="74" y="270"/>
                  </a:lnTo>
                  <a:lnTo>
                    <a:pt x="60" y="266"/>
                  </a:lnTo>
                  <a:lnTo>
                    <a:pt x="48" y="260"/>
                  </a:lnTo>
                  <a:lnTo>
                    <a:pt x="48" y="260"/>
                  </a:lnTo>
                  <a:close/>
                  <a:moveTo>
                    <a:pt x="132" y="208"/>
                  </a:moveTo>
                  <a:lnTo>
                    <a:pt x="132" y="208"/>
                  </a:lnTo>
                  <a:lnTo>
                    <a:pt x="136" y="200"/>
                  </a:lnTo>
                  <a:lnTo>
                    <a:pt x="140" y="194"/>
                  </a:lnTo>
                  <a:lnTo>
                    <a:pt x="142" y="186"/>
                  </a:lnTo>
                  <a:lnTo>
                    <a:pt x="142" y="176"/>
                  </a:lnTo>
                  <a:lnTo>
                    <a:pt x="142" y="98"/>
                  </a:lnTo>
                  <a:lnTo>
                    <a:pt x="142" y="98"/>
                  </a:lnTo>
                  <a:lnTo>
                    <a:pt x="142" y="88"/>
                  </a:lnTo>
                  <a:lnTo>
                    <a:pt x="140" y="80"/>
                  </a:lnTo>
                  <a:lnTo>
                    <a:pt x="136" y="72"/>
                  </a:lnTo>
                  <a:lnTo>
                    <a:pt x="132" y="66"/>
                  </a:lnTo>
                  <a:lnTo>
                    <a:pt x="132" y="66"/>
                  </a:lnTo>
                  <a:lnTo>
                    <a:pt x="126" y="60"/>
                  </a:lnTo>
                  <a:lnTo>
                    <a:pt x="118" y="58"/>
                  </a:lnTo>
                  <a:lnTo>
                    <a:pt x="112" y="56"/>
                  </a:lnTo>
                  <a:lnTo>
                    <a:pt x="102" y="54"/>
                  </a:lnTo>
                  <a:lnTo>
                    <a:pt x="102" y="54"/>
                  </a:lnTo>
                  <a:lnTo>
                    <a:pt x="94" y="56"/>
                  </a:lnTo>
                  <a:lnTo>
                    <a:pt x="86" y="58"/>
                  </a:lnTo>
                  <a:lnTo>
                    <a:pt x="80" y="60"/>
                  </a:lnTo>
                  <a:lnTo>
                    <a:pt x="74" y="66"/>
                  </a:lnTo>
                  <a:lnTo>
                    <a:pt x="74" y="66"/>
                  </a:lnTo>
                  <a:lnTo>
                    <a:pt x="68" y="72"/>
                  </a:lnTo>
                  <a:lnTo>
                    <a:pt x="66" y="80"/>
                  </a:lnTo>
                  <a:lnTo>
                    <a:pt x="64" y="88"/>
                  </a:lnTo>
                  <a:lnTo>
                    <a:pt x="62" y="98"/>
                  </a:lnTo>
                  <a:lnTo>
                    <a:pt x="62" y="176"/>
                  </a:lnTo>
                  <a:lnTo>
                    <a:pt x="62" y="176"/>
                  </a:lnTo>
                  <a:lnTo>
                    <a:pt x="64" y="186"/>
                  </a:lnTo>
                  <a:lnTo>
                    <a:pt x="66" y="194"/>
                  </a:lnTo>
                  <a:lnTo>
                    <a:pt x="68" y="200"/>
                  </a:lnTo>
                  <a:lnTo>
                    <a:pt x="74" y="208"/>
                  </a:lnTo>
                  <a:lnTo>
                    <a:pt x="74" y="208"/>
                  </a:lnTo>
                  <a:lnTo>
                    <a:pt x="80" y="212"/>
                  </a:lnTo>
                  <a:lnTo>
                    <a:pt x="86" y="216"/>
                  </a:lnTo>
                  <a:lnTo>
                    <a:pt x="94" y="218"/>
                  </a:lnTo>
                  <a:lnTo>
                    <a:pt x="102" y="218"/>
                  </a:lnTo>
                  <a:lnTo>
                    <a:pt x="102" y="218"/>
                  </a:lnTo>
                  <a:lnTo>
                    <a:pt x="112" y="218"/>
                  </a:lnTo>
                  <a:lnTo>
                    <a:pt x="118" y="216"/>
                  </a:lnTo>
                  <a:lnTo>
                    <a:pt x="126" y="212"/>
                  </a:lnTo>
                  <a:lnTo>
                    <a:pt x="132" y="208"/>
                  </a:lnTo>
                  <a:lnTo>
                    <a:pt x="132" y="208"/>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3" name="Freeform 23">
              <a:extLst>
                <a:ext uri="{FF2B5EF4-FFF2-40B4-BE49-F238E27FC236}">
                  <a16:creationId xmlns:a16="http://schemas.microsoft.com/office/drawing/2014/main" id="{6ED252D8-61DB-4FD9-B8A0-7AAD4006CC57}"/>
                </a:ext>
              </a:extLst>
            </p:cNvPr>
            <p:cNvSpPr>
              <a:spLocks/>
            </p:cNvSpPr>
            <p:nvPr userDrawn="1"/>
          </p:nvSpPr>
          <p:spPr bwMode="auto">
            <a:xfrm>
              <a:off x="10099675" y="2509838"/>
              <a:ext cx="333375" cy="419100"/>
            </a:xfrm>
            <a:custGeom>
              <a:avLst/>
              <a:gdLst>
                <a:gd name="T0" fmla="*/ 2 w 210"/>
                <a:gd name="T1" fmla="*/ 262 h 264"/>
                <a:gd name="T2" fmla="*/ 2 w 210"/>
                <a:gd name="T3" fmla="*/ 262 h 264"/>
                <a:gd name="T4" fmla="*/ 0 w 210"/>
                <a:gd name="T5" fmla="*/ 258 h 264"/>
                <a:gd name="T6" fmla="*/ 0 w 210"/>
                <a:gd name="T7" fmla="*/ 6 h 264"/>
                <a:gd name="T8" fmla="*/ 0 w 210"/>
                <a:gd name="T9" fmla="*/ 6 h 264"/>
                <a:gd name="T10" fmla="*/ 2 w 210"/>
                <a:gd name="T11" fmla="*/ 2 h 264"/>
                <a:gd name="T12" fmla="*/ 2 w 210"/>
                <a:gd name="T13" fmla="*/ 2 h 264"/>
                <a:gd name="T14" fmla="*/ 8 w 210"/>
                <a:gd name="T15" fmla="*/ 0 h 264"/>
                <a:gd name="T16" fmla="*/ 54 w 210"/>
                <a:gd name="T17" fmla="*/ 0 h 264"/>
                <a:gd name="T18" fmla="*/ 54 w 210"/>
                <a:gd name="T19" fmla="*/ 0 h 264"/>
                <a:gd name="T20" fmla="*/ 58 w 210"/>
                <a:gd name="T21" fmla="*/ 0 h 264"/>
                <a:gd name="T22" fmla="*/ 62 w 210"/>
                <a:gd name="T23" fmla="*/ 4 h 264"/>
                <a:gd name="T24" fmla="*/ 144 w 210"/>
                <a:gd name="T25" fmla="*/ 144 h 264"/>
                <a:gd name="T26" fmla="*/ 144 w 210"/>
                <a:gd name="T27" fmla="*/ 144 h 264"/>
                <a:gd name="T28" fmla="*/ 146 w 210"/>
                <a:gd name="T29" fmla="*/ 146 h 264"/>
                <a:gd name="T30" fmla="*/ 146 w 210"/>
                <a:gd name="T31" fmla="*/ 146 h 264"/>
                <a:gd name="T32" fmla="*/ 148 w 210"/>
                <a:gd name="T33" fmla="*/ 144 h 264"/>
                <a:gd name="T34" fmla="*/ 148 w 210"/>
                <a:gd name="T35" fmla="*/ 6 h 264"/>
                <a:gd name="T36" fmla="*/ 148 w 210"/>
                <a:gd name="T37" fmla="*/ 6 h 264"/>
                <a:gd name="T38" fmla="*/ 150 w 210"/>
                <a:gd name="T39" fmla="*/ 2 h 264"/>
                <a:gd name="T40" fmla="*/ 150 w 210"/>
                <a:gd name="T41" fmla="*/ 2 h 264"/>
                <a:gd name="T42" fmla="*/ 154 w 210"/>
                <a:gd name="T43" fmla="*/ 0 h 264"/>
                <a:gd name="T44" fmla="*/ 202 w 210"/>
                <a:gd name="T45" fmla="*/ 0 h 264"/>
                <a:gd name="T46" fmla="*/ 202 w 210"/>
                <a:gd name="T47" fmla="*/ 0 h 264"/>
                <a:gd name="T48" fmla="*/ 208 w 210"/>
                <a:gd name="T49" fmla="*/ 2 h 264"/>
                <a:gd name="T50" fmla="*/ 208 w 210"/>
                <a:gd name="T51" fmla="*/ 2 h 264"/>
                <a:gd name="T52" fmla="*/ 210 w 210"/>
                <a:gd name="T53" fmla="*/ 6 h 264"/>
                <a:gd name="T54" fmla="*/ 210 w 210"/>
                <a:gd name="T55" fmla="*/ 258 h 264"/>
                <a:gd name="T56" fmla="*/ 210 w 210"/>
                <a:gd name="T57" fmla="*/ 258 h 264"/>
                <a:gd name="T58" fmla="*/ 208 w 210"/>
                <a:gd name="T59" fmla="*/ 262 h 264"/>
                <a:gd name="T60" fmla="*/ 208 w 210"/>
                <a:gd name="T61" fmla="*/ 262 h 264"/>
                <a:gd name="T62" fmla="*/ 202 w 210"/>
                <a:gd name="T63" fmla="*/ 264 h 264"/>
                <a:gd name="T64" fmla="*/ 156 w 210"/>
                <a:gd name="T65" fmla="*/ 264 h 264"/>
                <a:gd name="T66" fmla="*/ 156 w 210"/>
                <a:gd name="T67" fmla="*/ 264 h 264"/>
                <a:gd name="T68" fmla="*/ 152 w 210"/>
                <a:gd name="T69" fmla="*/ 264 h 264"/>
                <a:gd name="T70" fmla="*/ 148 w 210"/>
                <a:gd name="T71" fmla="*/ 260 h 264"/>
                <a:gd name="T72" fmla="*/ 66 w 210"/>
                <a:gd name="T73" fmla="*/ 118 h 264"/>
                <a:gd name="T74" fmla="*/ 66 w 210"/>
                <a:gd name="T75" fmla="*/ 118 h 264"/>
                <a:gd name="T76" fmla="*/ 64 w 210"/>
                <a:gd name="T77" fmla="*/ 116 h 264"/>
                <a:gd name="T78" fmla="*/ 64 w 210"/>
                <a:gd name="T79" fmla="*/ 116 h 264"/>
                <a:gd name="T80" fmla="*/ 62 w 210"/>
                <a:gd name="T81" fmla="*/ 118 h 264"/>
                <a:gd name="T82" fmla="*/ 62 w 210"/>
                <a:gd name="T83" fmla="*/ 258 h 264"/>
                <a:gd name="T84" fmla="*/ 62 w 210"/>
                <a:gd name="T85" fmla="*/ 258 h 264"/>
                <a:gd name="T86" fmla="*/ 60 w 210"/>
                <a:gd name="T87" fmla="*/ 262 h 264"/>
                <a:gd name="T88" fmla="*/ 60 w 210"/>
                <a:gd name="T89" fmla="*/ 262 h 264"/>
                <a:gd name="T90" fmla="*/ 56 w 210"/>
                <a:gd name="T91" fmla="*/ 264 h 264"/>
                <a:gd name="T92" fmla="*/ 8 w 210"/>
                <a:gd name="T93" fmla="*/ 264 h 264"/>
                <a:gd name="T94" fmla="*/ 8 w 210"/>
                <a:gd name="T95" fmla="*/ 264 h 264"/>
                <a:gd name="T96" fmla="*/ 2 w 210"/>
                <a:gd name="T97" fmla="*/ 262 h 264"/>
                <a:gd name="T98" fmla="*/ 2 w 210"/>
                <a:gd name="T99" fmla="*/ 2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0" h="264">
                  <a:moveTo>
                    <a:pt x="2" y="262"/>
                  </a:moveTo>
                  <a:lnTo>
                    <a:pt x="2" y="262"/>
                  </a:lnTo>
                  <a:lnTo>
                    <a:pt x="0" y="258"/>
                  </a:lnTo>
                  <a:lnTo>
                    <a:pt x="0" y="6"/>
                  </a:lnTo>
                  <a:lnTo>
                    <a:pt x="0" y="6"/>
                  </a:lnTo>
                  <a:lnTo>
                    <a:pt x="2" y="2"/>
                  </a:lnTo>
                  <a:lnTo>
                    <a:pt x="2" y="2"/>
                  </a:lnTo>
                  <a:lnTo>
                    <a:pt x="8" y="0"/>
                  </a:lnTo>
                  <a:lnTo>
                    <a:pt x="54" y="0"/>
                  </a:lnTo>
                  <a:lnTo>
                    <a:pt x="54" y="0"/>
                  </a:lnTo>
                  <a:lnTo>
                    <a:pt x="58" y="0"/>
                  </a:lnTo>
                  <a:lnTo>
                    <a:pt x="62" y="4"/>
                  </a:lnTo>
                  <a:lnTo>
                    <a:pt x="144" y="144"/>
                  </a:lnTo>
                  <a:lnTo>
                    <a:pt x="144" y="144"/>
                  </a:lnTo>
                  <a:lnTo>
                    <a:pt x="146" y="146"/>
                  </a:lnTo>
                  <a:lnTo>
                    <a:pt x="146" y="146"/>
                  </a:lnTo>
                  <a:lnTo>
                    <a:pt x="148" y="144"/>
                  </a:lnTo>
                  <a:lnTo>
                    <a:pt x="148" y="6"/>
                  </a:lnTo>
                  <a:lnTo>
                    <a:pt x="148" y="6"/>
                  </a:lnTo>
                  <a:lnTo>
                    <a:pt x="150" y="2"/>
                  </a:lnTo>
                  <a:lnTo>
                    <a:pt x="150" y="2"/>
                  </a:lnTo>
                  <a:lnTo>
                    <a:pt x="154" y="0"/>
                  </a:lnTo>
                  <a:lnTo>
                    <a:pt x="202" y="0"/>
                  </a:lnTo>
                  <a:lnTo>
                    <a:pt x="202" y="0"/>
                  </a:lnTo>
                  <a:lnTo>
                    <a:pt x="208" y="2"/>
                  </a:lnTo>
                  <a:lnTo>
                    <a:pt x="208" y="2"/>
                  </a:lnTo>
                  <a:lnTo>
                    <a:pt x="210" y="6"/>
                  </a:lnTo>
                  <a:lnTo>
                    <a:pt x="210" y="258"/>
                  </a:lnTo>
                  <a:lnTo>
                    <a:pt x="210" y="258"/>
                  </a:lnTo>
                  <a:lnTo>
                    <a:pt x="208" y="262"/>
                  </a:lnTo>
                  <a:lnTo>
                    <a:pt x="208" y="262"/>
                  </a:lnTo>
                  <a:lnTo>
                    <a:pt x="202" y="264"/>
                  </a:lnTo>
                  <a:lnTo>
                    <a:pt x="156" y="264"/>
                  </a:lnTo>
                  <a:lnTo>
                    <a:pt x="156" y="264"/>
                  </a:lnTo>
                  <a:lnTo>
                    <a:pt x="152" y="264"/>
                  </a:lnTo>
                  <a:lnTo>
                    <a:pt x="148" y="260"/>
                  </a:lnTo>
                  <a:lnTo>
                    <a:pt x="66" y="118"/>
                  </a:lnTo>
                  <a:lnTo>
                    <a:pt x="66" y="118"/>
                  </a:lnTo>
                  <a:lnTo>
                    <a:pt x="64" y="116"/>
                  </a:lnTo>
                  <a:lnTo>
                    <a:pt x="64" y="116"/>
                  </a:lnTo>
                  <a:lnTo>
                    <a:pt x="62" y="118"/>
                  </a:lnTo>
                  <a:lnTo>
                    <a:pt x="62" y="258"/>
                  </a:lnTo>
                  <a:lnTo>
                    <a:pt x="62" y="258"/>
                  </a:lnTo>
                  <a:lnTo>
                    <a:pt x="60" y="262"/>
                  </a:lnTo>
                  <a:lnTo>
                    <a:pt x="60" y="262"/>
                  </a:lnTo>
                  <a:lnTo>
                    <a:pt x="56" y="264"/>
                  </a:lnTo>
                  <a:lnTo>
                    <a:pt x="8" y="264"/>
                  </a:lnTo>
                  <a:lnTo>
                    <a:pt x="8" y="264"/>
                  </a:lnTo>
                  <a:lnTo>
                    <a:pt x="2" y="262"/>
                  </a:lnTo>
                  <a:lnTo>
                    <a:pt x="2" y="26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4" name="Freeform 24">
              <a:extLst>
                <a:ext uri="{FF2B5EF4-FFF2-40B4-BE49-F238E27FC236}">
                  <a16:creationId xmlns:a16="http://schemas.microsoft.com/office/drawing/2014/main" id="{8EB7D181-7B92-47F7-AA04-5F37AAA20E91}"/>
                </a:ext>
              </a:extLst>
            </p:cNvPr>
            <p:cNvSpPr>
              <a:spLocks noEditPoints="1"/>
            </p:cNvSpPr>
            <p:nvPr userDrawn="1"/>
          </p:nvSpPr>
          <p:spPr bwMode="auto">
            <a:xfrm>
              <a:off x="10499725" y="2509838"/>
              <a:ext cx="384175" cy="419100"/>
            </a:xfrm>
            <a:custGeom>
              <a:avLst/>
              <a:gdLst>
                <a:gd name="T0" fmla="*/ 176 w 242"/>
                <a:gd name="T1" fmla="*/ 258 h 264"/>
                <a:gd name="T2" fmla="*/ 166 w 242"/>
                <a:gd name="T3" fmla="*/ 228 h 264"/>
                <a:gd name="T4" fmla="*/ 166 w 242"/>
                <a:gd name="T5" fmla="*/ 228 h 264"/>
                <a:gd name="T6" fmla="*/ 166 w 242"/>
                <a:gd name="T7" fmla="*/ 226 h 264"/>
                <a:gd name="T8" fmla="*/ 164 w 242"/>
                <a:gd name="T9" fmla="*/ 226 h 264"/>
                <a:gd name="T10" fmla="*/ 78 w 242"/>
                <a:gd name="T11" fmla="*/ 226 h 264"/>
                <a:gd name="T12" fmla="*/ 78 w 242"/>
                <a:gd name="T13" fmla="*/ 226 h 264"/>
                <a:gd name="T14" fmla="*/ 76 w 242"/>
                <a:gd name="T15" fmla="*/ 226 h 264"/>
                <a:gd name="T16" fmla="*/ 76 w 242"/>
                <a:gd name="T17" fmla="*/ 228 h 264"/>
                <a:gd name="T18" fmla="*/ 66 w 242"/>
                <a:gd name="T19" fmla="*/ 258 h 264"/>
                <a:gd name="T20" fmla="*/ 66 w 242"/>
                <a:gd name="T21" fmla="*/ 258 h 264"/>
                <a:gd name="T22" fmla="*/ 64 w 242"/>
                <a:gd name="T23" fmla="*/ 262 h 264"/>
                <a:gd name="T24" fmla="*/ 60 w 242"/>
                <a:gd name="T25" fmla="*/ 264 h 264"/>
                <a:gd name="T26" fmla="*/ 6 w 242"/>
                <a:gd name="T27" fmla="*/ 264 h 264"/>
                <a:gd name="T28" fmla="*/ 6 w 242"/>
                <a:gd name="T29" fmla="*/ 264 h 264"/>
                <a:gd name="T30" fmla="*/ 2 w 242"/>
                <a:gd name="T31" fmla="*/ 264 h 264"/>
                <a:gd name="T32" fmla="*/ 0 w 242"/>
                <a:gd name="T33" fmla="*/ 262 h 264"/>
                <a:gd name="T34" fmla="*/ 0 w 242"/>
                <a:gd name="T35" fmla="*/ 262 h 264"/>
                <a:gd name="T36" fmla="*/ 0 w 242"/>
                <a:gd name="T37" fmla="*/ 260 h 264"/>
                <a:gd name="T38" fmla="*/ 0 w 242"/>
                <a:gd name="T39" fmla="*/ 256 h 264"/>
                <a:gd name="T40" fmla="*/ 80 w 242"/>
                <a:gd name="T41" fmla="*/ 6 h 264"/>
                <a:gd name="T42" fmla="*/ 80 w 242"/>
                <a:gd name="T43" fmla="*/ 6 h 264"/>
                <a:gd name="T44" fmla="*/ 82 w 242"/>
                <a:gd name="T45" fmla="*/ 2 h 264"/>
                <a:gd name="T46" fmla="*/ 88 w 242"/>
                <a:gd name="T47" fmla="*/ 0 h 264"/>
                <a:gd name="T48" fmla="*/ 154 w 242"/>
                <a:gd name="T49" fmla="*/ 0 h 264"/>
                <a:gd name="T50" fmla="*/ 154 w 242"/>
                <a:gd name="T51" fmla="*/ 0 h 264"/>
                <a:gd name="T52" fmla="*/ 160 w 242"/>
                <a:gd name="T53" fmla="*/ 2 h 264"/>
                <a:gd name="T54" fmla="*/ 162 w 242"/>
                <a:gd name="T55" fmla="*/ 6 h 264"/>
                <a:gd name="T56" fmla="*/ 242 w 242"/>
                <a:gd name="T57" fmla="*/ 256 h 264"/>
                <a:gd name="T58" fmla="*/ 242 w 242"/>
                <a:gd name="T59" fmla="*/ 256 h 264"/>
                <a:gd name="T60" fmla="*/ 242 w 242"/>
                <a:gd name="T61" fmla="*/ 260 h 264"/>
                <a:gd name="T62" fmla="*/ 242 w 242"/>
                <a:gd name="T63" fmla="*/ 260 h 264"/>
                <a:gd name="T64" fmla="*/ 242 w 242"/>
                <a:gd name="T65" fmla="*/ 264 h 264"/>
                <a:gd name="T66" fmla="*/ 236 w 242"/>
                <a:gd name="T67" fmla="*/ 264 h 264"/>
                <a:gd name="T68" fmla="*/ 184 w 242"/>
                <a:gd name="T69" fmla="*/ 264 h 264"/>
                <a:gd name="T70" fmla="*/ 184 w 242"/>
                <a:gd name="T71" fmla="*/ 264 h 264"/>
                <a:gd name="T72" fmla="*/ 178 w 242"/>
                <a:gd name="T73" fmla="*/ 262 h 264"/>
                <a:gd name="T74" fmla="*/ 176 w 242"/>
                <a:gd name="T75" fmla="*/ 258 h 264"/>
                <a:gd name="T76" fmla="*/ 176 w 242"/>
                <a:gd name="T77" fmla="*/ 258 h 264"/>
                <a:gd name="T78" fmla="*/ 90 w 242"/>
                <a:gd name="T79" fmla="*/ 174 h 264"/>
                <a:gd name="T80" fmla="*/ 90 w 242"/>
                <a:gd name="T81" fmla="*/ 174 h 264"/>
                <a:gd name="T82" fmla="*/ 92 w 242"/>
                <a:gd name="T83" fmla="*/ 176 h 264"/>
                <a:gd name="T84" fmla="*/ 94 w 242"/>
                <a:gd name="T85" fmla="*/ 176 h 264"/>
                <a:gd name="T86" fmla="*/ 150 w 242"/>
                <a:gd name="T87" fmla="*/ 176 h 264"/>
                <a:gd name="T88" fmla="*/ 150 w 242"/>
                <a:gd name="T89" fmla="*/ 176 h 264"/>
                <a:gd name="T90" fmla="*/ 152 w 242"/>
                <a:gd name="T91" fmla="*/ 176 h 264"/>
                <a:gd name="T92" fmla="*/ 152 w 242"/>
                <a:gd name="T93" fmla="*/ 176 h 264"/>
                <a:gd name="T94" fmla="*/ 152 w 242"/>
                <a:gd name="T95" fmla="*/ 174 h 264"/>
                <a:gd name="T96" fmla="*/ 122 w 242"/>
                <a:gd name="T97" fmla="*/ 74 h 264"/>
                <a:gd name="T98" fmla="*/ 122 w 242"/>
                <a:gd name="T99" fmla="*/ 74 h 264"/>
                <a:gd name="T100" fmla="*/ 122 w 242"/>
                <a:gd name="T101" fmla="*/ 72 h 264"/>
                <a:gd name="T102" fmla="*/ 122 w 242"/>
                <a:gd name="T103" fmla="*/ 72 h 264"/>
                <a:gd name="T104" fmla="*/ 120 w 242"/>
                <a:gd name="T105" fmla="*/ 74 h 264"/>
                <a:gd name="T106" fmla="*/ 90 w 242"/>
                <a:gd name="T107" fmla="*/ 174 h 264"/>
                <a:gd name="T108" fmla="*/ 90 w 242"/>
                <a:gd name="T109" fmla="*/ 17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2" h="264">
                  <a:moveTo>
                    <a:pt x="176" y="258"/>
                  </a:moveTo>
                  <a:lnTo>
                    <a:pt x="166" y="228"/>
                  </a:lnTo>
                  <a:lnTo>
                    <a:pt x="166" y="228"/>
                  </a:lnTo>
                  <a:lnTo>
                    <a:pt x="166" y="226"/>
                  </a:lnTo>
                  <a:lnTo>
                    <a:pt x="164" y="226"/>
                  </a:lnTo>
                  <a:lnTo>
                    <a:pt x="78" y="226"/>
                  </a:lnTo>
                  <a:lnTo>
                    <a:pt x="78" y="226"/>
                  </a:lnTo>
                  <a:lnTo>
                    <a:pt x="76" y="226"/>
                  </a:lnTo>
                  <a:lnTo>
                    <a:pt x="76" y="228"/>
                  </a:lnTo>
                  <a:lnTo>
                    <a:pt x="66" y="258"/>
                  </a:lnTo>
                  <a:lnTo>
                    <a:pt x="66" y="258"/>
                  </a:lnTo>
                  <a:lnTo>
                    <a:pt x="64" y="262"/>
                  </a:lnTo>
                  <a:lnTo>
                    <a:pt x="60" y="264"/>
                  </a:lnTo>
                  <a:lnTo>
                    <a:pt x="6" y="264"/>
                  </a:lnTo>
                  <a:lnTo>
                    <a:pt x="6" y="264"/>
                  </a:lnTo>
                  <a:lnTo>
                    <a:pt x="2" y="264"/>
                  </a:lnTo>
                  <a:lnTo>
                    <a:pt x="0" y="262"/>
                  </a:lnTo>
                  <a:lnTo>
                    <a:pt x="0" y="262"/>
                  </a:lnTo>
                  <a:lnTo>
                    <a:pt x="0" y="260"/>
                  </a:lnTo>
                  <a:lnTo>
                    <a:pt x="0" y="256"/>
                  </a:lnTo>
                  <a:lnTo>
                    <a:pt x="80" y="6"/>
                  </a:lnTo>
                  <a:lnTo>
                    <a:pt x="80" y="6"/>
                  </a:lnTo>
                  <a:lnTo>
                    <a:pt x="82" y="2"/>
                  </a:lnTo>
                  <a:lnTo>
                    <a:pt x="88" y="0"/>
                  </a:lnTo>
                  <a:lnTo>
                    <a:pt x="154" y="0"/>
                  </a:lnTo>
                  <a:lnTo>
                    <a:pt x="154" y="0"/>
                  </a:lnTo>
                  <a:lnTo>
                    <a:pt x="160" y="2"/>
                  </a:lnTo>
                  <a:lnTo>
                    <a:pt x="162" y="6"/>
                  </a:lnTo>
                  <a:lnTo>
                    <a:pt x="242" y="256"/>
                  </a:lnTo>
                  <a:lnTo>
                    <a:pt x="242" y="256"/>
                  </a:lnTo>
                  <a:lnTo>
                    <a:pt x="242" y="260"/>
                  </a:lnTo>
                  <a:lnTo>
                    <a:pt x="242" y="260"/>
                  </a:lnTo>
                  <a:lnTo>
                    <a:pt x="242" y="264"/>
                  </a:lnTo>
                  <a:lnTo>
                    <a:pt x="236" y="264"/>
                  </a:lnTo>
                  <a:lnTo>
                    <a:pt x="184" y="264"/>
                  </a:lnTo>
                  <a:lnTo>
                    <a:pt x="184" y="264"/>
                  </a:lnTo>
                  <a:lnTo>
                    <a:pt x="178" y="262"/>
                  </a:lnTo>
                  <a:lnTo>
                    <a:pt x="176" y="258"/>
                  </a:lnTo>
                  <a:lnTo>
                    <a:pt x="176" y="258"/>
                  </a:lnTo>
                  <a:close/>
                  <a:moveTo>
                    <a:pt x="90" y="174"/>
                  </a:moveTo>
                  <a:lnTo>
                    <a:pt x="90" y="174"/>
                  </a:lnTo>
                  <a:lnTo>
                    <a:pt x="92" y="176"/>
                  </a:lnTo>
                  <a:lnTo>
                    <a:pt x="94" y="176"/>
                  </a:lnTo>
                  <a:lnTo>
                    <a:pt x="150" y="176"/>
                  </a:lnTo>
                  <a:lnTo>
                    <a:pt x="150" y="176"/>
                  </a:lnTo>
                  <a:lnTo>
                    <a:pt x="152" y="176"/>
                  </a:lnTo>
                  <a:lnTo>
                    <a:pt x="152" y="176"/>
                  </a:lnTo>
                  <a:lnTo>
                    <a:pt x="152" y="174"/>
                  </a:lnTo>
                  <a:lnTo>
                    <a:pt x="122" y="74"/>
                  </a:lnTo>
                  <a:lnTo>
                    <a:pt x="122" y="74"/>
                  </a:lnTo>
                  <a:lnTo>
                    <a:pt x="122" y="72"/>
                  </a:lnTo>
                  <a:lnTo>
                    <a:pt x="122" y="72"/>
                  </a:lnTo>
                  <a:lnTo>
                    <a:pt x="120" y="74"/>
                  </a:lnTo>
                  <a:lnTo>
                    <a:pt x="90" y="174"/>
                  </a:lnTo>
                  <a:lnTo>
                    <a:pt x="90" y="174"/>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5" name="Freeform 25">
              <a:extLst>
                <a:ext uri="{FF2B5EF4-FFF2-40B4-BE49-F238E27FC236}">
                  <a16:creationId xmlns:a16="http://schemas.microsoft.com/office/drawing/2014/main" id="{CCE44687-0954-4205-988C-730215EDE141}"/>
                </a:ext>
              </a:extLst>
            </p:cNvPr>
            <p:cNvSpPr>
              <a:spLocks/>
            </p:cNvSpPr>
            <p:nvPr userDrawn="1"/>
          </p:nvSpPr>
          <p:spPr bwMode="auto">
            <a:xfrm>
              <a:off x="10950575" y="2509838"/>
              <a:ext cx="301625" cy="419100"/>
            </a:xfrm>
            <a:custGeom>
              <a:avLst/>
              <a:gdLst>
                <a:gd name="T0" fmla="*/ 2 w 190"/>
                <a:gd name="T1" fmla="*/ 262 h 264"/>
                <a:gd name="T2" fmla="*/ 2 w 190"/>
                <a:gd name="T3" fmla="*/ 262 h 264"/>
                <a:gd name="T4" fmla="*/ 0 w 190"/>
                <a:gd name="T5" fmla="*/ 258 h 264"/>
                <a:gd name="T6" fmla="*/ 0 w 190"/>
                <a:gd name="T7" fmla="*/ 6 h 264"/>
                <a:gd name="T8" fmla="*/ 0 w 190"/>
                <a:gd name="T9" fmla="*/ 6 h 264"/>
                <a:gd name="T10" fmla="*/ 2 w 190"/>
                <a:gd name="T11" fmla="*/ 2 h 264"/>
                <a:gd name="T12" fmla="*/ 2 w 190"/>
                <a:gd name="T13" fmla="*/ 2 h 264"/>
                <a:gd name="T14" fmla="*/ 8 w 190"/>
                <a:gd name="T15" fmla="*/ 0 h 264"/>
                <a:gd name="T16" fmla="*/ 56 w 190"/>
                <a:gd name="T17" fmla="*/ 0 h 264"/>
                <a:gd name="T18" fmla="*/ 56 w 190"/>
                <a:gd name="T19" fmla="*/ 0 h 264"/>
                <a:gd name="T20" fmla="*/ 62 w 190"/>
                <a:gd name="T21" fmla="*/ 2 h 264"/>
                <a:gd name="T22" fmla="*/ 62 w 190"/>
                <a:gd name="T23" fmla="*/ 2 h 264"/>
                <a:gd name="T24" fmla="*/ 64 w 190"/>
                <a:gd name="T25" fmla="*/ 6 h 264"/>
                <a:gd name="T26" fmla="*/ 64 w 190"/>
                <a:gd name="T27" fmla="*/ 208 h 264"/>
                <a:gd name="T28" fmla="*/ 64 w 190"/>
                <a:gd name="T29" fmla="*/ 208 h 264"/>
                <a:gd name="T30" fmla="*/ 64 w 190"/>
                <a:gd name="T31" fmla="*/ 210 h 264"/>
                <a:gd name="T32" fmla="*/ 66 w 190"/>
                <a:gd name="T33" fmla="*/ 210 h 264"/>
                <a:gd name="T34" fmla="*/ 184 w 190"/>
                <a:gd name="T35" fmla="*/ 210 h 264"/>
                <a:gd name="T36" fmla="*/ 184 w 190"/>
                <a:gd name="T37" fmla="*/ 210 h 264"/>
                <a:gd name="T38" fmla="*/ 188 w 190"/>
                <a:gd name="T39" fmla="*/ 212 h 264"/>
                <a:gd name="T40" fmla="*/ 188 w 190"/>
                <a:gd name="T41" fmla="*/ 212 h 264"/>
                <a:gd name="T42" fmla="*/ 190 w 190"/>
                <a:gd name="T43" fmla="*/ 218 h 264"/>
                <a:gd name="T44" fmla="*/ 190 w 190"/>
                <a:gd name="T45" fmla="*/ 258 h 264"/>
                <a:gd name="T46" fmla="*/ 190 w 190"/>
                <a:gd name="T47" fmla="*/ 258 h 264"/>
                <a:gd name="T48" fmla="*/ 188 w 190"/>
                <a:gd name="T49" fmla="*/ 262 h 264"/>
                <a:gd name="T50" fmla="*/ 188 w 190"/>
                <a:gd name="T51" fmla="*/ 262 h 264"/>
                <a:gd name="T52" fmla="*/ 184 w 190"/>
                <a:gd name="T53" fmla="*/ 264 h 264"/>
                <a:gd name="T54" fmla="*/ 8 w 190"/>
                <a:gd name="T55" fmla="*/ 264 h 264"/>
                <a:gd name="T56" fmla="*/ 8 w 190"/>
                <a:gd name="T57" fmla="*/ 264 h 264"/>
                <a:gd name="T58" fmla="*/ 2 w 190"/>
                <a:gd name="T59" fmla="*/ 262 h 264"/>
                <a:gd name="T60" fmla="*/ 2 w 190"/>
                <a:gd name="T61" fmla="*/ 2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 h="264">
                  <a:moveTo>
                    <a:pt x="2" y="262"/>
                  </a:moveTo>
                  <a:lnTo>
                    <a:pt x="2" y="262"/>
                  </a:lnTo>
                  <a:lnTo>
                    <a:pt x="0" y="258"/>
                  </a:lnTo>
                  <a:lnTo>
                    <a:pt x="0" y="6"/>
                  </a:lnTo>
                  <a:lnTo>
                    <a:pt x="0" y="6"/>
                  </a:lnTo>
                  <a:lnTo>
                    <a:pt x="2" y="2"/>
                  </a:lnTo>
                  <a:lnTo>
                    <a:pt x="2" y="2"/>
                  </a:lnTo>
                  <a:lnTo>
                    <a:pt x="8" y="0"/>
                  </a:lnTo>
                  <a:lnTo>
                    <a:pt x="56" y="0"/>
                  </a:lnTo>
                  <a:lnTo>
                    <a:pt x="56" y="0"/>
                  </a:lnTo>
                  <a:lnTo>
                    <a:pt x="62" y="2"/>
                  </a:lnTo>
                  <a:lnTo>
                    <a:pt x="62" y="2"/>
                  </a:lnTo>
                  <a:lnTo>
                    <a:pt x="64" y="6"/>
                  </a:lnTo>
                  <a:lnTo>
                    <a:pt x="64" y="208"/>
                  </a:lnTo>
                  <a:lnTo>
                    <a:pt x="64" y="208"/>
                  </a:lnTo>
                  <a:lnTo>
                    <a:pt x="64" y="210"/>
                  </a:lnTo>
                  <a:lnTo>
                    <a:pt x="66" y="210"/>
                  </a:lnTo>
                  <a:lnTo>
                    <a:pt x="184" y="210"/>
                  </a:lnTo>
                  <a:lnTo>
                    <a:pt x="184" y="210"/>
                  </a:lnTo>
                  <a:lnTo>
                    <a:pt x="188" y="212"/>
                  </a:lnTo>
                  <a:lnTo>
                    <a:pt x="188" y="212"/>
                  </a:lnTo>
                  <a:lnTo>
                    <a:pt x="190" y="218"/>
                  </a:lnTo>
                  <a:lnTo>
                    <a:pt x="190" y="258"/>
                  </a:lnTo>
                  <a:lnTo>
                    <a:pt x="190" y="258"/>
                  </a:lnTo>
                  <a:lnTo>
                    <a:pt x="188" y="262"/>
                  </a:lnTo>
                  <a:lnTo>
                    <a:pt x="188" y="262"/>
                  </a:lnTo>
                  <a:lnTo>
                    <a:pt x="184" y="264"/>
                  </a:lnTo>
                  <a:lnTo>
                    <a:pt x="8" y="264"/>
                  </a:lnTo>
                  <a:lnTo>
                    <a:pt x="8" y="264"/>
                  </a:lnTo>
                  <a:lnTo>
                    <a:pt x="2" y="262"/>
                  </a:lnTo>
                  <a:lnTo>
                    <a:pt x="2" y="26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6" name="Freeform 26">
              <a:extLst>
                <a:ext uri="{FF2B5EF4-FFF2-40B4-BE49-F238E27FC236}">
                  <a16:creationId xmlns:a16="http://schemas.microsoft.com/office/drawing/2014/main" id="{B5E52A68-FDBC-4311-B7CE-649688C934A4}"/>
                </a:ext>
              </a:extLst>
            </p:cNvPr>
            <p:cNvSpPr>
              <a:spLocks/>
            </p:cNvSpPr>
            <p:nvPr userDrawn="1"/>
          </p:nvSpPr>
          <p:spPr bwMode="auto">
            <a:xfrm>
              <a:off x="7446963" y="3078163"/>
              <a:ext cx="298450" cy="422275"/>
            </a:xfrm>
            <a:custGeom>
              <a:avLst/>
              <a:gdLst>
                <a:gd name="T0" fmla="*/ 186 w 188"/>
                <a:gd name="T1" fmla="*/ 52 h 266"/>
                <a:gd name="T2" fmla="*/ 186 w 188"/>
                <a:gd name="T3" fmla="*/ 52 h 266"/>
                <a:gd name="T4" fmla="*/ 182 w 188"/>
                <a:gd name="T5" fmla="*/ 54 h 266"/>
                <a:gd name="T6" fmla="*/ 66 w 188"/>
                <a:gd name="T7" fmla="*/ 54 h 266"/>
                <a:gd name="T8" fmla="*/ 66 w 188"/>
                <a:gd name="T9" fmla="*/ 54 h 266"/>
                <a:gd name="T10" fmla="*/ 64 w 188"/>
                <a:gd name="T11" fmla="*/ 54 h 266"/>
                <a:gd name="T12" fmla="*/ 62 w 188"/>
                <a:gd name="T13" fmla="*/ 56 h 266"/>
                <a:gd name="T14" fmla="*/ 62 w 188"/>
                <a:gd name="T15" fmla="*/ 102 h 266"/>
                <a:gd name="T16" fmla="*/ 62 w 188"/>
                <a:gd name="T17" fmla="*/ 102 h 266"/>
                <a:gd name="T18" fmla="*/ 64 w 188"/>
                <a:gd name="T19" fmla="*/ 104 h 266"/>
                <a:gd name="T20" fmla="*/ 66 w 188"/>
                <a:gd name="T21" fmla="*/ 104 h 266"/>
                <a:gd name="T22" fmla="*/ 138 w 188"/>
                <a:gd name="T23" fmla="*/ 104 h 266"/>
                <a:gd name="T24" fmla="*/ 138 w 188"/>
                <a:gd name="T25" fmla="*/ 104 h 266"/>
                <a:gd name="T26" fmla="*/ 144 w 188"/>
                <a:gd name="T27" fmla="*/ 106 h 266"/>
                <a:gd name="T28" fmla="*/ 144 w 188"/>
                <a:gd name="T29" fmla="*/ 106 h 266"/>
                <a:gd name="T30" fmla="*/ 146 w 188"/>
                <a:gd name="T31" fmla="*/ 112 h 266"/>
                <a:gd name="T32" fmla="*/ 146 w 188"/>
                <a:gd name="T33" fmla="*/ 150 h 266"/>
                <a:gd name="T34" fmla="*/ 146 w 188"/>
                <a:gd name="T35" fmla="*/ 150 h 266"/>
                <a:gd name="T36" fmla="*/ 144 w 188"/>
                <a:gd name="T37" fmla="*/ 156 h 266"/>
                <a:gd name="T38" fmla="*/ 144 w 188"/>
                <a:gd name="T39" fmla="*/ 156 h 266"/>
                <a:gd name="T40" fmla="*/ 138 w 188"/>
                <a:gd name="T41" fmla="*/ 158 h 266"/>
                <a:gd name="T42" fmla="*/ 66 w 188"/>
                <a:gd name="T43" fmla="*/ 158 h 266"/>
                <a:gd name="T44" fmla="*/ 66 w 188"/>
                <a:gd name="T45" fmla="*/ 158 h 266"/>
                <a:gd name="T46" fmla="*/ 64 w 188"/>
                <a:gd name="T47" fmla="*/ 158 h 266"/>
                <a:gd name="T48" fmla="*/ 62 w 188"/>
                <a:gd name="T49" fmla="*/ 160 h 266"/>
                <a:gd name="T50" fmla="*/ 62 w 188"/>
                <a:gd name="T51" fmla="*/ 208 h 266"/>
                <a:gd name="T52" fmla="*/ 62 w 188"/>
                <a:gd name="T53" fmla="*/ 208 h 266"/>
                <a:gd name="T54" fmla="*/ 64 w 188"/>
                <a:gd name="T55" fmla="*/ 210 h 266"/>
                <a:gd name="T56" fmla="*/ 66 w 188"/>
                <a:gd name="T57" fmla="*/ 212 h 266"/>
                <a:gd name="T58" fmla="*/ 182 w 188"/>
                <a:gd name="T59" fmla="*/ 212 h 266"/>
                <a:gd name="T60" fmla="*/ 182 w 188"/>
                <a:gd name="T61" fmla="*/ 212 h 266"/>
                <a:gd name="T62" fmla="*/ 186 w 188"/>
                <a:gd name="T63" fmla="*/ 214 h 266"/>
                <a:gd name="T64" fmla="*/ 186 w 188"/>
                <a:gd name="T65" fmla="*/ 214 h 266"/>
                <a:gd name="T66" fmla="*/ 188 w 188"/>
                <a:gd name="T67" fmla="*/ 218 h 266"/>
                <a:gd name="T68" fmla="*/ 188 w 188"/>
                <a:gd name="T69" fmla="*/ 258 h 266"/>
                <a:gd name="T70" fmla="*/ 188 w 188"/>
                <a:gd name="T71" fmla="*/ 258 h 266"/>
                <a:gd name="T72" fmla="*/ 186 w 188"/>
                <a:gd name="T73" fmla="*/ 264 h 266"/>
                <a:gd name="T74" fmla="*/ 186 w 188"/>
                <a:gd name="T75" fmla="*/ 264 h 266"/>
                <a:gd name="T76" fmla="*/ 182 w 188"/>
                <a:gd name="T77" fmla="*/ 266 h 266"/>
                <a:gd name="T78" fmla="*/ 6 w 188"/>
                <a:gd name="T79" fmla="*/ 266 h 266"/>
                <a:gd name="T80" fmla="*/ 6 w 188"/>
                <a:gd name="T81" fmla="*/ 266 h 266"/>
                <a:gd name="T82" fmla="*/ 2 w 188"/>
                <a:gd name="T83" fmla="*/ 264 h 266"/>
                <a:gd name="T84" fmla="*/ 2 w 188"/>
                <a:gd name="T85" fmla="*/ 264 h 266"/>
                <a:gd name="T86" fmla="*/ 0 w 188"/>
                <a:gd name="T87" fmla="*/ 258 h 266"/>
                <a:gd name="T88" fmla="*/ 0 w 188"/>
                <a:gd name="T89" fmla="*/ 8 h 266"/>
                <a:gd name="T90" fmla="*/ 0 w 188"/>
                <a:gd name="T91" fmla="*/ 8 h 266"/>
                <a:gd name="T92" fmla="*/ 2 w 188"/>
                <a:gd name="T93" fmla="*/ 2 h 266"/>
                <a:gd name="T94" fmla="*/ 2 w 188"/>
                <a:gd name="T95" fmla="*/ 2 h 266"/>
                <a:gd name="T96" fmla="*/ 6 w 188"/>
                <a:gd name="T97" fmla="*/ 0 h 266"/>
                <a:gd name="T98" fmla="*/ 182 w 188"/>
                <a:gd name="T99" fmla="*/ 0 h 266"/>
                <a:gd name="T100" fmla="*/ 182 w 188"/>
                <a:gd name="T101" fmla="*/ 0 h 266"/>
                <a:gd name="T102" fmla="*/ 186 w 188"/>
                <a:gd name="T103" fmla="*/ 2 h 266"/>
                <a:gd name="T104" fmla="*/ 186 w 188"/>
                <a:gd name="T105" fmla="*/ 2 h 266"/>
                <a:gd name="T106" fmla="*/ 188 w 188"/>
                <a:gd name="T107" fmla="*/ 8 h 266"/>
                <a:gd name="T108" fmla="*/ 188 w 188"/>
                <a:gd name="T109" fmla="*/ 48 h 266"/>
                <a:gd name="T110" fmla="*/ 188 w 188"/>
                <a:gd name="T111" fmla="*/ 48 h 266"/>
                <a:gd name="T112" fmla="*/ 186 w 188"/>
                <a:gd name="T113" fmla="*/ 52 h 266"/>
                <a:gd name="T114" fmla="*/ 186 w 188"/>
                <a:gd name="T115" fmla="*/ 5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8" h="266">
                  <a:moveTo>
                    <a:pt x="186" y="52"/>
                  </a:moveTo>
                  <a:lnTo>
                    <a:pt x="186" y="52"/>
                  </a:lnTo>
                  <a:lnTo>
                    <a:pt x="182" y="54"/>
                  </a:lnTo>
                  <a:lnTo>
                    <a:pt x="66" y="54"/>
                  </a:lnTo>
                  <a:lnTo>
                    <a:pt x="66" y="54"/>
                  </a:lnTo>
                  <a:lnTo>
                    <a:pt x="64" y="54"/>
                  </a:lnTo>
                  <a:lnTo>
                    <a:pt x="62" y="56"/>
                  </a:lnTo>
                  <a:lnTo>
                    <a:pt x="62" y="102"/>
                  </a:lnTo>
                  <a:lnTo>
                    <a:pt x="62" y="102"/>
                  </a:lnTo>
                  <a:lnTo>
                    <a:pt x="64" y="104"/>
                  </a:lnTo>
                  <a:lnTo>
                    <a:pt x="66" y="104"/>
                  </a:lnTo>
                  <a:lnTo>
                    <a:pt x="138" y="104"/>
                  </a:lnTo>
                  <a:lnTo>
                    <a:pt x="138" y="104"/>
                  </a:lnTo>
                  <a:lnTo>
                    <a:pt x="144" y="106"/>
                  </a:lnTo>
                  <a:lnTo>
                    <a:pt x="144" y="106"/>
                  </a:lnTo>
                  <a:lnTo>
                    <a:pt x="146" y="112"/>
                  </a:lnTo>
                  <a:lnTo>
                    <a:pt x="146" y="150"/>
                  </a:lnTo>
                  <a:lnTo>
                    <a:pt x="146" y="150"/>
                  </a:lnTo>
                  <a:lnTo>
                    <a:pt x="144" y="156"/>
                  </a:lnTo>
                  <a:lnTo>
                    <a:pt x="144" y="156"/>
                  </a:lnTo>
                  <a:lnTo>
                    <a:pt x="138" y="158"/>
                  </a:lnTo>
                  <a:lnTo>
                    <a:pt x="66" y="158"/>
                  </a:lnTo>
                  <a:lnTo>
                    <a:pt x="66" y="158"/>
                  </a:lnTo>
                  <a:lnTo>
                    <a:pt x="64" y="158"/>
                  </a:lnTo>
                  <a:lnTo>
                    <a:pt x="62" y="160"/>
                  </a:lnTo>
                  <a:lnTo>
                    <a:pt x="62" y="208"/>
                  </a:lnTo>
                  <a:lnTo>
                    <a:pt x="62" y="208"/>
                  </a:lnTo>
                  <a:lnTo>
                    <a:pt x="64" y="210"/>
                  </a:lnTo>
                  <a:lnTo>
                    <a:pt x="66" y="212"/>
                  </a:lnTo>
                  <a:lnTo>
                    <a:pt x="182" y="212"/>
                  </a:lnTo>
                  <a:lnTo>
                    <a:pt x="182" y="212"/>
                  </a:lnTo>
                  <a:lnTo>
                    <a:pt x="186" y="214"/>
                  </a:lnTo>
                  <a:lnTo>
                    <a:pt x="186" y="214"/>
                  </a:lnTo>
                  <a:lnTo>
                    <a:pt x="188" y="218"/>
                  </a:lnTo>
                  <a:lnTo>
                    <a:pt x="188" y="258"/>
                  </a:lnTo>
                  <a:lnTo>
                    <a:pt x="188" y="258"/>
                  </a:lnTo>
                  <a:lnTo>
                    <a:pt x="186" y="264"/>
                  </a:lnTo>
                  <a:lnTo>
                    <a:pt x="186" y="264"/>
                  </a:lnTo>
                  <a:lnTo>
                    <a:pt x="182" y="266"/>
                  </a:lnTo>
                  <a:lnTo>
                    <a:pt x="6" y="266"/>
                  </a:lnTo>
                  <a:lnTo>
                    <a:pt x="6" y="266"/>
                  </a:lnTo>
                  <a:lnTo>
                    <a:pt x="2" y="264"/>
                  </a:lnTo>
                  <a:lnTo>
                    <a:pt x="2" y="264"/>
                  </a:lnTo>
                  <a:lnTo>
                    <a:pt x="0" y="258"/>
                  </a:lnTo>
                  <a:lnTo>
                    <a:pt x="0" y="8"/>
                  </a:lnTo>
                  <a:lnTo>
                    <a:pt x="0" y="8"/>
                  </a:lnTo>
                  <a:lnTo>
                    <a:pt x="2" y="2"/>
                  </a:lnTo>
                  <a:lnTo>
                    <a:pt x="2" y="2"/>
                  </a:lnTo>
                  <a:lnTo>
                    <a:pt x="6" y="0"/>
                  </a:lnTo>
                  <a:lnTo>
                    <a:pt x="182" y="0"/>
                  </a:lnTo>
                  <a:lnTo>
                    <a:pt x="182" y="0"/>
                  </a:lnTo>
                  <a:lnTo>
                    <a:pt x="186" y="2"/>
                  </a:lnTo>
                  <a:lnTo>
                    <a:pt x="186" y="2"/>
                  </a:lnTo>
                  <a:lnTo>
                    <a:pt x="188" y="8"/>
                  </a:lnTo>
                  <a:lnTo>
                    <a:pt x="188" y="48"/>
                  </a:lnTo>
                  <a:lnTo>
                    <a:pt x="188" y="48"/>
                  </a:lnTo>
                  <a:lnTo>
                    <a:pt x="186" y="52"/>
                  </a:lnTo>
                  <a:lnTo>
                    <a:pt x="186" y="5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7" name="Freeform 27">
              <a:extLst>
                <a:ext uri="{FF2B5EF4-FFF2-40B4-BE49-F238E27FC236}">
                  <a16:creationId xmlns:a16="http://schemas.microsoft.com/office/drawing/2014/main" id="{2DC16386-36BB-410C-A982-176538889663}"/>
                </a:ext>
              </a:extLst>
            </p:cNvPr>
            <p:cNvSpPr>
              <a:spLocks noEditPoints="1"/>
            </p:cNvSpPr>
            <p:nvPr userDrawn="1"/>
          </p:nvSpPr>
          <p:spPr bwMode="auto">
            <a:xfrm>
              <a:off x="7815263" y="3078163"/>
              <a:ext cx="317500" cy="422275"/>
            </a:xfrm>
            <a:custGeom>
              <a:avLst/>
              <a:gdLst>
                <a:gd name="T0" fmla="*/ 0 w 200"/>
                <a:gd name="T1" fmla="*/ 264 h 266"/>
                <a:gd name="T2" fmla="*/ 0 w 200"/>
                <a:gd name="T3" fmla="*/ 8 h 266"/>
                <a:gd name="T4" fmla="*/ 0 w 200"/>
                <a:gd name="T5" fmla="*/ 2 h 266"/>
                <a:gd name="T6" fmla="*/ 6 w 200"/>
                <a:gd name="T7" fmla="*/ 0 h 266"/>
                <a:gd name="T8" fmla="*/ 100 w 200"/>
                <a:gd name="T9" fmla="*/ 0 h 266"/>
                <a:gd name="T10" fmla="*/ 128 w 200"/>
                <a:gd name="T11" fmla="*/ 2 h 266"/>
                <a:gd name="T12" fmla="*/ 152 w 200"/>
                <a:gd name="T13" fmla="*/ 10 h 266"/>
                <a:gd name="T14" fmla="*/ 162 w 200"/>
                <a:gd name="T15" fmla="*/ 16 h 266"/>
                <a:gd name="T16" fmla="*/ 180 w 200"/>
                <a:gd name="T17" fmla="*/ 30 h 266"/>
                <a:gd name="T18" fmla="*/ 188 w 200"/>
                <a:gd name="T19" fmla="*/ 40 h 266"/>
                <a:gd name="T20" fmla="*/ 196 w 200"/>
                <a:gd name="T21" fmla="*/ 60 h 266"/>
                <a:gd name="T22" fmla="*/ 200 w 200"/>
                <a:gd name="T23" fmla="*/ 84 h 266"/>
                <a:gd name="T24" fmla="*/ 200 w 200"/>
                <a:gd name="T25" fmla="*/ 182 h 266"/>
                <a:gd name="T26" fmla="*/ 196 w 200"/>
                <a:gd name="T27" fmla="*/ 206 h 266"/>
                <a:gd name="T28" fmla="*/ 188 w 200"/>
                <a:gd name="T29" fmla="*/ 226 h 266"/>
                <a:gd name="T30" fmla="*/ 180 w 200"/>
                <a:gd name="T31" fmla="*/ 234 h 266"/>
                <a:gd name="T32" fmla="*/ 162 w 200"/>
                <a:gd name="T33" fmla="*/ 250 h 266"/>
                <a:gd name="T34" fmla="*/ 152 w 200"/>
                <a:gd name="T35" fmla="*/ 254 h 266"/>
                <a:gd name="T36" fmla="*/ 128 w 200"/>
                <a:gd name="T37" fmla="*/ 262 h 266"/>
                <a:gd name="T38" fmla="*/ 100 w 200"/>
                <a:gd name="T39" fmla="*/ 266 h 266"/>
                <a:gd name="T40" fmla="*/ 6 w 200"/>
                <a:gd name="T41" fmla="*/ 266 h 266"/>
                <a:gd name="T42" fmla="*/ 0 w 200"/>
                <a:gd name="T43" fmla="*/ 264 h 266"/>
                <a:gd name="T44" fmla="*/ 102 w 200"/>
                <a:gd name="T45" fmla="*/ 212 h 266"/>
                <a:gd name="T46" fmla="*/ 110 w 200"/>
                <a:gd name="T47" fmla="*/ 210 h 266"/>
                <a:gd name="T48" fmla="*/ 122 w 200"/>
                <a:gd name="T49" fmla="*/ 206 h 266"/>
                <a:gd name="T50" fmla="*/ 128 w 200"/>
                <a:gd name="T51" fmla="*/ 200 h 266"/>
                <a:gd name="T52" fmla="*/ 134 w 200"/>
                <a:gd name="T53" fmla="*/ 188 h 266"/>
                <a:gd name="T54" fmla="*/ 138 w 200"/>
                <a:gd name="T55" fmla="*/ 172 h 266"/>
                <a:gd name="T56" fmla="*/ 138 w 200"/>
                <a:gd name="T57" fmla="*/ 94 h 266"/>
                <a:gd name="T58" fmla="*/ 134 w 200"/>
                <a:gd name="T59" fmla="*/ 78 h 266"/>
                <a:gd name="T60" fmla="*/ 128 w 200"/>
                <a:gd name="T61" fmla="*/ 64 h 266"/>
                <a:gd name="T62" fmla="*/ 122 w 200"/>
                <a:gd name="T63" fmla="*/ 60 h 266"/>
                <a:gd name="T64" fmla="*/ 110 w 200"/>
                <a:gd name="T65" fmla="*/ 54 h 266"/>
                <a:gd name="T66" fmla="*/ 64 w 200"/>
                <a:gd name="T67" fmla="*/ 54 h 266"/>
                <a:gd name="T68" fmla="*/ 62 w 200"/>
                <a:gd name="T69" fmla="*/ 54 h 266"/>
                <a:gd name="T70" fmla="*/ 62 w 200"/>
                <a:gd name="T71" fmla="*/ 208 h 266"/>
                <a:gd name="T72" fmla="*/ 62 w 200"/>
                <a:gd name="T73" fmla="*/ 210 h 266"/>
                <a:gd name="T74" fmla="*/ 64 w 200"/>
                <a:gd name="T75" fmla="*/ 21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0" h="266">
                  <a:moveTo>
                    <a:pt x="0" y="264"/>
                  </a:moveTo>
                  <a:lnTo>
                    <a:pt x="0" y="264"/>
                  </a:lnTo>
                  <a:lnTo>
                    <a:pt x="0" y="258"/>
                  </a:lnTo>
                  <a:lnTo>
                    <a:pt x="0" y="8"/>
                  </a:lnTo>
                  <a:lnTo>
                    <a:pt x="0" y="8"/>
                  </a:lnTo>
                  <a:lnTo>
                    <a:pt x="0" y="2"/>
                  </a:lnTo>
                  <a:lnTo>
                    <a:pt x="0" y="2"/>
                  </a:lnTo>
                  <a:lnTo>
                    <a:pt x="6" y="0"/>
                  </a:lnTo>
                  <a:lnTo>
                    <a:pt x="100" y="0"/>
                  </a:lnTo>
                  <a:lnTo>
                    <a:pt x="100" y="0"/>
                  </a:lnTo>
                  <a:lnTo>
                    <a:pt x="114" y="0"/>
                  </a:lnTo>
                  <a:lnTo>
                    <a:pt x="128" y="2"/>
                  </a:lnTo>
                  <a:lnTo>
                    <a:pt x="140" y="6"/>
                  </a:lnTo>
                  <a:lnTo>
                    <a:pt x="152" y="10"/>
                  </a:lnTo>
                  <a:lnTo>
                    <a:pt x="152" y="10"/>
                  </a:lnTo>
                  <a:lnTo>
                    <a:pt x="162" y="16"/>
                  </a:lnTo>
                  <a:lnTo>
                    <a:pt x="172" y="22"/>
                  </a:lnTo>
                  <a:lnTo>
                    <a:pt x="180" y="30"/>
                  </a:lnTo>
                  <a:lnTo>
                    <a:pt x="188" y="40"/>
                  </a:lnTo>
                  <a:lnTo>
                    <a:pt x="188" y="40"/>
                  </a:lnTo>
                  <a:lnTo>
                    <a:pt x="192" y="50"/>
                  </a:lnTo>
                  <a:lnTo>
                    <a:pt x="196" y="60"/>
                  </a:lnTo>
                  <a:lnTo>
                    <a:pt x="200" y="72"/>
                  </a:lnTo>
                  <a:lnTo>
                    <a:pt x="200" y="84"/>
                  </a:lnTo>
                  <a:lnTo>
                    <a:pt x="200" y="182"/>
                  </a:lnTo>
                  <a:lnTo>
                    <a:pt x="200" y="182"/>
                  </a:lnTo>
                  <a:lnTo>
                    <a:pt x="200" y="194"/>
                  </a:lnTo>
                  <a:lnTo>
                    <a:pt x="196" y="206"/>
                  </a:lnTo>
                  <a:lnTo>
                    <a:pt x="192" y="216"/>
                  </a:lnTo>
                  <a:lnTo>
                    <a:pt x="188" y="226"/>
                  </a:lnTo>
                  <a:lnTo>
                    <a:pt x="188" y="226"/>
                  </a:lnTo>
                  <a:lnTo>
                    <a:pt x="180" y="234"/>
                  </a:lnTo>
                  <a:lnTo>
                    <a:pt x="172" y="242"/>
                  </a:lnTo>
                  <a:lnTo>
                    <a:pt x="162" y="250"/>
                  </a:lnTo>
                  <a:lnTo>
                    <a:pt x="152" y="254"/>
                  </a:lnTo>
                  <a:lnTo>
                    <a:pt x="152" y="254"/>
                  </a:lnTo>
                  <a:lnTo>
                    <a:pt x="140" y="260"/>
                  </a:lnTo>
                  <a:lnTo>
                    <a:pt x="128" y="262"/>
                  </a:lnTo>
                  <a:lnTo>
                    <a:pt x="114" y="264"/>
                  </a:lnTo>
                  <a:lnTo>
                    <a:pt x="100" y="266"/>
                  </a:lnTo>
                  <a:lnTo>
                    <a:pt x="6" y="266"/>
                  </a:lnTo>
                  <a:lnTo>
                    <a:pt x="6" y="266"/>
                  </a:lnTo>
                  <a:lnTo>
                    <a:pt x="0" y="264"/>
                  </a:lnTo>
                  <a:lnTo>
                    <a:pt x="0" y="264"/>
                  </a:lnTo>
                  <a:close/>
                  <a:moveTo>
                    <a:pt x="64" y="212"/>
                  </a:moveTo>
                  <a:lnTo>
                    <a:pt x="102" y="212"/>
                  </a:lnTo>
                  <a:lnTo>
                    <a:pt x="102" y="212"/>
                  </a:lnTo>
                  <a:lnTo>
                    <a:pt x="110" y="210"/>
                  </a:lnTo>
                  <a:lnTo>
                    <a:pt x="116" y="208"/>
                  </a:lnTo>
                  <a:lnTo>
                    <a:pt x="122" y="206"/>
                  </a:lnTo>
                  <a:lnTo>
                    <a:pt x="128" y="200"/>
                  </a:lnTo>
                  <a:lnTo>
                    <a:pt x="128" y="200"/>
                  </a:lnTo>
                  <a:lnTo>
                    <a:pt x="132" y="194"/>
                  </a:lnTo>
                  <a:lnTo>
                    <a:pt x="134" y="188"/>
                  </a:lnTo>
                  <a:lnTo>
                    <a:pt x="136" y="180"/>
                  </a:lnTo>
                  <a:lnTo>
                    <a:pt x="138" y="172"/>
                  </a:lnTo>
                  <a:lnTo>
                    <a:pt x="138" y="94"/>
                  </a:lnTo>
                  <a:lnTo>
                    <a:pt x="138" y="94"/>
                  </a:lnTo>
                  <a:lnTo>
                    <a:pt x="136" y="86"/>
                  </a:lnTo>
                  <a:lnTo>
                    <a:pt x="134" y="78"/>
                  </a:lnTo>
                  <a:lnTo>
                    <a:pt x="132" y="70"/>
                  </a:lnTo>
                  <a:lnTo>
                    <a:pt x="128" y="64"/>
                  </a:lnTo>
                  <a:lnTo>
                    <a:pt x="128" y="64"/>
                  </a:lnTo>
                  <a:lnTo>
                    <a:pt x="122" y="60"/>
                  </a:lnTo>
                  <a:lnTo>
                    <a:pt x="116" y="56"/>
                  </a:lnTo>
                  <a:lnTo>
                    <a:pt x="110" y="54"/>
                  </a:lnTo>
                  <a:lnTo>
                    <a:pt x="102" y="54"/>
                  </a:lnTo>
                  <a:lnTo>
                    <a:pt x="64" y="54"/>
                  </a:lnTo>
                  <a:lnTo>
                    <a:pt x="64" y="54"/>
                  </a:lnTo>
                  <a:lnTo>
                    <a:pt x="62" y="54"/>
                  </a:lnTo>
                  <a:lnTo>
                    <a:pt x="62" y="56"/>
                  </a:lnTo>
                  <a:lnTo>
                    <a:pt x="62" y="208"/>
                  </a:lnTo>
                  <a:lnTo>
                    <a:pt x="62" y="208"/>
                  </a:lnTo>
                  <a:lnTo>
                    <a:pt x="62" y="210"/>
                  </a:lnTo>
                  <a:lnTo>
                    <a:pt x="64" y="212"/>
                  </a:lnTo>
                  <a:lnTo>
                    <a:pt x="64" y="21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8" name="Freeform 28">
              <a:extLst>
                <a:ext uri="{FF2B5EF4-FFF2-40B4-BE49-F238E27FC236}">
                  <a16:creationId xmlns:a16="http://schemas.microsoft.com/office/drawing/2014/main" id="{A370114C-F5CC-458B-B8A6-94EF3D0A2F8D}"/>
                </a:ext>
              </a:extLst>
            </p:cNvPr>
            <p:cNvSpPr>
              <a:spLocks/>
            </p:cNvSpPr>
            <p:nvPr userDrawn="1"/>
          </p:nvSpPr>
          <p:spPr bwMode="auto">
            <a:xfrm>
              <a:off x="8205788" y="3078163"/>
              <a:ext cx="320675" cy="425450"/>
            </a:xfrm>
            <a:custGeom>
              <a:avLst/>
              <a:gdLst>
                <a:gd name="T0" fmla="*/ 48 w 202"/>
                <a:gd name="T1" fmla="*/ 256 h 268"/>
                <a:gd name="T2" fmla="*/ 28 w 202"/>
                <a:gd name="T3" fmla="*/ 242 h 268"/>
                <a:gd name="T4" fmla="*/ 12 w 202"/>
                <a:gd name="T5" fmla="*/ 224 h 268"/>
                <a:gd name="T6" fmla="*/ 6 w 202"/>
                <a:gd name="T7" fmla="*/ 212 h 268"/>
                <a:gd name="T8" fmla="*/ 0 w 202"/>
                <a:gd name="T9" fmla="*/ 188 h 268"/>
                <a:gd name="T10" fmla="*/ 0 w 202"/>
                <a:gd name="T11" fmla="*/ 8 h 268"/>
                <a:gd name="T12" fmla="*/ 2 w 202"/>
                <a:gd name="T13" fmla="*/ 2 h 268"/>
                <a:gd name="T14" fmla="*/ 6 w 202"/>
                <a:gd name="T15" fmla="*/ 0 h 268"/>
                <a:gd name="T16" fmla="*/ 56 w 202"/>
                <a:gd name="T17" fmla="*/ 0 h 268"/>
                <a:gd name="T18" fmla="*/ 60 w 202"/>
                <a:gd name="T19" fmla="*/ 2 h 268"/>
                <a:gd name="T20" fmla="*/ 62 w 202"/>
                <a:gd name="T21" fmla="*/ 176 h 268"/>
                <a:gd name="T22" fmla="*/ 62 w 202"/>
                <a:gd name="T23" fmla="*/ 184 h 268"/>
                <a:gd name="T24" fmla="*/ 68 w 202"/>
                <a:gd name="T25" fmla="*/ 198 h 268"/>
                <a:gd name="T26" fmla="*/ 72 w 202"/>
                <a:gd name="T27" fmla="*/ 204 h 268"/>
                <a:gd name="T28" fmla="*/ 84 w 202"/>
                <a:gd name="T29" fmla="*/ 212 h 268"/>
                <a:gd name="T30" fmla="*/ 100 w 202"/>
                <a:gd name="T31" fmla="*/ 214 h 268"/>
                <a:gd name="T32" fmla="*/ 108 w 202"/>
                <a:gd name="T33" fmla="*/ 214 h 268"/>
                <a:gd name="T34" fmla="*/ 122 w 202"/>
                <a:gd name="T35" fmla="*/ 208 h 268"/>
                <a:gd name="T36" fmla="*/ 128 w 202"/>
                <a:gd name="T37" fmla="*/ 204 h 268"/>
                <a:gd name="T38" fmla="*/ 136 w 202"/>
                <a:gd name="T39" fmla="*/ 192 h 268"/>
                <a:gd name="T40" fmla="*/ 138 w 202"/>
                <a:gd name="T41" fmla="*/ 176 h 268"/>
                <a:gd name="T42" fmla="*/ 138 w 202"/>
                <a:gd name="T43" fmla="*/ 8 h 268"/>
                <a:gd name="T44" fmla="*/ 140 w 202"/>
                <a:gd name="T45" fmla="*/ 2 h 268"/>
                <a:gd name="T46" fmla="*/ 194 w 202"/>
                <a:gd name="T47" fmla="*/ 0 h 268"/>
                <a:gd name="T48" fmla="*/ 200 w 202"/>
                <a:gd name="T49" fmla="*/ 2 h 268"/>
                <a:gd name="T50" fmla="*/ 202 w 202"/>
                <a:gd name="T51" fmla="*/ 8 h 268"/>
                <a:gd name="T52" fmla="*/ 202 w 202"/>
                <a:gd name="T53" fmla="*/ 176 h 268"/>
                <a:gd name="T54" fmla="*/ 198 w 202"/>
                <a:gd name="T55" fmla="*/ 202 h 268"/>
                <a:gd name="T56" fmla="*/ 188 w 202"/>
                <a:gd name="T57" fmla="*/ 224 h 268"/>
                <a:gd name="T58" fmla="*/ 182 w 202"/>
                <a:gd name="T59" fmla="*/ 234 h 268"/>
                <a:gd name="T60" fmla="*/ 164 w 202"/>
                <a:gd name="T61" fmla="*/ 250 h 268"/>
                <a:gd name="T62" fmla="*/ 154 w 202"/>
                <a:gd name="T63" fmla="*/ 256 h 268"/>
                <a:gd name="T64" fmla="*/ 128 w 202"/>
                <a:gd name="T65" fmla="*/ 266 h 268"/>
                <a:gd name="T66" fmla="*/ 100 w 202"/>
                <a:gd name="T67" fmla="*/ 268 h 268"/>
                <a:gd name="T68" fmla="*/ 86 w 202"/>
                <a:gd name="T69" fmla="*/ 268 h 268"/>
                <a:gd name="T70" fmla="*/ 60 w 202"/>
                <a:gd name="T71" fmla="*/ 262 h 268"/>
                <a:gd name="T72" fmla="*/ 48 w 202"/>
                <a:gd name="T73" fmla="*/ 256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2" h="268">
                  <a:moveTo>
                    <a:pt x="48" y="256"/>
                  </a:moveTo>
                  <a:lnTo>
                    <a:pt x="48" y="256"/>
                  </a:lnTo>
                  <a:lnTo>
                    <a:pt x="36" y="250"/>
                  </a:lnTo>
                  <a:lnTo>
                    <a:pt x="28" y="242"/>
                  </a:lnTo>
                  <a:lnTo>
                    <a:pt x="20" y="234"/>
                  </a:lnTo>
                  <a:lnTo>
                    <a:pt x="12" y="224"/>
                  </a:lnTo>
                  <a:lnTo>
                    <a:pt x="12" y="224"/>
                  </a:lnTo>
                  <a:lnTo>
                    <a:pt x="6" y="212"/>
                  </a:lnTo>
                  <a:lnTo>
                    <a:pt x="2" y="202"/>
                  </a:lnTo>
                  <a:lnTo>
                    <a:pt x="0" y="188"/>
                  </a:lnTo>
                  <a:lnTo>
                    <a:pt x="0" y="176"/>
                  </a:lnTo>
                  <a:lnTo>
                    <a:pt x="0" y="8"/>
                  </a:lnTo>
                  <a:lnTo>
                    <a:pt x="0" y="8"/>
                  </a:lnTo>
                  <a:lnTo>
                    <a:pt x="2" y="2"/>
                  </a:lnTo>
                  <a:lnTo>
                    <a:pt x="2" y="2"/>
                  </a:lnTo>
                  <a:lnTo>
                    <a:pt x="6" y="0"/>
                  </a:lnTo>
                  <a:lnTo>
                    <a:pt x="56" y="0"/>
                  </a:lnTo>
                  <a:lnTo>
                    <a:pt x="56" y="0"/>
                  </a:lnTo>
                  <a:lnTo>
                    <a:pt x="60" y="2"/>
                  </a:lnTo>
                  <a:lnTo>
                    <a:pt x="60" y="2"/>
                  </a:lnTo>
                  <a:lnTo>
                    <a:pt x="62" y="8"/>
                  </a:lnTo>
                  <a:lnTo>
                    <a:pt x="62" y="176"/>
                  </a:lnTo>
                  <a:lnTo>
                    <a:pt x="62" y="176"/>
                  </a:lnTo>
                  <a:lnTo>
                    <a:pt x="62" y="184"/>
                  </a:lnTo>
                  <a:lnTo>
                    <a:pt x="64" y="192"/>
                  </a:lnTo>
                  <a:lnTo>
                    <a:pt x="68" y="198"/>
                  </a:lnTo>
                  <a:lnTo>
                    <a:pt x="72" y="204"/>
                  </a:lnTo>
                  <a:lnTo>
                    <a:pt x="72" y="204"/>
                  </a:lnTo>
                  <a:lnTo>
                    <a:pt x="78" y="208"/>
                  </a:lnTo>
                  <a:lnTo>
                    <a:pt x="84" y="212"/>
                  </a:lnTo>
                  <a:lnTo>
                    <a:pt x="92" y="214"/>
                  </a:lnTo>
                  <a:lnTo>
                    <a:pt x="100" y="214"/>
                  </a:lnTo>
                  <a:lnTo>
                    <a:pt x="100" y="214"/>
                  </a:lnTo>
                  <a:lnTo>
                    <a:pt x="108" y="214"/>
                  </a:lnTo>
                  <a:lnTo>
                    <a:pt x="116" y="212"/>
                  </a:lnTo>
                  <a:lnTo>
                    <a:pt x="122" y="208"/>
                  </a:lnTo>
                  <a:lnTo>
                    <a:pt x="128" y="204"/>
                  </a:lnTo>
                  <a:lnTo>
                    <a:pt x="128" y="204"/>
                  </a:lnTo>
                  <a:lnTo>
                    <a:pt x="132" y="198"/>
                  </a:lnTo>
                  <a:lnTo>
                    <a:pt x="136" y="192"/>
                  </a:lnTo>
                  <a:lnTo>
                    <a:pt x="138" y="184"/>
                  </a:lnTo>
                  <a:lnTo>
                    <a:pt x="138" y="176"/>
                  </a:lnTo>
                  <a:lnTo>
                    <a:pt x="138" y="8"/>
                  </a:lnTo>
                  <a:lnTo>
                    <a:pt x="138" y="8"/>
                  </a:lnTo>
                  <a:lnTo>
                    <a:pt x="140" y="2"/>
                  </a:lnTo>
                  <a:lnTo>
                    <a:pt x="140" y="2"/>
                  </a:lnTo>
                  <a:lnTo>
                    <a:pt x="146" y="0"/>
                  </a:lnTo>
                  <a:lnTo>
                    <a:pt x="194" y="0"/>
                  </a:lnTo>
                  <a:lnTo>
                    <a:pt x="194" y="0"/>
                  </a:lnTo>
                  <a:lnTo>
                    <a:pt x="200" y="2"/>
                  </a:lnTo>
                  <a:lnTo>
                    <a:pt x="200" y="2"/>
                  </a:lnTo>
                  <a:lnTo>
                    <a:pt x="202" y="8"/>
                  </a:lnTo>
                  <a:lnTo>
                    <a:pt x="202" y="176"/>
                  </a:lnTo>
                  <a:lnTo>
                    <a:pt x="202" y="176"/>
                  </a:lnTo>
                  <a:lnTo>
                    <a:pt x="200" y="188"/>
                  </a:lnTo>
                  <a:lnTo>
                    <a:pt x="198" y="202"/>
                  </a:lnTo>
                  <a:lnTo>
                    <a:pt x="194" y="212"/>
                  </a:lnTo>
                  <a:lnTo>
                    <a:pt x="188" y="224"/>
                  </a:lnTo>
                  <a:lnTo>
                    <a:pt x="188" y="224"/>
                  </a:lnTo>
                  <a:lnTo>
                    <a:pt x="182" y="234"/>
                  </a:lnTo>
                  <a:lnTo>
                    <a:pt x="174" y="242"/>
                  </a:lnTo>
                  <a:lnTo>
                    <a:pt x="164" y="250"/>
                  </a:lnTo>
                  <a:lnTo>
                    <a:pt x="154" y="256"/>
                  </a:lnTo>
                  <a:lnTo>
                    <a:pt x="154" y="256"/>
                  </a:lnTo>
                  <a:lnTo>
                    <a:pt x="142" y="262"/>
                  </a:lnTo>
                  <a:lnTo>
                    <a:pt x="128" y="266"/>
                  </a:lnTo>
                  <a:lnTo>
                    <a:pt x="116" y="268"/>
                  </a:lnTo>
                  <a:lnTo>
                    <a:pt x="100" y="268"/>
                  </a:lnTo>
                  <a:lnTo>
                    <a:pt x="100" y="268"/>
                  </a:lnTo>
                  <a:lnTo>
                    <a:pt x="86" y="268"/>
                  </a:lnTo>
                  <a:lnTo>
                    <a:pt x="72" y="266"/>
                  </a:lnTo>
                  <a:lnTo>
                    <a:pt x="60" y="262"/>
                  </a:lnTo>
                  <a:lnTo>
                    <a:pt x="48" y="256"/>
                  </a:lnTo>
                  <a:lnTo>
                    <a:pt x="48" y="256"/>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9" name="Freeform 29">
              <a:extLst>
                <a:ext uri="{FF2B5EF4-FFF2-40B4-BE49-F238E27FC236}">
                  <a16:creationId xmlns:a16="http://schemas.microsoft.com/office/drawing/2014/main" id="{C12B0878-6F35-47A6-BF7F-9EE2B28D4F2A}"/>
                </a:ext>
              </a:extLst>
            </p:cNvPr>
            <p:cNvSpPr>
              <a:spLocks/>
            </p:cNvSpPr>
            <p:nvPr userDrawn="1"/>
          </p:nvSpPr>
          <p:spPr bwMode="auto">
            <a:xfrm>
              <a:off x="8596313" y="3074988"/>
              <a:ext cx="323850" cy="428625"/>
            </a:xfrm>
            <a:custGeom>
              <a:avLst/>
              <a:gdLst>
                <a:gd name="T0" fmla="*/ 48 w 204"/>
                <a:gd name="T1" fmla="*/ 258 h 270"/>
                <a:gd name="T2" fmla="*/ 28 w 204"/>
                <a:gd name="T3" fmla="*/ 244 h 270"/>
                <a:gd name="T4" fmla="*/ 14 w 204"/>
                <a:gd name="T5" fmla="*/ 226 h 270"/>
                <a:gd name="T6" fmla="*/ 8 w 204"/>
                <a:gd name="T7" fmla="*/ 214 h 270"/>
                <a:gd name="T8" fmla="*/ 2 w 204"/>
                <a:gd name="T9" fmla="*/ 188 h 270"/>
                <a:gd name="T10" fmla="*/ 0 w 204"/>
                <a:gd name="T11" fmla="*/ 94 h 270"/>
                <a:gd name="T12" fmla="*/ 2 w 204"/>
                <a:gd name="T13" fmla="*/ 80 h 270"/>
                <a:gd name="T14" fmla="*/ 8 w 204"/>
                <a:gd name="T15" fmla="*/ 56 h 270"/>
                <a:gd name="T16" fmla="*/ 14 w 204"/>
                <a:gd name="T17" fmla="*/ 44 h 270"/>
                <a:gd name="T18" fmla="*/ 28 w 204"/>
                <a:gd name="T19" fmla="*/ 26 h 270"/>
                <a:gd name="T20" fmla="*/ 48 w 204"/>
                <a:gd name="T21" fmla="*/ 12 h 270"/>
                <a:gd name="T22" fmla="*/ 60 w 204"/>
                <a:gd name="T23" fmla="*/ 6 h 270"/>
                <a:gd name="T24" fmla="*/ 88 w 204"/>
                <a:gd name="T25" fmla="*/ 0 h 270"/>
                <a:gd name="T26" fmla="*/ 102 w 204"/>
                <a:gd name="T27" fmla="*/ 0 h 270"/>
                <a:gd name="T28" fmla="*/ 130 w 204"/>
                <a:gd name="T29" fmla="*/ 2 h 270"/>
                <a:gd name="T30" fmla="*/ 156 w 204"/>
                <a:gd name="T31" fmla="*/ 10 h 270"/>
                <a:gd name="T32" fmla="*/ 166 w 204"/>
                <a:gd name="T33" fmla="*/ 16 h 270"/>
                <a:gd name="T34" fmla="*/ 184 w 204"/>
                <a:gd name="T35" fmla="*/ 32 h 270"/>
                <a:gd name="T36" fmla="*/ 190 w 204"/>
                <a:gd name="T37" fmla="*/ 42 h 270"/>
                <a:gd name="T38" fmla="*/ 200 w 204"/>
                <a:gd name="T39" fmla="*/ 64 h 270"/>
                <a:gd name="T40" fmla="*/ 204 w 204"/>
                <a:gd name="T41" fmla="*/ 88 h 270"/>
                <a:gd name="T42" fmla="*/ 202 w 204"/>
                <a:gd name="T43" fmla="*/ 92 h 270"/>
                <a:gd name="T44" fmla="*/ 148 w 204"/>
                <a:gd name="T45" fmla="*/ 96 h 270"/>
                <a:gd name="T46" fmla="*/ 146 w 204"/>
                <a:gd name="T47" fmla="*/ 96 h 270"/>
                <a:gd name="T48" fmla="*/ 140 w 204"/>
                <a:gd name="T49" fmla="*/ 94 h 270"/>
                <a:gd name="T50" fmla="*/ 140 w 204"/>
                <a:gd name="T51" fmla="*/ 92 h 270"/>
                <a:gd name="T52" fmla="*/ 138 w 204"/>
                <a:gd name="T53" fmla="*/ 76 h 270"/>
                <a:gd name="T54" fmla="*/ 130 w 204"/>
                <a:gd name="T55" fmla="*/ 64 h 270"/>
                <a:gd name="T56" fmla="*/ 124 w 204"/>
                <a:gd name="T57" fmla="*/ 58 h 270"/>
                <a:gd name="T58" fmla="*/ 110 w 204"/>
                <a:gd name="T59" fmla="*/ 54 h 270"/>
                <a:gd name="T60" fmla="*/ 102 w 204"/>
                <a:gd name="T61" fmla="*/ 54 h 270"/>
                <a:gd name="T62" fmla="*/ 86 w 204"/>
                <a:gd name="T63" fmla="*/ 56 h 270"/>
                <a:gd name="T64" fmla="*/ 74 w 204"/>
                <a:gd name="T65" fmla="*/ 64 h 270"/>
                <a:gd name="T66" fmla="*/ 70 w 204"/>
                <a:gd name="T67" fmla="*/ 70 h 270"/>
                <a:gd name="T68" fmla="*/ 64 w 204"/>
                <a:gd name="T69" fmla="*/ 84 h 270"/>
                <a:gd name="T70" fmla="*/ 64 w 204"/>
                <a:gd name="T71" fmla="*/ 178 h 270"/>
                <a:gd name="T72" fmla="*/ 64 w 204"/>
                <a:gd name="T73" fmla="*/ 186 h 270"/>
                <a:gd name="T74" fmla="*/ 70 w 204"/>
                <a:gd name="T75" fmla="*/ 200 h 270"/>
                <a:gd name="T76" fmla="*/ 74 w 204"/>
                <a:gd name="T77" fmla="*/ 206 h 270"/>
                <a:gd name="T78" fmla="*/ 86 w 204"/>
                <a:gd name="T79" fmla="*/ 214 h 270"/>
                <a:gd name="T80" fmla="*/ 102 w 204"/>
                <a:gd name="T81" fmla="*/ 216 h 270"/>
                <a:gd name="T82" fmla="*/ 110 w 204"/>
                <a:gd name="T83" fmla="*/ 216 h 270"/>
                <a:gd name="T84" fmla="*/ 124 w 204"/>
                <a:gd name="T85" fmla="*/ 210 h 270"/>
                <a:gd name="T86" fmla="*/ 130 w 204"/>
                <a:gd name="T87" fmla="*/ 206 h 270"/>
                <a:gd name="T88" fmla="*/ 138 w 204"/>
                <a:gd name="T89" fmla="*/ 194 h 270"/>
                <a:gd name="T90" fmla="*/ 140 w 204"/>
                <a:gd name="T91" fmla="*/ 178 h 270"/>
                <a:gd name="T92" fmla="*/ 142 w 204"/>
                <a:gd name="T93" fmla="*/ 174 h 270"/>
                <a:gd name="T94" fmla="*/ 148 w 204"/>
                <a:gd name="T95" fmla="*/ 174 h 270"/>
                <a:gd name="T96" fmla="*/ 196 w 204"/>
                <a:gd name="T97" fmla="*/ 176 h 270"/>
                <a:gd name="T98" fmla="*/ 204 w 204"/>
                <a:gd name="T99" fmla="*/ 180 h 270"/>
                <a:gd name="T100" fmla="*/ 202 w 204"/>
                <a:gd name="T101" fmla="*/ 194 h 270"/>
                <a:gd name="T102" fmla="*/ 196 w 204"/>
                <a:gd name="T103" fmla="*/ 216 h 270"/>
                <a:gd name="T104" fmla="*/ 190 w 204"/>
                <a:gd name="T105" fmla="*/ 228 h 270"/>
                <a:gd name="T106" fmla="*/ 176 w 204"/>
                <a:gd name="T107" fmla="*/ 246 h 270"/>
                <a:gd name="T108" fmla="*/ 156 w 204"/>
                <a:gd name="T109" fmla="*/ 258 h 270"/>
                <a:gd name="T110" fmla="*/ 144 w 204"/>
                <a:gd name="T111" fmla="*/ 264 h 270"/>
                <a:gd name="T112" fmla="*/ 116 w 204"/>
                <a:gd name="T113" fmla="*/ 270 h 270"/>
                <a:gd name="T114" fmla="*/ 102 w 204"/>
                <a:gd name="T115" fmla="*/ 270 h 270"/>
                <a:gd name="T116" fmla="*/ 74 w 204"/>
                <a:gd name="T117" fmla="*/ 268 h 270"/>
                <a:gd name="T118" fmla="*/ 48 w 204"/>
                <a:gd name="T119" fmla="*/ 258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4" h="270">
                  <a:moveTo>
                    <a:pt x="48" y="258"/>
                  </a:moveTo>
                  <a:lnTo>
                    <a:pt x="48" y="258"/>
                  </a:lnTo>
                  <a:lnTo>
                    <a:pt x="38" y="252"/>
                  </a:lnTo>
                  <a:lnTo>
                    <a:pt x="28" y="244"/>
                  </a:lnTo>
                  <a:lnTo>
                    <a:pt x="20" y="236"/>
                  </a:lnTo>
                  <a:lnTo>
                    <a:pt x="14" y="226"/>
                  </a:lnTo>
                  <a:lnTo>
                    <a:pt x="14" y="226"/>
                  </a:lnTo>
                  <a:lnTo>
                    <a:pt x="8" y="214"/>
                  </a:lnTo>
                  <a:lnTo>
                    <a:pt x="4" y="202"/>
                  </a:lnTo>
                  <a:lnTo>
                    <a:pt x="2" y="188"/>
                  </a:lnTo>
                  <a:lnTo>
                    <a:pt x="0" y="176"/>
                  </a:lnTo>
                  <a:lnTo>
                    <a:pt x="0" y="94"/>
                  </a:lnTo>
                  <a:lnTo>
                    <a:pt x="0" y="94"/>
                  </a:lnTo>
                  <a:lnTo>
                    <a:pt x="2" y="80"/>
                  </a:lnTo>
                  <a:lnTo>
                    <a:pt x="4" y="68"/>
                  </a:lnTo>
                  <a:lnTo>
                    <a:pt x="8" y="56"/>
                  </a:lnTo>
                  <a:lnTo>
                    <a:pt x="14" y="44"/>
                  </a:lnTo>
                  <a:lnTo>
                    <a:pt x="14" y="44"/>
                  </a:lnTo>
                  <a:lnTo>
                    <a:pt x="20" y="34"/>
                  </a:lnTo>
                  <a:lnTo>
                    <a:pt x="28" y="26"/>
                  </a:lnTo>
                  <a:lnTo>
                    <a:pt x="38" y="18"/>
                  </a:lnTo>
                  <a:lnTo>
                    <a:pt x="48" y="12"/>
                  </a:lnTo>
                  <a:lnTo>
                    <a:pt x="48" y="12"/>
                  </a:lnTo>
                  <a:lnTo>
                    <a:pt x="60" y="6"/>
                  </a:lnTo>
                  <a:lnTo>
                    <a:pt x="74" y="2"/>
                  </a:lnTo>
                  <a:lnTo>
                    <a:pt x="88" y="0"/>
                  </a:lnTo>
                  <a:lnTo>
                    <a:pt x="102" y="0"/>
                  </a:lnTo>
                  <a:lnTo>
                    <a:pt x="102" y="0"/>
                  </a:lnTo>
                  <a:lnTo>
                    <a:pt x="116" y="0"/>
                  </a:lnTo>
                  <a:lnTo>
                    <a:pt x="130" y="2"/>
                  </a:lnTo>
                  <a:lnTo>
                    <a:pt x="144" y="6"/>
                  </a:lnTo>
                  <a:lnTo>
                    <a:pt x="156" y="10"/>
                  </a:lnTo>
                  <a:lnTo>
                    <a:pt x="156" y="10"/>
                  </a:lnTo>
                  <a:lnTo>
                    <a:pt x="166" y="16"/>
                  </a:lnTo>
                  <a:lnTo>
                    <a:pt x="176" y="24"/>
                  </a:lnTo>
                  <a:lnTo>
                    <a:pt x="184" y="32"/>
                  </a:lnTo>
                  <a:lnTo>
                    <a:pt x="190" y="42"/>
                  </a:lnTo>
                  <a:lnTo>
                    <a:pt x="190" y="42"/>
                  </a:lnTo>
                  <a:lnTo>
                    <a:pt x="196" y="52"/>
                  </a:lnTo>
                  <a:lnTo>
                    <a:pt x="200" y="64"/>
                  </a:lnTo>
                  <a:lnTo>
                    <a:pt x="202" y="76"/>
                  </a:lnTo>
                  <a:lnTo>
                    <a:pt x="204" y="88"/>
                  </a:lnTo>
                  <a:lnTo>
                    <a:pt x="204" y="88"/>
                  </a:lnTo>
                  <a:lnTo>
                    <a:pt x="202" y="92"/>
                  </a:lnTo>
                  <a:lnTo>
                    <a:pt x="196" y="92"/>
                  </a:lnTo>
                  <a:lnTo>
                    <a:pt x="148" y="96"/>
                  </a:lnTo>
                  <a:lnTo>
                    <a:pt x="146" y="96"/>
                  </a:lnTo>
                  <a:lnTo>
                    <a:pt x="146" y="96"/>
                  </a:lnTo>
                  <a:lnTo>
                    <a:pt x="142" y="96"/>
                  </a:lnTo>
                  <a:lnTo>
                    <a:pt x="140" y="94"/>
                  </a:lnTo>
                  <a:lnTo>
                    <a:pt x="140" y="92"/>
                  </a:lnTo>
                  <a:lnTo>
                    <a:pt x="140" y="92"/>
                  </a:lnTo>
                  <a:lnTo>
                    <a:pt x="140" y="84"/>
                  </a:lnTo>
                  <a:lnTo>
                    <a:pt x="138" y="76"/>
                  </a:lnTo>
                  <a:lnTo>
                    <a:pt x="134" y="70"/>
                  </a:lnTo>
                  <a:lnTo>
                    <a:pt x="130" y="64"/>
                  </a:lnTo>
                  <a:lnTo>
                    <a:pt x="130" y="64"/>
                  </a:lnTo>
                  <a:lnTo>
                    <a:pt x="124" y="58"/>
                  </a:lnTo>
                  <a:lnTo>
                    <a:pt x="118" y="56"/>
                  </a:lnTo>
                  <a:lnTo>
                    <a:pt x="110" y="54"/>
                  </a:lnTo>
                  <a:lnTo>
                    <a:pt x="102" y="54"/>
                  </a:lnTo>
                  <a:lnTo>
                    <a:pt x="102" y="54"/>
                  </a:lnTo>
                  <a:lnTo>
                    <a:pt x="94" y="54"/>
                  </a:lnTo>
                  <a:lnTo>
                    <a:pt x="86" y="56"/>
                  </a:lnTo>
                  <a:lnTo>
                    <a:pt x="80" y="60"/>
                  </a:lnTo>
                  <a:lnTo>
                    <a:pt x="74" y="64"/>
                  </a:lnTo>
                  <a:lnTo>
                    <a:pt x="74" y="64"/>
                  </a:lnTo>
                  <a:lnTo>
                    <a:pt x="70" y="70"/>
                  </a:lnTo>
                  <a:lnTo>
                    <a:pt x="66" y="76"/>
                  </a:lnTo>
                  <a:lnTo>
                    <a:pt x="64" y="84"/>
                  </a:lnTo>
                  <a:lnTo>
                    <a:pt x="64" y="92"/>
                  </a:lnTo>
                  <a:lnTo>
                    <a:pt x="64" y="178"/>
                  </a:lnTo>
                  <a:lnTo>
                    <a:pt x="64" y="178"/>
                  </a:lnTo>
                  <a:lnTo>
                    <a:pt x="64" y="186"/>
                  </a:lnTo>
                  <a:lnTo>
                    <a:pt x="66" y="194"/>
                  </a:lnTo>
                  <a:lnTo>
                    <a:pt x="70" y="200"/>
                  </a:lnTo>
                  <a:lnTo>
                    <a:pt x="74" y="206"/>
                  </a:lnTo>
                  <a:lnTo>
                    <a:pt x="74" y="206"/>
                  </a:lnTo>
                  <a:lnTo>
                    <a:pt x="80" y="210"/>
                  </a:lnTo>
                  <a:lnTo>
                    <a:pt x="86" y="214"/>
                  </a:lnTo>
                  <a:lnTo>
                    <a:pt x="94" y="216"/>
                  </a:lnTo>
                  <a:lnTo>
                    <a:pt x="102" y="216"/>
                  </a:lnTo>
                  <a:lnTo>
                    <a:pt x="102" y="216"/>
                  </a:lnTo>
                  <a:lnTo>
                    <a:pt x="110" y="216"/>
                  </a:lnTo>
                  <a:lnTo>
                    <a:pt x="118" y="214"/>
                  </a:lnTo>
                  <a:lnTo>
                    <a:pt x="124" y="210"/>
                  </a:lnTo>
                  <a:lnTo>
                    <a:pt x="130" y="206"/>
                  </a:lnTo>
                  <a:lnTo>
                    <a:pt x="130" y="206"/>
                  </a:lnTo>
                  <a:lnTo>
                    <a:pt x="134" y="200"/>
                  </a:lnTo>
                  <a:lnTo>
                    <a:pt x="138" y="194"/>
                  </a:lnTo>
                  <a:lnTo>
                    <a:pt x="140" y="186"/>
                  </a:lnTo>
                  <a:lnTo>
                    <a:pt x="140" y="178"/>
                  </a:lnTo>
                  <a:lnTo>
                    <a:pt x="140" y="178"/>
                  </a:lnTo>
                  <a:lnTo>
                    <a:pt x="142" y="174"/>
                  </a:lnTo>
                  <a:lnTo>
                    <a:pt x="142" y="174"/>
                  </a:lnTo>
                  <a:lnTo>
                    <a:pt x="148" y="174"/>
                  </a:lnTo>
                  <a:lnTo>
                    <a:pt x="196" y="176"/>
                  </a:lnTo>
                  <a:lnTo>
                    <a:pt x="196" y="176"/>
                  </a:lnTo>
                  <a:lnTo>
                    <a:pt x="204" y="178"/>
                  </a:lnTo>
                  <a:lnTo>
                    <a:pt x="204" y="180"/>
                  </a:lnTo>
                  <a:lnTo>
                    <a:pt x="204" y="180"/>
                  </a:lnTo>
                  <a:lnTo>
                    <a:pt x="202" y="194"/>
                  </a:lnTo>
                  <a:lnTo>
                    <a:pt x="200" y="206"/>
                  </a:lnTo>
                  <a:lnTo>
                    <a:pt x="196" y="216"/>
                  </a:lnTo>
                  <a:lnTo>
                    <a:pt x="190" y="228"/>
                  </a:lnTo>
                  <a:lnTo>
                    <a:pt x="190" y="228"/>
                  </a:lnTo>
                  <a:lnTo>
                    <a:pt x="184" y="238"/>
                  </a:lnTo>
                  <a:lnTo>
                    <a:pt x="176" y="246"/>
                  </a:lnTo>
                  <a:lnTo>
                    <a:pt x="166" y="252"/>
                  </a:lnTo>
                  <a:lnTo>
                    <a:pt x="156" y="258"/>
                  </a:lnTo>
                  <a:lnTo>
                    <a:pt x="156" y="258"/>
                  </a:lnTo>
                  <a:lnTo>
                    <a:pt x="144" y="264"/>
                  </a:lnTo>
                  <a:lnTo>
                    <a:pt x="130" y="268"/>
                  </a:lnTo>
                  <a:lnTo>
                    <a:pt x="116" y="270"/>
                  </a:lnTo>
                  <a:lnTo>
                    <a:pt x="102" y="270"/>
                  </a:lnTo>
                  <a:lnTo>
                    <a:pt x="102" y="270"/>
                  </a:lnTo>
                  <a:lnTo>
                    <a:pt x="88" y="270"/>
                  </a:lnTo>
                  <a:lnTo>
                    <a:pt x="74" y="268"/>
                  </a:lnTo>
                  <a:lnTo>
                    <a:pt x="60" y="264"/>
                  </a:lnTo>
                  <a:lnTo>
                    <a:pt x="48" y="258"/>
                  </a:lnTo>
                  <a:lnTo>
                    <a:pt x="48" y="258"/>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0" name="Freeform 30">
              <a:extLst>
                <a:ext uri="{FF2B5EF4-FFF2-40B4-BE49-F238E27FC236}">
                  <a16:creationId xmlns:a16="http://schemas.microsoft.com/office/drawing/2014/main" id="{B362FF6E-B79E-4FE0-8F47-FEC0D9E8BA04}"/>
                </a:ext>
              </a:extLst>
            </p:cNvPr>
            <p:cNvSpPr>
              <a:spLocks noEditPoints="1"/>
            </p:cNvSpPr>
            <p:nvPr userDrawn="1"/>
          </p:nvSpPr>
          <p:spPr bwMode="auto">
            <a:xfrm>
              <a:off x="8964613" y="3078163"/>
              <a:ext cx="388937" cy="422275"/>
            </a:xfrm>
            <a:custGeom>
              <a:avLst/>
              <a:gdLst>
                <a:gd name="T0" fmla="*/ 177 w 245"/>
                <a:gd name="T1" fmla="*/ 260 h 266"/>
                <a:gd name="T2" fmla="*/ 169 w 245"/>
                <a:gd name="T3" fmla="*/ 228 h 266"/>
                <a:gd name="T4" fmla="*/ 169 w 245"/>
                <a:gd name="T5" fmla="*/ 228 h 266"/>
                <a:gd name="T6" fmla="*/ 169 w 245"/>
                <a:gd name="T7" fmla="*/ 226 h 266"/>
                <a:gd name="T8" fmla="*/ 167 w 245"/>
                <a:gd name="T9" fmla="*/ 226 h 266"/>
                <a:gd name="T10" fmla="*/ 81 w 245"/>
                <a:gd name="T11" fmla="*/ 226 h 266"/>
                <a:gd name="T12" fmla="*/ 81 w 245"/>
                <a:gd name="T13" fmla="*/ 226 h 266"/>
                <a:gd name="T14" fmla="*/ 79 w 245"/>
                <a:gd name="T15" fmla="*/ 226 h 266"/>
                <a:gd name="T16" fmla="*/ 77 w 245"/>
                <a:gd name="T17" fmla="*/ 228 h 266"/>
                <a:gd name="T18" fmla="*/ 69 w 245"/>
                <a:gd name="T19" fmla="*/ 260 h 266"/>
                <a:gd name="T20" fmla="*/ 69 w 245"/>
                <a:gd name="T21" fmla="*/ 260 h 266"/>
                <a:gd name="T22" fmla="*/ 67 w 245"/>
                <a:gd name="T23" fmla="*/ 264 h 266"/>
                <a:gd name="T24" fmla="*/ 61 w 245"/>
                <a:gd name="T25" fmla="*/ 266 h 266"/>
                <a:gd name="T26" fmla="*/ 6 w 245"/>
                <a:gd name="T27" fmla="*/ 266 h 266"/>
                <a:gd name="T28" fmla="*/ 6 w 245"/>
                <a:gd name="T29" fmla="*/ 266 h 266"/>
                <a:gd name="T30" fmla="*/ 4 w 245"/>
                <a:gd name="T31" fmla="*/ 264 h 266"/>
                <a:gd name="T32" fmla="*/ 2 w 245"/>
                <a:gd name="T33" fmla="*/ 264 h 266"/>
                <a:gd name="T34" fmla="*/ 2 w 245"/>
                <a:gd name="T35" fmla="*/ 264 h 266"/>
                <a:gd name="T36" fmla="*/ 0 w 245"/>
                <a:gd name="T37" fmla="*/ 260 h 266"/>
                <a:gd name="T38" fmla="*/ 2 w 245"/>
                <a:gd name="T39" fmla="*/ 258 h 266"/>
                <a:gd name="T40" fmla="*/ 81 w 245"/>
                <a:gd name="T41" fmla="*/ 6 h 266"/>
                <a:gd name="T42" fmla="*/ 81 w 245"/>
                <a:gd name="T43" fmla="*/ 6 h 266"/>
                <a:gd name="T44" fmla="*/ 85 w 245"/>
                <a:gd name="T45" fmla="*/ 2 h 266"/>
                <a:gd name="T46" fmla="*/ 89 w 245"/>
                <a:gd name="T47" fmla="*/ 0 h 266"/>
                <a:gd name="T48" fmla="*/ 157 w 245"/>
                <a:gd name="T49" fmla="*/ 0 h 266"/>
                <a:gd name="T50" fmla="*/ 157 w 245"/>
                <a:gd name="T51" fmla="*/ 0 h 266"/>
                <a:gd name="T52" fmla="*/ 161 w 245"/>
                <a:gd name="T53" fmla="*/ 2 h 266"/>
                <a:gd name="T54" fmla="*/ 165 w 245"/>
                <a:gd name="T55" fmla="*/ 6 h 266"/>
                <a:gd name="T56" fmla="*/ 245 w 245"/>
                <a:gd name="T57" fmla="*/ 258 h 266"/>
                <a:gd name="T58" fmla="*/ 245 w 245"/>
                <a:gd name="T59" fmla="*/ 258 h 266"/>
                <a:gd name="T60" fmla="*/ 245 w 245"/>
                <a:gd name="T61" fmla="*/ 260 h 266"/>
                <a:gd name="T62" fmla="*/ 245 w 245"/>
                <a:gd name="T63" fmla="*/ 260 h 266"/>
                <a:gd name="T64" fmla="*/ 243 w 245"/>
                <a:gd name="T65" fmla="*/ 264 h 266"/>
                <a:gd name="T66" fmla="*/ 239 w 245"/>
                <a:gd name="T67" fmla="*/ 266 h 266"/>
                <a:gd name="T68" fmla="*/ 185 w 245"/>
                <a:gd name="T69" fmla="*/ 266 h 266"/>
                <a:gd name="T70" fmla="*/ 185 w 245"/>
                <a:gd name="T71" fmla="*/ 266 h 266"/>
                <a:gd name="T72" fmla="*/ 181 w 245"/>
                <a:gd name="T73" fmla="*/ 264 h 266"/>
                <a:gd name="T74" fmla="*/ 177 w 245"/>
                <a:gd name="T75" fmla="*/ 260 h 266"/>
                <a:gd name="T76" fmla="*/ 177 w 245"/>
                <a:gd name="T77" fmla="*/ 260 h 266"/>
                <a:gd name="T78" fmla="*/ 93 w 245"/>
                <a:gd name="T79" fmla="*/ 176 h 266"/>
                <a:gd name="T80" fmla="*/ 93 w 245"/>
                <a:gd name="T81" fmla="*/ 176 h 266"/>
                <a:gd name="T82" fmla="*/ 93 w 245"/>
                <a:gd name="T83" fmla="*/ 178 h 266"/>
                <a:gd name="T84" fmla="*/ 95 w 245"/>
                <a:gd name="T85" fmla="*/ 178 h 266"/>
                <a:gd name="T86" fmla="*/ 151 w 245"/>
                <a:gd name="T87" fmla="*/ 178 h 266"/>
                <a:gd name="T88" fmla="*/ 151 w 245"/>
                <a:gd name="T89" fmla="*/ 178 h 266"/>
                <a:gd name="T90" fmla="*/ 153 w 245"/>
                <a:gd name="T91" fmla="*/ 176 h 266"/>
                <a:gd name="T92" fmla="*/ 153 w 245"/>
                <a:gd name="T93" fmla="*/ 176 h 266"/>
                <a:gd name="T94" fmla="*/ 153 w 245"/>
                <a:gd name="T95" fmla="*/ 174 h 266"/>
                <a:gd name="T96" fmla="*/ 125 w 245"/>
                <a:gd name="T97" fmla="*/ 74 h 266"/>
                <a:gd name="T98" fmla="*/ 125 w 245"/>
                <a:gd name="T99" fmla="*/ 74 h 266"/>
                <a:gd name="T100" fmla="*/ 123 w 245"/>
                <a:gd name="T101" fmla="*/ 72 h 266"/>
                <a:gd name="T102" fmla="*/ 123 w 245"/>
                <a:gd name="T103" fmla="*/ 72 h 266"/>
                <a:gd name="T104" fmla="*/ 121 w 245"/>
                <a:gd name="T105" fmla="*/ 74 h 266"/>
                <a:gd name="T106" fmla="*/ 93 w 245"/>
                <a:gd name="T107" fmla="*/ 174 h 266"/>
                <a:gd name="T108" fmla="*/ 93 w 245"/>
                <a:gd name="T109" fmla="*/ 17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5" h="266">
                  <a:moveTo>
                    <a:pt x="177" y="260"/>
                  </a:moveTo>
                  <a:lnTo>
                    <a:pt x="169" y="228"/>
                  </a:lnTo>
                  <a:lnTo>
                    <a:pt x="169" y="228"/>
                  </a:lnTo>
                  <a:lnTo>
                    <a:pt x="169" y="226"/>
                  </a:lnTo>
                  <a:lnTo>
                    <a:pt x="167" y="226"/>
                  </a:lnTo>
                  <a:lnTo>
                    <a:pt x="81" y="226"/>
                  </a:lnTo>
                  <a:lnTo>
                    <a:pt x="81" y="226"/>
                  </a:lnTo>
                  <a:lnTo>
                    <a:pt x="79" y="226"/>
                  </a:lnTo>
                  <a:lnTo>
                    <a:pt x="77" y="228"/>
                  </a:lnTo>
                  <a:lnTo>
                    <a:pt x="69" y="260"/>
                  </a:lnTo>
                  <a:lnTo>
                    <a:pt x="69" y="260"/>
                  </a:lnTo>
                  <a:lnTo>
                    <a:pt x="67" y="264"/>
                  </a:lnTo>
                  <a:lnTo>
                    <a:pt x="61" y="266"/>
                  </a:lnTo>
                  <a:lnTo>
                    <a:pt x="6" y="266"/>
                  </a:lnTo>
                  <a:lnTo>
                    <a:pt x="6" y="266"/>
                  </a:lnTo>
                  <a:lnTo>
                    <a:pt x="4" y="264"/>
                  </a:lnTo>
                  <a:lnTo>
                    <a:pt x="2" y="264"/>
                  </a:lnTo>
                  <a:lnTo>
                    <a:pt x="2" y="264"/>
                  </a:lnTo>
                  <a:lnTo>
                    <a:pt x="0" y="260"/>
                  </a:lnTo>
                  <a:lnTo>
                    <a:pt x="2" y="258"/>
                  </a:lnTo>
                  <a:lnTo>
                    <a:pt x="81" y="6"/>
                  </a:lnTo>
                  <a:lnTo>
                    <a:pt x="81" y="6"/>
                  </a:lnTo>
                  <a:lnTo>
                    <a:pt x="85" y="2"/>
                  </a:lnTo>
                  <a:lnTo>
                    <a:pt x="89" y="0"/>
                  </a:lnTo>
                  <a:lnTo>
                    <a:pt x="157" y="0"/>
                  </a:lnTo>
                  <a:lnTo>
                    <a:pt x="157" y="0"/>
                  </a:lnTo>
                  <a:lnTo>
                    <a:pt x="161" y="2"/>
                  </a:lnTo>
                  <a:lnTo>
                    <a:pt x="165" y="6"/>
                  </a:lnTo>
                  <a:lnTo>
                    <a:pt x="245" y="258"/>
                  </a:lnTo>
                  <a:lnTo>
                    <a:pt x="245" y="258"/>
                  </a:lnTo>
                  <a:lnTo>
                    <a:pt x="245" y="260"/>
                  </a:lnTo>
                  <a:lnTo>
                    <a:pt x="245" y="260"/>
                  </a:lnTo>
                  <a:lnTo>
                    <a:pt x="243" y="264"/>
                  </a:lnTo>
                  <a:lnTo>
                    <a:pt x="239" y="266"/>
                  </a:lnTo>
                  <a:lnTo>
                    <a:pt x="185" y="266"/>
                  </a:lnTo>
                  <a:lnTo>
                    <a:pt x="185" y="266"/>
                  </a:lnTo>
                  <a:lnTo>
                    <a:pt x="181" y="264"/>
                  </a:lnTo>
                  <a:lnTo>
                    <a:pt x="177" y="260"/>
                  </a:lnTo>
                  <a:lnTo>
                    <a:pt x="177" y="260"/>
                  </a:lnTo>
                  <a:close/>
                  <a:moveTo>
                    <a:pt x="93" y="176"/>
                  </a:moveTo>
                  <a:lnTo>
                    <a:pt x="93" y="176"/>
                  </a:lnTo>
                  <a:lnTo>
                    <a:pt x="93" y="178"/>
                  </a:lnTo>
                  <a:lnTo>
                    <a:pt x="95" y="178"/>
                  </a:lnTo>
                  <a:lnTo>
                    <a:pt x="151" y="178"/>
                  </a:lnTo>
                  <a:lnTo>
                    <a:pt x="151" y="178"/>
                  </a:lnTo>
                  <a:lnTo>
                    <a:pt x="153" y="176"/>
                  </a:lnTo>
                  <a:lnTo>
                    <a:pt x="153" y="176"/>
                  </a:lnTo>
                  <a:lnTo>
                    <a:pt x="153" y="174"/>
                  </a:lnTo>
                  <a:lnTo>
                    <a:pt x="125" y="74"/>
                  </a:lnTo>
                  <a:lnTo>
                    <a:pt x="125" y="74"/>
                  </a:lnTo>
                  <a:lnTo>
                    <a:pt x="123" y="72"/>
                  </a:lnTo>
                  <a:lnTo>
                    <a:pt x="123" y="72"/>
                  </a:lnTo>
                  <a:lnTo>
                    <a:pt x="121" y="74"/>
                  </a:lnTo>
                  <a:lnTo>
                    <a:pt x="93" y="174"/>
                  </a:lnTo>
                  <a:lnTo>
                    <a:pt x="93" y="176"/>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1" name="Freeform 31">
              <a:extLst>
                <a:ext uri="{FF2B5EF4-FFF2-40B4-BE49-F238E27FC236}">
                  <a16:creationId xmlns:a16="http://schemas.microsoft.com/office/drawing/2014/main" id="{E9737545-1200-4169-9AFE-D87F0E91EEE6}"/>
                </a:ext>
              </a:extLst>
            </p:cNvPr>
            <p:cNvSpPr>
              <a:spLocks/>
            </p:cNvSpPr>
            <p:nvPr userDrawn="1"/>
          </p:nvSpPr>
          <p:spPr bwMode="auto">
            <a:xfrm>
              <a:off x="9356725" y="3078163"/>
              <a:ext cx="327025" cy="422275"/>
            </a:xfrm>
            <a:custGeom>
              <a:avLst/>
              <a:gdLst>
                <a:gd name="T0" fmla="*/ 204 w 206"/>
                <a:gd name="T1" fmla="*/ 2 h 266"/>
                <a:gd name="T2" fmla="*/ 204 w 206"/>
                <a:gd name="T3" fmla="*/ 2 h 266"/>
                <a:gd name="T4" fmla="*/ 206 w 206"/>
                <a:gd name="T5" fmla="*/ 8 h 266"/>
                <a:gd name="T6" fmla="*/ 206 w 206"/>
                <a:gd name="T7" fmla="*/ 48 h 266"/>
                <a:gd name="T8" fmla="*/ 206 w 206"/>
                <a:gd name="T9" fmla="*/ 48 h 266"/>
                <a:gd name="T10" fmla="*/ 204 w 206"/>
                <a:gd name="T11" fmla="*/ 52 h 266"/>
                <a:gd name="T12" fmla="*/ 204 w 206"/>
                <a:gd name="T13" fmla="*/ 52 h 266"/>
                <a:gd name="T14" fmla="*/ 200 w 206"/>
                <a:gd name="T15" fmla="*/ 54 h 266"/>
                <a:gd name="T16" fmla="*/ 136 w 206"/>
                <a:gd name="T17" fmla="*/ 54 h 266"/>
                <a:gd name="T18" fmla="*/ 136 w 206"/>
                <a:gd name="T19" fmla="*/ 54 h 266"/>
                <a:gd name="T20" fmla="*/ 134 w 206"/>
                <a:gd name="T21" fmla="*/ 56 h 266"/>
                <a:gd name="T22" fmla="*/ 134 w 206"/>
                <a:gd name="T23" fmla="*/ 58 h 266"/>
                <a:gd name="T24" fmla="*/ 134 w 206"/>
                <a:gd name="T25" fmla="*/ 258 h 266"/>
                <a:gd name="T26" fmla="*/ 134 w 206"/>
                <a:gd name="T27" fmla="*/ 258 h 266"/>
                <a:gd name="T28" fmla="*/ 132 w 206"/>
                <a:gd name="T29" fmla="*/ 264 h 266"/>
                <a:gd name="T30" fmla="*/ 132 w 206"/>
                <a:gd name="T31" fmla="*/ 264 h 266"/>
                <a:gd name="T32" fmla="*/ 128 w 206"/>
                <a:gd name="T33" fmla="*/ 266 h 266"/>
                <a:gd name="T34" fmla="*/ 78 w 206"/>
                <a:gd name="T35" fmla="*/ 266 h 266"/>
                <a:gd name="T36" fmla="*/ 78 w 206"/>
                <a:gd name="T37" fmla="*/ 266 h 266"/>
                <a:gd name="T38" fmla="*/ 74 w 206"/>
                <a:gd name="T39" fmla="*/ 264 h 266"/>
                <a:gd name="T40" fmla="*/ 74 w 206"/>
                <a:gd name="T41" fmla="*/ 264 h 266"/>
                <a:gd name="T42" fmla="*/ 72 w 206"/>
                <a:gd name="T43" fmla="*/ 258 h 266"/>
                <a:gd name="T44" fmla="*/ 72 w 206"/>
                <a:gd name="T45" fmla="*/ 58 h 266"/>
                <a:gd name="T46" fmla="*/ 72 w 206"/>
                <a:gd name="T47" fmla="*/ 58 h 266"/>
                <a:gd name="T48" fmla="*/ 70 w 206"/>
                <a:gd name="T49" fmla="*/ 56 h 266"/>
                <a:gd name="T50" fmla="*/ 68 w 206"/>
                <a:gd name="T51" fmla="*/ 54 h 266"/>
                <a:gd name="T52" fmla="*/ 8 w 206"/>
                <a:gd name="T53" fmla="*/ 54 h 266"/>
                <a:gd name="T54" fmla="*/ 8 w 206"/>
                <a:gd name="T55" fmla="*/ 54 h 266"/>
                <a:gd name="T56" fmla="*/ 2 w 206"/>
                <a:gd name="T57" fmla="*/ 52 h 266"/>
                <a:gd name="T58" fmla="*/ 2 w 206"/>
                <a:gd name="T59" fmla="*/ 52 h 266"/>
                <a:gd name="T60" fmla="*/ 0 w 206"/>
                <a:gd name="T61" fmla="*/ 48 h 266"/>
                <a:gd name="T62" fmla="*/ 0 w 206"/>
                <a:gd name="T63" fmla="*/ 8 h 266"/>
                <a:gd name="T64" fmla="*/ 0 w 206"/>
                <a:gd name="T65" fmla="*/ 8 h 266"/>
                <a:gd name="T66" fmla="*/ 2 w 206"/>
                <a:gd name="T67" fmla="*/ 2 h 266"/>
                <a:gd name="T68" fmla="*/ 2 w 206"/>
                <a:gd name="T69" fmla="*/ 2 h 266"/>
                <a:gd name="T70" fmla="*/ 8 w 206"/>
                <a:gd name="T71" fmla="*/ 0 h 266"/>
                <a:gd name="T72" fmla="*/ 200 w 206"/>
                <a:gd name="T73" fmla="*/ 0 h 266"/>
                <a:gd name="T74" fmla="*/ 200 w 206"/>
                <a:gd name="T75" fmla="*/ 0 h 266"/>
                <a:gd name="T76" fmla="*/ 204 w 206"/>
                <a:gd name="T77" fmla="*/ 2 h 266"/>
                <a:gd name="T78" fmla="*/ 204 w 206"/>
                <a:gd name="T79" fmla="*/ 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6" h="266">
                  <a:moveTo>
                    <a:pt x="204" y="2"/>
                  </a:moveTo>
                  <a:lnTo>
                    <a:pt x="204" y="2"/>
                  </a:lnTo>
                  <a:lnTo>
                    <a:pt x="206" y="8"/>
                  </a:lnTo>
                  <a:lnTo>
                    <a:pt x="206" y="48"/>
                  </a:lnTo>
                  <a:lnTo>
                    <a:pt x="206" y="48"/>
                  </a:lnTo>
                  <a:lnTo>
                    <a:pt x="204" y="52"/>
                  </a:lnTo>
                  <a:lnTo>
                    <a:pt x="204" y="52"/>
                  </a:lnTo>
                  <a:lnTo>
                    <a:pt x="200" y="54"/>
                  </a:lnTo>
                  <a:lnTo>
                    <a:pt x="136" y="54"/>
                  </a:lnTo>
                  <a:lnTo>
                    <a:pt x="136" y="54"/>
                  </a:lnTo>
                  <a:lnTo>
                    <a:pt x="134" y="56"/>
                  </a:lnTo>
                  <a:lnTo>
                    <a:pt x="134" y="58"/>
                  </a:lnTo>
                  <a:lnTo>
                    <a:pt x="134" y="258"/>
                  </a:lnTo>
                  <a:lnTo>
                    <a:pt x="134" y="258"/>
                  </a:lnTo>
                  <a:lnTo>
                    <a:pt x="132" y="264"/>
                  </a:lnTo>
                  <a:lnTo>
                    <a:pt x="132" y="264"/>
                  </a:lnTo>
                  <a:lnTo>
                    <a:pt x="128" y="266"/>
                  </a:lnTo>
                  <a:lnTo>
                    <a:pt x="78" y="266"/>
                  </a:lnTo>
                  <a:lnTo>
                    <a:pt x="78" y="266"/>
                  </a:lnTo>
                  <a:lnTo>
                    <a:pt x="74" y="264"/>
                  </a:lnTo>
                  <a:lnTo>
                    <a:pt x="74" y="264"/>
                  </a:lnTo>
                  <a:lnTo>
                    <a:pt x="72" y="258"/>
                  </a:lnTo>
                  <a:lnTo>
                    <a:pt x="72" y="58"/>
                  </a:lnTo>
                  <a:lnTo>
                    <a:pt x="72" y="58"/>
                  </a:lnTo>
                  <a:lnTo>
                    <a:pt x="70" y="56"/>
                  </a:lnTo>
                  <a:lnTo>
                    <a:pt x="68" y="54"/>
                  </a:lnTo>
                  <a:lnTo>
                    <a:pt x="8" y="54"/>
                  </a:lnTo>
                  <a:lnTo>
                    <a:pt x="8" y="54"/>
                  </a:lnTo>
                  <a:lnTo>
                    <a:pt x="2" y="52"/>
                  </a:lnTo>
                  <a:lnTo>
                    <a:pt x="2" y="52"/>
                  </a:lnTo>
                  <a:lnTo>
                    <a:pt x="0" y="48"/>
                  </a:lnTo>
                  <a:lnTo>
                    <a:pt x="0" y="8"/>
                  </a:lnTo>
                  <a:lnTo>
                    <a:pt x="0" y="8"/>
                  </a:lnTo>
                  <a:lnTo>
                    <a:pt x="2" y="2"/>
                  </a:lnTo>
                  <a:lnTo>
                    <a:pt x="2" y="2"/>
                  </a:lnTo>
                  <a:lnTo>
                    <a:pt x="8" y="0"/>
                  </a:lnTo>
                  <a:lnTo>
                    <a:pt x="200" y="0"/>
                  </a:lnTo>
                  <a:lnTo>
                    <a:pt x="200" y="0"/>
                  </a:lnTo>
                  <a:lnTo>
                    <a:pt x="204" y="2"/>
                  </a:lnTo>
                  <a:lnTo>
                    <a:pt x="204" y="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2" name="Freeform 32">
              <a:extLst>
                <a:ext uri="{FF2B5EF4-FFF2-40B4-BE49-F238E27FC236}">
                  <a16:creationId xmlns:a16="http://schemas.microsoft.com/office/drawing/2014/main" id="{9486A434-D791-47BE-B793-B5DE1FE2B7C8}"/>
                </a:ext>
              </a:extLst>
            </p:cNvPr>
            <p:cNvSpPr>
              <a:spLocks/>
            </p:cNvSpPr>
            <p:nvPr userDrawn="1"/>
          </p:nvSpPr>
          <p:spPr bwMode="auto">
            <a:xfrm>
              <a:off x="9750425" y="3078163"/>
              <a:ext cx="98425" cy="422275"/>
            </a:xfrm>
            <a:custGeom>
              <a:avLst/>
              <a:gdLst>
                <a:gd name="T0" fmla="*/ 2 w 62"/>
                <a:gd name="T1" fmla="*/ 264 h 266"/>
                <a:gd name="T2" fmla="*/ 2 w 62"/>
                <a:gd name="T3" fmla="*/ 264 h 266"/>
                <a:gd name="T4" fmla="*/ 0 w 62"/>
                <a:gd name="T5" fmla="*/ 258 h 266"/>
                <a:gd name="T6" fmla="*/ 0 w 62"/>
                <a:gd name="T7" fmla="*/ 8 h 266"/>
                <a:gd name="T8" fmla="*/ 0 w 62"/>
                <a:gd name="T9" fmla="*/ 8 h 266"/>
                <a:gd name="T10" fmla="*/ 2 w 62"/>
                <a:gd name="T11" fmla="*/ 2 h 266"/>
                <a:gd name="T12" fmla="*/ 2 w 62"/>
                <a:gd name="T13" fmla="*/ 2 h 266"/>
                <a:gd name="T14" fmla="*/ 6 w 62"/>
                <a:gd name="T15" fmla="*/ 0 h 266"/>
                <a:gd name="T16" fmla="*/ 56 w 62"/>
                <a:gd name="T17" fmla="*/ 0 h 266"/>
                <a:gd name="T18" fmla="*/ 56 w 62"/>
                <a:gd name="T19" fmla="*/ 0 h 266"/>
                <a:gd name="T20" fmla="*/ 60 w 62"/>
                <a:gd name="T21" fmla="*/ 2 h 266"/>
                <a:gd name="T22" fmla="*/ 60 w 62"/>
                <a:gd name="T23" fmla="*/ 2 h 266"/>
                <a:gd name="T24" fmla="*/ 62 w 62"/>
                <a:gd name="T25" fmla="*/ 8 h 266"/>
                <a:gd name="T26" fmla="*/ 62 w 62"/>
                <a:gd name="T27" fmla="*/ 258 h 266"/>
                <a:gd name="T28" fmla="*/ 62 w 62"/>
                <a:gd name="T29" fmla="*/ 258 h 266"/>
                <a:gd name="T30" fmla="*/ 60 w 62"/>
                <a:gd name="T31" fmla="*/ 264 h 266"/>
                <a:gd name="T32" fmla="*/ 60 w 62"/>
                <a:gd name="T33" fmla="*/ 264 h 266"/>
                <a:gd name="T34" fmla="*/ 56 w 62"/>
                <a:gd name="T35" fmla="*/ 266 h 266"/>
                <a:gd name="T36" fmla="*/ 6 w 62"/>
                <a:gd name="T37" fmla="*/ 266 h 266"/>
                <a:gd name="T38" fmla="*/ 6 w 62"/>
                <a:gd name="T39" fmla="*/ 266 h 266"/>
                <a:gd name="T40" fmla="*/ 2 w 62"/>
                <a:gd name="T41" fmla="*/ 264 h 266"/>
                <a:gd name="T42" fmla="*/ 2 w 62"/>
                <a:gd name="T43" fmla="*/ 264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266">
                  <a:moveTo>
                    <a:pt x="2" y="264"/>
                  </a:moveTo>
                  <a:lnTo>
                    <a:pt x="2" y="264"/>
                  </a:lnTo>
                  <a:lnTo>
                    <a:pt x="0" y="258"/>
                  </a:lnTo>
                  <a:lnTo>
                    <a:pt x="0" y="8"/>
                  </a:lnTo>
                  <a:lnTo>
                    <a:pt x="0" y="8"/>
                  </a:lnTo>
                  <a:lnTo>
                    <a:pt x="2" y="2"/>
                  </a:lnTo>
                  <a:lnTo>
                    <a:pt x="2" y="2"/>
                  </a:lnTo>
                  <a:lnTo>
                    <a:pt x="6" y="0"/>
                  </a:lnTo>
                  <a:lnTo>
                    <a:pt x="56" y="0"/>
                  </a:lnTo>
                  <a:lnTo>
                    <a:pt x="56" y="0"/>
                  </a:lnTo>
                  <a:lnTo>
                    <a:pt x="60" y="2"/>
                  </a:lnTo>
                  <a:lnTo>
                    <a:pt x="60" y="2"/>
                  </a:lnTo>
                  <a:lnTo>
                    <a:pt x="62" y="8"/>
                  </a:lnTo>
                  <a:lnTo>
                    <a:pt x="62" y="258"/>
                  </a:lnTo>
                  <a:lnTo>
                    <a:pt x="62" y="258"/>
                  </a:lnTo>
                  <a:lnTo>
                    <a:pt x="60" y="264"/>
                  </a:lnTo>
                  <a:lnTo>
                    <a:pt x="60" y="264"/>
                  </a:lnTo>
                  <a:lnTo>
                    <a:pt x="56" y="266"/>
                  </a:lnTo>
                  <a:lnTo>
                    <a:pt x="6" y="266"/>
                  </a:lnTo>
                  <a:lnTo>
                    <a:pt x="6" y="266"/>
                  </a:lnTo>
                  <a:lnTo>
                    <a:pt x="2" y="264"/>
                  </a:lnTo>
                  <a:lnTo>
                    <a:pt x="2" y="264"/>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3" name="Freeform 33">
              <a:extLst>
                <a:ext uri="{FF2B5EF4-FFF2-40B4-BE49-F238E27FC236}">
                  <a16:creationId xmlns:a16="http://schemas.microsoft.com/office/drawing/2014/main" id="{C6517647-16EF-4053-B06D-4E71D16CB757}"/>
                </a:ext>
              </a:extLst>
            </p:cNvPr>
            <p:cNvSpPr>
              <a:spLocks noEditPoints="1"/>
            </p:cNvSpPr>
            <p:nvPr userDrawn="1"/>
          </p:nvSpPr>
          <p:spPr bwMode="auto">
            <a:xfrm>
              <a:off x="9925050" y="3074988"/>
              <a:ext cx="327025" cy="431800"/>
            </a:xfrm>
            <a:custGeom>
              <a:avLst/>
              <a:gdLst>
                <a:gd name="T0" fmla="*/ 48 w 206"/>
                <a:gd name="T1" fmla="*/ 258 h 272"/>
                <a:gd name="T2" fmla="*/ 28 w 206"/>
                <a:gd name="T3" fmla="*/ 244 h 272"/>
                <a:gd name="T4" fmla="*/ 12 w 206"/>
                <a:gd name="T5" fmla="*/ 224 h 272"/>
                <a:gd name="T6" fmla="*/ 6 w 206"/>
                <a:gd name="T7" fmla="*/ 212 h 272"/>
                <a:gd name="T8" fmla="*/ 0 w 206"/>
                <a:gd name="T9" fmla="*/ 186 h 272"/>
                <a:gd name="T10" fmla="*/ 0 w 206"/>
                <a:gd name="T11" fmla="*/ 96 h 272"/>
                <a:gd name="T12" fmla="*/ 0 w 206"/>
                <a:gd name="T13" fmla="*/ 82 h 272"/>
                <a:gd name="T14" fmla="*/ 6 w 206"/>
                <a:gd name="T15" fmla="*/ 58 h 272"/>
                <a:gd name="T16" fmla="*/ 12 w 206"/>
                <a:gd name="T17" fmla="*/ 46 h 272"/>
                <a:gd name="T18" fmla="*/ 28 w 206"/>
                <a:gd name="T19" fmla="*/ 26 h 272"/>
                <a:gd name="T20" fmla="*/ 48 w 206"/>
                <a:gd name="T21" fmla="*/ 12 h 272"/>
                <a:gd name="T22" fmla="*/ 60 w 206"/>
                <a:gd name="T23" fmla="*/ 6 h 272"/>
                <a:gd name="T24" fmla="*/ 88 w 206"/>
                <a:gd name="T25" fmla="*/ 0 h 272"/>
                <a:gd name="T26" fmla="*/ 102 w 206"/>
                <a:gd name="T27" fmla="*/ 0 h 272"/>
                <a:gd name="T28" fmla="*/ 132 w 206"/>
                <a:gd name="T29" fmla="*/ 2 h 272"/>
                <a:gd name="T30" fmla="*/ 156 w 206"/>
                <a:gd name="T31" fmla="*/ 12 h 272"/>
                <a:gd name="T32" fmla="*/ 168 w 206"/>
                <a:gd name="T33" fmla="*/ 18 h 272"/>
                <a:gd name="T34" fmla="*/ 186 w 206"/>
                <a:gd name="T35" fmla="*/ 36 h 272"/>
                <a:gd name="T36" fmla="*/ 192 w 206"/>
                <a:gd name="T37" fmla="*/ 46 h 272"/>
                <a:gd name="T38" fmla="*/ 202 w 206"/>
                <a:gd name="T39" fmla="*/ 70 h 272"/>
                <a:gd name="T40" fmla="*/ 206 w 206"/>
                <a:gd name="T41" fmla="*/ 96 h 272"/>
                <a:gd name="T42" fmla="*/ 206 w 206"/>
                <a:gd name="T43" fmla="*/ 172 h 272"/>
                <a:gd name="T44" fmla="*/ 202 w 206"/>
                <a:gd name="T45" fmla="*/ 200 h 272"/>
                <a:gd name="T46" fmla="*/ 192 w 206"/>
                <a:gd name="T47" fmla="*/ 224 h 272"/>
                <a:gd name="T48" fmla="*/ 186 w 206"/>
                <a:gd name="T49" fmla="*/ 234 h 272"/>
                <a:gd name="T50" fmla="*/ 168 w 206"/>
                <a:gd name="T51" fmla="*/ 252 h 272"/>
                <a:gd name="T52" fmla="*/ 156 w 206"/>
                <a:gd name="T53" fmla="*/ 258 h 272"/>
                <a:gd name="T54" fmla="*/ 132 w 206"/>
                <a:gd name="T55" fmla="*/ 268 h 272"/>
                <a:gd name="T56" fmla="*/ 102 w 206"/>
                <a:gd name="T57" fmla="*/ 272 h 272"/>
                <a:gd name="T58" fmla="*/ 88 w 206"/>
                <a:gd name="T59" fmla="*/ 270 h 272"/>
                <a:gd name="T60" fmla="*/ 60 w 206"/>
                <a:gd name="T61" fmla="*/ 264 h 272"/>
                <a:gd name="T62" fmla="*/ 48 w 206"/>
                <a:gd name="T63" fmla="*/ 258 h 272"/>
                <a:gd name="T64" fmla="*/ 132 w 206"/>
                <a:gd name="T65" fmla="*/ 206 h 272"/>
                <a:gd name="T66" fmla="*/ 140 w 206"/>
                <a:gd name="T67" fmla="*/ 192 h 272"/>
                <a:gd name="T68" fmla="*/ 142 w 206"/>
                <a:gd name="T69" fmla="*/ 174 h 272"/>
                <a:gd name="T70" fmla="*/ 142 w 206"/>
                <a:gd name="T71" fmla="*/ 96 h 272"/>
                <a:gd name="T72" fmla="*/ 140 w 206"/>
                <a:gd name="T73" fmla="*/ 78 h 272"/>
                <a:gd name="T74" fmla="*/ 132 w 206"/>
                <a:gd name="T75" fmla="*/ 64 h 272"/>
                <a:gd name="T76" fmla="*/ 126 w 206"/>
                <a:gd name="T77" fmla="*/ 60 h 272"/>
                <a:gd name="T78" fmla="*/ 110 w 206"/>
                <a:gd name="T79" fmla="*/ 54 h 272"/>
                <a:gd name="T80" fmla="*/ 102 w 206"/>
                <a:gd name="T81" fmla="*/ 54 h 272"/>
                <a:gd name="T82" fmla="*/ 86 w 206"/>
                <a:gd name="T83" fmla="*/ 56 h 272"/>
                <a:gd name="T84" fmla="*/ 74 w 206"/>
                <a:gd name="T85" fmla="*/ 64 h 272"/>
                <a:gd name="T86" fmla="*/ 68 w 206"/>
                <a:gd name="T87" fmla="*/ 72 h 272"/>
                <a:gd name="T88" fmla="*/ 62 w 206"/>
                <a:gd name="T89" fmla="*/ 86 h 272"/>
                <a:gd name="T90" fmla="*/ 62 w 206"/>
                <a:gd name="T91" fmla="*/ 174 h 272"/>
                <a:gd name="T92" fmla="*/ 62 w 206"/>
                <a:gd name="T93" fmla="*/ 184 h 272"/>
                <a:gd name="T94" fmla="*/ 68 w 206"/>
                <a:gd name="T95" fmla="*/ 200 h 272"/>
                <a:gd name="T96" fmla="*/ 74 w 206"/>
                <a:gd name="T97" fmla="*/ 206 h 272"/>
                <a:gd name="T98" fmla="*/ 86 w 206"/>
                <a:gd name="T99" fmla="*/ 214 h 272"/>
                <a:gd name="T100" fmla="*/ 102 w 206"/>
                <a:gd name="T101" fmla="*/ 218 h 272"/>
                <a:gd name="T102" fmla="*/ 110 w 206"/>
                <a:gd name="T103" fmla="*/ 216 h 272"/>
                <a:gd name="T104" fmla="*/ 126 w 206"/>
                <a:gd name="T105" fmla="*/ 210 h 272"/>
                <a:gd name="T106" fmla="*/ 132 w 206"/>
                <a:gd name="T107" fmla="*/ 20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 h="272">
                  <a:moveTo>
                    <a:pt x="48" y="258"/>
                  </a:moveTo>
                  <a:lnTo>
                    <a:pt x="48" y="258"/>
                  </a:lnTo>
                  <a:lnTo>
                    <a:pt x="38" y="252"/>
                  </a:lnTo>
                  <a:lnTo>
                    <a:pt x="28" y="244"/>
                  </a:lnTo>
                  <a:lnTo>
                    <a:pt x="20" y="234"/>
                  </a:lnTo>
                  <a:lnTo>
                    <a:pt x="12" y="224"/>
                  </a:lnTo>
                  <a:lnTo>
                    <a:pt x="12" y="224"/>
                  </a:lnTo>
                  <a:lnTo>
                    <a:pt x="6" y="212"/>
                  </a:lnTo>
                  <a:lnTo>
                    <a:pt x="2" y="200"/>
                  </a:lnTo>
                  <a:lnTo>
                    <a:pt x="0" y="186"/>
                  </a:lnTo>
                  <a:lnTo>
                    <a:pt x="0" y="172"/>
                  </a:lnTo>
                  <a:lnTo>
                    <a:pt x="0" y="96"/>
                  </a:lnTo>
                  <a:lnTo>
                    <a:pt x="0" y="96"/>
                  </a:lnTo>
                  <a:lnTo>
                    <a:pt x="0" y="82"/>
                  </a:lnTo>
                  <a:lnTo>
                    <a:pt x="2" y="70"/>
                  </a:lnTo>
                  <a:lnTo>
                    <a:pt x="6" y="58"/>
                  </a:lnTo>
                  <a:lnTo>
                    <a:pt x="12" y="46"/>
                  </a:lnTo>
                  <a:lnTo>
                    <a:pt x="12" y="46"/>
                  </a:lnTo>
                  <a:lnTo>
                    <a:pt x="20" y="36"/>
                  </a:lnTo>
                  <a:lnTo>
                    <a:pt x="28" y="26"/>
                  </a:lnTo>
                  <a:lnTo>
                    <a:pt x="38" y="18"/>
                  </a:lnTo>
                  <a:lnTo>
                    <a:pt x="48" y="12"/>
                  </a:lnTo>
                  <a:lnTo>
                    <a:pt x="48" y="12"/>
                  </a:lnTo>
                  <a:lnTo>
                    <a:pt x="60" y="6"/>
                  </a:lnTo>
                  <a:lnTo>
                    <a:pt x="74" y="2"/>
                  </a:lnTo>
                  <a:lnTo>
                    <a:pt x="88" y="0"/>
                  </a:lnTo>
                  <a:lnTo>
                    <a:pt x="102" y="0"/>
                  </a:lnTo>
                  <a:lnTo>
                    <a:pt x="102" y="0"/>
                  </a:lnTo>
                  <a:lnTo>
                    <a:pt x="118" y="0"/>
                  </a:lnTo>
                  <a:lnTo>
                    <a:pt x="132" y="2"/>
                  </a:lnTo>
                  <a:lnTo>
                    <a:pt x="144" y="6"/>
                  </a:lnTo>
                  <a:lnTo>
                    <a:pt x="156" y="12"/>
                  </a:lnTo>
                  <a:lnTo>
                    <a:pt x="156" y="12"/>
                  </a:lnTo>
                  <a:lnTo>
                    <a:pt x="168" y="18"/>
                  </a:lnTo>
                  <a:lnTo>
                    <a:pt x="178" y="26"/>
                  </a:lnTo>
                  <a:lnTo>
                    <a:pt x="186" y="36"/>
                  </a:lnTo>
                  <a:lnTo>
                    <a:pt x="192" y="46"/>
                  </a:lnTo>
                  <a:lnTo>
                    <a:pt x="192" y="46"/>
                  </a:lnTo>
                  <a:lnTo>
                    <a:pt x="198" y="58"/>
                  </a:lnTo>
                  <a:lnTo>
                    <a:pt x="202" y="70"/>
                  </a:lnTo>
                  <a:lnTo>
                    <a:pt x="204" y="82"/>
                  </a:lnTo>
                  <a:lnTo>
                    <a:pt x="206" y="96"/>
                  </a:lnTo>
                  <a:lnTo>
                    <a:pt x="206" y="172"/>
                  </a:lnTo>
                  <a:lnTo>
                    <a:pt x="206" y="172"/>
                  </a:lnTo>
                  <a:lnTo>
                    <a:pt x="204" y="186"/>
                  </a:lnTo>
                  <a:lnTo>
                    <a:pt x="202" y="200"/>
                  </a:lnTo>
                  <a:lnTo>
                    <a:pt x="198" y="212"/>
                  </a:lnTo>
                  <a:lnTo>
                    <a:pt x="192" y="224"/>
                  </a:lnTo>
                  <a:lnTo>
                    <a:pt x="192" y="224"/>
                  </a:lnTo>
                  <a:lnTo>
                    <a:pt x="186" y="234"/>
                  </a:lnTo>
                  <a:lnTo>
                    <a:pt x="178" y="244"/>
                  </a:lnTo>
                  <a:lnTo>
                    <a:pt x="168" y="252"/>
                  </a:lnTo>
                  <a:lnTo>
                    <a:pt x="156" y="258"/>
                  </a:lnTo>
                  <a:lnTo>
                    <a:pt x="156" y="258"/>
                  </a:lnTo>
                  <a:lnTo>
                    <a:pt x="144" y="264"/>
                  </a:lnTo>
                  <a:lnTo>
                    <a:pt x="132" y="268"/>
                  </a:lnTo>
                  <a:lnTo>
                    <a:pt x="118" y="270"/>
                  </a:lnTo>
                  <a:lnTo>
                    <a:pt x="102" y="272"/>
                  </a:lnTo>
                  <a:lnTo>
                    <a:pt x="102" y="272"/>
                  </a:lnTo>
                  <a:lnTo>
                    <a:pt x="88" y="270"/>
                  </a:lnTo>
                  <a:lnTo>
                    <a:pt x="74" y="268"/>
                  </a:lnTo>
                  <a:lnTo>
                    <a:pt x="60" y="264"/>
                  </a:lnTo>
                  <a:lnTo>
                    <a:pt x="48" y="258"/>
                  </a:lnTo>
                  <a:lnTo>
                    <a:pt x="48" y="258"/>
                  </a:lnTo>
                  <a:close/>
                  <a:moveTo>
                    <a:pt x="132" y="206"/>
                  </a:moveTo>
                  <a:lnTo>
                    <a:pt x="132" y="206"/>
                  </a:lnTo>
                  <a:lnTo>
                    <a:pt x="136" y="200"/>
                  </a:lnTo>
                  <a:lnTo>
                    <a:pt x="140" y="192"/>
                  </a:lnTo>
                  <a:lnTo>
                    <a:pt x="142" y="184"/>
                  </a:lnTo>
                  <a:lnTo>
                    <a:pt x="142" y="174"/>
                  </a:lnTo>
                  <a:lnTo>
                    <a:pt x="142" y="96"/>
                  </a:lnTo>
                  <a:lnTo>
                    <a:pt x="142" y="96"/>
                  </a:lnTo>
                  <a:lnTo>
                    <a:pt x="142" y="86"/>
                  </a:lnTo>
                  <a:lnTo>
                    <a:pt x="140" y="78"/>
                  </a:lnTo>
                  <a:lnTo>
                    <a:pt x="136" y="72"/>
                  </a:lnTo>
                  <a:lnTo>
                    <a:pt x="132" y="64"/>
                  </a:lnTo>
                  <a:lnTo>
                    <a:pt x="132" y="64"/>
                  </a:lnTo>
                  <a:lnTo>
                    <a:pt x="126" y="60"/>
                  </a:lnTo>
                  <a:lnTo>
                    <a:pt x="118" y="56"/>
                  </a:lnTo>
                  <a:lnTo>
                    <a:pt x="110" y="54"/>
                  </a:lnTo>
                  <a:lnTo>
                    <a:pt x="102" y="54"/>
                  </a:lnTo>
                  <a:lnTo>
                    <a:pt x="102" y="54"/>
                  </a:lnTo>
                  <a:lnTo>
                    <a:pt x="94" y="54"/>
                  </a:lnTo>
                  <a:lnTo>
                    <a:pt x="86" y="56"/>
                  </a:lnTo>
                  <a:lnTo>
                    <a:pt x="80" y="60"/>
                  </a:lnTo>
                  <a:lnTo>
                    <a:pt x="74" y="64"/>
                  </a:lnTo>
                  <a:lnTo>
                    <a:pt x="74" y="64"/>
                  </a:lnTo>
                  <a:lnTo>
                    <a:pt x="68" y="72"/>
                  </a:lnTo>
                  <a:lnTo>
                    <a:pt x="64" y="78"/>
                  </a:lnTo>
                  <a:lnTo>
                    <a:pt x="62" y="86"/>
                  </a:lnTo>
                  <a:lnTo>
                    <a:pt x="62" y="96"/>
                  </a:lnTo>
                  <a:lnTo>
                    <a:pt x="62" y="174"/>
                  </a:lnTo>
                  <a:lnTo>
                    <a:pt x="62" y="174"/>
                  </a:lnTo>
                  <a:lnTo>
                    <a:pt x="62" y="184"/>
                  </a:lnTo>
                  <a:lnTo>
                    <a:pt x="64" y="192"/>
                  </a:lnTo>
                  <a:lnTo>
                    <a:pt x="68" y="200"/>
                  </a:lnTo>
                  <a:lnTo>
                    <a:pt x="74" y="206"/>
                  </a:lnTo>
                  <a:lnTo>
                    <a:pt x="74" y="206"/>
                  </a:lnTo>
                  <a:lnTo>
                    <a:pt x="80" y="210"/>
                  </a:lnTo>
                  <a:lnTo>
                    <a:pt x="86" y="214"/>
                  </a:lnTo>
                  <a:lnTo>
                    <a:pt x="94" y="216"/>
                  </a:lnTo>
                  <a:lnTo>
                    <a:pt x="102" y="218"/>
                  </a:lnTo>
                  <a:lnTo>
                    <a:pt x="102" y="218"/>
                  </a:lnTo>
                  <a:lnTo>
                    <a:pt x="110" y="216"/>
                  </a:lnTo>
                  <a:lnTo>
                    <a:pt x="118" y="214"/>
                  </a:lnTo>
                  <a:lnTo>
                    <a:pt x="126" y="210"/>
                  </a:lnTo>
                  <a:lnTo>
                    <a:pt x="132" y="206"/>
                  </a:lnTo>
                  <a:lnTo>
                    <a:pt x="132" y="206"/>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4" name="Freeform 34">
              <a:extLst>
                <a:ext uri="{FF2B5EF4-FFF2-40B4-BE49-F238E27FC236}">
                  <a16:creationId xmlns:a16="http://schemas.microsoft.com/office/drawing/2014/main" id="{0BA2200E-E6C4-4FB3-A902-231A265939C0}"/>
                </a:ext>
              </a:extLst>
            </p:cNvPr>
            <p:cNvSpPr>
              <a:spLocks/>
            </p:cNvSpPr>
            <p:nvPr userDrawn="1"/>
          </p:nvSpPr>
          <p:spPr bwMode="auto">
            <a:xfrm>
              <a:off x="10325100" y="3078163"/>
              <a:ext cx="333375" cy="422275"/>
            </a:xfrm>
            <a:custGeom>
              <a:avLst/>
              <a:gdLst>
                <a:gd name="T0" fmla="*/ 2 w 210"/>
                <a:gd name="T1" fmla="*/ 264 h 266"/>
                <a:gd name="T2" fmla="*/ 2 w 210"/>
                <a:gd name="T3" fmla="*/ 264 h 266"/>
                <a:gd name="T4" fmla="*/ 0 w 210"/>
                <a:gd name="T5" fmla="*/ 258 h 266"/>
                <a:gd name="T6" fmla="*/ 0 w 210"/>
                <a:gd name="T7" fmla="*/ 8 h 266"/>
                <a:gd name="T8" fmla="*/ 0 w 210"/>
                <a:gd name="T9" fmla="*/ 8 h 266"/>
                <a:gd name="T10" fmla="*/ 2 w 210"/>
                <a:gd name="T11" fmla="*/ 2 h 266"/>
                <a:gd name="T12" fmla="*/ 2 w 210"/>
                <a:gd name="T13" fmla="*/ 2 h 266"/>
                <a:gd name="T14" fmla="*/ 8 w 210"/>
                <a:gd name="T15" fmla="*/ 0 h 266"/>
                <a:gd name="T16" fmla="*/ 54 w 210"/>
                <a:gd name="T17" fmla="*/ 0 h 266"/>
                <a:gd name="T18" fmla="*/ 54 w 210"/>
                <a:gd name="T19" fmla="*/ 0 h 266"/>
                <a:gd name="T20" fmla="*/ 58 w 210"/>
                <a:gd name="T21" fmla="*/ 2 h 266"/>
                <a:gd name="T22" fmla="*/ 62 w 210"/>
                <a:gd name="T23" fmla="*/ 4 h 266"/>
                <a:gd name="T24" fmla="*/ 144 w 210"/>
                <a:gd name="T25" fmla="*/ 146 h 266"/>
                <a:gd name="T26" fmla="*/ 144 w 210"/>
                <a:gd name="T27" fmla="*/ 146 h 266"/>
                <a:gd name="T28" fmla="*/ 146 w 210"/>
                <a:gd name="T29" fmla="*/ 146 h 266"/>
                <a:gd name="T30" fmla="*/ 146 w 210"/>
                <a:gd name="T31" fmla="*/ 146 h 266"/>
                <a:gd name="T32" fmla="*/ 148 w 210"/>
                <a:gd name="T33" fmla="*/ 144 h 266"/>
                <a:gd name="T34" fmla="*/ 148 w 210"/>
                <a:gd name="T35" fmla="*/ 8 h 266"/>
                <a:gd name="T36" fmla="*/ 148 w 210"/>
                <a:gd name="T37" fmla="*/ 8 h 266"/>
                <a:gd name="T38" fmla="*/ 150 w 210"/>
                <a:gd name="T39" fmla="*/ 2 h 266"/>
                <a:gd name="T40" fmla="*/ 150 w 210"/>
                <a:gd name="T41" fmla="*/ 2 h 266"/>
                <a:gd name="T42" fmla="*/ 154 w 210"/>
                <a:gd name="T43" fmla="*/ 0 h 266"/>
                <a:gd name="T44" fmla="*/ 202 w 210"/>
                <a:gd name="T45" fmla="*/ 0 h 266"/>
                <a:gd name="T46" fmla="*/ 202 w 210"/>
                <a:gd name="T47" fmla="*/ 0 h 266"/>
                <a:gd name="T48" fmla="*/ 208 w 210"/>
                <a:gd name="T49" fmla="*/ 2 h 266"/>
                <a:gd name="T50" fmla="*/ 208 w 210"/>
                <a:gd name="T51" fmla="*/ 2 h 266"/>
                <a:gd name="T52" fmla="*/ 210 w 210"/>
                <a:gd name="T53" fmla="*/ 8 h 266"/>
                <a:gd name="T54" fmla="*/ 210 w 210"/>
                <a:gd name="T55" fmla="*/ 258 h 266"/>
                <a:gd name="T56" fmla="*/ 210 w 210"/>
                <a:gd name="T57" fmla="*/ 258 h 266"/>
                <a:gd name="T58" fmla="*/ 208 w 210"/>
                <a:gd name="T59" fmla="*/ 264 h 266"/>
                <a:gd name="T60" fmla="*/ 208 w 210"/>
                <a:gd name="T61" fmla="*/ 264 h 266"/>
                <a:gd name="T62" fmla="*/ 202 w 210"/>
                <a:gd name="T63" fmla="*/ 266 h 266"/>
                <a:gd name="T64" fmla="*/ 156 w 210"/>
                <a:gd name="T65" fmla="*/ 266 h 266"/>
                <a:gd name="T66" fmla="*/ 156 w 210"/>
                <a:gd name="T67" fmla="*/ 266 h 266"/>
                <a:gd name="T68" fmla="*/ 152 w 210"/>
                <a:gd name="T69" fmla="*/ 264 h 266"/>
                <a:gd name="T70" fmla="*/ 148 w 210"/>
                <a:gd name="T71" fmla="*/ 260 h 266"/>
                <a:gd name="T72" fmla="*/ 64 w 210"/>
                <a:gd name="T73" fmla="*/ 118 h 266"/>
                <a:gd name="T74" fmla="*/ 64 w 210"/>
                <a:gd name="T75" fmla="*/ 118 h 266"/>
                <a:gd name="T76" fmla="*/ 62 w 210"/>
                <a:gd name="T77" fmla="*/ 116 h 266"/>
                <a:gd name="T78" fmla="*/ 62 w 210"/>
                <a:gd name="T79" fmla="*/ 116 h 266"/>
                <a:gd name="T80" fmla="*/ 62 w 210"/>
                <a:gd name="T81" fmla="*/ 118 h 266"/>
                <a:gd name="T82" fmla="*/ 62 w 210"/>
                <a:gd name="T83" fmla="*/ 258 h 266"/>
                <a:gd name="T84" fmla="*/ 62 w 210"/>
                <a:gd name="T85" fmla="*/ 258 h 266"/>
                <a:gd name="T86" fmla="*/ 60 w 210"/>
                <a:gd name="T87" fmla="*/ 264 h 266"/>
                <a:gd name="T88" fmla="*/ 60 w 210"/>
                <a:gd name="T89" fmla="*/ 264 h 266"/>
                <a:gd name="T90" fmla="*/ 56 w 210"/>
                <a:gd name="T91" fmla="*/ 266 h 266"/>
                <a:gd name="T92" fmla="*/ 8 w 210"/>
                <a:gd name="T93" fmla="*/ 266 h 266"/>
                <a:gd name="T94" fmla="*/ 8 w 210"/>
                <a:gd name="T95" fmla="*/ 266 h 266"/>
                <a:gd name="T96" fmla="*/ 2 w 210"/>
                <a:gd name="T97" fmla="*/ 264 h 266"/>
                <a:gd name="T98" fmla="*/ 2 w 210"/>
                <a:gd name="T99" fmla="*/ 264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0" h="266">
                  <a:moveTo>
                    <a:pt x="2" y="264"/>
                  </a:moveTo>
                  <a:lnTo>
                    <a:pt x="2" y="264"/>
                  </a:lnTo>
                  <a:lnTo>
                    <a:pt x="0" y="258"/>
                  </a:lnTo>
                  <a:lnTo>
                    <a:pt x="0" y="8"/>
                  </a:lnTo>
                  <a:lnTo>
                    <a:pt x="0" y="8"/>
                  </a:lnTo>
                  <a:lnTo>
                    <a:pt x="2" y="2"/>
                  </a:lnTo>
                  <a:lnTo>
                    <a:pt x="2" y="2"/>
                  </a:lnTo>
                  <a:lnTo>
                    <a:pt x="8" y="0"/>
                  </a:lnTo>
                  <a:lnTo>
                    <a:pt x="54" y="0"/>
                  </a:lnTo>
                  <a:lnTo>
                    <a:pt x="54" y="0"/>
                  </a:lnTo>
                  <a:lnTo>
                    <a:pt x="58" y="2"/>
                  </a:lnTo>
                  <a:lnTo>
                    <a:pt x="62" y="4"/>
                  </a:lnTo>
                  <a:lnTo>
                    <a:pt x="144" y="146"/>
                  </a:lnTo>
                  <a:lnTo>
                    <a:pt x="144" y="146"/>
                  </a:lnTo>
                  <a:lnTo>
                    <a:pt x="146" y="146"/>
                  </a:lnTo>
                  <a:lnTo>
                    <a:pt x="146" y="146"/>
                  </a:lnTo>
                  <a:lnTo>
                    <a:pt x="148" y="144"/>
                  </a:lnTo>
                  <a:lnTo>
                    <a:pt x="148" y="8"/>
                  </a:lnTo>
                  <a:lnTo>
                    <a:pt x="148" y="8"/>
                  </a:lnTo>
                  <a:lnTo>
                    <a:pt x="150" y="2"/>
                  </a:lnTo>
                  <a:lnTo>
                    <a:pt x="150" y="2"/>
                  </a:lnTo>
                  <a:lnTo>
                    <a:pt x="154" y="0"/>
                  </a:lnTo>
                  <a:lnTo>
                    <a:pt x="202" y="0"/>
                  </a:lnTo>
                  <a:lnTo>
                    <a:pt x="202" y="0"/>
                  </a:lnTo>
                  <a:lnTo>
                    <a:pt x="208" y="2"/>
                  </a:lnTo>
                  <a:lnTo>
                    <a:pt x="208" y="2"/>
                  </a:lnTo>
                  <a:lnTo>
                    <a:pt x="210" y="8"/>
                  </a:lnTo>
                  <a:lnTo>
                    <a:pt x="210" y="258"/>
                  </a:lnTo>
                  <a:lnTo>
                    <a:pt x="210" y="258"/>
                  </a:lnTo>
                  <a:lnTo>
                    <a:pt x="208" y="264"/>
                  </a:lnTo>
                  <a:lnTo>
                    <a:pt x="208" y="264"/>
                  </a:lnTo>
                  <a:lnTo>
                    <a:pt x="202" y="266"/>
                  </a:lnTo>
                  <a:lnTo>
                    <a:pt x="156" y="266"/>
                  </a:lnTo>
                  <a:lnTo>
                    <a:pt x="156" y="266"/>
                  </a:lnTo>
                  <a:lnTo>
                    <a:pt x="152" y="264"/>
                  </a:lnTo>
                  <a:lnTo>
                    <a:pt x="148" y="260"/>
                  </a:lnTo>
                  <a:lnTo>
                    <a:pt x="64" y="118"/>
                  </a:lnTo>
                  <a:lnTo>
                    <a:pt x="64" y="118"/>
                  </a:lnTo>
                  <a:lnTo>
                    <a:pt x="62" y="116"/>
                  </a:lnTo>
                  <a:lnTo>
                    <a:pt x="62" y="116"/>
                  </a:lnTo>
                  <a:lnTo>
                    <a:pt x="62" y="118"/>
                  </a:lnTo>
                  <a:lnTo>
                    <a:pt x="62" y="258"/>
                  </a:lnTo>
                  <a:lnTo>
                    <a:pt x="62" y="258"/>
                  </a:lnTo>
                  <a:lnTo>
                    <a:pt x="60" y="264"/>
                  </a:lnTo>
                  <a:lnTo>
                    <a:pt x="60" y="264"/>
                  </a:lnTo>
                  <a:lnTo>
                    <a:pt x="56" y="266"/>
                  </a:lnTo>
                  <a:lnTo>
                    <a:pt x="8" y="266"/>
                  </a:lnTo>
                  <a:lnTo>
                    <a:pt x="8" y="266"/>
                  </a:lnTo>
                  <a:lnTo>
                    <a:pt x="2" y="264"/>
                  </a:lnTo>
                  <a:lnTo>
                    <a:pt x="2" y="264"/>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5" name="Freeform 36">
              <a:extLst>
                <a:ext uri="{FF2B5EF4-FFF2-40B4-BE49-F238E27FC236}">
                  <a16:creationId xmlns:a16="http://schemas.microsoft.com/office/drawing/2014/main" id="{F26F2961-E3FD-4280-8891-FC4436F4DFAB}"/>
                </a:ext>
              </a:extLst>
            </p:cNvPr>
            <p:cNvSpPr>
              <a:spLocks/>
            </p:cNvSpPr>
            <p:nvPr userDrawn="1"/>
          </p:nvSpPr>
          <p:spPr bwMode="auto">
            <a:xfrm>
              <a:off x="7872413" y="1390650"/>
              <a:ext cx="2351087" cy="523875"/>
            </a:xfrm>
            <a:custGeom>
              <a:avLst/>
              <a:gdLst>
                <a:gd name="T0" fmla="*/ 740 w 1481"/>
                <a:gd name="T1" fmla="*/ 330 h 330"/>
                <a:gd name="T2" fmla="*/ 803 w 1481"/>
                <a:gd name="T3" fmla="*/ 306 h 330"/>
                <a:gd name="T4" fmla="*/ 875 w 1481"/>
                <a:gd name="T5" fmla="*/ 284 h 330"/>
                <a:gd name="T6" fmla="*/ 969 w 1481"/>
                <a:gd name="T7" fmla="*/ 264 h 330"/>
                <a:gd name="T8" fmla="*/ 1081 w 1481"/>
                <a:gd name="T9" fmla="*/ 248 h 330"/>
                <a:gd name="T10" fmla="*/ 1205 w 1481"/>
                <a:gd name="T11" fmla="*/ 246 h 330"/>
                <a:gd name="T12" fmla="*/ 1307 w 1481"/>
                <a:gd name="T13" fmla="*/ 254 h 330"/>
                <a:gd name="T14" fmla="*/ 1375 w 1481"/>
                <a:gd name="T15" fmla="*/ 266 h 330"/>
                <a:gd name="T16" fmla="*/ 1445 w 1481"/>
                <a:gd name="T17" fmla="*/ 284 h 330"/>
                <a:gd name="T18" fmla="*/ 1481 w 1481"/>
                <a:gd name="T19" fmla="*/ 54 h 330"/>
                <a:gd name="T20" fmla="*/ 1417 w 1481"/>
                <a:gd name="T21" fmla="*/ 188 h 330"/>
                <a:gd name="T22" fmla="*/ 1401 w 1481"/>
                <a:gd name="T23" fmla="*/ 186 h 330"/>
                <a:gd name="T24" fmla="*/ 1287 w 1481"/>
                <a:gd name="T25" fmla="*/ 186 h 330"/>
                <a:gd name="T26" fmla="*/ 1199 w 1481"/>
                <a:gd name="T27" fmla="*/ 190 h 330"/>
                <a:gd name="T28" fmla="*/ 1095 w 1481"/>
                <a:gd name="T29" fmla="*/ 202 h 330"/>
                <a:gd name="T30" fmla="*/ 981 w 1481"/>
                <a:gd name="T31" fmla="*/ 222 h 330"/>
                <a:gd name="T32" fmla="*/ 861 w 1481"/>
                <a:gd name="T33" fmla="*/ 252 h 330"/>
                <a:gd name="T34" fmla="*/ 740 w 1481"/>
                <a:gd name="T35" fmla="*/ 298 h 330"/>
                <a:gd name="T36" fmla="*/ 680 w 1481"/>
                <a:gd name="T37" fmla="*/ 274 h 330"/>
                <a:gd name="T38" fmla="*/ 560 w 1481"/>
                <a:gd name="T39" fmla="*/ 236 h 330"/>
                <a:gd name="T40" fmla="*/ 442 w 1481"/>
                <a:gd name="T41" fmla="*/ 210 h 330"/>
                <a:gd name="T42" fmla="*/ 334 w 1481"/>
                <a:gd name="T43" fmla="*/ 196 h 330"/>
                <a:gd name="T44" fmla="*/ 236 w 1481"/>
                <a:gd name="T45" fmla="*/ 188 h 330"/>
                <a:gd name="T46" fmla="*/ 124 w 1481"/>
                <a:gd name="T47" fmla="*/ 186 h 330"/>
                <a:gd name="T48" fmla="*/ 64 w 1481"/>
                <a:gd name="T49" fmla="*/ 188 h 330"/>
                <a:gd name="T50" fmla="*/ 0 w 1481"/>
                <a:gd name="T51" fmla="*/ 54 h 330"/>
                <a:gd name="T52" fmla="*/ 0 w 1481"/>
                <a:gd name="T53" fmla="*/ 296 h 330"/>
                <a:gd name="T54" fmla="*/ 70 w 1481"/>
                <a:gd name="T55" fmla="*/ 274 h 330"/>
                <a:gd name="T56" fmla="*/ 140 w 1481"/>
                <a:gd name="T57" fmla="*/ 260 h 330"/>
                <a:gd name="T58" fmla="*/ 210 w 1481"/>
                <a:gd name="T59" fmla="*/ 250 h 330"/>
                <a:gd name="T60" fmla="*/ 340 w 1481"/>
                <a:gd name="T61" fmla="*/ 246 h 330"/>
                <a:gd name="T62" fmla="*/ 458 w 1481"/>
                <a:gd name="T63" fmla="*/ 256 h 330"/>
                <a:gd name="T64" fmla="*/ 562 w 1481"/>
                <a:gd name="T65" fmla="*/ 274 h 330"/>
                <a:gd name="T66" fmla="*/ 644 w 1481"/>
                <a:gd name="T67" fmla="*/ 296 h 330"/>
                <a:gd name="T68" fmla="*/ 724 w 1481"/>
                <a:gd name="T69" fmla="*/ 324 h 330"/>
                <a:gd name="T70" fmla="*/ 740 w 1481"/>
                <a:gd name="T71" fmla="*/ 33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81" h="330">
                  <a:moveTo>
                    <a:pt x="740" y="330"/>
                  </a:moveTo>
                  <a:lnTo>
                    <a:pt x="740" y="330"/>
                  </a:lnTo>
                  <a:lnTo>
                    <a:pt x="757" y="324"/>
                  </a:lnTo>
                  <a:lnTo>
                    <a:pt x="803" y="306"/>
                  </a:lnTo>
                  <a:lnTo>
                    <a:pt x="837" y="296"/>
                  </a:lnTo>
                  <a:lnTo>
                    <a:pt x="875" y="284"/>
                  </a:lnTo>
                  <a:lnTo>
                    <a:pt x="919" y="274"/>
                  </a:lnTo>
                  <a:lnTo>
                    <a:pt x="969" y="264"/>
                  </a:lnTo>
                  <a:lnTo>
                    <a:pt x="1023" y="256"/>
                  </a:lnTo>
                  <a:lnTo>
                    <a:pt x="1081" y="248"/>
                  </a:lnTo>
                  <a:lnTo>
                    <a:pt x="1141" y="246"/>
                  </a:lnTo>
                  <a:lnTo>
                    <a:pt x="1205" y="246"/>
                  </a:lnTo>
                  <a:lnTo>
                    <a:pt x="1271" y="250"/>
                  </a:lnTo>
                  <a:lnTo>
                    <a:pt x="1307" y="254"/>
                  </a:lnTo>
                  <a:lnTo>
                    <a:pt x="1341" y="260"/>
                  </a:lnTo>
                  <a:lnTo>
                    <a:pt x="1375" y="266"/>
                  </a:lnTo>
                  <a:lnTo>
                    <a:pt x="1411" y="274"/>
                  </a:lnTo>
                  <a:lnTo>
                    <a:pt x="1445" y="284"/>
                  </a:lnTo>
                  <a:lnTo>
                    <a:pt x="1481" y="296"/>
                  </a:lnTo>
                  <a:lnTo>
                    <a:pt x="1481" y="54"/>
                  </a:lnTo>
                  <a:lnTo>
                    <a:pt x="1417" y="0"/>
                  </a:lnTo>
                  <a:lnTo>
                    <a:pt x="1417" y="188"/>
                  </a:lnTo>
                  <a:lnTo>
                    <a:pt x="1417" y="188"/>
                  </a:lnTo>
                  <a:lnTo>
                    <a:pt x="1401" y="186"/>
                  </a:lnTo>
                  <a:lnTo>
                    <a:pt x="1357" y="186"/>
                  </a:lnTo>
                  <a:lnTo>
                    <a:pt x="1287" y="186"/>
                  </a:lnTo>
                  <a:lnTo>
                    <a:pt x="1245" y="188"/>
                  </a:lnTo>
                  <a:lnTo>
                    <a:pt x="1199" y="190"/>
                  </a:lnTo>
                  <a:lnTo>
                    <a:pt x="1147" y="196"/>
                  </a:lnTo>
                  <a:lnTo>
                    <a:pt x="1095" y="202"/>
                  </a:lnTo>
                  <a:lnTo>
                    <a:pt x="1039" y="210"/>
                  </a:lnTo>
                  <a:lnTo>
                    <a:pt x="981" y="222"/>
                  </a:lnTo>
                  <a:lnTo>
                    <a:pt x="921" y="236"/>
                  </a:lnTo>
                  <a:lnTo>
                    <a:pt x="861" y="252"/>
                  </a:lnTo>
                  <a:lnTo>
                    <a:pt x="801" y="274"/>
                  </a:lnTo>
                  <a:lnTo>
                    <a:pt x="740" y="298"/>
                  </a:lnTo>
                  <a:lnTo>
                    <a:pt x="740" y="298"/>
                  </a:lnTo>
                  <a:lnTo>
                    <a:pt x="680" y="274"/>
                  </a:lnTo>
                  <a:lnTo>
                    <a:pt x="620" y="252"/>
                  </a:lnTo>
                  <a:lnTo>
                    <a:pt x="560" y="236"/>
                  </a:lnTo>
                  <a:lnTo>
                    <a:pt x="500" y="222"/>
                  </a:lnTo>
                  <a:lnTo>
                    <a:pt x="442" y="210"/>
                  </a:lnTo>
                  <a:lnTo>
                    <a:pt x="386" y="202"/>
                  </a:lnTo>
                  <a:lnTo>
                    <a:pt x="334" y="196"/>
                  </a:lnTo>
                  <a:lnTo>
                    <a:pt x="282" y="190"/>
                  </a:lnTo>
                  <a:lnTo>
                    <a:pt x="236" y="188"/>
                  </a:lnTo>
                  <a:lnTo>
                    <a:pt x="194" y="186"/>
                  </a:lnTo>
                  <a:lnTo>
                    <a:pt x="124" y="186"/>
                  </a:lnTo>
                  <a:lnTo>
                    <a:pt x="80" y="186"/>
                  </a:lnTo>
                  <a:lnTo>
                    <a:pt x="64" y="188"/>
                  </a:lnTo>
                  <a:lnTo>
                    <a:pt x="64" y="0"/>
                  </a:lnTo>
                  <a:lnTo>
                    <a:pt x="0" y="54"/>
                  </a:lnTo>
                  <a:lnTo>
                    <a:pt x="0" y="296"/>
                  </a:lnTo>
                  <a:lnTo>
                    <a:pt x="0" y="296"/>
                  </a:lnTo>
                  <a:lnTo>
                    <a:pt x="36" y="284"/>
                  </a:lnTo>
                  <a:lnTo>
                    <a:pt x="70" y="274"/>
                  </a:lnTo>
                  <a:lnTo>
                    <a:pt x="106" y="266"/>
                  </a:lnTo>
                  <a:lnTo>
                    <a:pt x="140" y="260"/>
                  </a:lnTo>
                  <a:lnTo>
                    <a:pt x="174" y="254"/>
                  </a:lnTo>
                  <a:lnTo>
                    <a:pt x="210" y="250"/>
                  </a:lnTo>
                  <a:lnTo>
                    <a:pt x="276" y="246"/>
                  </a:lnTo>
                  <a:lnTo>
                    <a:pt x="340" y="246"/>
                  </a:lnTo>
                  <a:lnTo>
                    <a:pt x="400" y="248"/>
                  </a:lnTo>
                  <a:lnTo>
                    <a:pt x="458" y="256"/>
                  </a:lnTo>
                  <a:lnTo>
                    <a:pt x="512" y="264"/>
                  </a:lnTo>
                  <a:lnTo>
                    <a:pt x="562" y="274"/>
                  </a:lnTo>
                  <a:lnTo>
                    <a:pt x="606" y="284"/>
                  </a:lnTo>
                  <a:lnTo>
                    <a:pt x="644" y="296"/>
                  </a:lnTo>
                  <a:lnTo>
                    <a:pt x="678" y="306"/>
                  </a:lnTo>
                  <a:lnTo>
                    <a:pt x="724" y="324"/>
                  </a:lnTo>
                  <a:lnTo>
                    <a:pt x="740" y="330"/>
                  </a:lnTo>
                  <a:lnTo>
                    <a:pt x="740" y="330"/>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6" name="Freeform 37">
              <a:extLst>
                <a:ext uri="{FF2B5EF4-FFF2-40B4-BE49-F238E27FC236}">
                  <a16:creationId xmlns:a16="http://schemas.microsoft.com/office/drawing/2014/main" id="{A9DDABBE-7C42-4D60-882A-A12BB3C8CF9F}"/>
                </a:ext>
              </a:extLst>
            </p:cNvPr>
            <p:cNvSpPr>
              <a:spLocks/>
            </p:cNvSpPr>
            <p:nvPr userDrawn="1"/>
          </p:nvSpPr>
          <p:spPr bwMode="auto">
            <a:xfrm>
              <a:off x="8494713" y="879475"/>
              <a:ext cx="1106487" cy="930275"/>
            </a:xfrm>
            <a:custGeom>
              <a:avLst/>
              <a:gdLst>
                <a:gd name="T0" fmla="*/ 365 w 697"/>
                <a:gd name="T1" fmla="*/ 302 h 586"/>
                <a:gd name="T2" fmla="*/ 348 w 697"/>
                <a:gd name="T3" fmla="*/ 322 h 586"/>
                <a:gd name="T4" fmla="*/ 332 w 697"/>
                <a:gd name="T5" fmla="*/ 302 h 586"/>
                <a:gd name="T6" fmla="*/ 332 w 697"/>
                <a:gd name="T7" fmla="*/ 302 h 586"/>
                <a:gd name="T8" fmla="*/ 296 w 697"/>
                <a:gd name="T9" fmla="*/ 260 h 586"/>
                <a:gd name="T10" fmla="*/ 260 w 697"/>
                <a:gd name="T11" fmla="*/ 222 h 586"/>
                <a:gd name="T12" fmla="*/ 194 w 697"/>
                <a:gd name="T13" fmla="*/ 156 h 586"/>
                <a:gd name="T14" fmla="*/ 138 w 697"/>
                <a:gd name="T15" fmla="*/ 102 h 586"/>
                <a:gd name="T16" fmla="*/ 90 w 697"/>
                <a:gd name="T17" fmla="*/ 62 h 586"/>
                <a:gd name="T18" fmla="*/ 52 w 697"/>
                <a:gd name="T19" fmla="*/ 34 h 586"/>
                <a:gd name="T20" fmla="*/ 24 w 697"/>
                <a:gd name="T21" fmla="*/ 14 h 586"/>
                <a:gd name="T22" fmla="*/ 0 w 697"/>
                <a:gd name="T23" fmla="*/ 0 h 586"/>
                <a:gd name="T24" fmla="*/ 0 w 697"/>
                <a:gd name="T25" fmla="*/ 0 h 586"/>
                <a:gd name="T26" fmla="*/ 10 w 697"/>
                <a:gd name="T27" fmla="*/ 12 h 586"/>
                <a:gd name="T28" fmla="*/ 36 w 697"/>
                <a:gd name="T29" fmla="*/ 46 h 586"/>
                <a:gd name="T30" fmla="*/ 74 w 697"/>
                <a:gd name="T31" fmla="*/ 98 h 586"/>
                <a:gd name="T32" fmla="*/ 120 w 697"/>
                <a:gd name="T33" fmla="*/ 166 h 586"/>
                <a:gd name="T34" fmla="*/ 144 w 697"/>
                <a:gd name="T35" fmla="*/ 206 h 586"/>
                <a:gd name="T36" fmla="*/ 168 w 697"/>
                <a:gd name="T37" fmla="*/ 248 h 586"/>
                <a:gd name="T38" fmla="*/ 190 w 697"/>
                <a:gd name="T39" fmla="*/ 294 h 586"/>
                <a:gd name="T40" fmla="*/ 212 w 697"/>
                <a:gd name="T41" fmla="*/ 342 h 586"/>
                <a:gd name="T42" fmla="*/ 234 w 697"/>
                <a:gd name="T43" fmla="*/ 392 h 586"/>
                <a:gd name="T44" fmla="*/ 252 w 697"/>
                <a:gd name="T45" fmla="*/ 444 h 586"/>
                <a:gd name="T46" fmla="*/ 266 w 697"/>
                <a:gd name="T47" fmla="*/ 498 h 586"/>
                <a:gd name="T48" fmla="*/ 278 w 697"/>
                <a:gd name="T49" fmla="*/ 552 h 586"/>
                <a:gd name="T50" fmla="*/ 348 w 697"/>
                <a:gd name="T51" fmla="*/ 586 h 586"/>
                <a:gd name="T52" fmla="*/ 419 w 697"/>
                <a:gd name="T53" fmla="*/ 552 h 586"/>
                <a:gd name="T54" fmla="*/ 419 w 697"/>
                <a:gd name="T55" fmla="*/ 552 h 586"/>
                <a:gd name="T56" fmla="*/ 431 w 697"/>
                <a:gd name="T57" fmla="*/ 498 h 586"/>
                <a:gd name="T58" fmla="*/ 445 w 697"/>
                <a:gd name="T59" fmla="*/ 444 h 586"/>
                <a:gd name="T60" fmla="*/ 463 w 697"/>
                <a:gd name="T61" fmla="*/ 392 h 586"/>
                <a:gd name="T62" fmla="*/ 485 w 697"/>
                <a:gd name="T63" fmla="*/ 342 h 586"/>
                <a:gd name="T64" fmla="*/ 507 w 697"/>
                <a:gd name="T65" fmla="*/ 294 h 586"/>
                <a:gd name="T66" fmla="*/ 529 w 697"/>
                <a:gd name="T67" fmla="*/ 248 h 586"/>
                <a:gd name="T68" fmla="*/ 553 w 697"/>
                <a:gd name="T69" fmla="*/ 206 h 586"/>
                <a:gd name="T70" fmla="*/ 577 w 697"/>
                <a:gd name="T71" fmla="*/ 166 h 586"/>
                <a:gd name="T72" fmla="*/ 623 w 697"/>
                <a:gd name="T73" fmla="*/ 98 h 586"/>
                <a:gd name="T74" fmla="*/ 661 w 697"/>
                <a:gd name="T75" fmla="*/ 46 h 586"/>
                <a:gd name="T76" fmla="*/ 687 w 697"/>
                <a:gd name="T77" fmla="*/ 12 h 586"/>
                <a:gd name="T78" fmla="*/ 697 w 697"/>
                <a:gd name="T79" fmla="*/ 0 h 586"/>
                <a:gd name="T80" fmla="*/ 697 w 697"/>
                <a:gd name="T81" fmla="*/ 0 h 586"/>
                <a:gd name="T82" fmla="*/ 673 w 697"/>
                <a:gd name="T83" fmla="*/ 14 h 586"/>
                <a:gd name="T84" fmla="*/ 645 w 697"/>
                <a:gd name="T85" fmla="*/ 34 h 586"/>
                <a:gd name="T86" fmla="*/ 607 w 697"/>
                <a:gd name="T87" fmla="*/ 62 h 586"/>
                <a:gd name="T88" fmla="*/ 559 w 697"/>
                <a:gd name="T89" fmla="*/ 102 h 586"/>
                <a:gd name="T90" fmla="*/ 503 w 697"/>
                <a:gd name="T91" fmla="*/ 156 h 586"/>
                <a:gd name="T92" fmla="*/ 437 w 697"/>
                <a:gd name="T93" fmla="*/ 220 h 586"/>
                <a:gd name="T94" fmla="*/ 403 w 697"/>
                <a:gd name="T95" fmla="*/ 260 h 586"/>
                <a:gd name="T96" fmla="*/ 365 w 697"/>
                <a:gd name="T97" fmla="*/ 302 h 586"/>
                <a:gd name="T98" fmla="*/ 365 w 697"/>
                <a:gd name="T99" fmla="*/ 302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7" h="586">
                  <a:moveTo>
                    <a:pt x="365" y="302"/>
                  </a:moveTo>
                  <a:lnTo>
                    <a:pt x="348" y="322"/>
                  </a:lnTo>
                  <a:lnTo>
                    <a:pt x="332" y="302"/>
                  </a:lnTo>
                  <a:lnTo>
                    <a:pt x="332" y="302"/>
                  </a:lnTo>
                  <a:lnTo>
                    <a:pt x="296" y="260"/>
                  </a:lnTo>
                  <a:lnTo>
                    <a:pt x="260" y="222"/>
                  </a:lnTo>
                  <a:lnTo>
                    <a:pt x="194" y="156"/>
                  </a:lnTo>
                  <a:lnTo>
                    <a:pt x="138" y="102"/>
                  </a:lnTo>
                  <a:lnTo>
                    <a:pt x="90" y="62"/>
                  </a:lnTo>
                  <a:lnTo>
                    <a:pt x="52" y="34"/>
                  </a:lnTo>
                  <a:lnTo>
                    <a:pt x="24" y="14"/>
                  </a:lnTo>
                  <a:lnTo>
                    <a:pt x="0" y="0"/>
                  </a:lnTo>
                  <a:lnTo>
                    <a:pt x="0" y="0"/>
                  </a:lnTo>
                  <a:lnTo>
                    <a:pt x="10" y="12"/>
                  </a:lnTo>
                  <a:lnTo>
                    <a:pt x="36" y="46"/>
                  </a:lnTo>
                  <a:lnTo>
                    <a:pt x="74" y="98"/>
                  </a:lnTo>
                  <a:lnTo>
                    <a:pt x="120" y="166"/>
                  </a:lnTo>
                  <a:lnTo>
                    <a:pt x="144" y="206"/>
                  </a:lnTo>
                  <a:lnTo>
                    <a:pt x="168" y="248"/>
                  </a:lnTo>
                  <a:lnTo>
                    <a:pt x="190" y="294"/>
                  </a:lnTo>
                  <a:lnTo>
                    <a:pt x="212" y="342"/>
                  </a:lnTo>
                  <a:lnTo>
                    <a:pt x="234" y="392"/>
                  </a:lnTo>
                  <a:lnTo>
                    <a:pt x="252" y="444"/>
                  </a:lnTo>
                  <a:lnTo>
                    <a:pt x="266" y="498"/>
                  </a:lnTo>
                  <a:lnTo>
                    <a:pt x="278" y="552"/>
                  </a:lnTo>
                  <a:lnTo>
                    <a:pt x="348" y="586"/>
                  </a:lnTo>
                  <a:lnTo>
                    <a:pt x="419" y="552"/>
                  </a:lnTo>
                  <a:lnTo>
                    <a:pt x="419" y="552"/>
                  </a:lnTo>
                  <a:lnTo>
                    <a:pt x="431" y="498"/>
                  </a:lnTo>
                  <a:lnTo>
                    <a:pt x="445" y="444"/>
                  </a:lnTo>
                  <a:lnTo>
                    <a:pt x="463" y="392"/>
                  </a:lnTo>
                  <a:lnTo>
                    <a:pt x="485" y="342"/>
                  </a:lnTo>
                  <a:lnTo>
                    <a:pt x="507" y="294"/>
                  </a:lnTo>
                  <a:lnTo>
                    <a:pt x="529" y="248"/>
                  </a:lnTo>
                  <a:lnTo>
                    <a:pt x="553" y="206"/>
                  </a:lnTo>
                  <a:lnTo>
                    <a:pt x="577" y="166"/>
                  </a:lnTo>
                  <a:lnTo>
                    <a:pt x="623" y="98"/>
                  </a:lnTo>
                  <a:lnTo>
                    <a:pt x="661" y="46"/>
                  </a:lnTo>
                  <a:lnTo>
                    <a:pt x="687" y="12"/>
                  </a:lnTo>
                  <a:lnTo>
                    <a:pt x="697" y="0"/>
                  </a:lnTo>
                  <a:lnTo>
                    <a:pt x="697" y="0"/>
                  </a:lnTo>
                  <a:lnTo>
                    <a:pt x="673" y="14"/>
                  </a:lnTo>
                  <a:lnTo>
                    <a:pt x="645" y="34"/>
                  </a:lnTo>
                  <a:lnTo>
                    <a:pt x="607" y="62"/>
                  </a:lnTo>
                  <a:lnTo>
                    <a:pt x="559" y="102"/>
                  </a:lnTo>
                  <a:lnTo>
                    <a:pt x="503" y="156"/>
                  </a:lnTo>
                  <a:lnTo>
                    <a:pt x="437" y="220"/>
                  </a:lnTo>
                  <a:lnTo>
                    <a:pt x="403" y="260"/>
                  </a:lnTo>
                  <a:lnTo>
                    <a:pt x="365" y="302"/>
                  </a:lnTo>
                  <a:lnTo>
                    <a:pt x="365" y="302"/>
                  </a:lnTo>
                  <a:close/>
                </a:path>
              </a:pathLst>
            </a:custGeom>
            <a:solidFill>
              <a:srgbClr val="F1C1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7" name="Freeform 38">
              <a:extLst>
                <a:ext uri="{FF2B5EF4-FFF2-40B4-BE49-F238E27FC236}">
                  <a16:creationId xmlns:a16="http://schemas.microsoft.com/office/drawing/2014/main" id="{07CBDA7F-6149-4AC2-9744-682485FC1435}"/>
                </a:ext>
              </a:extLst>
            </p:cNvPr>
            <p:cNvSpPr>
              <a:spLocks/>
            </p:cNvSpPr>
            <p:nvPr userDrawn="1"/>
          </p:nvSpPr>
          <p:spPr bwMode="auto">
            <a:xfrm>
              <a:off x="8904288" y="927100"/>
              <a:ext cx="296862" cy="295275"/>
            </a:xfrm>
            <a:prstGeom prst="ellipse">
              <a:avLst/>
            </a:prstGeom>
            <a:solidFill>
              <a:srgbClr val="F1C1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8" name="Line 39">
              <a:extLst>
                <a:ext uri="{FF2B5EF4-FFF2-40B4-BE49-F238E27FC236}">
                  <a16:creationId xmlns:a16="http://schemas.microsoft.com/office/drawing/2014/main" id="{A75237A7-4F9C-4DAD-9532-178F7CBC678D}"/>
                </a:ext>
              </a:extLst>
            </p:cNvPr>
            <p:cNvSpPr>
              <a:spLocks noChangeShapeType="1"/>
            </p:cNvSpPr>
            <p:nvPr userDrawn="1"/>
          </p:nvSpPr>
          <p:spPr bwMode="auto">
            <a:xfrm>
              <a:off x="8053388" y="1612900"/>
              <a:ext cx="0" cy="0"/>
            </a:xfrm>
            <a:prstGeom prst="line">
              <a:avLst/>
            </a:prstGeom>
            <a:noFill/>
            <a:ln w="12700">
              <a:solidFill>
                <a:srgbClr val="0067B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89" name="Freeform 40">
              <a:extLst>
                <a:ext uri="{FF2B5EF4-FFF2-40B4-BE49-F238E27FC236}">
                  <a16:creationId xmlns:a16="http://schemas.microsoft.com/office/drawing/2014/main" id="{B8CF2EED-A1DE-4702-A4CF-6CEE8CDE1BFE}"/>
                </a:ext>
              </a:extLst>
            </p:cNvPr>
            <p:cNvSpPr>
              <a:spLocks/>
            </p:cNvSpPr>
            <p:nvPr userDrawn="1"/>
          </p:nvSpPr>
          <p:spPr bwMode="auto">
            <a:xfrm>
              <a:off x="8053388" y="1266825"/>
              <a:ext cx="777875" cy="469900"/>
            </a:xfrm>
            <a:custGeom>
              <a:avLst/>
              <a:gdLst>
                <a:gd name="T0" fmla="*/ 50 w 490"/>
                <a:gd name="T1" fmla="*/ 162 h 296"/>
                <a:gd name="T2" fmla="*/ 50 w 490"/>
                <a:gd name="T3" fmla="*/ 44 h 296"/>
                <a:gd name="T4" fmla="*/ 50 w 490"/>
                <a:gd name="T5" fmla="*/ 44 h 296"/>
                <a:gd name="T6" fmla="*/ 86 w 490"/>
                <a:gd name="T7" fmla="*/ 48 h 296"/>
                <a:gd name="T8" fmla="*/ 128 w 490"/>
                <a:gd name="T9" fmla="*/ 54 h 296"/>
                <a:gd name="T10" fmla="*/ 176 w 490"/>
                <a:gd name="T11" fmla="*/ 66 h 296"/>
                <a:gd name="T12" fmla="*/ 226 w 490"/>
                <a:gd name="T13" fmla="*/ 80 h 296"/>
                <a:gd name="T14" fmla="*/ 278 w 490"/>
                <a:gd name="T15" fmla="*/ 100 h 296"/>
                <a:gd name="T16" fmla="*/ 332 w 490"/>
                <a:gd name="T17" fmla="*/ 124 h 296"/>
                <a:gd name="T18" fmla="*/ 388 w 490"/>
                <a:gd name="T19" fmla="*/ 152 h 296"/>
                <a:gd name="T20" fmla="*/ 444 w 490"/>
                <a:gd name="T21" fmla="*/ 184 h 296"/>
                <a:gd name="T22" fmla="*/ 444 w 490"/>
                <a:gd name="T23" fmla="*/ 184 h 296"/>
                <a:gd name="T24" fmla="*/ 422 w 490"/>
                <a:gd name="T25" fmla="*/ 162 h 296"/>
                <a:gd name="T26" fmla="*/ 398 w 490"/>
                <a:gd name="T27" fmla="*/ 144 h 296"/>
                <a:gd name="T28" fmla="*/ 374 w 490"/>
                <a:gd name="T29" fmla="*/ 124 h 296"/>
                <a:gd name="T30" fmla="*/ 348 w 490"/>
                <a:gd name="T31" fmla="*/ 108 h 296"/>
                <a:gd name="T32" fmla="*/ 320 w 490"/>
                <a:gd name="T33" fmla="*/ 92 h 296"/>
                <a:gd name="T34" fmla="*/ 294 w 490"/>
                <a:gd name="T35" fmla="*/ 78 h 296"/>
                <a:gd name="T36" fmla="*/ 238 w 490"/>
                <a:gd name="T37" fmla="*/ 52 h 296"/>
                <a:gd name="T38" fmla="*/ 184 w 490"/>
                <a:gd name="T39" fmla="*/ 32 h 296"/>
                <a:gd name="T40" fmla="*/ 132 w 490"/>
                <a:gd name="T41" fmla="*/ 18 h 296"/>
                <a:gd name="T42" fmla="*/ 88 w 490"/>
                <a:gd name="T43" fmla="*/ 6 h 296"/>
                <a:gd name="T44" fmla="*/ 50 w 490"/>
                <a:gd name="T45" fmla="*/ 0 h 296"/>
                <a:gd name="T46" fmla="*/ 0 w 490"/>
                <a:gd name="T47" fmla="*/ 40 h 296"/>
                <a:gd name="T48" fmla="*/ 0 w 490"/>
                <a:gd name="T49" fmla="*/ 218 h 296"/>
                <a:gd name="T50" fmla="*/ 0 w 490"/>
                <a:gd name="T51" fmla="*/ 218 h 296"/>
                <a:gd name="T52" fmla="*/ 42 w 490"/>
                <a:gd name="T53" fmla="*/ 218 h 296"/>
                <a:gd name="T54" fmla="*/ 92 w 490"/>
                <a:gd name="T55" fmla="*/ 220 h 296"/>
                <a:gd name="T56" fmla="*/ 154 w 490"/>
                <a:gd name="T57" fmla="*/ 226 h 296"/>
                <a:gd name="T58" fmla="*/ 228 w 490"/>
                <a:gd name="T59" fmla="*/ 234 h 296"/>
                <a:gd name="T60" fmla="*/ 310 w 490"/>
                <a:gd name="T61" fmla="*/ 248 h 296"/>
                <a:gd name="T62" fmla="*/ 354 w 490"/>
                <a:gd name="T63" fmla="*/ 258 h 296"/>
                <a:gd name="T64" fmla="*/ 398 w 490"/>
                <a:gd name="T65" fmla="*/ 268 h 296"/>
                <a:gd name="T66" fmla="*/ 444 w 490"/>
                <a:gd name="T67" fmla="*/ 280 h 296"/>
                <a:gd name="T68" fmla="*/ 490 w 490"/>
                <a:gd name="T69" fmla="*/ 296 h 296"/>
                <a:gd name="T70" fmla="*/ 490 w 490"/>
                <a:gd name="T71" fmla="*/ 296 h 296"/>
                <a:gd name="T72" fmla="*/ 452 w 490"/>
                <a:gd name="T73" fmla="*/ 278 h 296"/>
                <a:gd name="T74" fmla="*/ 408 w 490"/>
                <a:gd name="T75" fmla="*/ 260 h 296"/>
                <a:gd name="T76" fmla="*/ 352 w 490"/>
                <a:gd name="T77" fmla="*/ 238 h 296"/>
                <a:gd name="T78" fmla="*/ 286 w 490"/>
                <a:gd name="T79" fmla="*/ 216 h 296"/>
                <a:gd name="T80" fmla="*/ 210 w 490"/>
                <a:gd name="T81" fmla="*/ 194 h 296"/>
                <a:gd name="T82" fmla="*/ 172 w 490"/>
                <a:gd name="T83" fmla="*/ 184 h 296"/>
                <a:gd name="T84" fmla="*/ 132 w 490"/>
                <a:gd name="T85" fmla="*/ 174 h 296"/>
                <a:gd name="T86" fmla="*/ 90 w 490"/>
                <a:gd name="T87" fmla="*/ 168 h 296"/>
                <a:gd name="T88" fmla="*/ 50 w 490"/>
                <a:gd name="T89" fmla="*/ 162 h 296"/>
                <a:gd name="T90" fmla="*/ 50 w 490"/>
                <a:gd name="T91" fmla="*/ 162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90" h="296">
                  <a:moveTo>
                    <a:pt x="50" y="162"/>
                  </a:moveTo>
                  <a:lnTo>
                    <a:pt x="50" y="44"/>
                  </a:lnTo>
                  <a:lnTo>
                    <a:pt x="50" y="44"/>
                  </a:lnTo>
                  <a:lnTo>
                    <a:pt x="86" y="48"/>
                  </a:lnTo>
                  <a:lnTo>
                    <a:pt x="128" y="54"/>
                  </a:lnTo>
                  <a:lnTo>
                    <a:pt x="176" y="66"/>
                  </a:lnTo>
                  <a:lnTo>
                    <a:pt x="226" y="80"/>
                  </a:lnTo>
                  <a:lnTo>
                    <a:pt x="278" y="100"/>
                  </a:lnTo>
                  <a:lnTo>
                    <a:pt x="332" y="124"/>
                  </a:lnTo>
                  <a:lnTo>
                    <a:pt x="388" y="152"/>
                  </a:lnTo>
                  <a:lnTo>
                    <a:pt x="444" y="184"/>
                  </a:lnTo>
                  <a:lnTo>
                    <a:pt x="444" y="184"/>
                  </a:lnTo>
                  <a:lnTo>
                    <a:pt x="422" y="162"/>
                  </a:lnTo>
                  <a:lnTo>
                    <a:pt x="398" y="144"/>
                  </a:lnTo>
                  <a:lnTo>
                    <a:pt x="374" y="124"/>
                  </a:lnTo>
                  <a:lnTo>
                    <a:pt x="348" y="108"/>
                  </a:lnTo>
                  <a:lnTo>
                    <a:pt x="320" y="92"/>
                  </a:lnTo>
                  <a:lnTo>
                    <a:pt x="294" y="78"/>
                  </a:lnTo>
                  <a:lnTo>
                    <a:pt x="238" y="52"/>
                  </a:lnTo>
                  <a:lnTo>
                    <a:pt x="184" y="32"/>
                  </a:lnTo>
                  <a:lnTo>
                    <a:pt x="132" y="18"/>
                  </a:lnTo>
                  <a:lnTo>
                    <a:pt x="88" y="6"/>
                  </a:lnTo>
                  <a:lnTo>
                    <a:pt x="50" y="0"/>
                  </a:lnTo>
                  <a:lnTo>
                    <a:pt x="0" y="40"/>
                  </a:lnTo>
                  <a:lnTo>
                    <a:pt x="0" y="218"/>
                  </a:lnTo>
                  <a:lnTo>
                    <a:pt x="0" y="218"/>
                  </a:lnTo>
                  <a:lnTo>
                    <a:pt x="42" y="218"/>
                  </a:lnTo>
                  <a:lnTo>
                    <a:pt x="92" y="220"/>
                  </a:lnTo>
                  <a:lnTo>
                    <a:pt x="154" y="226"/>
                  </a:lnTo>
                  <a:lnTo>
                    <a:pt x="228" y="234"/>
                  </a:lnTo>
                  <a:lnTo>
                    <a:pt x="310" y="248"/>
                  </a:lnTo>
                  <a:lnTo>
                    <a:pt x="354" y="258"/>
                  </a:lnTo>
                  <a:lnTo>
                    <a:pt x="398" y="268"/>
                  </a:lnTo>
                  <a:lnTo>
                    <a:pt x="444" y="280"/>
                  </a:lnTo>
                  <a:lnTo>
                    <a:pt x="490" y="296"/>
                  </a:lnTo>
                  <a:lnTo>
                    <a:pt x="490" y="296"/>
                  </a:lnTo>
                  <a:lnTo>
                    <a:pt x="452" y="278"/>
                  </a:lnTo>
                  <a:lnTo>
                    <a:pt x="408" y="260"/>
                  </a:lnTo>
                  <a:lnTo>
                    <a:pt x="352" y="238"/>
                  </a:lnTo>
                  <a:lnTo>
                    <a:pt x="286" y="216"/>
                  </a:lnTo>
                  <a:lnTo>
                    <a:pt x="210" y="194"/>
                  </a:lnTo>
                  <a:lnTo>
                    <a:pt x="172" y="184"/>
                  </a:lnTo>
                  <a:lnTo>
                    <a:pt x="132" y="174"/>
                  </a:lnTo>
                  <a:lnTo>
                    <a:pt x="90" y="168"/>
                  </a:lnTo>
                  <a:lnTo>
                    <a:pt x="50" y="162"/>
                  </a:lnTo>
                  <a:lnTo>
                    <a:pt x="50" y="162"/>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0" name="Freeform 41">
              <a:extLst>
                <a:ext uri="{FF2B5EF4-FFF2-40B4-BE49-F238E27FC236}">
                  <a16:creationId xmlns:a16="http://schemas.microsoft.com/office/drawing/2014/main" id="{44F1ED94-A640-472E-8088-41FCAFFE5DF1}"/>
                </a:ext>
              </a:extLst>
            </p:cNvPr>
            <p:cNvSpPr>
              <a:spLocks/>
            </p:cNvSpPr>
            <p:nvPr userDrawn="1"/>
          </p:nvSpPr>
          <p:spPr bwMode="auto">
            <a:xfrm>
              <a:off x="9264650" y="1266825"/>
              <a:ext cx="777875" cy="469900"/>
            </a:xfrm>
            <a:custGeom>
              <a:avLst/>
              <a:gdLst>
                <a:gd name="T0" fmla="*/ 440 w 490"/>
                <a:gd name="T1" fmla="*/ 0 h 296"/>
                <a:gd name="T2" fmla="*/ 440 w 490"/>
                <a:gd name="T3" fmla="*/ 0 h 296"/>
                <a:gd name="T4" fmla="*/ 402 w 490"/>
                <a:gd name="T5" fmla="*/ 6 h 296"/>
                <a:gd name="T6" fmla="*/ 358 w 490"/>
                <a:gd name="T7" fmla="*/ 18 h 296"/>
                <a:gd name="T8" fmla="*/ 306 w 490"/>
                <a:gd name="T9" fmla="*/ 32 h 296"/>
                <a:gd name="T10" fmla="*/ 252 w 490"/>
                <a:gd name="T11" fmla="*/ 52 h 296"/>
                <a:gd name="T12" fmla="*/ 196 w 490"/>
                <a:gd name="T13" fmla="*/ 78 h 296"/>
                <a:gd name="T14" fmla="*/ 170 w 490"/>
                <a:gd name="T15" fmla="*/ 92 h 296"/>
                <a:gd name="T16" fmla="*/ 142 w 490"/>
                <a:gd name="T17" fmla="*/ 108 h 296"/>
                <a:gd name="T18" fmla="*/ 116 w 490"/>
                <a:gd name="T19" fmla="*/ 124 h 296"/>
                <a:gd name="T20" fmla="*/ 92 w 490"/>
                <a:gd name="T21" fmla="*/ 144 h 296"/>
                <a:gd name="T22" fmla="*/ 68 w 490"/>
                <a:gd name="T23" fmla="*/ 162 h 296"/>
                <a:gd name="T24" fmla="*/ 46 w 490"/>
                <a:gd name="T25" fmla="*/ 184 h 296"/>
                <a:gd name="T26" fmla="*/ 46 w 490"/>
                <a:gd name="T27" fmla="*/ 184 h 296"/>
                <a:gd name="T28" fmla="*/ 102 w 490"/>
                <a:gd name="T29" fmla="*/ 152 h 296"/>
                <a:gd name="T30" fmla="*/ 158 w 490"/>
                <a:gd name="T31" fmla="*/ 124 h 296"/>
                <a:gd name="T32" fmla="*/ 212 w 490"/>
                <a:gd name="T33" fmla="*/ 100 h 296"/>
                <a:gd name="T34" fmla="*/ 264 w 490"/>
                <a:gd name="T35" fmla="*/ 80 h 296"/>
                <a:gd name="T36" fmla="*/ 314 w 490"/>
                <a:gd name="T37" fmla="*/ 66 h 296"/>
                <a:gd name="T38" fmla="*/ 362 w 490"/>
                <a:gd name="T39" fmla="*/ 54 h 296"/>
                <a:gd name="T40" fmla="*/ 404 w 490"/>
                <a:gd name="T41" fmla="*/ 48 h 296"/>
                <a:gd name="T42" fmla="*/ 440 w 490"/>
                <a:gd name="T43" fmla="*/ 44 h 296"/>
                <a:gd name="T44" fmla="*/ 440 w 490"/>
                <a:gd name="T45" fmla="*/ 162 h 296"/>
                <a:gd name="T46" fmla="*/ 440 w 490"/>
                <a:gd name="T47" fmla="*/ 162 h 296"/>
                <a:gd name="T48" fmla="*/ 400 w 490"/>
                <a:gd name="T49" fmla="*/ 168 h 296"/>
                <a:gd name="T50" fmla="*/ 358 w 490"/>
                <a:gd name="T51" fmla="*/ 174 h 296"/>
                <a:gd name="T52" fmla="*/ 318 w 490"/>
                <a:gd name="T53" fmla="*/ 184 h 296"/>
                <a:gd name="T54" fmla="*/ 280 w 490"/>
                <a:gd name="T55" fmla="*/ 194 h 296"/>
                <a:gd name="T56" fmla="*/ 204 w 490"/>
                <a:gd name="T57" fmla="*/ 216 h 296"/>
                <a:gd name="T58" fmla="*/ 138 w 490"/>
                <a:gd name="T59" fmla="*/ 238 h 296"/>
                <a:gd name="T60" fmla="*/ 82 w 490"/>
                <a:gd name="T61" fmla="*/ 260 h 296"/>
                <a:gd name="T62" fmla="*/ 38 w 490"/>
                <a:gd name="T63" fmla="*/ 278 h 296"/>
                <a:gd name="T64" fmla="*/ 0 w 490"/>
                <a:gd name="T65" fmla="*/ 296 h 296"/>
                <a:gd name="T66" fmla="*/ 0 w 490"/>
                <a:gd name="T67" fmla="*/ 296 h 296"/>
                <a:gd name="T68" fmla="*/ 46 w 490"/>
                <a:gd name="T69" fmla="*/ 280 h 296"/>
                <a:gd name="T70" fmla="*/ 92 w 490"/>
                <a:gd name="T71" fmla="*/ 268 h 296"/>
                <a:gd name="T72" fmla="*/ 136 w 490"/>
                <a:gd name="T73" fmla="*/ 258 h 296"/>
                <a:gd name="T74" fmla="*/ 180 w 490"/>
                <a:gd name="T75" fmla="*/ 248 h 296"/>
                <a:gd name="T76" fmla="*/ 262 w 490"/>
                <a:gd name="T77" fmla="*/ 234 h 296"/>
                <a:gd name="T78" fmla="*/ 336 w 490"/>
                <a:gd name="T79" fmla="*/ 226 h 296"/>
                <a:gd name="T80" fmla="*/ 398 w 490"/>
                <a:gd name="T81" fmla="*/ 220 h 296"/>
                <a:gd name="T82" fmla="*/ 448 w 490"/>
                <a:gd name="T83" fmla="*/ 218 h 296"/>
                <a:gd name="T84" fmla="*/ 490 w 490"/>
                <a:gd name="T85" fmla="*/ 218 h 296"/>
                <a:gd name="T86" fmla="*/ 490 w 490"/>
                <a:gd name="T87" fmla="*/ 40 h 296"/>
                <a:gd name="T88" fmla="*/ 440 w 490"/>
                <a:gd name="T89"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0" h="296">
                  <a:moveTo>
                    <a:pt x="440" y="0"/>
                  </a:moveTo>
                  <a:lnTo>
                    <a:pt x="440" y="0"/>
                  </a:lnTo>
                  <a:lnTo>
                    <a:pt x="402" y="6"/>
                  </a:lnTo>
                  <a:lnTo>
                    <a:pt x="358" y="18"/>
                  </a:lnTo>
                  <a:lnTo>
                    <a:pt x="306" y="32"/>
                  </a:lnTo>
                  <a:lnTo>
                    <a:pt x="252" y="52"/>
                  </a:lnTo>
                  <a:lnTo>
                    <a:pt x="196" y="78"/>
                  </a:lnTo>
                  <a:lnTo>
                    <a:pt x="170" y="92"/>
                  </a:lnTo>
                  <a:lnTo>
                    <a:pt x="142" y="108"/>
                  </a:lnTo>
                  <a:lnTo>
                    <a:pt x="116" y="124"/>
                  </a:lnTo>
                  <a:lnTo>
                    <a:pt x="92" y="144"/>
                  </a:lnTo>
                  <a:lnTo>
                    <a:pt x="68" y="162"/>
                  </a:lnTo>
                  <a:lnTo>
                    <a:pt x="46" y="184"/>
                  </a:lnTo>
                  <a:lnTo>
                    <a:pt x="46" y="184"/>
                  </a:lnTo>
                  <a:lnTo>
                    <a:pt x="102" y="152"/>
                  </a:lnTo>
                  <a:lnTo>
                    <a:pt x="158" y="124"/>
                  </a:lnTo>
                  <a:lnTo>
                    <a:pt x="212" y="100"/>
                  </a:lnTo>
                  <a:lnTo>
                    <a:pt x="264" y="80"/>
                  </a:lnTo>
                  <a:lnTo>
                    <a:pt x="314" y="66"/>
                  </a:lnTo>
                  <a:lnTo>
                    <a:pt x="362" y="54"/>
                  </a:lnTo>
                  <a:lnTo>
                    <a:pt x="404" y="48"/>
                  </a:lnTo>
                  <a:lnTo>
                    <a:pt x="440" y="44"/>
                  </a:lnTo>
                  <a:lnTo>
                    <a:pt x="440" y="162"/>
                  </a:lnTo>
                  <a:lnTo>
                    <a:pt x="440" y="162"/>
                  </a:lnTo>
                  <a:lnTo>
                    <a:pt x="400" y="168"/>
                  </a:lnTo>
                  <a:lnTo>
                    <a:pt x="358" y="174"/>
                  </a:lnTo>
                  <a:lnTo>
                    <a:pt x="318" y="184"/>
                  </a:lnTo>
                  <a:lnTo>
                    <a:pt x="280" y="194"/>
                  </a:lnTo>
                  <a:lnTo>
                    <a:pt x="204" y="216"/>
                  </a:lnTo>
                  <a:lnTo>
                    <a:pt x="138" y="238"/>
                  </a:lnTo>
                  <a:lnTo>
                    <a:pt x="82" y="260"/>
                  </a:lnTo>
                  <a:lnTo>
                    <a:pt x="38" y="278"/>
                  </a:lnTo>
                  <a:lnTo>
                    <a:pt x="0" y="296"/>
                  </a:lnTo>
                  <a:lnTo>
                    <a:pt x="0" y="296"/>
                  </a:lnTo>
                  <a:lnTo>
                    <a:pt x="46" y="280"/>
                  </a:lnTo>
                  <a:lnTo>
                    <a:pt x="92" y="268"/>
                  </a:lnTo>
                  <a:lnTo>
                    <a:pt x="136" y="258"/>
                  </a:lnTo>
                  <a:lnTo>
                    <a:pt x="180" y="248"/>
                  </a:lnTo>
                  <a:lnTo>
                    <a:pt x="262" y="234"/>
                  </a:lnTo>
                  <a:lnTo>
                    <a:pt x="336" y="226"/>
                  </a:lnTo>
                  <a:lnTo>
                    <a:pt x="398" y="220"/>
                  </a:lnTo>
                  <a:lnTo>
                    <a:pt x="448" y="218"/>
                  </a:lnTo>
                  <a:lnTo>
                    <a:pt x="490" y="218"/>
                  </a:lnTo>
                  <a:lnTo>
                    <a:pt x="490" y="40"/>
                  </a:lnTo>
                  <a:lnTo>
                    <a:pt x="440" y="0"/>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22099723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E5F73D-87A6-4538-8091-137BFD272CE9}"/>
              </a:ext>
            </a:extLst>
          </p:cNvPr>
          <p:cNvSpPr/>
          <p:nvPr userDrawn="1"/>
        </p:nvSpPr>
        <p:spPr>
          <a:xfrm>
            <a:off x="5659582" y="0"/>
            <a:ext cx="34844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800"/>
          </a:p>
        </p:txBody>
      </p:sp>
      <p:sp>
        <p:nvSpPr>
          <p:cNvPr id="11" name="Freeform: Shape 10">
            <a:extLst>
              <a:ext uri="{FF2B5EF4-FFF2-40B4-BE49-F238E27FC236}">
                <a16:creationId xmlns:a16="http://schemas.microsoft.com/office/drawing/2014/main" id="{77F2E8DE-1AA0-4277-9ADB-5D25910D25BC}"/>
              </a:ext>
            </a:extLst>
          </p:cNvPr>
          <p:cNvSpPr/>
          <p:nvPr userDrawn="1"/>
        </p:nvSpPr>
        <p:spPr>
          <a:xfrm>
            <a:off x="0" y="0"/>
            <a:ext cx="8387304" cy="6858000"/>
          </a:xfrm>
          <a:custGeom>
            <a:avLst/>
            <a:gdLst>
              <a:gd name="connsiteX0" fmla="*/ 0 w 11183072"/>
              <a:gd name="connsiteY0" fmla="*/ 0 h 6858000"/>
              <a:gd name="connsiteX1" fmla="*/ 10929133 w 11183072"/>
              <a:gd name="connsiteY1" fmla="*/ 0 h 6858000"/>
              <a:gd name="connsiteX2" fmla="*/ 10969234 w 11183072"/>
              <a:gd name="connsiteY2" fmla="*/ 141216 h 6858000"/>
              <a:gd name="connsiteX3" fmla="*/ 11183072 w 11183072"/>
              <a:gd name="connsiteY3" fmla="*/ 1838708 h 6858000"/>
              <a:gd name="connsiteX4" fmla="*/ 9193664 w 11183072"/>
              <a:gd name="connsiteY4" fmla="*/ 6641563 h 6858000"/>
              <a:gd name="connsiteX5" fmla="*/ 8966651 w 11183072"/>
              <a:gd name="connsiteY5" fmla="*/ 6858000 h 6858000"/>
              <a:gd name="connsiteX6" fmla="*/ 0 w 11183072"/>
              <a:gd name="connsiteY6" fmla="*/ 6858000 h 6858000"/>
              <a:gd name="connsiteX7" fmla="*/ 0 w 1118307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3072" h="6858000">
                <a:moveTo>
                  <a:pt x="0" y="0"/>
                </a:moveTo>
                <a:lnTo>
                  <a:pt x="10929133" y="0"/>
                </a:lnTo>
                <a:lnTo>
                  <a:pt x="10969234" y="141216"/>
                </a:lnTo>
                <a:cubicBezTo>
                  <a:pt x="11108829" y="683779"/>
                  <a:pt x="11183072" y="1252573"/>
                  <a:pt x="11183072" y="1838708"/>
                </a:cubicBezTo>
                <a:cubicBezTo>
                  <a:pt x="11183072" y="3714340"/>
                  <a:pt x="10422822" y="5412405"/>
                  <a:pt x="9193664" y="6641563"/>
                </a:cubicBezTo>
                <a:lnTo>
                  <a:pt x="8966651" y="6858000"/>
                </a:lnTo>
                <a:lnTo>
                  <a:pt x="0" y="68580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800"/>
          </a:p>
        </p:txBody>
      </p:sp>
      <p:sp>
        <p:nvSpPr>
          <p:cNvPr id="52" name="Chord 51">
            <a:extLst>
              <a:ext uri="{FF2B5EF4-FFF2-40B4-BE49-F238E27FC236}">
                <a16:creationId xmlns:a16="http://schemas.microsoft.com/office/drawing/2014/main" id="{94AB76CF-FCA7-4D0D-9714-27A701D2EF8D}"/>
              </a:ext>
            </a:extLst>
          </p:cNvPr>
          <p:cNvSpPr/>
          <p:nvPr userDrawn="1"/>
        </p:nvSpPr>
        <p:spPr>
          <a:xfrm flipH="1">
            <a:off x="-116000" y="6313099"/>
            <a:ext cx="336747" cy="448996"/>
          </a:xfrm>
          <a:prstGeom prst="chord">
            <a:avLst>
              <a:gd name="adj1" fmla="val 4302217"/>
              <a:gd name="adj2" fmla="val 1728699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800"/>
          </a:p>
        </p:txBody>
      </p:sp>
      <p:sp>
        <p:nvSpPr>
          <p:cNvPr id="2" name="Title 1">
            <a:extLst>
              <a:ext uri="{FF2B5EF4-FFF2-40B4-BE49-F238E27FC236}">
                <a16:creationId xmlns:a16="http://schemas.microsoft.com/office/drawing/2014/main" id="{1E4C3D21-7F90-4352-B44D-D8DD6C7C5CE2}"/>
              </a:ext>
            </a:extLst>
          </p:cNvPr>
          <p:cNvSpPr>
            <a:spLocks noGrp="1"/>
          </p:cNvSpPr>
          <p:nvPr>
            <p:ph type="title"/>
          </p:nvPr>
        </p:nvSpPr>
        <p:spPr>
          <a:xfrm>
            <a:off x="457200" y="1395702"/>
            <a:ext cx="6504709" cy="2852737"/>
          </a:xfrm>
        </p:spPr>
        <p:txBody>
          <a:bodyPr anchor="b">
            <a:normAutofit/>
          </a:bodyPr>
          <a:lstStyle>
            <a:lvl1pPr>
              <a:defRPr sz="405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ECA126A-40AA-457F-9021-7F2B856BA329}"/>
              </a:ext>
            </a:extLst>
          </p:cNvPr>
          <p:cNvSpPr>
            <a:spLocks noGrp="1"/>
          </p:cNvSpPr>
          <p:nvPr>
            <p:ph type="body" idx="1"/>
          </p:nvPr>
        </p:nvSpPr>
        <p:spPr>
          <a:xfrm>
            <a:off x="457200" y="4275427"/>
            <a:ext cx="7886700" cy="1500187"/>
          </a:xfrm>
        </p:spPr>
        <p:txBody>
          <a:bodyPr/>
          <a:lstStyle>
            <a:lvl1pPr marL="0" indent="0">
              <a:buNone/>
              <a:defRPr sz="1800">
                <a:solidFill>
                  <a:schemeClr val="accent3">
                    <a:lumMod val="20000"/>
                    <a:lumOff val="8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B1732EE-80AC-482C-802A-04DDECB5CBF0}"/>
              </a:ext>
            </a:extLst>
          </p:cNvPr>
          <p:cNvSpPr>
            <a:spLocks noGrp="1"/>
          </p:cNvSpPr>
          <p:nvPr>
            <p:ph type="dt" sz="half" idx="10"/>
          </p:nvPr>
        </p:nvSpPr>
        <p:spPr/>
        <p:txBody>
          <a:bodyPr/>
          <a:lstStyle/>
          <a:p>
            <a:fld id="{38C34B6F-B4C1-4168-88B0-C44B9BA8E1FE}" type="datetime1">
              <a:rPr lang="en-US" smtClean="0"/>
              <a:t>6/2/21</a:t>
            </a:fld>
            <a:endParaRPr lang="en-US"/>
          </a:p>
        </p:txBody>
      </p:sp>
      <p:sp>
        <p:nvSpPr>
          <p:cNvPr id="5" name="Footer Placeholder 4">
            <a:extLst>
              <a:ext uri="{FF2B5EF4-FFF2-40B4-BE49-F238E27FC236}">
                <a16:creationId xmlns:a16="http://schemas.microsoft.com/office/drawing/2014/main" id="{9997C33B-7887-4391-A62C-91915574AFD4}"/>
              </a:ext>
            </a:extLst>
          </p:cNvPr>
          <p:cNvSpPr>
            <a:spLocks noGrp="1"/>
          </p:cNvSpPr>
          <p:nvPr>
            <p:ph type="ftr" sz="quarter" idx="11"/>
          </p:nvPr>
        </p:nvSpPr>
        <p:spPr/>
        <p:txBody>
          <a:bodyPr/>
          <a:lstStyle>
            <a:lvl1pPr>
              <a:defRPr>
                <a:solidFill>
                  <a:schemeClr val="accent3">
                    <a:lumMod val="20000"/>
                    <a:lumOff val="80000"/>
                  </a:schemeClr>
                </a:solidFill>
              </a:defRPr>
            </a:lvl1pPr>
          </a:lstStyle>
          <a:p>
            <a:r>
              <a:rPr lang="en-US"/>
              <a:t>CONFIDENTIAL - DO NOT PRINT OR COPY - THESE MATERIALS ARE FOR YOUR VIEWING ONLY AND ARE NOT INTENDED FOR DISTRIBUTION; FOR PRESENTATION PURPOSES ONLY</a:t>
            </a:r>
            <a:endParaRPr lang="en-US" dirty="0"/>
          </a:p>
        </p:txBody>
      </p:sp>
      <p:sp>
        <p:nvSpPr>
          <p:cNvPr id="6" name="Slide Number Placeholder 5">
            <a:extLst>
              <a:ext uri="{FF2B5EF4-FFF2-40B4-BE49-F238E27FC236}">
                <a16:creationId xmlns:a16="http://schemas.microsoft.com/office/drawing/2014/main" id="{A3C88000-5BF1-46F5-A898-686086694B32}"/>
              </a:ext>
            </a:extLst>
          </p:cNvPr>
          <p:cNvSpPr>
            <a:spLocks noGrp="1"/>
          </p:cNvSpPr>
          <p:nvPr>
            <p:ph type="sldNum" sz="quarter" idx="12"/>
          </p:nvPr>
        </p:nvSpPr>
        <p:spPr/>
        <p:txBody>
          <a:bodyPr/>
          <a:lstStyle/>
          <a:p>
            <a:fld id="{AAC118CB-F64A-43FC-9E51-DC857DC08C7C}" type="slidenum">
              <a:rPr lang="en-US" smtClean="0"/>
              <a:t>‹#›</a:t>
            </a:fld>
            <a:endParaRPr lang="en-US"/>
          </a:p>
        </p:txBody>
      </p:sp>
      <p:grpSp>
        <p:nvGrpSpPr>
          <p:cNvPr id="53" name="Group 52">
            <a:extLst>
              <a:ext uri="{FF2B5EF4-FFF2-40B4-BE49-F238E27FC236}">
                <a16:creationId xmlns:a16="http://schemas.microsoft.com/office/drawing/2014/main" id="{0F38D65D-2578-4AE6-8DD3-C54D54E44B73}"/>
              </a:ext>
            </a:extLst>
          </p:cNvPr>
          <p:cNvGrpSpPr/>
          <p:nvPr userDrawn="1"/>
        </p:nvGrpSpPr>
        <p:grpSpPr>
          <a:xfrm>
            <a:off x="8331161" y="6295582"/>
            <a:ext cx="513434" cy="410053"/>
            <a:chOff x="6865938" y="879475"/>
            <a:chExt cx="4386262" cy="2627313"/>
          </a:xfrm>
        </p:grpSpPr>
        <p:sp>
          <p:nvSpPr>
            <p:cNvPr id="54" name="Freeform 5">
              <a:extLst>
                <a:ext uri="{FF2B5EF4-FFF2-40B4-BE49-F238E27FC236}">
                  <a16:creationId xmlns:a16="http://schemas.microsoft.com/office/drawing/2014/main" id="{CB1AB036-05B0-4A8B-98AF-28A9613ACD70}"/>
                </a:ext>
              </a:extLst>
            </p:cNvPr>
            <p:cNvSpPr>
              <a:spLocks noEditPoints="1"/>
            </p:cNvSpPr>
            <p:nvPr userDrawn="1"/>
          </p:nvSpPr>
          <p:spPr bwMode="auto">
            <a:xfrm>
              <a:off x="8615363" y="2049463"/>
              <a:ext cx="231775" cy="273050"/>
            </a:xfrm>
            <a:custGeom>
              <a:avLst/>
              <a:gdLst>
                <a:gd name="T0" fmla="*/ 0 w 146"/>
                <a:gd name="T1" fmla="*/ 172 h 172"/>
                <a:gd name="T2" fmla="*/ 0 w 146"/>
                <a:gd name="T3" fmla="*/ 0 h 172"/>
                <a:gd name="T4" fmla="*/ 80 w 146"/>
                <a:gd name="T5" fmla="*/ 0 h 172"/>
                <a:gd name="T6" fmla="*/ 80 w 146"/>
                <a:gd name="T7" fmla="*/ 0 h 172"/>
                <a:gd name="T8" fmla="*/ 102 w 146"/>
                <a:gd name="T9" fmla="*/ 2 h 172"/>
                <a:gd name="T10" fmla="*/ 112 w 146"/>
                <a:gd name="T11" fmla="*/ 4 h 172"/>
                <a:gd name="T12" fmla="*/ 120 w 146"/>
                <a:gd name="T13" fmla="*/ 8 h 172"/>
                <a:gd name="T14" fmla="*/ 120 w 146"/>
                <a:gd name="T15" fmla="*/ 8 h 172"/>
                <a:gd name="T16" fmla="*/ 132 w 146"/>
                <a:gd name="T17" fmla="*/ 18 h 172"/>
                <a:gd name="T18" fmla="*/ 140 w 146"/>
                <a:gd name="T19" fmla="*/ 28 h 172"/>
                <a:gd name="T20" fmla="*/ 146 w 146"/>
                <a:gd name="T21" fmla="*/ 38 h 172"/>
                <a:gd name="T22" fmla="*/ 146 w 146"/>
                <a:gd name="T23" fmla="*/ 50 h 172"/>
                <a:gd name="T24" fmla="*/ 146 w 146"/>
                <a:gd name="T25" fmla="*/ 50 h 172"/>
                <a:gd name="T26" fmla="*/ 146 w 146"/>
                <a:gd name="T27" fmla="*/ 62 h 172"/>
                <a:gd name="T28" fmla="*/ 142 w 146"/>
                <a:gd name="T29" fmla="*/ 74 h 172"/>
                <a:gd name="T30" fmla="*/ 136 w 146"/>
                <a:gd name="T31" fmla="*/ 82 h 172"/>
                <a:gd name="T32" fmla="*/ 128 w 146"/>
                <a:gd name="T33" fmla="*/ 90 h 172"/>
                <a:gd name="T34" fmla="*/ 118 w 146"/>
                <a:gd name="T35" fmla="*/ 96 h 172"/>
                <a:gd name="T36" fmla="*/ 108 w 146"/>
                <a:gd name="T37" fmla="*/ 100 h 172"/>
                <a:gd name="T38" fmla="*/ 96 w 146"/>
                <a:gd name="T39" fmla="*/ 102 h 172"/>
                <a:gd name="T40" fmla="*/ 84 w 146"/>
                <a:gd name="T41" fmla="*/ 104 h 172"/>
                <a:gd name="T42" fmla="*/ 36 w 146"/>
                <a:gd name="T43" fmla="*/ 104 h 172"/>
                <a:gd name="T44" fmla="*/ 36 w 146"/>
                <a:gd name="T45" fmla="*/ 172 h 172"/>
                <a:gd name="T46" fmla="*/ 0 w 146"/>
                <a:gd name="T47" fmla="*/ 172 h 172"/>
                <a:gd name="T48" fmla="*/ 36 w 146"/>
                <a:gd name="T49" fmla="*/ 78 h 172"/>
                <a:gd name="T50" fmla="*/ 78 w 146"/>
                <a:gd name="T51" fmla="*/ 78 h 172"/>
                <a:gd name="T52" fmla="*/ 78 w 146"/>
                <a:gd name="T53" fmla="*/ 78 h 172"/>
                <a:gd name="T54" fmla="*/ 86 w 146"/>
                <a:gd name="T55" fmla="*/ 76 h 172"/>
                <a:gd name="T56" fmla="*/ 94 w 146"/>
                <a:gd name="T57" fmla="*/ 74 h 172"/>
                <a:gd name="T58" fmla="*/ 98 w 146"/>
                <a:gd name="T59" fmla="*/ 72 h 172"/>
                <a:gd name="T60" fmla="*/ 104 w 146"/>
                <a:gd name="T61" fmla="*/ 68 h 172"/>
                <a:gd name="T62" fmla="*/ 108 w 146"/>
                <a:gd name="T63" fmla="*/ 60 h 172"/>
                <a:gd name="T64" fmla="*/ 110 w 146"/>
                <a:gd name="T65" fmla="*/ 52 h 172"/>
                <a:gd name="T66" fmla="*/ 110 w 146"/>
                <a:gd name="T67" fmla="*/ 52 h 172"/>
                <a:gd name="T68" fmla="*/ 108 w 146"/>
                <a:gd name="T69" fmla="*/ 42 h 172"/>
                <a:gd name="T70" fmla="*/ 106 w 146"/>
                <a:gd name="T71" fmla="*/ 36 h 172"/>
                <a:gd name="T72" fmla="*/ 106 w 146"/>
                <a:gd name="T73" fmla="*/ 36 h 172"/>
                <a:gd name="T74" fmla="*/ 100 w 146"/>
                <a:gd name="T75" fmla="*/ 32 h 172"/>
                <a:gd name="T76" fmla="*/ 94 w 146"/>
                <a:gd name="T77" fmla="*/ 28 h 172"/>
                <a:gd name="T78" fmla="*/ 84 w 146"/>
                <a:gd name="T79" fmla="*/ 26 h 172"/>
                <a:gd name="T80" fmla="*/ 74 w 146"/>
                <a:gd name="T81" fmla="*/ 26 h 172"/>
                <a:gd name="T82" fmla="*/ 36 w 146"/>
                <a:gd name="T83" fmla="*/ 26 h 172"/>
                <a:gd name="T84" fmla="*/ 36 w 146"/>
                <a:gd name="T85" fmla="*/ 78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6" h="172">
                  <a:moveTo>
                    <a:pt x="0" y="172"/>
                  </a:moveTo>
                  <a:lnTo>
                    <a:pt x="0" y="0"/>
                  </a:lnTo>
                  <a:lnTo>
                    <a:pt x="80" y="0"/>
                  </a:lnTo>
                  <a:lnTo>
                    <a:pt x="80" y="0"/>
                  </a:lnTo>
                  <a:lnTo>
                    <a:pt x="102" y="2"/>
                  </a:lnTo>
                  <a:lnTo>
                    <a:pt x="112" y="4"/>
                  </a:lnTo>
                  <a:lnTo>
                    <a:pt x="120" y="8"/>
                  </a:lnTo>
                  <a:lnTo>
                    <a:pt x="120" y="8"/>
                  </a:lnTo>
                  <a:lnTo>
                    <a:pt x="132" y="18"/>
                  </a:lnTo>
                  <a:lnTo>
                    <a:pt x="140" y="28"/>
                  </a:lnTo>
                  <a:lnTo>
                    <a:pt x="146" y="38"/>
                  </a:lnTo>
                  <a:lnTo>
                    <a:pt x="146" y="50"/>
                  </a:lnTo>
                  <a:lnTo>
                    <a:pt x="146" y="50"/>
                  </a:lnTo>
                  <a:lnTo>
                    <a:pt x="146" y="62"/>
                  </a:lnTo>
                  <a:lnTo>
                    <a:pt x="142" y="74"/>
                  </a:lnTo>
                  <a:lnTo>
                    <a:pt x="136" y="82"/>
                  </a:lnTo>
                  <a:lnTo>
                    <a:pt x="128" y="90"/>
                  </a:lnTo>
                  <a:lnTo>
                    <a:pt x="118" y="96"/>
                  </a:lnTo>
                  <a:lnTo>
                    <a:pt x="108" y="100"/>
                  </a:lnTo>
                  <a:lnTo>
                    <a:pt x="96" y="102"/>
                  </a:lnTo>
                  <a:lnTo>
                    <a:pt x="84" y="104"/>
                  </a:lnTo>
                  <a:lnTo>
                    <a:pt x="36" y="104"/>
                  </a:lnTo>
                  <a:lnTo>
                    <a:pt x="36" y="172"/>
                  </a:lnTo>
                  <a:lnTo>
                    <a:pt x="0" y="172"/>
                  </a:lnTo>
                  <a:close/>
                  <a:moveTo>
                    <a:pt x="36" y="78"/>
                  </a:moveTo>
                  <a:lnTo>
                    <a:pt x="78" y="78"/>
                  </a:lnTo>
                  <a:lnTo>
                    <a:pt x="78" y="78"/>
                  </a:lnTo>
                  <a:lnTo>
                    <a:pt x="86" y="76"/>
                  </a:lnTo>
                  <a:lnTo>
                    <a:pt x="94" y="74"/>
                  </a:lnTo>
                  <a:lnTo>
                    <a:pt x="98" y="72"/>
                  </a:lnTo>
                  <a:lnTo>
                    <a:pt x="104" y="68"/>
                  </a:lnTo>
                  <a:lnTo>
                    <a:pt x="108" y="60"/>
                  </a:lnTo>
                  <a:lnTo>
                    <a:pt x="110" y="52"/>
                  </a:lnTo>
                  <a:lnTo>
                    <a:pt x="110" y="52"/>
                  </a:lnTo>
                  <a:lnTo>
                    <a:pt x="108" y="42"/>
                  </a:lnTo>
                  <a:lnTo>
                    <a:pt x="106" y="36"/>
                  </a:lnTo>
                  <a:lnTo>
                    <a:pt x="106" y="36"/>
                  </a:lnTo>
                  <a:lnTo>
                    <a:pt x="100" y="32"/>
                  </a:lnTo>
                  <a:lnTo>
                    <a:pt x="94" y="28"/>
                  </a:lnTo>
                  <a:lnTo>
                    <a:pt x="84" y="26"/>
                  </a:lnTo>
                  <a:lnTo>
                    <a:pt x="74" y="26"/>
                  </a:lnTo>
                  <a:lnTo>
                    <a:pt x="36" y="26"/>
                  </a:lnTo>
                  <a:lnTo>
                    <a:pt x="36" y="78"/>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5" name="Freeform 6">
              <a:extLst>
                <a:ext uri="{FF2B5EF4-FFF2-40B4-BE49-F238E27FC236}">
                  <a16:creationId xmlns:a16="http://schemas.microsoft.com/office/drawing/2014/main" id="{FB72FAF8-3B2D-4DB2-88AC-D318BCD77F16}"/>
                </a:ext>
              </a:extLst>
            </p:cNvPr>
            <p:cNvSpPr>
              <a:spLocks/>
            </p:cNvSpPr>
            <p:nvPr userDrawn="1"/>
          </p:nvSpPr>
          <p:spPr bwMode="auto">
            <a:xfrm>
              <a:off x="8856663" y="2049463"/>
              <a:ext cx="230187" cy="273050"/>
            </a:xfrm>
            <a:custGeom>
              <a:avLst/>
              <a:gdLst>
                <a:gd name="T0" fmla="*/ 145 w 145"/>
                <a:gd name="T1" fmla="*/ 172 h 172"/>
                <a:gd name="T2" fmla="*/ 108 w 145"/>
                <a:gd name="T3" fmla="*/ 172 h 172"/>
                <a:gd name="T4" fmla="*/ 108 w 145"/>
                <a:gd name="T5" fmla="*/ 98 h 172"/>
                <a:gd name="T6" fmla="*/ 34 w 145"/>
                <a:gd name="T7" fmla="*/ 98 h 172"/>
                <a:gd name="T8" fmla="*/ 34 w 145"/>
                <a:gd name="T9" fmla="*/ 172 h 172"/>
                <a:gd name="T10" fmla="*/ 0 w 145"/>
                <a:gd name="T11" fmla="*/ 172 h 172"/>
                <a:gd name="T12" fmla="*/ 0 w 145"/>
                <a:gd name="T13" fmla="*/ 0 h 172"/>
                <a:gd name="T14" fmla="*/ 34 w 145"/>
                <a:gd name="T15" fmla="*/ 0 h 172"/>
                <a:gd name="T16" fmla="*/ 34 w 145"/>
                <a:gd name="T17" fmla="*/ 70 h 172"/>
                <a:gd name="T18" fmla="*/ 108 w 145"/>
                <a:gd name="T19" fmla="*/ 70 h 172"/>
                <a:gd name="T20" fmla="*/ 108 w 145"/>
                <a:gd name="T21" fmla="*/ 0 h 172"/>
                <a:gd name="T22" fmla="*/ 145 w 145"/>
                <a:gd name="T23" fmla="*/ 0 h 172"/>
                <a:gd name="T24" fmla="*/ 145 w 145"/>
                <a:gd name="T25"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172">
                  <a:moveTo>
                    <a:pt x="145" y="172"/>
                  </a:moveTo>
                  <a:lnTo>
                    <a:pt x="108" y="172"/>
                  </a:lnTo>
                  <a:lnTo>
                    <a:pt x="108" y="98"/>
                  </a:lnTo>
                  <a:lnTo>
                    <a:pt x="34" y="98"/>
                  </a:lnTo>
                  <a:lnTo>
                    <a:pt x="34" y="172"/>
                  </a:lnTo>
                  <a:lnTo>
                    <a:pt x="0" y="172"/>
                  </a:lnTo>
                  <a:lnTo>
                    <a:pt x="0" y="0"/>
                  </a:lnTo>
                  <a:lnTo>
                    <a:pt x="34" y="0"/>
                  </a:lnTo>
                  <a:lnTo>
                    <a:pt x="34" y="70"/>
                  </a:lnTo>
                  <a:lnTo>
                    <a:pt x="108" y="70"/>
                  </a:lnTo>
                  <a:lnTo>
                    <a:pt x="108" y="0"/>
                  </a:lnTo>
                  <a:lnTo>
                    <a:pt x="145" y="0"/>
                  </a:lnTo>
                  <a:lnTo>
                    <a:pt x="145" y="172"/>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6" name="Freeform 7">
              <a:extLst>
                <a:ext uri="{FF2B5EF4-FFF2-40B4-BE49-F238E27FC236}">
                  <a16:creationId xmlns:a16="http://schemas.microsoft.com/office/drawing/2014/main" id="{BF2FE3E3-FBF3-4B69-9D79-065BFF11321B}"/>
                </a:ext>
              </a:extLst>
            </p:cNvPr>
            <p:cNvSpPr>
              <a:spLocks noEditPoints="1"/>
            </p:cNvSpPr>
            <p:nvPr userDrawn="1"/>
          </p:nvSpPr>
          <p:spPr bwMode="auto">
            <a:xfrm>
              <a:off x="9093200" y="2049463"/>
              <a:ext cx="273050" cy="273050"/>
            </a:xfrm>
            <a:custGeom>
              <a:avLst/>
              <a:gdLst>
                <a:gd name="T0" fmla="*/ 172 w 172"/>
                <a:gd name="T1" fmla="*/ 172 h 172"/>
                <a:gd name="T2" fmla="*/ 136 w 172"/>
                <a:gd name="T3" fmla="*/ 172 h 172"/>
                <a:gd name="T4" fmla="*/ 120 w 172"/>
                <a:gd name="T5" fmla="*/ 130 h 172"/>
                <a:gd name="T6" fmla="*/ 46 w 172"/>
                <a:gd name="T7" fmla="*/ 130 h 172"/>
                <a:gd name="T8" fmla="*/ 30 w 172"/>
                <a:gd name="T9" fmla="*/ 172 h 172"/>
                <a:gd name="T10" fmla="*/ 0 w 172"/>
                <a:gd name="T11" fmla="*/ 172 h 172"/>
                <a:gd name="T12" fmla="*/ 64 w 172"/>
                <a:gd name="T13" fmla="*/ 0 h 172"/>
                <a:gd name="T14" fmla="*/ 108 w 172"/>
                <a:gd name="T15" fmla="*/ 0 h 172"/>
                <a:gd name="T16" fmla="*/ 172 w 172"/>
                <a:gd name="T17" fmla="*/ 172 h 172"/>
                <a:gd name="T18" fmla="*/ 110 w 172"/>
                <a:gd name="T19" fmla="*/ 106 h 172"/>
                <a:gd name="T20" fmla="*/ 82 w 172"/>
                <a:gd name="T21" fmla="*/ 30 h 172"/>
                <a:gd name="T22" fmla="*/ 54 w 172"/>
                <a:gd name="T23" fmla="*/ 106 h 172"/>
                <a:gd name="T24" fmla="*/ 110 w 172"/>
                <a:gd name="T25" fmla="*/ 10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 h="172">
                  <a:moveTo>
                    <a:pt x="172" y="172"/>
                  </a:moveTo>
                  <a:lnTo>
                    <a:pt x="136" y="172"/>
                  </a:lnTo>
                  <a:lnTo>
                    <a:pt x="120" y="130"/>
                  </a:lnTo>
                  <a:lnTo>
                    <a:pt x="46" y="130"/>
                  </a:lnTo>
                  <a:lnTo>
                    <a:pt x="30" y="172"/>
                  </a:lnTo>
                  <a:lnTo>
                    <a:pt x="0" y="172"/>
                  </a:lnTo>
                  <a:lnTo>
                    <a:pt x="64" y="0"/>
                  </a:lnTo>
                  <a:lnTo>
                    <a:pt x="108" y="0"/>
                  </a:lnTo>
                  <a:lnTo>
                    <a:pt x="172" y="172"/>
                  </a:lnTo>
                  <a:close/>
                  <a:moveTo>
                    <a:pt x="110" y="106"/>
                  </a:moveTo>
                  <a:lnTo>
                    <a:pt x="82" y="30"/>
                  </a:lnTo>
                  <a:lnTo>
                    <a:pt x="54" y="106"/>
                  </a:lnTo>
                  <a:lnTo>
                    <a:pt x="110" y="106"/>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7" name="Freeform 8">
              <a:extLst>
                <a:ext uri="{FF2B5EF4-FFF2-40B4-BE49-F238E27FC236}">
                  <a16:creationId xmlns:a16="http://schemas.microsoft.com/office/drawing/2014/main" id="{8C30E9B1-3092-4D61-919B-355938302E2E}"/>
                </a:ext>
              </a:extLst>
            </p:cNvPr>
            <p:cNvSpPr>
              <a:spLocks noEditPoints="1"/>
            </p:cNvSpPr>
            <p:nvPr userDrawn="1"/>
          </p:nvSpPr>
          <p:spPr bwMode="auto">
            <a:xfrm>
              <a:off x="9375775" y="2049463"/>
              <a:ext cx="241300" cy="273050"/>
            </a:xfrm>
            <a:custGeom>
              <a:avLst/>
              <a:gdLst>
                <a:gd name="T0" fmla="*/ 114 w 152"/>
                <a:gd name="T1" fmla="*/ 172 h 172"/>
                <a:gd name="T2" fmla="*/ 84 w 152"/>
                <a:gd name="T3" fmla="*/ 102 h 172"/>
                <a:gd name="T4" fmla="*/ 34 w 152"/>
                <a:gd name="T5" fmla="*/ 102 h 172"/>
                <a:gd name="T6" fmla="*/ 34 w 152"/>
                <a:gd name="T7" fmla="*/ 172 h 172"/>
                <a:gd name="T8" fmla="*/ 0 w 152"/>
                <a:gd name="T9" fmla="*/ 172 h 172"/>
                <a:gd name="T10" fmla="*/ 0 w 152"/>
                <a:gd name="T11" fmla="*/ 0 h 172"/>
                <a:gd name="T12" fmla="*/ 84 w 152"/>
                <a:gd name="T13" fmla="*/ 0 h 172"/>
                <a:gd name="T14" fmla="*/ 84 w 152"/>
                <a:gd name="T15" fmla="*/ 0 h 172"/>
                <a:gd name="T16" fmla="*/ 100 w 152"/>
                <a:gd name="T17" fmla="*/ 0 h 172"/>
                <a:gd name="T18" fmla="*/ 114 w 152"/>
                <a:gd name="T19" fmla="*/ 4 h 172"/>
                <a:gd name="T20" fmla="*/ 124 w 152"/>
                <a:gd name="T21" fmla="*/ 8 h 172"/>
                <a:gd name="T22" fmla="*/ 134 w 152"/>
                <a:gd name="T23" fmla="*/ 14 h 172"/>
                <a:gd name="T24" fmla="*/ 134 w 152"/>
                <a:gd name="T25" fmla="*/ 14 h 172"/>
                <a:gd name="T26" fmla="*/ 140 w 152"/>
                <a:gd name="T27" fmla="*/ 20 h 172"/>
                <a:gd name="T28" fmla="*/ 146 w 152"/>
                <a:gd name="T29" fmla="*/ 28 h 172"/>
                <a:gd name="T30" fmla="*/ 150 w 152"/>
                <a:gd name="T31" fmla="*/ 38 h 172"/>
                <a:gd name="T32" fmla="*/ 152 w 152"/>
                <a:gd name="T33" fmla="*/ 50 h 172"/>
                <a:gd name="T34" fmla="*/ 152 w 152"/>
                <a:gd name="T35" fmla="*/ 50 h 172"/>
                <a:gd name="T36" fmla="*/ 150 w 152"/>
                <a:gd name="T37" fmla="*/ 62 h 172"/>
                <a:gd name="T38" fmla="*/ 148 w 152"/>
                <a:gd name="T39" fmla="*/ 70 h 172"/>
                <a:gd name="T40" fmla="*/ 142 w 152"/>
                <a:gd name="T41" fmla="*/ 78 h 172"/>
                <a:gd name="T42" fmla="*/ 138 w 152"/>
                <a:gd name="T43" fmla="*/ 84 h 172"/>
                <a:gd name="T44" fmla="*/ 126 w 152"/>
                <a:gd name="T45" fmla="*/ 92 h 172"/>
                <a:gd name="T46" fmla="*/ 116 w 152"/>
                <a:gd name="T47" fmla="*/ 96 h 172"/>
                <a:gd name="T48" fmla="*/ 150 w 152"/>
                <a:gd name="T49" fmla="*/ 172 h 172"/>
                <a:gd name="T50" fmla="*/ 114 w 152"/>
                <a:gd name="T51" fmla="*/ 172 h 172"/>
                <a:gd name="T52" fmla="*/ 34 w 152"/>
                <a:gd name="T53" fmla="*/ 76 h 172"/>
                <a:gd name="T54" fmla="*/ 78 w 152"/>
                <a:gd name="T55" fmla="*/ 76 h 172"/>
                <a:gd name="T56" fmla="*/ 78 w 152"/>
                <a:gd name="T57" fmla="*/ 76 h 172"/>
                <a:gd name="T58" fmla="*/ 90 w 152"/>
                <a:gd name="T59" fmla="*/ 76 h 172"/>
                <a:gd name="T60" fmla="*/ 102 w 152"/>
                <a:gd name="T61" fmla="*/ 72 h 172"/>
                <a:gd name="T62" fmla="*/ 108 w 152"/>
                <a:gd name="T63" fmla="*/ 68 h 172"/>
                <a:gd name="T64" fmla="*/ 112 w 152"/>
                <a:gd name="T65" fmla="*/ 64 h 172"/>
                <a:gd name="T66" fmla="*/ 114 w 152"/>
                <a:gd name="T67" fmla="*/ 58 h 172"/>
                <a:gd name="T68" fmla="*/ 114 w 152"/>
                <a:gd name="T69" fmla="*/ 50 h 172"/>
                <a:gd name="T70" fmla="*/ 114 w 152"/>
                <a:gd name="T71" fmla="*/ 50 h 172"/>
                <a:gd name="T72" fmla="*/ 114 w 152"/>
                <a:gd name="T73" fmla="*/ 40 h 172"/>
                <a:gd name="T74" fmla="*/ 108 w 152"/>
                <a:gd name="T75" fmla="*/ 32 h 172"/>
                <a:gd name="T76" fmla="*/ 102 w 152"/>
                <a:gd name="T77" fmla="*/ 30 h 172"/>
                <a:gd name="T78" fmla="*/ 96 w 152"/>
                <a:gd name="T79" fmla="*/ 26 h 172"/>
                <a:gd name="T80" fmla="*/ 90 w 152"/>
                <a:gd name="T81" fmla="*/ 26 h 172"/>
                <a:gd name="T82" fmla="*/ 80 w 152"/>
                <a:gd name="T83" fmla="*/ 24 h 172"/>
                <a:gd name="T84" fmla="*/ 34 w 152"/>
                <a:gd name="T85" fmla="*/ 24 h 172"/>
                <a:gd name="T86" fmla="*/ 34 w 152"/>
                <a:gd name="T87" fmla="*/ 7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2" h="172">
                  <a:moveTo>
                    <a:pt x="114" y="172"/>
                  </a:moveTo>
                  <a:lnTo>
                    <a:pt x="84" y="102"/>
                  </a:lnTo>
                  <a:lnTo>
                    <a:pt x="34" y="102"/>
                  </a:lnTo>
                  <a:lnTo>
                    <a:pt x="34" y="172"/>
                  </a:lnTo>
                  <a:lnTo>
                    <a:pt x="0" y="172"/>
                  </a:lnTo>
                  <a:lnTo>
                    <a:pt x="0" y="0"/>
                  </a:lnTo>
                  <a:lnTo>
                    <a:pt x="84" y="0"/>
                  </a:lnTo>
                  <a:lnTo>
                    <a:pt x="84" y="0"/>
                  </a:lnTo>
                  <a:lnTo>
                    <a:pt x="100" y="0"/>
                  </a:lnTo>
                  <a:lnTo>
                    <a:pt x="114" y="4"/>
                  </a:lnTo>
                  <a:lnTo>
                    <a:pt x="124" y="8"/>
                  </a:lnTo>
                  <a:lnTo>
                    <a:pt x="134" y="14"/>
                  </a:lnTo>
                  <a:lnTo>
                    <a:pt x="134" y="14"/>
                  </a:lnTo>
                  <a:lnTo>
                    <a:pt x="140" y="20"/>
                  </a:lnTo>
                  <a:lnTo>
                    <a:pt x="146" y="28"/>
                  </a:lnTo>
                  <a:lnTo>
                    <a:pt x="150" y="38"/>
                  </a:lnTo>
                  <a:lnTo>
                    <a:pt x="152" y="50"/>
                  </a:lnTo>
                  <a:lnTo>
                    <a:pt x="152" y="50"/>
                  </a:lnTo>
                  <a:lnTo>
                    <a:pt x="150" y="62"/>
                  </a:lnTo>
                  <a:lnTo>
                    <a:pt x="148" y="70"/>
                  </a:lnTo>
                  <a:lnTo>
                    <a:pt x="142" y="78"/>
                  </a:lnTo>
                  <a:lnTo>
                    <a:pt x="138" y="84"/>
                  </a:lnTo>
                  <a:lnTo>
                    <a:pt x="126" y="92"/>
                  </a:lnTo>
                  <a:lnTo>
                    <a:pt x="116" y="96"/>
                  </a:lnTo>
                  <a:lnTo>
                    <a:pt x="150" y="172"/>
                  </a:lnTo>
                  <a:lnTo>
                    <a:pt x="114" y="172"/>
                  </a:lnTo>
                  <a:close/>
                  <a:moveTo>
                    <a:pt x="34" y="76"/>
                  </a:moveTo>
                  <a:lnTo>
                    <a:pt x="78" y="76"/>
                  </a:lnTo>
                  <a:lnTo>
                    <a:pt x="78" y="76"/>
                  </a:lnTo>
                  <a:lnTo>
                    <a:pt x="90" y="76"/>
                  </a:lnTo>
                  <a:lnTo>
                    <a:pt x="102" y="72"/>
                  </a:lnTo>
                  <a:lnTo>
                    <a:pt x="108" y="68"/>
                  </a:lnTo>
                  <a:lnTo>
                    <a:pt x="112" y="64"/>
                  </a:lnTo>
                  <a:lnTo>
                    <a:pt x="114" y="58"/>
                  </a:lnTo>
                  <a:lnTo>
                    <a:pt x="114" y="50"/>
                  </a:lnTo>
                  <a:lnTo>
                    <a:pt x="114" y="50"/>
                  </a:lnTo>
                  <a:lnTo>
                    <a:pt x="114" y="40"/>
                  </a:lnTo>
                  <a:lnTo>
                    <a:pt x="108" y="32"/>
                  </a:lnTo>
                  <a:lnTo>
                    <a:pt x="102" y="30"/>
                  </a:lnTo>
                  <a:lnTo>
                    <a:pt x="96" y="26"/>
                  </a:lnTo>
                  <a:lnTo>
                    <a:pt x="90" y="26"/>
                  </a:lnTo>
                  <a:lnTo>
                    <a:pt x="80" y="24"/>
                  </a:lnTo>
                  <a:lnTo>
                    <a:pt x="34" y="24"/>
                  </a:lnTo>
                  <a:lnTo>
                    <a:pt x="34" y="76"/>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8" name="Freeform 9">
              <a:extLst>
                <a:ext uri="{FF2B5EF4-FFF2-40B4-BE49-F238E27FC236}">
                  <a16:creationId xmlns:a16="http://schemas.microsoft.com/office/drawing/2014/main" id="{1BFE10D4-645E-4879-942E-47B9D81182B5}"/>
                </a:ext>
              </a:extLst>
            </p:cNvPr>
            <p:cNvSpPr>
              <a:spLocks/>
            </p:cNvSpPr>
            <p:nvPr userDrawn="1"/>
          </p:nvSpPr>
          <p:spPr bwMode="auto">
            <a:xfrm>
              <a:off x="9636125" y="2049463"/>
              <a:ext cx="298450" cy="273050"/>
            </a:xfrm>
            <a:custGeom>
              <a:avLst/>
              <a:gdLst>
                <a:gd name="T0" fmla="*/ 154 w 188"/>
                <a:gd name="T1" fmla="*/ 172 h 172"/>
                <a:gd name="T2" fmla="*/ 154 w 188"/>
                <a:gd name="T3" fmla="*/ 22 h 172"/>
                <a:gd name="T4" fmla="*/ 100 w 188"/>
                <a:gd name="T5" fmla="*/ 172 h 172"/>
                <a:gd name="T6" fmla="*/ 82 w 188"/>
                <a:gd name="T7" fmla="*/ 172 h 172"/>
                <a:gd name="T8" fmla="*/ 28 w 188"/>
                <a:gd name="T9" fmla="*/ 22 h 172"/>
                <a:gd name="T10" fmla="*/ 28 w 188"/>
                <a:gd name="T11" fmla="*/ 172 h 172"/>
                <a:gd name="T12" fmla="*/ 0 w 188"/>
                <a:gd name="T13" fmla="*/ 172 h 172"/>
                <a:gd name="T14" fmla="*/ 0 w 188"/>
                <a:gd name="T15" fmla="*/ 0 h 172"/>
                <a:gd name="T16" fmla="*/ 54 w 188"/>
                <a:gd name="T17" fmla="*/ 0 h 172"/>
                <a:gd name="T18" fmla="*/ 94 w 188"/>
                <a:gd name="T19" fmla="*/ 110 h 172"/>
                <a:gd name="T20" fmla="*/ 134 w 188"/>
                <a:gd name="T21" fmla="*/ 0 h 172"/>
                <a:gd name="T22" fmla="*/ 188 w 188"/>
                <a:gd name="T23" fmla="*/ 0 h 172"/>
                <a:gd name="T24" fmla="*/ 188 w 188"/>
                <a:gd name="T25" fmla="*/ 172 h 172"/>
                <a:gd name="T26" fmla="*/ 154 w 188"/>
                <a:gd name="T27"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8" h="172">
                  <a:moveTo>
                    <a:pt x="154" y="172"/>
                  </a:moveTo>
                  <a:lnTo>
                    <a:pt x="154" y="22"/>
                  </a:lnTo>
                  <a:lnTo>
                    <a:pt x="100" y="172"/>
                  </a:lnTo>
                  <a:lnTo>
                    <a:pt x="82" y="172"/>
                  </a:lnTo>
                  <a:lnTo>
                    <a:pt x="28" y="22"/>
                  </a:lnTo>
                  <a:lnTo>
                    <a:pt x="28" y="172"/>
                  </a:lnTo>
                  <a:lnTo>
                    <a:pt x="0" y="172"/>
                  </a:lnTo>
                  <a:lnTo>
                    <a:pt x="0" y="0"/>
                  </a:lnTo>
                  <a:lnTo>
                    <a:pt x="54" y="0"/>
                  </a:lnTo>
                  <a:lnTo>
                    <a:pt x="94" y="110"/>
                  </a:lnTo>
                  <a:lnTo>
                    <a:pt x="134" y="0"/>
                  </a:lnTo>
                  <a:lnTo>
                    <a:pt x="188" y="0"/>
                  </a:lnTo>
                  <a:lnTo>
                    <a:pt x="188" y="172"/>
                  </a:lnTo>
                  <a:lnTo>
                    <a:pt x="154" y="172"/>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9" name="Freeform 10">
              <a:extLst>
                <a:ext uri="{FF2B5EF4-FFF2-40B4-BE49-F238E27FC236}">
                  <a16:creationId xmlns:a16="http://schemas.microsoft.com/office/drawing/2014/main" id="{3C74BEA4-0E4D-46D9-A0BE-8C369AE3DA5D}"/>
                </a:ext>
              </a:extLst>
            </p:cNvPr>
            <p:cNvSpPr>
              <a:spLocks noEditPoints="1"/>
            </p:cNvSpPr>
            <p:nvPr userDrawn="1"/>
          </p:nvSpPr>
          <p:spPr bwMode="auto">
            <a:xfrm>
              <a:off x="9947275" y="2049463"/>
              <a:ext cx="273050" cy="273050"/>
            </a:xfrm>
            <a:custGeom>
              <a:avLst/>
              <a:gdLst>
                <a:gd name="T0" fmla="*/ 172 w 172"/>
                <a:gd name="T1" fmla="*/ 172 h 172"/>
                <a:gd name="T2" fmla="*/ 134 w 172"/>
                <a:gd name="T3" fmla="*/ 172 h 172"/>
                <a:gd name="T4" fmla="*/ 118 w 172"/>
                <a:gd name="T5" fmla="*/ 130 h 172"/>
                <a:gd name="T6" fmla="*/ 44 w 172"/>
                <a:gd name="T7" fmla="*/ 130 h 172"/>
                <a:gd name="T8" fmla="*/ 30 w 172"/>
                <a:gd name="T9" fmla="*/ 172 h 172"/>
                <a:gd name="T10" fmla="*/ 0 w 172"/>
                <a:gd name="T11" fmla="*/ 172 h 172"/>
                <a:gd name="T12" fmla="*/ 64 w 172"/>
                <a:gd name="T13" fmla="*/ 0 h 172"/>
                <a:gd name="T14" fmla="*/ 106 w 172"/>
                <a:gd name="T15" fmla="*/ 0 h 172"/>
                <a:gd name="T16" fmla="*/ 172 w 172"/>
                <a:gd name="T17" fmla="*/ 172 h 172"/>
                <a:gd name="T18" fmla="*/ 110 w 172"/>
                <a:gd name="T19" fmla="*/ 106 h 172"/>
                <a:gd name="T20" fmla="*/ 82 w 172"/>
                <a:gd name="T21" fmla="*/ 30 h 172"/>
                <a:gd name="T22" fmla="*/ 54 w 172"/>
                <a:gd name="T23" fmla="*/ 106 h 172"/>
                <a:gd name="T24" fmla="*/ 110 w 172"/>
                <a:gd name="T25" fmla="*/ 10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 h="172">
                  <a:moveTo>
                    <a:pt x="172" y="172"/>
                  </a:moveTo>
                  <a:lnTo>
                    <a:pt x="134" y="172"/>
                  </a:lnTo>
                  <a:lnTo>
                    <a:pt x="118" y="130"/>
                  </a:lnTo>
                  <a:lnTo>
                    <a:pt x="44" y="130"/>
                  </a:lnTo>
                  <a:lnTo>
                    <a:pt x="30" y="172"/>
                  </a:lnTo>
                  <a:lnTo>
                    <a:pt x="0" y="172"/>
                  </a:lnTo>
                  <a:lnTo>
                    <a:pt x="64" y="0"/>
                  </a:lnTo>
                  <a:lnTo>
                    <a:pt x="106" y="0"/>
                  </a:lnTo>
                  <a:lnTo>
                    <a:pt x="172" y="172"/>
                  </a:lnTo>
                  <a:close/>
                  <a:moveTo>
                    <a:pt x="110" y="106"/>
                  </a:moveTo>
                  <a:lnTo>
                    <a:pt x="82" y="30"/>
                  </a:lnTo>
                  <a:lnTo>
                    <a:pt x="54" y="106"/>
                  </a:lnTo>
                  <a:lnTo>
                    <a:pt x="110" y="106"/>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0" name="Freeform 11">
              <a:extLst>
                <a:ext uri="{FF2B5EF4-FFF2-40B4-BE49-F238E27FC236}">
                  <a16:creationId xmlns:a16="http://schemas.microsoft.com/office/drawing/2014/main" id="{F84BE46F-8CDC-4E07-AB11-D15EB7F5D67E}"/>
                </a:ext>
              </a:extLst>
            </p:cNvPr>
            <p:cNvSpPr>
              <a:spLocks/>
            </p:cNvSpPr>
            <p:nvPr userDrawn="1"/>
          </p:nvSpPr>
          <p:spPr bwMode="auto">
            <a:xfrm>
              <a:off x="8154988" y="2046288"/>
              <a:ext cx="269875" cy="276225"/>
            </a:xfrm>
            <a:custGeom>
              <a:avLst/>
              <a:gdLst>
                <a:gd name="T0" fmla="*/ 132 w 170"/>
                <a:gd name="T1" fmla="*/ 56 h 174"/>
                <a:gd name="T2" fmla="*/ 170 w 170"/>
                <a:gd name="T3" fmla="*/ 10 h 174"/>
                <a:gd name="T4" fmla="*/ 170 w 170"/>
                <a:gd name="T5" fmla="*/ 10 h 174"/>
                <a:gd name="T6" fmla="*/ 156 w 170"/>
                <a:gd name="T7" fmla="*/ 2 h 174"/>
                <a:gd name="T8" fmla="*/ 142 w 170"/>
                <a:gd name="T9" fmla="*/ 0 h 174"/>
                <a:gd name="T10" fmla="*/ 142 w 170"/>
                <a:gd name="T11" fmla="*/ 0 h 174"/>
                <a:gd name="T12" fmla="*/ 128 w 170"/>
                <a:gd name="T13" fmla="*/ 2 h 174"/>
                <a:gd name="T14" fmla="*/ 116 w 170"/>
                <a:gd name="T15" fmla="*/ 6 h 174"/>
                <a:gd name="T16" fmla="*/ 116 w 170"/>
                <a:gd name="T17" fmla="*/ 6 h 174"/>
                <a:gd name="T18" fmla="*/ 102 w 170"/>
                <a:gd name="T19" fmla="*/ 16 h 174"/>
                <a:gd name="T20" fmla="*/ 88 w 170"/>
                <a:gd name="T21" fmla="*/ 32 h 174"/>
                <a:gd name="T22" fmla="*/ 98 w 170"/>
                <a:gd name="T23" fmla="*/ 4 h 174"/>
                <a:gd name="T24" fmla="*/ 62 w 170"/>
                <a:gd name="T25" fmla="*/ 4 h 174"/>
                <a:gd name="T26" fmla="*/ 0 w 170"/>
                <a:gd name="T27" fmla="*/ 174 h 174"/>
                <a:gd name="T28" fmla="*/ 42 w 170"/>
                <a:gd name="T29" fmla="*/ 174 h 174"/>
                <a:gd name="T30" fmla="*/ 62 w 170"/>
                <a:gd name="T31" fmla="*/ 118 h 174"/>
                <a:gd name="T32" fmla="*/ 62 w 170"/>
                <a:gd name="T33" fmla="*/ 118 h 174"/>
                <a:gd name="T34" fmla="*/ 70 w 170"/>
                <a:gd name="T35" fmla="*/ 98 h 174"/>
                <a:gd name="T36" fmla="*/ 76 w 170"/>
                <a:gd name="T37" fmla="*/ 82 h 174"/>
                <a:gd name="T38" fmla="*/ 84 w 170"/>
                <a:gd name="T39" fmla="*/ 70 h 174"/>
                <a:gd name="T40" fmla="*/ 92 w 170"/>
                <a:gd name="T41" fmla="*/ 62 h 174"/>
                <a:gd name="T42" fmla="*/ 92 w 170"/>
                <a:gd name="T43" fmla="*/ 62 h 174"/>
                <a:gd name="T44" fmla="*/ 98 w 170"/>
                <a:gd name="T45" fmla="*/ 56 h 174"/>
                <a:gd name="T46" fmla="*/ 104 w 170"/>
                <a:gd name="T47" fmla="*/ 54 h 174"/>
                <a:gd name="T48" fmla="*/ 110 w 170"/>
                <a:gd name="T49" fmla="*/ 52 h 174"/>
                <a:gd name="T50" fmla="*/ 116 w 170"/>
                <a:gd name="T51" fmla="*/ 50 h 174"/>
                <a:gd name="T52" fmla="*/ 116 w 170"/>
                <a:gd name="T53" fmla="*/ 50 h 174"/>
                <a:gd name="T54" fmla="*/ 124 w 170"/>
                <a:gd name="T55" fmla="*/ 52 h 174"/>
                <a:gd name="T56" fmla="*/ 132 w 170"/>
                <a:gd name="T57" fmla="*/ 56 h 174"/>
                <a:gd name="T58" fmla="*/ 132 w 170"/>
                <a:gd name="T59" fmla="*/ 5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0" h="174">
                  <a:moveTo>
                    <a:pt x="132" y="56"/>
                  </a:moveTo>
                  <a:lnTo>
                    <a:pt x="170" y="10"/>
                  </a:lnTo>
                  <a:lnTo>
                    <a:pt x="170" y="10"/>
                  </a:lnTo>
                  <a:lnTo>
                    <a:pt x="156" y="2"/>
                  </a:lnTo>
                  <a:lnTo>
                    <a:pt x="142" y="0"/>
                  </a:lnTo>
                  <a:lnTo>
                    <a:pt x="142" y="0"/>
                  </a:lnTo>
                  <a:lnTo>
                    <a:pt x="128" y="2"/>
                  </a:lnTo>
                  <a:lnTo>
                    <a:pt x="116" y="6"/>
                  </a:lnTo>
                  <a:lnTo>
                    <a:pt x="116" y="6"/>
                  </a:lnTo>
                  <a:lnTo>
                    <a:pt x="102" y="16"/>
                  </a:lnTo>
                  <a:lnTo>
                    <a:pt x="88" y="32"/>
                  </a:lnTo>
                  <a:lnTo>
                    <a:pt x="98" y="4"/>
                  </a:lnTo>
                  <a:lnTo>
                    <a:pt x="62" y="4"/>
                  </a:lnTo>
                  <a:lnTo>
                    <a:pt x="0" y="174"/>
                  </a:lnTo>
                  <a:lnTo>
                    <a:pt x="42" y="174"/>
                  </a:lnTo>
                  <a:lnTo>
                    <a:pt x="62" y="118"/>
                  </a:lnTo>
                  <a:lnTo>
                    <a:pt x="62" y="118"/>
                  </a:lnTo>
                  <a:lnTo>
                    <a:pt x="70" y="98"/>
                  </a:lnTo>
                  <a:lnTo>
                    <a:pt x="76" y="82"/>
                  </a:lnTo>
                  <a:lnTo>
                    <a:pt x="84" y="70"/>
                  </a:lnTo>
                  <a:lnTo>
                    <a:pt x="92" y="62"/>
                  </a:lnTo>
                  <a:lnTo>
                    <a:pt x="92" y="62"/>
                  </a:lnTo>
                  <a:lnTo>
                    <a:pt x="98" y="56"/>
                  </a:lnTo>
                  <a:lnTo>
                    <a:pt x="104" y="54"/>
                  </a:lnTo>
                  <a:lnTo>
                    <a:pt x="110" y="52"/>
                  </a:lnTo>
                  <a:lnTo>
                    <a:pt x="116" y="50"/>
                  </a:lnTo>
                  <a:lnTo>
                    <a:pt x="116" y="50"/>
                  </a:lnTo>
                  <a:lnTo>
                    <a:pt x="124" y="52"/>
                  </a:lnTo>
                  <a:lnTo>
                    <a:pt x="132" y="56"/>
                  </a:lnTo>
                  <a:lnTo>
                    <a:pt x="132" y="56"/>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1" name="Freeform 12">
              <a:extLst>
                <a:ext uri="{FF2B5EF4-FFF2-40B4-BE49-F238E27FC236}">
                  <a16:creationId xmlns:a16="http://schemas.microsoft.com/office/drawing/2014/main" id="{D3F8795D-14CA-4144-89CB-BBBEB57598D0}"/>
                </a:ext>
              </a:extLst>
            </p:cNvPr>
            <p:cNvSpPr>
              <a:spLocks noEditPoints="1"/>
            </p:cNvSpPr>
            <p:nvPr userDrawn="1"/>
          </p:nvSpPr>
          <p:spPr bwMode="auto">
            <a:xfrm>
              <a:off x="8326438" y="2046288"/>
              <a:ext cx="263525" cy="282575"/>
            </a:xfrm>
            <a:custGeom>
              <a:avLst/>
              <a:gdLst>
                <a:gd name="T0" fmla="*/ 166 w 166"/>
                <a:gd name="T1" fmla="*/ 2 h 178"/>
                <a:gd name="T2" fmla="*/ 142 w 166"/>
                <a:gd name="T3" fmla="*/ 0 h 178"/>
                <a:gd name="T4" fmla="*/ 124 w 166"/>
                <a:gd name="T5" fmla="*/ 0 h 178"/>
                <a:gd name="T6" fmla="*/ 108 w 166"/>
                <a:gd name="T7" fmla="*/ 2 h 178"/>
                <a:gd name="T8" fmla="*/ 80 w 166"/>
                <a:gd name="T9" fmla="*/ 10 h 178"/>
                <a:gd name="T10" fmla="*/ 68 w 166"/>
                <a:gd name="T11" fmla="*/ 18 h 178"/>
                <a:gd name="T12" fmla="*/ 56 w 166"/>
                <a:gd name="T13" fmla="*/ 26 h 178"/>
                <a:gd name="T14" fmla="*/ 36 w 166"/>
                <a:gd name="T15" fmla="*/ 52 h 178"/>
                <a:gd name="T16" fmla="*/ 96 w 166"/>
                <a:gd name="T17" fmla="*/ 58 h 178"/>
                <a:gd name="T18" fmla="*/ 112 w 166"/>
                <a:gd name="T19" fmla="*/ 44 h 178"/>
                <a:gd name="T20" fmla="*/ 120 w 166"/>
                <a:gd name="T21" fmla="*/ 40 h 178"/>
                <a:gd name="T22" fmla="*/ 132 w 166"/>
                <a:gd name="T23" fmla="*/ 38 h 178"/>
                <a:gd name="T24" fmla="*/ 144 w 166"/>
                <a:gd name="T25" fmla="*/ 44 h 178"/>
                <a:gd name="T26" fmla="*/ 146 w 166"/>
                <a:gd name="T27" fmla="*/ 52 h 178"/>
                <a:gd name="T28" fmla="*/ 144 w 166"/>
                <a:gd name="T29" fmla="*/ 62 h 178"/>
                <a:gd name="T30" fmla="*/ 126 w 166"/>
                <a:gd name="T31" fmla="*/ 68 h 178"/>
                <a:gd name="T32" fmla="*/ 76 w 166"/>
                <a:gd name="T33" fmla="*/ 78 h 178"/>
                <a:gd name="T34" fmla="*/ 46 w 166"/>
                <a:gd name="T35" fmla="*/ 86 h 178"/>
                <a:gd name="T36" fmla="*/ 26 w 166"/>
                <a:gd name="T37" fmla="*/ 96 h 178"/>
                <a:gd name="T38" fmla="*/ 18 w 166"/>
                <a:gd name="T39" fmla="*/ 104 h 178"/>
                <a:gd name="T40" fmla="*/ 8 w 166"/>
                <a:gd name="T41" fmla="*/ 120 h 178"/>
                <a:gd name="T42" fmla="*/ 4 w 166"/>
                <a:gd name="T43" fmla="*/ 128 h 178"/>
                <a:gd name="T44" fmla="*/ 0 w 166"/>
                <a:gd name="T45" fmla="*/ 148 h 178"/>
                <a:gd name="T46" fmla="*/ 6 w 166"/>
                <a:gd name="T47" fmla="*/ 164 h 178"/>
                <a:gd name="T48" fmla="*/ 14 w 166"/>
                <a:gd name="T49" fmla="*/ 170 h 178"/>
                <a:gd name="T50" fmla="*/ 34 w 166"/>
                <a:gd name="T51" fmla="*/ 176 h 178"/>
                <a:gd name="T52" fmla="*/ 48 w 166"/>
                <a:gd name="T53" fmla="*/ 178 h 178"/>
                <a:gd name="T54" fmla="*/ 80 w 166"/>
                <a:gd name="T55" fmla="*/ 174 h 178"/>
                <a:gd name="T56" fmla="*/ 90 w 166"/>
                <a:gd name="T57" fmla="*/ 170 h 178"/>
                <a:gd name="T58" fmla="*/ 114 w 166"/>
                <a:gd name="T59" fmla="*/ 158 h 178"/>
                <a:gd name="T60" fmla="*/ 132 w 166"/>
                <a:gd name="T61" fmla="*/ 174 h 178"/>
                <a:gd name="T62" fmla="*/ 166 w 166"/>
                <a:gd name="T63" fmla="*/ 2 h 178"/>
                <a:gd name="T64" fmla="*/ 126 w 166"/>
                <a:gd name="T65" fmla="*/ 106 h 178"/>
                <a:gd name="T66" fmla="*/ 114 w 166"/>
                <a:gd name="T67" fmla="*/ 126 h 178"/>
                <a:gd name="T68" fmla="*/ 106 w 166"/>
                <a:gd name="T69" fmla="*/ 134 h 178"/>
                <a:gd name="T70" fmla="*/ 94 w 166"/>
                <a:gd name="T71" fmla="*/ 140 h 178"/>
                <a:gd name="T72" fmla="*/ 70 w 166"/>
                <a:gd name="T73" fmla="*/ 146 h 178"/>
                <a:gd name="T74" fmla="*/ 60 w 166"/>
                <a:gd name="T75" fmla="*/ 146 h 178"/>
                <a:gd name="T76" fmla="*/ 54 w 166"/>
                <a:gd name="T77" fmla="*/ 142 h 178"/>
                <a:gd name="T78" fmla="*/ 54 w 166"/>
                <a:gd name="T79" fmla="*/ 128 h 178"/>
                <a:gd name="T80" fmla="*/ 58 w 166"/>
                <a:gd name="T81" fmla="*/ 120 h 178"/>
                <a:gd name="T82" fmla="*/ 64 w 166"/>
                <a:gd name="T83" fmla="*/ 114 h 178"/>
                <a:gd name="T84" fmla="*/ 96 w 166"/>
                <a:gd name="T85" fmla="*/ 104 h 178"/>
                <a:gd name="T86" fmla="*/ 130 w 166"/>
                <a:gd name="T87" fmla="*/ 94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6" h="178">
                  <a:moveTo>
                    <a:pt x="166" y="2"/>
                  </a:moveTo>
                  <a:lnTo>
                    <a:pt x="166" y="2"/>
                  </a:lnTo>
                  <a:lnTo>
                    <a:pt x="152" y="0"/>
                  </a:lnTo>
                  <a:lnTo>
                    <a:pt x="142" y="0"/>
                  </a:lnTo>
                  <a:lnTo>
                    <a:pt x="142" y="0"/>
                  </a:lnTo>
                  <a:lnTo>
                    <a:pt x="124" y="0"/>
                  </a:lnTo>
                  <a:lnTo>
                    <a:pt x="108" y="2"/>
                  </a:lnTo>
                  <a:lnTo>
                    <a:pt x="108" y="2"/>
                  </a:lnTo>
                  <a:lnTo>
                    <a:pt x="94" y="6"/>
                  </a:lnTo>
                  <a:lnTo>
                    <a:pt x="80" y="10"/>
                  </a:lnTo>
                  <a:lnTo>
                    <a:pt x="80" y="10"/>
                  </a:lnTo>
                  <a:lnTo>
                    <a:pt x="68" y="18"/>
                  </a:lnTo>
                  <a:lnTo>
                    <a:pt x="56" y="26"/>
                  </a:lnTo>
                  <a:lnTo>
                    <a:pt x="56" y="26"/>
                  </a:lnTo>
                  <a:lnTo>
                    <a:pt x="46" y="38"/>
                  </a:lnTo>
                  <a:lnTo>
                    <a:pt x="36" y="52"/>
                  </a:lnTo>
                  <a:lnTo>
                    <a:pt x="96" y="58"/>
                  </a:lnTo>
                  <a:lnTo>
                    <a:pt x="96" y="58"/>
                  </a:lnTo>
                  <a:lnTo>
                    <a:pt x="104" y="50"/>
                  </a:lnTo>
                  <a:lnTo>
                    <a:pt x="112" y="44"/>
                  </a:lnTo>
                  <a:lnTo>
                    <a:pt x="112" y="44"/>
                  </a:lnTo>
                  <a:lnTo>
                    <a:pt x="120" y="40"/>
                  </a:lnTo>
                  <a:lnTo>
                    <a:pt x="132" y="38"/>
                  </a:lnTo>
                  <a:lnTo>
                    <a:pt x="132" y="38"/>
                  </a:lnTo>
                  <a:lnTo>
                    <a:pt x="140" y="40"/>
                  </a:lnTo>
                  <a:lnTo>
                    <a:pt x="144" y="44"/>
                  </a:lnTo>
                  <a:lnTo>
                    <a:pt x="144" y="44"/>
                  </a:lnTo>
                  <a:lnTo>
                    <a:pt x="146" y="52"/>
                  </a:lnTo>
                  <a:lnTo>
                    <a:pt x="144" y="62"/>
                  </a:lnTo>
                  <a:lnTo>
                    <a:pt x="144" y="62"/>
                  </a:lnTo>
                  <a:lnTo>
                    <a:pt x="126" y="68"/>
                  </a:lnTo>
                  <a:lnTo>
                    <a:pt x="126" y="68"/>
                  </a:lnTo>
                  <a:lnTo>
                    <a:pt x="76" y="78"/>
                  </a:lnTo>
                  <a:lnTo>
                    <a:pt x="76" y="78"/>
                  </a:lnTo>
                  <a:lnTo>
                    <a:pt x="60" y="82"/>
                  </a:lnTo>
                  <a:lnTo>
                    <a:pt x="46" y="86"/>
                  </a:lnTo>
                  <a:lnTo>
                    <a:pt x="36" y="92"/>
                  </a:lnTo>
                  <a:lnTo>
                    <a:pt x="26" y="96"/>
                  </a:lnTo>
                  <a:lnTo>
                    <a:pt x="26" y="96"/>
                  </a:lnTo>
                  <a:lnTo>
                    <a:pt x="18" y="104"/>
                  </a:lnTo>
                  <a:lnTo>
                    <a:pt x="12" y="112"/>
                  </a:lnTo>
                  <a:lnTo>
                    <a:pt x="8" y="120"/>
                  </a:lnTo>
                  <a:lnTo>
                    <a:pt x="4" y="128"/>
                  </a:lnTo>
                  <a:lnTo>
                    <a:pt x="4" y="128"/>
                  </a:lnTo>
                  <a:lnTo>
                    <a:pt x="0" y="138"/>
                  </a:lnTo>
                  <a:lnTo>
                    <a:pt x="0" y="148"/>
                  </a:lnTo>
                  <a:lnTo>
                    <a:pt x="2" y="156"/>
                  </a:lnTo>
                  <a:lnTo>
                    <a:pt x="6" y="164"/>
                  </a:lnTo>
                  <a:lnTo>
                    <a:pt x="6" y="164"/>
                  </a:lnTo>
                  <a:lnTo>
                    <a:pt x="14" y="170"/>
                  </a:lnTo>
                  <a:lnTo>
                    <a:pt x="22" y="174"/>
                  </a:lnTo>
                  <a:lnTo>
                    <a:pt x="34" y="176"/>
                  </a:lnTo>
                  <a:lnTo>
                    <a:pt x="48" y="178"/>
                  </a:lnTo>
                  <a:lnTo>
                    <a:pt x="48" y="178"/>
                  </a:lnTo>
                  <a:lnTo>
                    <a:pt x="70" y="176"/>
                  </a:lnTo>
                  <a:lnTo>
                    <a:pt x="80" y="174"/>
                  </a:lnTo>
                  <a:lnTo>
                    <a:pt x="90" y="170"/>
                  </a:lnTo>
                  <a:lnTo>
                    <a:pt x="90" y="170"/>
                  </a:lnTo>
                  <a:lnTo>
                    <a:pt x="104" y="164"/>
                  </a:lnTo>
                  <a:lnTo>
                    <a:pt x="114" y="158"/>
                  </a:lnTo>
                  <a:lnTo>
                    <a:pt x="132" y="144"/>
                  </a:lnTo>
                  <a:lnTo>
                    <a:pt x="132" y="174"/>
                  </a:lnTo>
                  <a:lnTo>
                    <a:pt x="166" y="174"/>
                  </a:lnTo>
                  <a:lnTo>
                    <a:pt x="166" y="2"/>
                  </a:lnTo>
                  <a:close/>
                  <a:moveTo>
                    <a:pt x="126" y="106"/>
                  </a:moveTo>
                  <a:lnTo>
                    <a:pt x="126" y="106"/>
                  </a:lnTo>
                  <a:lnTo>
                    <a:pt x="122" y="118"/>
                  </a:lnTo>
                  <a:lnTo>
                    <a:pt x="114" y="126"/>
                  </a:lnTo>
                  <a:lnTo>
                    <a:pt x="114" y="126"/>
                  </a:lnTo>
                  <a:lnTo>
                    <a:pt x="106" y="134"/>
                  </a:lnTo>
                  <a:lnTo>
                    <a:pt x="94" y="140"/>
                  </a:lnTo>
                  <a:lnTo>
                    <a:pt x="94" y="140"/>
                  </a:lnTo>
                  <a:lnTo>
                    <a:pt x="82" y="146"/>
                  </a:lnTo>
                  <a:lnTo>
                    <a:pt x="70" y="146"/>
                  </a:lnTo>
                  <a:lnTo>
                    <a:pt x="70" y="146"/>
                  </a:lnTo>
                  <a:lnTo>
                    <a:pt x="60" y="146"/>
                  </a:lnTo>
                  <a:lnTo>
                    <a:pt x="54" y="142"/>
                  </a:lnTo>
                  <a:lnTo>
                    <a:pt x="54" y="142"/>
                  </a:lnTo>
                  <a:lnTo>
                    <a:pt x="52" y="136"/>
                  </a:lnTo>
                  <a:lnTo>
                    <a:pt x="54" y="128"/>
                  </a:lnTo>
                  <a:lnTo>
                    <a:pt x="54" y="128"/>
                  </a:lnTo>
                  <a:lnTo>
                    <a:pt x="58" y="120"/>
                  </a:lnTo>
                  <a:lnTo>
                    <a:pt x="64" y="114"/>
                  </a:lnTo>
                  <a:lnTo>
                    <a:pt x="64" y="114"/>
                  </a:lnTo>
                  <a:lnTo>
                    <a:pt x="76" y="108"/>
                  </a:lnTo>
                  <a:lnTo>
                    <a:pt x="96" y="104"/>
                  </a:lnTo>
                  <a:lnTo>
                    <a:pt x="96" y="104"/>
                  </a:lnTo>
                  <a:lnTo>
                    <a:pt x="130" y="94"/>
                  </a:lnTo>
                  <a:lnTo>
                    <a:pt x="126" y="106"/>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2" name="Freeform 13">
              <a:extLst>
                <a:ext uri="{FF2B5EF4-FFF2-40B4-BE49-F238E27FC236}">
                  <a16:creationId xmlns:a16="http://schemas.microsoft.com/office/drawing/2014/main" id="{4E42BBE6-DCC9-45E2-B25E-19BDEB4BDE08}"/>
                </a:ext>
              </a:extLst>
            </p:cNvPr>
            <p:cNvSpPr>
              <a:spLocks noEditPoints="1"/>
            </p:cNvSpPr>
            <p:nvPr userDrawn="1"/>
          </p:nvSpPr>
          <p:spPr bwMode="auto">
            <a:xfrm>
              <a:off x="7872413" y="2043113"/>
              <a:ext cx="330200" cy="282575"/>
            </a:xfrm>
            <a:custGeom>
              <a:avLst/>
              <a:gdLst>
                <a:gd name="T0" fmla="*/ 202 w 208"/>
                <a:gd name="T1" fmla="*/ 30 h 178"/>
                <a:gd name="T2" fmla="*/ 192 w 208"/>
                <a:gd name="T3" fmla="*/ 18 h 178"/>
                <a:gd name="T4" fmla="*/ 178 w 208"/>
                <a:gd name="T5" fmla="*/ 8 h 178"/>
                <a:gd name="T6" fmla="*/ 158 w 208"/>
                <a:gd name="T7" fmla="*/ 2 h 178"/>
                <a:gd name="T8" fmla="*/ 136 w 208"/>
                <a:gd name="T9" fmla="*/ 0 h 178"/>
                <a:gd name="T10" fmla="*/ 92 w 208"/>
                <a:gd name="T11" fmla="*/ 8 h 178"/>
                <a:gd name="T12" fmla="*/ 54 w 208"/>
                <a:gd name="T13" fmla="*/ 26 h 178"/>
                <a:gd name="T14" fmla="*/ 38 w 208"/>
                <a:gd name="T15" fmla="*/ 40 h 178"/>
                <a:gd name="T16" fmla="*/ 14 w 208"/>
                <a:gd name="T17" fmla="*/ 72 h 178"/>
                <a:gd name="T18" fmla="*/ 6 w 208"/>
                <a:gd name="T19" fmla="*/ 90 h 178"/>
                <a:gd name="T20" fmla="*/ 0 w 208"/>
                <a:gd name="T21" fmla="*/ 128 h 178"/>
                <a:gd name="T22" fmla="*/ 4 w 208"/>
                <a:gd name="T23" fmla="*/ 144 h 178"/>
                <a:gd name="T24" fmla="*/ 12 w 208"/>
                <a:gd name="T25" fmla="*/ 158 h 178"/>
                <a:gd name="T26" fmla="*/ 22 w 208"/>
                <a:gd name="T27" fmla="*/ 166 h 178"/>
                <a:gd name="T28" fmla="*/ 52 w 208"/>
                <a:gd name="T29" fmla="*/ 178 h 178"/>
                <a:gd name="T30" fmla="*/ 70 w 208"/>
                <a:gd name="T31" fmla="*/ 178 h 178"/>
                <a:gd name="T32" fmla="*/ 114 w 208"/>
                <a:gd name="T33" fmla="*/ 172 h 178"/>
                <a:gd name="T34" fmla="*/ 152 w 208"/>
                <a:gd name="T35" fmla="*/ 154 h 178"/>
                <a:gd name="T36" fmla="*/ 168 w 208"/>
                <a:gd name="T37" fmla="*/ 140 h 178"/>
                <a:gd name="T38" fmla="*/ 192 w 208"/>
                <a:gd name="T39" fmla="*/ 108 h 178"/>
                <a:gd name="T40" fmla="*/ 202 w 208"/>
                <a:gd name="T41" fmla="*/ 90 h 178"/>
                <a:gd name="T42" fmla="*/ 208 w 208"/>
                <a:gd name="T43" fmla="*/ 58 h 178"/>
                <a:gd name="T44" fmla="*/ 202 w 208"/>
                <a:gd name="T45" fmla="*/ 30 h 178"/>
                <a:gd name="T46" fmla="*/ 154 w 208"/>
                <a:gd name="T47" fmla="*/ 90 h 178"/>
                <a:gd name="T48" fmla="*/ 146 w 208"/>
                <a:gd name="T49" fmla="*/ 102 h 178"/>
                <a:gd name="T50" fmla="*/ 130 w 208"/>
                <a:gd name="T51" fmla="*/ 124 h 178"/>
                <a:gd name="T52" fmla="*/ 122 w 208"/>
                <a:gd name="T53" fmla="*/ 130 h 178"/>
                <a:gd name="T54" fmla="*/ 102 w 208"/>
                <a:gd name="T55" fmla="*/ 140 h 178"/>
                <a:gd name="T56" fmla="*/ 80 w 208"/>
                <a:gd name="T57" fmla="*/ 144 h 178"/>
                <a:gd name="T58" fmla="*/ 72 w 208"/>
                <a:gd name="T59" fmla="*/ 142 h 178"/>
                <a:gd name="T60" fmla="*/ 56 w 208"/>
                <a:gd name="T61" fmla="*/ 136 h 178"/>
                <a:gd name="T62" fmla="*/ 52 w 208"/>
                <a:gd name="T63" fmla="*/ 130 h 178"/>
                <a:gd name="T64" fmla="*/ 50 w 208"/>
                <a:gd name="T65" fmla="*/ 114 h 178"/>
                <a:gd name="T66" fmla="*/ 56 w 208"/>
                <a:gd name="T67" fmla="*/ 90 h 178"/>
                <a:gd name="T68" fmla="*/ 62 w 208"/>
                <a:gd name="T69" fmla="*/ 78 h 178"/>
                <a:gd name="T70" fmla="*/ 78 w 208"/>
                <a:gd name="T71" fmla="*/ 58 h 178"/>
                <a:gd name="T72" fmla="*/ 88 w 208"/>
                <a:gd name="T73" fmla="*/ 50 h 178"/>
                <a:gd name="T74" fmla="*/ 108 w 208"/>
                <a:gd name="T75" fmla="*/ 40 h 178"/>
                <a:gd name="T76" fmla="*/ 130 w 208"/>
                <a:gd name="T77" fmla="*/ 36 h 178"/>
                <a:gd name="T78" fmla="*/ 138 w 208"/>
                <a:gd name="T79" fmla="*/ 38 h 178"/>
                <a:gd name="T80" fmla="*/ 152 w 208"/>
                <a:gd name="T81" fmla="*/ 44 h 178"/>
                <a:gd name="T82" fmla="*/ 158 w 208"/>
                <a:gd name="T83" fmla="*/ 50 h 178"/>
                <a:gd name="T84" fmla="*/ 160 w 208"/>
                <a:gd name="T85" fmla="*/ 66 h 178"/>
                <a:gd name="T86" fmla="*/ 154 w 208"/>
                <a:gd name="T87" fmla="*/ 9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8" h="178">
                  <a:moveTo>
                    <a:pt x="202" y="30"/>
                  </a:moveTo>
                  <a:lnTo>
                    <a:pt x="202" y="30"/>
                  </a:lnTo>
                  <a:lnTo>
                    <a:pt x="198" y="24"/>
                  </a:lnTo>
                  <a:lnTo>
                    <a:pt x="192" y="18"/>
                  </a:lnTo>
                  <a:lnTo>
                    <a:pt x="184" y="12"/>
                  </a:lnTo>
                  <a:lnTo>
                    <a:pt x="178" y="8"/>
                  </a:lnTo>
                  <a:lnTo>
                    <a:pt x="168" y="6"/>
                  </a:lnTo>
                  <a:lnTo>
                    <a:pt x="158" y="2"/>
                  </a:lnTo>
                  <a:lnTo>
                    <a:pt x="136" y="0"/>
                  </a:lnTo>
                  <a:lnTo>
                    <a:pt x="136" y="0"/>
                  </a:lnTo>
                  <a:lnTo>
                    <a:pt x="114" y="2"/>
                  </a:lnTo>
                  <a:lnTo>
                    <a:pt x="92" y="8"/>
                  </a:lnTo>
                  <a:lnTo>
                    <a:pt x="74" y="16"/>
                  </a:lnTo>
                  <a:lnTo>
                    <a:pt x="54" y="26"/>
                  </a:lnTo>
                  <a:lnTo>
                    <a:pt x="54" y="26"/>
                  </a:lnTo>
                  <a:lnTo>
                    <a:pt x="38" y="40"/>
                  </a:lnTo>
                  <a:lnTo>
                    <a:pt x="24" y="54"/>
                  </a:lnTo>
                  <a:lnTo>
                    <a:pt x="14" y="72"/>
                  </a:lnTo>
                  <a:lnTo>
                    <a:pt x="6" y="90"/>
                  </a:lnTo>
                  <a:lnTo>
                    <a:pt x="6" y="90"/>
                  </a:lnTo>
                  <a:lnTo>
                    <a:pt x="0" y="110"/>
                  </a:lnTo>
                  <a:lnTo>
                    <a:pt x="0" y="128"/>
                  </a:lnTo>
                  <a:lnTo>
                    <a:pt x="0" y="136"/>
                  </a:lnTo>
                  <a:lnTo>
                    <a:pt x="4" y="144"/>
                  </a:lnTo>
                  <a:lnTo>
                    <a:pt x="8" y="150"/>
                  </a:lnTo>
                  <a:lnTo>
                    <a:pt x="12" y="158"/>
                  </a:lnTo>
                  <a:lnTo>
                    <a:pt x="12" y="158"/>
                  </a:lnTo>
                  <a:lnTo>
                    <a:pt x="22" y="166"/>
                  </a:lnTo>
                  <a:lnTo>
                    <a:pt x="36" y="174"/>
                  </a:lnTo>
                  <a:lnTo>
                    <a:pt x="52" y="178"/>
                  </a:lnTo>
                  <a:lnTo>
                    <a:pt x="70" y="178"/>
                  </a:lnTo>
                  <a:lnTo>
                    <a:pt x="70" y="178"/>
                  </a:lnTo>
                  <a:lnTo>
                    <a:pt x="92" y="176"/>
                  </a:lnTo>
                  <a:lnTo>
                    <a:pt x="114" y="172"/>
                  </a:lnTo>
                  <a:lnTo>
                    <a:pt x="134" y="164"/>
                  </a:lnTo>
                  <a:lnTo>
                    <a:pt x="152" y="154"/>
                  </a:lnTo>
                  <a:lnTo>
                    <a:pt x="152" y="154"/>
                  </a:lnTo>
                  <a:lnTo>
                    <a:pt x="168" y="140"/>
                  </a:lnTo>
                  <a:lnTo>
                    <a:pt x="182" y="124"/>
                  </a:lnTo>
                  <a:lnTo>
                    <a:pt x="192" y="108"/>
                  </a:lnTo>
                  <a:lnTo>
                    <a:pt x="202" y="90"/>
                  </a:lnTo>
                  <a:lnTo>
                    <a:pt x="202" y="90"/>
                  </a:lnTo>
                  <a:lnTo>
                    <a:pt x="206" y="72"/>
                  </a:lnTo>
                  <a:lnTo>
                    <a:pt x="208" y="58"/>
                  </a:lnTo>
                  <a:lnTo>
                    <a:pt x="206" y="44"/>
                  </a:lnTo>
                  <a:lnTo>
                    <a:pt x="202" y="30"/>
                  </a:lnTo>
                  <a:lnTo>
                    <a:pt x="202" y="30"/>
                  </a:lnTo>
                  <a:close/>
                  <a:moveTo>
                    <a:pt x="154" y="90"/>
                  </a:moveTo>
                  <a:lnTo>
                    <a:pt x="154" y="90"/>
                  </a:lnTo>
                  <a:lnTo>
                    <a:pt x="146" y="102"/>
                  </a:lnTo>
                  <a:lnTo>
                    <a:pt x="138" y="114"/>
                  </a:lnTo>
                  <a:lnTo>
                    <a:pt x="130" y="124"/>
                  </a:lnTo>
                  <a:lnTo>
                    <a:pt x="122" y="130"/>
                  </a:lnTo>
                  <a:lnTo>
                    <a:pt x="122" y="130"/>
                  </a:lnTo>
                  <a:lnTo>
                    <a:pt x="112" y="136"/>
                  </a:lnTo>
                  <a:lnTo>
                    <a:pt x="102" y="140"/>
                  </a:lnTo>
                  <a:lnTo>
                    <a:pt x="92" y="142"/>
                  </a:lnTo>
                  <a:lnTo>
                    <a:pt x="80" y="144"/>
                  </a:lnTo>
                  <a:lnTo>
                    <a:pt x="80" y="144"/>
                  </a:lnTo>
                  <a:lnTo>
                    <a:pt x="72" y="142"/>
                  </a:lnTo>
                  <a:lnTo>
                    <a:pt x="64" y="140"/>
                  </a:lnTo>
                  <a:lnTo>
                    <a:pt x="56" y="136"/>
                  </a:lnTo>
                  <a:lnTo>
                    <a:pt x="52" y="130"/>
                  </a:lnTo>
                  <a:lnTo>
                    <a:pt x="52" y="130"/>
                  </a:lnTo>
                  <a:lnTo>
                    <a:pt x="50" y="124"/>
                  </a:lnTo>
                  <a:lnTo>
                    <a:pt x="50" y="114"/>
                  </a:lnTo>
                  <a:lnTo>
                    <a:pt x="52" y="102"/>
                  </a:lnTo>
                  <a:lnTo>
                    <a:pt x="56" y="90"/>
                  </a:lnTo>
                  <a:lnTo>
                    <a:pt x="56" y="90"/>
                  </a:lnTo>
                  <a:lnTo>
                    <a:pt x="62" y="78"/>
                  </a:lnTo>
                  <a:lnTo>
                    <a:pt x="70" y="66"/>
                  </a:lnTo>
                  <a:lnTo>
                    <a:pt x="78" y="58"/>
                  </a:lnTo>
                  <a:lnTo>
                    <a:pt x="88" y="50"/>
                  </a:lnTo>
                  <a:lnTo>
                    <a:pt x="88" y="50"/>
                  </a:lnTo>
                  <a:lnTo>
                    <a:pt x="98" y="44"/>
                  </a:lnTo>
                  <a:lnTo>
                    <a:pt x="108" y="40"/>
                  </a:lnTo>
                  <a:lnTo>
                    <a:pt x="118" y="38"/>
                  </a:lnTo>
                  <a:lnTo>
                    <a:pt x="130" y="36"/>
                  </a:lnTo>
                  <a:lnTo>
                    <a:pt x="130" y="36"/>
                  </a:lnTo>
                  <a:lnTo>
                    <a:pt x="138" y="38"/>
                  </a:lnTo>
                  <a:lnTo>
                    <a:pt x="146" y="40"/>
                  </a:lnTo>
                  <a:lnTo>
                    <a:pt x="152" y="44"/>
                  </a:lnTo>
                  <a:lnTo>
                    <a:pt x="158" y="50"/>
                  </a:lnTo>
                  <a:lnTo>
                    <a:pt x="158" y="50"/>
                  </a:lnTo>
                  <a:lnTo>
                    <a:pt x="160" y="56"/>
                  </a:lnTo>
                  <a:lnTo>
                    <a:pt x="160" y="66"/>
                  </a:lnTo>
                  <a:lnTo>
                    <a:pt x="158" y="76"/>
                  </a:lnTo>
                  <a:lnTo>
                    <a:pt x="154" y="90"/>
                  </a:lnTo>
                  <a:lnTo>
                    <a:pt x="154" y="90"/>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3" name="Freeform 14">
              <a:extLst>
                <a:ext uri="{FF2B5EF4-FFF2-40B4-BE49-F238E27FC236}">
                  <a16:creationId xmlns:a16="http://schemas.microsoft.com/office/drawing/2014/main" id="{28BBE9BA-EB3D-4962-BDC7-E21B462143C4}"/>
                </a:ext>
              </a:extLst>
            </p:cNvPr>
            <p:cNvSpPr>
              <a:spLocks noEditPoints="1"/>
            </p:cNvSpPr>
            <p:nvPr userDrawn="1"/>
          </p:nvSpPr>
          <p:spPr bwMode="auto">
            <a:xfrm>
              <a:off x="6865938" y="2509838"/>
              <a:ext cx="320675" cy="419100"/>
            </a:xfrm>
            <a:custGeom>
              <a:avLst/>
              <a:gdLst>
                <a:gd name="T0" fmla="*/ 160 w 202"/>
                <a:gd name="T1" fmla="*/ 10 h 264"/>
                <a:gd name="T2" fmla="*/ 178 w 202"/>
                <a:gd name="T3" fmla="*/ 22 h 264"/>
                <a:gd name="T4" fmla="*/ 190 w 202"/>
                <a:gd name="T5" fmla="*/ 40 h 264"/>
                <a:gd name="T6" fmla="*/ 196 w 202"/>
                <a:gd name="T7" fmla="*/ 50 h 264"/>
                <a:gd name="T8" fmla="*/ 200 w 202"/>
                <a:gd name="T9" fmla="*/ 72 h 264"/>
                <a:gd name="T10" fmla="*/ 202 w 202"/>
                <a:gd name="T11" fmla="*/ 84 h 264"/>
                <a:gd name="T12" fmla="*/ 198 w 202"/>
                <a:gd name="T13" fmla="*/ 108 h 264"/>
                <a:gd name="T14" fmla="*/ 190 w 202"/>
                <a:gd name="T15" fmla="*/ 128 h 264"/>
                <a:gd name="T16" fmla="*/ 184 w 202"/>
                <a:gd name="T17" fmla="*/ 136 h 264"/>
                <a:gd name="T18" fmla="*/ 168 w 202"/>
                <a:gd name="T19" fmla="*/ 150 h 264"/>
                <a:gd name="T20" fmla="*/ 158 w 202"/>
                <a:gd name="T21" fmla="*/ 156 h 264"/>
                <a:gd name="T22" fmla="*/ 136 w 202"/>
                <a:gd name="T23" fmla="*/ 164 h 264"/>
                <a:gd name="T24" fmla="*/ 112 w 202"/>
                <a:gd name="T25" fmla="*/ 166 h 264"/>
                <a:gd name="T26" fmla="*/ 66 w 202"/>
                <a:gd name="T27" fmla="*/ 166 h 264"/>
                <a:gd name="T28" fmla="*/ 64 w 202"/>
                <a:gd name="T29" fmla="*/ 170 h 264"/>
                <a:gd name="T30" fmla="*/ 64 w 202"/>
                <a:gd name="T31" fmla="*/ 258 h 264"/>
                <a:gd name="T32" fmla="*/ 62 w 202"/>
                <a:gd name="T33" fmla="*/ 262 h 264"/>
                <a:gd name="T34" fmla="*/ 8 w 202"/>
                <a:gd name="T35" fmla="*/ 264 h 264"/>
                <a:gd name="T36" fmla="*/ 2 w 202"/>
                <a:gd name="T37" fmla="*/ 262 h 264"/>
                <a:gd name="T38" fmla="*/ 0 w 202"/>
                <a:gd name="T39" fmla="*/ 258 h 264"/>
                <a:gd name="T40" fmla="*/ 0 w 202"/>
                <a:gd name="T41" fmla="*/ 6 h 264"/>
                <a:gd name="T42" fmla="*/ 2 w 202"/>
                <a:gd name="T43" fmla="*/ 2 h 264"/>
                <a:gd name="T44" fmla="*/ 114 w 202"/>
                <a:gd name="T45" fmla="*/ 0 h 264"/>
                <a:gd name="T46" fmla="*/ 128 w 202"/>
                <a:gd name="T47" fmla="*/ 0 h 264"/>
                <a:gd name="T48" fmla="*/ 150 w 202"/>
                <a:gd name="T49" fmla="*/ 6 h 264"/>
                <a:gd name="T50" fmla="*/ 160 w 202"/>
                <a:gd name="T51" fmla="*/ 10 h 264"/>
                <a:gd name="T52" fmla="*/ 130 w 202"/>
                <a:gd name="T53" fmla="*/ 108 h 264"/>
                <a:gd name="T54" fmla="*/ 136 w 202"/>
                <a:gd name="T55" fmla="*/ 98 h 264"/>
                <a:gd name="T56" fmla="*/ 140 w 202"/>
                <a:gd name="T57" fmla="*/ 86 h 264"/>
                <a:gd name="T58" fmla="*/ 138 w 202"/>
                <a:gd name="T59" fmla="*/ 78 h 264"/>
                <a:gd name="T60" fmla="*/ 134 w 202"/>
                <a:gd name="T61" fmla="*/ 66 h 264"/>
                <a:gd name="T62" fmla="*/ 130 w 202"/>
                <a:gd name="T63" fmla="*/ 62 h 264"/>
                <a:gd name="T64" fmla="*/ 118 w 202"/>
                <a:gd name="T65" fmla="*/ 56 h 264"/>
                <a:gd name="T66" fmla="*/ 104 w 202"/>
                <a:gd name="T67" fmla="*/ 54 h 264"/>
                <a:gd name="T68" fmla="*/ 66 w 202"/>
                <a:gd name="T69" fmla="*/ 54 h 264"/>
                <a:gd name="T70" fmla="*/ 64 w 202"/>
                <a:gd name="T71" fmla="*/ 56 h 264"/>
                <a:gd name="T72" fmla="*/ 64 w 202"/>
                <a:gd name="T73" fmla="*/ 114 h 264"/>
                <a:gd name="T74" fmla="*/ 66 w 202"/>
                <a:gd name="T75" fmla="*/ 116 h 264"/>
                <a:gd name="T76" fmla="*/ 104 w 202"/>
                <a:gd name="T77" fmla="*/ 116 h 264"/>
                <a:gd name="T78" fmla="*/ 124 w 202"/>
                <a:gd name="T79" fmla="*/ 112 h 264"/>
                <a:gd name="T80" fmla="*/ 130 w 202"/>
                <a:gd name="T81" fmla="*/ 10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 h="264">
                  <a:moveTo>
                    <a:pt x="160" y="10"/>
                  </a:moveTo>
                  <a:lnTo>
                    <a:pt x="160" y="10"/>
                  </a:lnTo>
                  <a:lnTo>
                    <a:pt x="170" y="16"/>
                  </a:lnTo>
                  <a:lnTo>
                    <a:pt x="178" y="22"/>
                  </a:lnTo>
                  <a:lnTo>
                    <a:pt x="184" y="30"/>
                  </a:lnTo>
                  <a:lnTo>
                    <a:pt x="190" y="40"/>
                  </a:lnTo>
                  <a:lnTo>
                    <a:pt x="190" y="40"/>
                  </a:lnTo>
                  <a:lnTo>
                    <a:pt x="196" y="50"/>
                  </a:lnTo>
                  <a:lnTo>
                    <a:pt x="198" y="60"/>
                  </a:lnTo>
                  <a:lnTo>
                    <a:pt x="200" y="72"/>
                  </a:lnTo>
                  <a:lnTo>
                    <a:pt x="202" y="84"/>
                  </a:lnTo>
                  <a:lnTo>
                    <a:pt x="202" y="84"/>
                  </a:lnTo>
                  <a:lnTo>
                    <a:pt x="200" y="96"/>
                  </a:lnTo>
                  <a:lnTo>
                    <a:pt x="198" y="108"/>
                  </a:lnTo>
                  <a:lnTo>
                    <a:pt x="196" y="118"/>
                  </a:lnTo>
                  <a:lnTo>
                    <a:pt x="190" y="128"/>
                  </a:lnTo>
                  <a:lnTo>
                    <a:pt x="190" y="128"/>
                  </a:lnTo>
                  <a:lnTo>
                    <a:pt x="184" y="136"/>
                  </a:lnTo>
                  <a:lnTo>
                    <a:pt x="176" y="144"/>
                  </a:lnTo>
                  <a:lnTo>
                    <a:pt x="168" y="150"/>
                  </a:lnTo>
                  <a:lnTo>
                    <a:pt x="158" y="156"/>
                  </a:lnTo>
                  <a:lnTo>
                    <a:pt x="158" y="156"/>
                  </a:lnTo>
                  <a:lnTo>
                    <a:pt x="148" y="162"/>
                  </a:lnTo>
                  <a:lnTo>
                    <a:pt x="136" y="164"/>
                  </a:lnTo>
                  <a:lnTo>
                    <a:pt x="124" y="166"/>
                  </a:lnTo>
                  <a:lnTo>
                    <a:pt x="112" y="166"/>
                  </a:lnTo>
                  <a:lnTo>
                    <a:pt x="66" y="166"/>
                  </a:lnTo>
                  <a:lnTo>
                    <a:pt x="66" y="166"/>
                  </a:lnTo>
                  <a:lnTo>
                    <a:pt x="64" y="168"/>
                  </a:lnTo>
                  <a:lnTo>
                    <a:pt x="64" y="170"/>
                  </a:lnTo>
                  <a:lnTo>
                    <a:pt x="64" y="258"/>
                  </a:lnTo>
                  <a:lnTo>
                    <a:pt x="64" y="258"/>
                  </a:lnTo>
                  <a:lnTo>
                    <a:pt x="62" y="262"/>
                  </a:lnTo>
                  <a:lnTo>
                    <a:pt x="62" y="262"/>
                  </a:lnTo>
                  <a:lnTo>
                    <a:pt x="56" y="264"/>
                  </a:lnTo>
                  <a:lnTo>
                    <a:pt x="8" y="264"/>
                  </a:lnTo>
                  <a:lnTo>
                    <a:pt x="8" y="264"/>
                  </a:lnTo>
                  <a:lnTo>
                    <a:pt x="2" y="262"/>
                  </a:lnTo>
                  <a:lnTo>
                    <a:pt x="2" y="262"/>
                  </a:lnTo>
                  <a:lnTo>
                    <a:pt x="0" y="258"/>
                  </a:lnTo>
                  <a:lnTo>
                    <a:pt x="0" y="6"/>
                  </a:lnTo>
                  <a:lnTo>
                    <a:pt x="0" y="6"/>
                  </a:lnTo>
                  <a:lnTo>
                    <a:pt x="2" y="2"/>
                  </a:lnTo>
                  <a:lnTo>
                    <a:pt x="2" y="2"/>
                  </a:lnTo>
                  <a:lnTo>
                    <a:pt x="8" y="0"/>
                  </a:lnTo>
                  <a:lnTo>
                    <a:pt x="114" y="0"/>
                  </a:lnTo>
                  <a:lnTo>
                    <a:pt x="114" y="0"/>
                  </a:lnTo>
                  <a:lnTo>
                    <a:pt x="128" y="0"/>
                  </a:lnTo>
                  <a:lnTo>
                    <a:pt x="138" y="2"/>
                  </a:lnTo>
                  <a:lnTo>
                    <a:pt x="150" y="6"/>
                  </a:lnTo>
                  <a:lnTo>
                    <a:pt x="160" y="10"/>
                  </a:lnTo>
                  <a:lnTo>
                    <a:pt x="160" y="10"/>
                  </a:lnTo>
                  <a:close/>
                  <a:moveTo>
                    <a:pt x="130" y="108"/>
                  </a:moveTo>
                  <a:lnTo>
                    <a:pt x="130" y="108"/>
                  </a:lnTo>
                  <a:lnTo>
                    <a:pt x="134" y="104"/>
                  </a:lnTo>
                  <a:lnTo>
                    <a:pt x="136" y="98"/>
                  </a:lnTo>
                  <a:lnTo>
                    <a:pt x="138" y="92"/>
                  </a:lnTo>
                  <a:lnTo>
                    <a:pt x="140" y="86"/>
                  </a:lnTo>
                  <a:lnTo>
                    <a:pt x="140" y="86"/>
                  </a:lnTo>
                  <a:lnTo>
                    <a:pt x="138" y="78"/>
                  </a:lnTo>
                  <a:lnTo>
                    <a:pt x="136" y="72"/>
                  </a:lnTo>
                  <a:lnTo>
                    <a:pt x="134" y="66"/>
                  </a:lnTo>
                  <a:lnTo>
                    <a:pt x="130" y="62"/>
                  </a:lnTo>
                  <a:lnTo>
                    <a:pt x="130" y="62"/>
                  </a:lnTo>
                  <a:lnTo>
                    <a:pt x="124" y="58"/>
                  </a:lnTo>
                  <a:lnTo>
                    <a:pt x="118" y="56"/>
                  </a:lnTo>
                  <a:lnTo>
                    <a:pt x="112" y="54"/>
                  </a:lnTo>
                  <a:lnTo>
                    <a:pt x="104" y="54"/>
                  </a:lnTo>
                  <a:lnTo>
                    <a:pt x="66" y="54"/>
                  </a:lnTo>
                  <a:lnTo>
                    <a:pt x="66" y="54"/>
                  </a:lnTo>
                  <a:lnTo>
                    <a:pt x="64" y="54"/>
                  </a:lnTo>
                  <a:lnTo>
                    <a:pt x="64" y="56"/>
                  </a:lnTo>
                  <a:lnTo>
                    <a:pt x="64" y="114"/>
                  </a:lnTo>
                  <a:lnTo>
                    <a:pt x="64" y="114"/>
                  </a:lnTo>
                  <a:lnTo>
                    <a:pt x="64" y="116"/>
                  </a:lnTo>
                  <a:lnTo>
                    <a:pt x="66" y="116"/>
                  </a:lnTo>
                  <a:lnTo>
                    <a:pt x="104" y="116"/>
                  </a:lnTo>
                  <a:lnTo>
                    <a:pt x="104" y="116"/>
                  </a:lnTo>
                  <a:lnTo>
                    <a:pt x="118" y="114"/>
                  </a:lnTo>
                  <a:lnTo>
                    <a:pt x="124" y="112"/>
                  </a:lnTo>
                  <a:lnTo>
                    <a:pt x="130" y="108"/>
                  </a:lnTo>
                  <a:lnTo>
                    <a:pt x="130" y="108"/>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4" name="Freeform 15">
              <a:extLst>
                <a:ext uri="{FF2B5EF4-FFF2-40B4-BE49-F238E27FC236}">
                  <a16:creationId xmlns:a16="http://schemas.microsoft.com/office/drawing/2014/main" id="{1B59E7C1-3D60-44F9-B3AF-AB4BCF1CFAFD}"/>
                </a:ext>
              </a:extLst>
            </p:cNvPr>
            <p:cNvSpPr>
              <a:spLocks noEditPoints="1"/>
            </p:cNvSpPr>
            <p:nvPr userDrawn="1"/>
          </p:nvSpPr>
          <p:spPr bwMode="auto">
            <a:xfrm>
              <a:off x="7250113" y="2509838"/>
              <a:ext cx="320675" cy="419100"/>
            </a:xfrm>
            <a:custGeom>
              <a:avLst/>
              <a:gdLst>
                <a:gd name="T0" fmla="*/ 92 w 202"/>
                <a:gd name="T1" fmla="*/ 160 h 264"/>
                <a:gd name="T2" fmla="*/ 90 w 202"/>
                <a:gd name="T3" fmla="*/ 158 h 264"/>
                <a:gd name="T4" fmla="*/ 66 w 202"/>
                <a:gd name="T5" fmla="*/ 158 h 264"/>
                <a:gd name="T6" fmla="*/ 62 w 202"/>
                <a:gd name="T7" fmla="*/ 162 h 264"/>
                <a:gd name="T8" fmla="*/ 62 w 202"/>
                <a:gd name="T9" fmla="*/ 258 h 264"/>
                <a:gd name="T10" fmla="*/ 62 w 202"/>
                <a:gd name="T11" fmla="*/ 262 h 264"/>
                <a:gd name="T12" fmla="*/ 8 w 202"/>
                <a:gd name="T13" fmla="*/ 264 h 264"/>
                <a:gd name="T14" fmla="*/ 2 w 202"/>
                <a:gd name="T15" fmla="*/ 262 h 264"/>
                <a:gd name="T16" fmla="*/ 0 w 202"/>
                <a:gd name="T17" fmla="*/ 258 h 264"/>
                <a:gd name="T18" fmla="*/ 0 w 202"/>
                <a:gd name="T19" fmla="*/ 6 h 264"/>
                <a:gd name="T20" fmla="*/ 2 w 202"/>
                <a:gd name="T21" fmla="*/ 2 h 264"/>
                <a:gd name="T22" fmla="*/ 118 w 202"/>
                <a:gd name="T23" fmla="*/ 0 h 264"/>
                <a:gd name="T24" fmla="*/ 130 w 202"/>
                <a:gd name="T25" fmla="*/ 0 h 264"/>
                <a:gd name="T26" fmla="*/ 152 w 202"/>
                <a:gd name="T27" fmla="*/ 6 h 264"/>
                <a:gd name="T28" fmla="*/ 160 w 202"/>
                <a:gd name="T29" fmla="*/ 10 h 264"/>
                <a:gd name="T30" fmla="*/ 178 w 202"/>
                <a:gd name="T31" fmla="*/ 22 h 264"/>
                <a:gd name="T32" fmla="*/ 190 w 202"/>
                <a:gd name="T33" fmla="*/ 38 h 264"/>
                <a:gd name="T34" fmla="*/ 194 w 202"/>
                <a:gd name="T35" fmla="*/ 48 h 264"/>
                <a:gd name="T36" fmla="*/ 200 w 202"/>
                <a:gd name="T37" fmla="*/ 70 h 264"/>
                <a:gd name="T38" fmla="*/ 200 w 202"/>
                <a:gd name="T39" fmla="*/ 82 h 264"/>
                <a:gd name="T40" fmla="*/ 198 w 202"/>
                <a:gd name="T41" fmla="*/ 106 h 264"/>
                <a:gd name="T42" fmla="*/ 188 w 202"/>
                <a:gd name="T43" fmla="*/ 126 h 264"/>
                <a:gd name="T44" fmla="*/ 182 w 202"/>
                <a:gd name="T45" fmla="*/ 134 h 264"/>
                <a:gd name="T46" fmla="*/ 164 w 202"/>
                <a:gd name="T47" fmla="*/ 148 h 264"/>
                <a:gd name="T48" fmla="*/ 154 w 202"/>
                <a:gd name="T49" fmla="*/ 152 h 264"/>
                <a:gd name="T50" fmla="*/ 152 w 202"/>
                <a:gd name="T51" fmla="*/ 156 h 264"/>
                <a:gd name="T52" fmla="*/ 202 w 202"/>
                <a:gd name="T53" fmla="*/ 260 h 264"/>
                <a:gd name="T54" fmla="*/ 200 w 202"/>
                <a:gd name="T55" fmla="*/ 264 h 264"/>
                <a:gd name="T56" fmla="*/ 144 w 202"/>
                <a:gd name="T57" fmla="*/ 264 h 264"/>
                <a:gd name="T58" fmla="*/ 140 w 202"/>
                <a:gd name="T59" fmla="*/ 264 h 264"/>
                <a:gd name="T60" fmla="*/ 136 w 202"/>
                <a:gd name="T61" fmla="*/ 260 h 264"/>
                <a:gd name="T62" fmla="*/ 62 w 202"/>
                <a:gd name="T63" fmla="*/ 108 h 264"/>
                <a:gd name="T64" fmla="*/ 64 w 202"/>
                <a:gd name="T65" fmla="*/ 110 h 264"/>
                <a:gd name="T66" fmla="*/ 106 w 202"/>
                <a:gd name="T67" fmla="*/ 110 h 264"/>
                <a:gd name="T68" fmla="*/ 120 w 202"/>
                <a:gd name="T69" fmla="*/ 108 h 264"/>
                <a:gd name="T70" fmla="*/ 130 w 202"/>
                <a:gd name="T71" fmla="*/ 104 h 264"/>
                <a:gd name="T72" fmla="*/ 136 w 202"/>
                <a:gd name="T73" fmla="*/ 94 h 264"/>
                <a:gd name="T74" fmla="*/ 138 w 202"/>
                <a:gd name="T75" fmla="*/ 82 h 264"/>
                <a:gd name="T76" fmla="*/ 134 w 202"/>
                <a:gd name="T77" fmla="*/ 66 h 264"/>
                <a:gd name="T78" fmla="*/ 130 w 202"/>
                <a:gd name="T79" fmla="*/ 62 h 264"/>
                <a:gd name="T80" fmla="*/ 106 w 202"/>
                <a:gd name="T81" fmla="*/ 54 h 264"/>
                <a:gd name="T82" fmla="*/ 66 w 202"/>
                <a:gd name="T83" fmla="*/ 54 h 264"/>
                <a:gd name="T84" fmla="*/ 62 w 202"/>
                <a:gd name="T85" fmla="*/ 5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2" h="264">
                  <a:moveTo>
                    <a:pt x="136" y="260"/>
                  </a:moveTo>
                  <a:lnTo>
                    <a:pt x="92" y="160"/>
                  </a:lnTo>
                  <a:lnTo>
                    <a:pt x="92" y="160"/>
                  </a:lnTo>
                  <a:lnTo>
                    <a:pt x="90" y="158"/>
                  </a:lnTo>
                  <a:lnTo>
                    <a:pt x="66" y="158"/>
                  </a:lnTo>
                  <a:lnTo>
                    <a:pt x="66" y="158"/>
                  </a:lnTo>
                  <a:lnTo>
                    <a:pt x="64" y="160"/>
                  </a:lnTo>
                  <a:lnTo>
                    <a:pt x="62" y="162"/>
                  </a:lnTo>
                  <a:lnTo>
                    <a:pt x="62" y="258"/>
                  </a:lnTo>
                  <a:lnTo>
                    <a:pt x="62" y="258"/>
                  </a:lnTo>
                  <a:lnTo>
                    <a:pt x="62" y="262"/>
                  </a:lnTo>
                  <a:lnTo>
                    <a:pt x="62" y="262"/>
                  </a:lnTo>
                  <a:lnTo>
                    <a:pt x="56" y="264"/>
                  </a:lnTo>
                  <a:lnTo>
                    <a:pt x="8" y="264"/>
                  </a:lnTo>
                  <a:lnTo>
                    <a:pt x="8" y="264"/>
                  </a:lnTo>
                  <a:lnTo>
                    <a:pt x="2" y="262"/>
                  </a:lnTo>
                  <a:lnTo>
                    <a:pt x="2" y="262"/>
                  </a:lnTo>
                  <a:lnTo>
                    <a:pt x="0" y="258"/>
                  </a:lnTo>
                  <a:lnTo>
                    <a:pt x="0" y="6"/>
                  </a:lnTo>
                  <a:lnTo>
                    <a:pt x="0" y="6"/>
                  </a:lnTo>
                  <a:lnTo>
                    <a:pt x="2" y="2"/>
                  </a:lnTo>
                  <a:lnTo>
                    <a:pt x="2" y="2"/>
                  </a:lnTo>
                  <a:lnTo>
                    <a:pt x="8" y="0"/>
                  </a:lnTo>
                  <a:lnTo>
                    <a:pt x="118" y="0"/>
                  </a:lnTo>
                  <a:lnTo>
                    <a:pt x="118" y="0"/>
                  </a:lnTo>
                  <a:lnTo>
                    <a:pt x="130" y="0"/>
                  </a:lnTo>
                  <a:lnTo>
                    <a:pt x="140" y="2"/>
                  </a:lnTo>
                  <a:lnTo>
                    <a:pt x="152" y="6"/>
                  </a:lnTo>
                  <a:lnTo>
                    <a:pt x="160" y="10"/>
                  </a:lnTo>
                  <a:lnTo>
                    <a:pt x="160" y="10"/>
                  </a:lnTo>
                  <a:lnTo>
                    <a:pt x="170" y="16"/>
                  </a:lnTo>
                  <a:lnTo>
                    <a:pt x="178" y="22"/>
                  </a:lnTo>
                  <a:lnTo>
                    <a:pt x="184" y="30"/>
                  </a:lnTo>
                  <a:lnTo>
                    <a:pt x="190" y="38"/>
                  </a:lnTo>
                  <a:lnTo>
                    <a:pt x="190" y="38"/>
                  </a:lnTo>
                  <a:lnTo>
                    <a:pt x="194" y="48"/>
                  </a:lnTo>
                  <a:lnTo>
                    <a:pt x="198" y="58"/>
                  </a:lnTo>
                  <a:lnTo>
                    <a:pt x="200" y="70"/>
                  </a:lnTo>
                  <a:lnTo>
                    <a:pt x="200" y="82"/>
                  </a:lnTo>
                  <a:lnTo>
                    <a:pt x="200" y="82"/>
                  </a:lnTo>
                  <a:lnTo>
                    <a:pt x="200" y="94"/>
                  </a:lnTo>
                  <a:lnTo>
                    <a:pt x="198" y="106"/>
                  </a:lnTo>
                  <a:lnTo>
                    <a:pt x="194" y="116"/>
                  </a:lnTo>
                  <a:lnTo>
                    <a:pt x="188" y="126"/>
                  </a:lnTo>
                  <a:lnTo>
                    <a:pt x="188" y="126"/>
                  </a:lnTo>
                  <a:lnTo>
                    <a:pt x="182" y="134"/>
                  </a:lnTo>
                  <a:lnTo>
                    <a:pt x="174" y="142"/>
                  </a:lnTo>
                  <a:lnTo>
                    <a:pt x="164" y="148"/>
                  </a:lnTo>
                  <a:lnTo>
                    <a:pt x="154" y="152"/>
                  </a:lnTo>
                  <a:lnTo>
                    <a:pt x="154" y="152"/>
                  </a:lnTo>
                  <a:lnTo>
                    <a:pt x="152" y="154"/>
                  </a:lnTo>
                  <a:lnTo>
                    <a:pt x="152" y="156"/>
                  </a:lnTo>
                  <a:lnTo>
                    <a:pt x="202" y="256"/>
                  </a:lnTo>
                  <a:lnTo>
                    <a:pt x="202" y="260"/>
                  </a:lnTo>
                  <a:lnTo>
                    <a:pt x="202" y="260"/>
                  </a:lnTo>
                  <a:lnTo>
                    <a:pt x="200" y="264"/>
                  </a:lnTo>
                  <a:lnTo>
                    <a:pt x="196" y="264"/>
                  </a:lnTo>
                  <a:lnTo>
                    <a:pt x="144" y="264"/>
                  </a:lnTo>
                  <a:lnTo>
                    <a:pt x="144" y="264"/>
                  </a:lnTo>
                  <a:lnTo>
                    <a:pt x="140" y="264"/>
                  </a:lnTo>
                  <a:lnTo>
                    <a:pt x="136" y="260"/>
                  </a:lnTo>
                  <a:lnTo>
                    <a:pt x="136" y="260"/>
                  </a:lnTo>
                  <a:close/>
                  <a:moveTo>
                    <a:pt x="62" y="56"/>
                  </a:moveTo>
                  <a:lnTo>
                    <a:pt x="62" y="108"/>
                  </a:lnTo>
                  <a:lnTo>
                    <a:pt x="62" y="108"/>
                  </a:lnTo>
                  <a:lnTo>
                    <a:pt x="64" y="110"/>
                  </a:lnTo>
                  <a:lnTo>
                    <a:pt x="66" y="110"/>
                  </a:lnTo>
                  <a:lnTo>
                    <a:pt x="106" y="110"/>
                  </a:lnTo>
                  <a:lnTo>
                    <a:pt x="106" y="110"/>
                  </a:lnTo>
                  <a:lnTo>
                    <a:pt x="120" y="108"/>
                  </a:lnTo>
                  <a:lnTo>
                    <a:pt x="130" y="104"/>
                  </a:lnTo>
                  <a:lnTo>
                    <a:pt x="130" y="104"/>
                  </a:lnTo>
                  <a:lnTo>
                    <a:pt x="134" y="98"/>
                  </a:lnTo>
                  <a:lnTo>
                    <a:pt x="136" y="94"/>
                  </a:lnTo>
                  <a:lnTo>
                    <a:pt x="138" y="82"/>
                  </a:lnTo>
                  <a:lnTo>
                    <a:pt x="138" y="82"/>
                  </a:lnTo>
                  <a:lnTo>
                    <a:pt x="136" y="70"/>
                  </a:lnTo>
                  <a:lnTo>
                    <a:pt x="134" y="66"/>
                  </a:lnTo>
                  <a:lnTo>
                    <a:pt x="130" y="62"/>
                  </a:lnTo>
                  <a:lnTo>
                    <a:pt x="130" y="62"/>
                  </a:lnTo>
                  <a:lnTo>
                    <a:pt x="120" y="56"/>
                  </a:lnTo>
                  <a:lnTo>
                    <a:pt x="106" y="54"/>
                  </a:lnTo>
                  <a:lnTo>
                    <a:pt x="66" y="54"/>
                  </a:lnTo>
                  <a:lnTo>
                    <a:pt x="66" y="54"/>
                  </a:lnTo>
                  <a:lnTo>
                    <a:pt x="64" y="54"/>
                  </a:lnTo>
                  <a:lnTo>
                    <a:pt x="62" y="56"/>
                  </a:lnTo>
                  <a:lnTo>
                    <a:pt x="62" y="56"/>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5" name="Freeform 16">
              <a:extLst>
                <a:ext uri="{FF2B5EF4-FFF2-40B4-BE49-F238E27FC236}">
                  <a16:creationId xmlns:a16="http://schemas.microsoft.com/office/drawing/2014/main" id="{BF763DF2-4271-4091-8B26-E10D5823BFB5}"/>
                </a:ext>
              </a:extLst>
            </p:cNvPr>
            <p:cNvSpPr>
              <a:spLocks noEditPoints="1"/>
            </p:cNvSpPr>
            <p:nvPr userDrawn="1"/>
          </p:nvSpPr>
          <p:spPr bwMode="auto">
            <a:xfrm>
              <a:off x="7634288" y="2503488"/>
              <a:ext cx="327025" cy="431800"/>
            </a:xfrm>
            <a:custGeom>
              <a:avLst/>
              <a:gdLst>
                <a:gd name="T0" fmla="*/ 50 w 206"/>
                <a:gd name="T1" fmla="*/ 260 h 272"/>
                <a:gd name="T2" fmla="*/ 28 w 206"/>
                <a:gd name="T3" fmla="*/ 246 h 272"/>
                <a:gd name="T4" fmla="*/ 12 w 206"/>
                <a:gd name="T5" fmla="*/ 226 h 272"/>
                <a:gd name="T6" fmla="*/ 8 w 206"/>
                <a:gd name="T7" fmla="*/ 214 h 272"/>
                <a:gd name="T8" fmla="*/ 0 w 206"/>
                <a:gd name="T9" fmla="*/ 188 h 272"/>
                <a:gd name="T10" fmla="*/ 0 w 206"/>
                <a:gd name="T11" fmla="*/ 98 h 272"/>
                <a:gd name="T12" fmla="*/ 0 w 206"/>
                <a:gd name="T13" fmla="*/ 84 h 272"/>
                <a:gd name="T14" fmla="*/ 8 w 206"/>
                <a:gd name="T15" fmla="*/ 58 h 272"/>
                <a:gd name="T16" fmla="*/ 12 w 206"/>
                <a:gd name="T17" fmla="*/ 48 h 272"/>
                <a:gd name="T18" fmla="*/ 28 w 206"/>
                <a:gd name="T19" fmla="*/ 28 h 272"/>
                <a:gd name="T20" fmla="*/ 50 w 206"/>
                <a:gd name="T21" fmla="*/ 12 h 272"/>
                <a:gd name="T22" fmla="*/ 62 w 206"/>
                <a:gd name="T23" fmla="*/ 8 h 272"/>
                <a:gd name="T24" fmla="*/ 88 w 206"/>
                <a:gd name="T25" fmla="*/ 2 h 272"/>
                <a:gd name="T26" fmla="*/ 102 w 206"/>
                <a:gd name="T27" fmla="*/ 0 h 272"/>
                <a:gd name="T28" fmla="*/ 132 w 206"/>
                <a:gd name="T29" fmla="*/ 4 h 272"/>
                <a:gd name="T30" fmla="*/ 158 w 206"/>
                <a:gd name="T31" fmla="*/ 12 h 272"/>
                <a:gd name="T32" fmla="*/ 168 w 206"/>
                <a:gd name="T33" fmla="*/ 20 h 272"/>
                <a:gd name="T34" fmla="*/ 186 w 206"/>
                <a:gd name="T35" fmla="*/ 36 h 272"/>
                <a:gd name="T36" fmla="*/ 194 w 206"/>
                <a:gd name="T37" fmla="*/ 48 h 272"/>
                <a:gd name="T38" fmla="*/ 202 w 206"/>
                <a:gd name="T39" fmla="*/ 72 h 272"/>
                <a:gd name="T40" fmla="*/ 206 w 206"/>
                <a:gd name="T41" fmla="*/ 98 h 272"/>
                <a:gd name="T42" fmla="*/ 206 w 206"/>
                <a:gd name="T43" fmla="*/ 174 h 272"/>
                <a:gd name="T44" fmla="*/ 202 w 206"/>
                <a:gd name="T45" fmla="*/ 202 h 272"/>
                <a:gd name="T46" fmla="*/ 194 w 206"/>
                <a:gd name="T47" fmla="*/ 226 h 272"/>
                <a:gd name="T48" fmla="*/ 186 w 206"/>
                <a:gd name="T49" fmla="*/ 236 h 272"/>
                <a:gd name="T50" fmla="*/ 168 w 206"/>
                <a:gd name="T51" fmla="*/ 254 h 272"/>
                <a:gd name="T52" fmla="*/ 158 w 206"/>
                <a:gd name="T53" fmla="*/ 260 h 272"/>
                <a:gd name="T54" fmla="*/ 132 w 206"/>
                <a:gd name="T55" fmla="*/ 270 h 272"/>
                <a:gd name="T56" fmla="*/ 102 w 206"/>
                <a:gd name="T57" fmla="*/ 272 h 272"/>
                <a:gd name="T58" fmla="*/ 88 w 206"/>
                <a:gd name="T59" fmla="*/ 272 h 272"/>
                <a:gd name="T60" fmla="*/ 62 w 206"/>
                <a:gd name="T61" fmla="*/ 266 h 272"/>
                <a:gd name="T62" fmla="*/ 50 w 206"/>
                <a:gd name="T63" fmla="*/ 260 h 272"/>
                <a:gd name="T64" fmla="*/ 132 w 206"/>
                <a:gd name="T65" fmla="*/ 208 h 272"/>
                <a:gd name="T66" fmla="*/ 140 w 206"/>
                <a:gd name="T67" fmla="*/ 194 h 272"/>
                <a:gd name="T68" fmla="*/ 144 w 206"/>
                <a:gd name="T69" fmla="*/ 176 h 272"/>
                <a:gd name="T70" fmla="*/ 144 w 206"/>
                <a:gd name="T71" fmla="*/ 98 h 272"/>
                <a:gd name="T72" fmla="*/ 140 w 206"/>
                <a:gd name="T73" fmla="*/ 80 h 272"/>
                <a:gd name="T74" fmla="*/ 132 w 206"/>
                <a:gd name="T75" fmla="*/ 66 h 272"/>
                <a:gd name="T76" fmla="*/ 126 w 206"/>
                <a:gd name="T77" fmla="*/ 60 h 272"/>
                <a:gd name="T78" fmla="*/ 112 w 206"/>
                <a:gd name="T79" fmla="*/ 56 h 272"/>
                <a:gd name="T80" fmla="*/ 102 w 206"/>
                <a:gd name="T81" fmla="*/ 54 h 272"/>
                <a:gd name="T82" fmla="*/ 86 w 206"/>
                <a:gd name="T83" fmla="*/ 58 h 272"/>
                <a:gd name="T84" fmla="*/ 74 w 206"/>
                <a:gd name="T85" fmla="*/ 66 h 272"/>
                <a:gd name="T86" fmla="*/ 70 w 206"/>
                <a:gd name="T87" fmla="*/ 72 h 272"/>
                <a:gd name="T88" fmla="*/ 64 w 206"/>
                <a:gd name="T89" fmla="*/ 88 h 272"/>
                <a:gd name="T90" fmla="*/ 62 w 206"/>
                <a:gd name="T91" fmla="*/ 176 h 272"/>
                <a:gd name="T92" fmla="*/ 64 w 206"/>
                <a:gd name="T93" fmla="*/ 186 h 272"/>
                <a:gd name="T94" fmla="*/ 70 w 206"/>
                <a:gd name="T95" fmla="*/ 200 h 272"/>
                <a:gd name="T96" fmla="*/ 74 w 206"/>
                <a:gd name="T97" fmla="*/ 208 h 272"/>
                <a:gd name="T98" fmla="*/ 86 w 206"/>
                <a:gd name="T99" fmla="*/ 216 h 272"/>
                <a:gd name="T100" fmla="*/ 102 w 206"/>
                <a:gd name="T101" fmla="*/ 218 h 272"/>
                <a:gd name="T102" fmla="*/ 112 w 206"/>
                <a:gd name="T103" fmla="*/ 218 h 272"/>
                <a:gd name="T104" fmla="*/ 126 w 206"/>
                <a:gd name="T105" fmla="*/ 212 h 272"/>
                <a:gd name="T106" fmla="*/ 132 w 206"/>
                <a:gd name="T107" fmla="*/ 20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 h="272">
                  <a:moveTo>
                    <a:pt x="50" y="260"/>
                  </a:moveTo>
                  <a:lnTo>
                    <a:pt x="50" y="260"/>
                  </a:lnTo>
                  <a:lnTo>
                    <a:pt x="38" y="254"/>
                  </a:lnTo>
                  <a:lnTo>
                    <a:pt x="28" y="246"/>
                  </a:lnTo>
                  <a:lnTo>
                    <a:pt x="20" y="236"/>
                  </a:lnTo>
                  <a:lnTo>
                    <a:pt x="12" y="226"/>
                  </a:lnTo>
                  <a:lnTo>
                    <a:pt x="12" y="226"/>
                  </a:lnTo>
                  <a:lnTo>
                    <a:pt x="8" y="214"/>
                  </a:lnTo>
                  <a:lnTo>
                    <a:pt x="4" y="202"/>
                  </a:lnTo>
                  <a:lnTo>
                    <a:pt x="0" y="188"/>
                  </a:lnTo>
                  <a:lnTo>
                    <a:pt x="0" y="174"/>
                  </a:lnTo>
                  <a:lnTo>
                    <a:pt x="0" y="98"/>
                  </a:lnTo>
                  <a:lnTo>
                    <a:pt x="0" y="98"/>
                  </a:lnTo>
                  <a:lnTo>
                    <a:pt x="0" y="84"/>
                  </a:lnTo>
                  <a:lnTo>
                    <a:pt x="4" y="72"/>
                  </a:lnTo>
                  <a:lnTo>
                    <a:pt x="8" y="58"/>
                  </a:lnTo>
                  <a:lnTo>
                    <a:pt x="12" y="48"/>
                  </a:lnTo>
                  <a:lnTo>
                    <a:pt x="12" y="48"/>
                  </a:lnTo>
                  <a:lnTo>
                    <a:pt x="20" y="36"/>
                  </a:lnTo>
                  <a:lnTo>
                    <a:pt x="28" y="28"/>
                  </a:lnTo>
                  <a:lnTo>
                    <a:pt x="38" y="20"/>
                  </a:lnTo>
                  <a:lnTo>
                    <a:pt x="50" y="12"/>
                  </a:lnTo>
                  <a:lnTo>
                    <a:pt x="50" y="12"/>
                  </a:lnTo>
                  <a:lnTo>
                    <a:pt x="62" y="8"/>
                  </a:lnTo>
                  <a:lnTo>
                    <a:pt x="74" y="4"/>
                  </a:lnTo>
                  <a:lnTo>
                    <a:pt x="88" y="2"/>
                  </a:lnTo>
                  <a:lnTo>
                    <a:pt x="102" y="0"/>
                  </a:lnTo>
                  <a:lnTo>
                    <a:pt x="102" y="0"/>
                  </a:lnTo>
                  <a:lnTo>
                    <a:pt x="118" y="2"/>
                  </a:lnTo>
                  <a:lnTo>
                    <a:pt x="132" y="4"/>
                  </a:lnTo>
                  <a:lnTo>
                    <a:pt x="144" y="8"/>
                  </a:lnTo>
                  <a:lnTo>
                    <a:pt x="158" y="12"/>
                  </a:lnTo>
                  <a:lnTo>
                    <a:pt x="158" y="12"/>
                  </a:lnTo>
                  <a:lnTo>
                    <a:pt x="168" y="20"/>
                  </a:lnTo>
                  <a:lnTo>
                    <a:pt x="178" y="28"/>
                  </a:lnTo>
                  <a:lnTo>
                    <a:pt x="186" y="36"/>
                  </a:lnTo>
                  <a:lnTo>
                    <a:pt x="194" y="48"/>
                  </a:lnTo>
                  <a:lnTo>
                    <a:pt x="194" y="48"/>
                  </a:lnTo>
                  <a:lnTo>
                    <a:pt x="198" y="58"/>
                  </a:lnTo>
                  <a:lnTo>
                    <a:pt x="202" y="72"/>
                  </a:lnTo>
                  <a:lnTo>
                    <a:pt x="206" y="84"/>
                  </a:lnTo>
                  <a:lnTo>
                    <a:pt x="206" y="98"/>
                  </a:lnTo>
                  <a:lnTo>
                    <a:pt x="206" y="174"/>
                  </a:lnTo>
                  <a:lnTo>
                    <a:pt x="206" y="174"/>
                  </a:lnTo>
                  <a:lnTo>
                    <a:pt x="206" y="188"/>
                  </a:lnTo>
                  <a:lnTo>
                    <a:pt x="202" y="202"/>
                  </a:lnTo>
                  <a:lnTo>
                    <a:pt x="198" y="214"/>
                  </a:lnTo>
                  <a:lnTo>
                    <a:pt x="194" y="226"/>
                  </a:lnTo>
                  <a:lnTo>
                    <a:pt x="194" y="226"/>
                  </a:lnTo>
                  <a:lnTo>
                    <a:pt x="186" y="236"/>
                  </a:lnTo>
                  <a:lnTo>
                    <a:pt x="178" y="246"/>
                  </a:lnTo>
                  <a:lnTo>
                    <a:pt x="168" y="254"/>
                  </a:lnTo>
                  <a:lnTo>
                    <a:pt x="158" y="260"/>
                  </a:lnTo>
                  <a:lnTo>
                    <a:pt x="158" y="260"/>
                  </a:lnTo>
                  <a:lnTo>
                    <a:pt x="144" y="266"/>
                  </a:lnTo>
                  <a:lnTo>
                    <a:pt x="132" y="270"/>
                  </a:lnTo>
                  <a:lnTo>
                    <a:pt x="118" y="272"/>
                  </a:lnTo>
                  <a:lnTo>
                    <a:pt x="102" y="272"/>
                  </a:lnTo>
                  <a:lnTo>
                    <a:pt x="102" y="272"/>
                  </a:lnTo>
                  <a:lnTo>
                    <a:pt x="88" y="272"/>
                  </a:lnTo>
                  <a:lnTo>
                    <a:pt x="74" y="270"/>
                  </a:lnTo>
                  <a:lnTo>
                    <a:pt x="62" y="266"/>
                  </a:lnTo>
                  <a:lnTo>
                    <a:pt x="50" y="260"/>
                  </a:lnTo>
                  <a:lnTo>
                    <a:pt x="50" y="260"/>
                  </a:lnTo>
                  <a:close/>
                  <a:moveTo>
                    <a:pt x="132" y="208"/>
                  </a:moveTo>
                  <a:lnTo>
                    <a:pt x="132" y="208"/>
                  </a:lnTo>
                  <a:lnTo>
                    <a:pt x="138" y="200"/>
                  </a:lnTo>
                  <a:lnTo>
                    <a:pt x="140" y="194"/>
                  </a:lnTo>
                  <a:lnTo>
                    <a:pt x="142" y="186"/>
                  </a:lnTo>
                  <a:lnTo>
                    <a:pt x="144" y="176"/>
                  </a:lnTo>
                  <a:lnTo>
                    <a:pt x="144" y="98"/>
                  </a:lnTo>
                  <a:lnTo>
                    <a:pt x="144" y="98"/>
                  </a:lnTo>
                  <a:lnTo>
                    <a:pt x="142" y="88"/>
                  </a:lnTo>
                  <a:lnTo>
                    <a:pt x="140" y="80"/>
                  </a:lnTo>
                  <a:lnTo>
                    <a:pt x="138" y="72"/>
                  </a:lnTo>
                  <a:lnTo>
                    <a:pt x="132" y="66"/>
                  </a:lnTo>
                  <a:lnTo>
                    <a:pt x="132" y="66"/>
                  </a:lnTo>
                  <a:lnTo>
                    <a:pt x="126" y="60"/>
                  </a:lnTo>
                  <a:lnTo>
                    <a:pt x="120" y="58"/>
                  </a:lnTo>
                  <a:lnTo>
                    <a:pt x="112" y="56"/>
                  </a:lnTo>
                  <a:lnTo>
                    <a:pt x="102" y="54"/>
                  </a:lnTo>
                  <a:lnTo>
                    <a:pt x="102" y="54"/>
                  </a:lnTo>
                  <a:lnTo>
                    <a:pt x="94" y="56"/>
                  </a:lnTo>
                  <a:lnTo>
                    <a:pt x="86" y="58"/>
                  </a:lnTo>
                  <a:lnTo>
                    <a:pt x="80" y="60"/>
                  </a:lnTo>
                  <a:lnTo>
                    <a:pt x="74" y="66"/>
                  </a:lnTo>
                  <a:lnTo>
                    <a:pt x="74" y="66"/>
                  </a:lnTo>
                  <a:lnTo>
                    <a:pt x="70" y="72"/>
                  </a:lnTo>
                  <a:lnTo>
                    <a:pt x="66" y="80"/>
                  </a:lnTo>
                  <a:lnTo>
                    <a:pt x="64" y="88"/>
                  </a:lnTo>
                  <a:lnTo>
                    <a:pt x="62" y="98"/>
                  </a:lnTo>
                  <a:lnTo>
                    <a:pt x="62" y="176"/>
                  </a:lnTo>
                  <a:lnTo>
                    <a:pt x="62" y="176"/>
                  </a:lnTo>
                  <a:lnTo>
                    <a:pt x="64" y="186"/>
                  </a:lnTo>
                  <a:lnTo>
                    <a:pt x="66" y="194"/>
                  </a:lnTo>
                  <a:lnTo>
                    <a:pt x="70" y="200"/>
                  </a:lnTo>
                  <a:lnTo>
                    <a:pt x="74" y="208"/>
                  </a:lnTo>
                  <a:lnTo>
                    <a:pt x="74" y="208"/>
                  </a:lnTo>
                  <a:lnTo>
                    <a:pt x="80" y="212"/>
                  </a:lnTo>
                  <a:lnTo>
                    <a:pt x="86" y="216"/>
                  </a:lnTo>
                  <a:lnTo>
                    <a:pt x="94" y="218"/>
                  </a:lnTo>
                  <a:lnTo>
                    <a:pt x="102" y="218"/>
                  </a:lnTo>
                  <a:lnTo>
                    <a:pt x="102" y="218"/>
                  </a:lnTo>
                  <a:lnTo>
                    <a:pt x="112" y="218"/>
                  </a:lnTo>
                  <a:lnTo>
                    <a:pt x="120" y="216"/>
                  </a:lnTo>
                  <a:lnTo>
                    <a:pt x="126" y="212"/>
                  </a:lnTo>
                  <a:lnTo>
                    <a:pt x="132" y="208"/>
                  </a:lnTo>
                  <a:lnTo>
                    <a:pt x="132" y="208"/>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6" name="Freeform 17">
              <a:extLst>
                <a:ext uri="{FF2B5EF4-FFF2-40B4-BE49-F238E27FC236}">
                  <a16:creationId xmlns:a16="http://schemas.microsoft.com/office/drawing/2014/main" id="{7F7E2688-7573-48E7-9944-E89AB1F4F2D8}"/>
                </a:ext>
              </a:extLst>
            </p:cNvPr>
            <p:cNvSpPr>
              <a:spLocks/>
            </p:cNvSpPr>
            <p:nvPr userDrawn="1"/>
          </p:nvSpPr>
          <p:spPr bwMode="auto">
            <a:xfrm>
              <a:off x="8034338" y="2509838"/>
              <a:ext cx="298450" cy="419100"/>
            </a:xfrm>
            <a:custGeom>
              <a:avLst/>
              <a:gdLst>
                <a:gd name="T0" fmla="*/ 186 w 188"/>
                <a:gd name="T1" fmla="*/ 52 h 264"/>
                <a:gd name="T2" fmla="*/ 186 w 188"/>
                <a:gd name="T3" fmla="*/ 52 h 264"/>
                <a:gd name="T4" fmla="*/ 182 w 188"/>
                <a:gd name="T5" fmla="*/ 54 h 264"/>
                <a:gd name="T6" fmla="*/ 66 w 188"/>
                <a:gd name="T7" fmla="*/ 54 h 264"/>
                <a:gd name="T8" fmla="*/ 66 w 188"/>
                <a:gd name="T9" fmla="*/ 54 h 264"/>
                <a:gd name="T10" fmla="*/ 64 w 188"/>
                <a:gd name="T11" fmla="*/ 54 h 264"/>
                <a:gd name="T12" fmla="*/ 64 w 188"/>
                <a:gd name="T13" fmla="*/ 56 h 264"/>
                <a:gd name="T14" fmla="*/ 64 w 188"/>
                <a:gd name="T15" fmla="*/ 100 h 264"/>
                <a:gd name="T16" fmla="*/ 64 w 188"/>
                <a:gd name="T17" fmla="*/ 100 h 264"/>
                <a:gd name="T18" fmla="*/ 64 w 188"/>
                <a:gd name="T19" fmla="*/ 102 h 264"/>
                <a:gd name="T20" fmla="*/ 66 w 188"/>
                <a:gd name="T21" fmla="*/ 104 h 264"/>
                <a:gd name="T22" fmla="*/ 140 w 188"/>
                <a:gd name="T23" fmla="*/ 104 h 264"/>
                <a:gd name="T24" fmla="*/ 140 w 188"/>
                <a:gd name="T25" fmla="*/ 104 h 264"/>
                <a:gd name="T26" fmla="*/ 144 w 188"/>
                <a:gd name="T27" fmla="*/ 106 h 264"/>
                <a:gd name="T28" fmla="*/ 144 w 188"/>
                <a:gd name="T29" fmla="*/ 106 h 264"/>
                <a:gd name="T30" fmla="*/ 146 w 188"/>
                <a:gd name="T31" fmla="*/ 110 h 264"/>
                <a:gd name="T32" fmla="*/ 146 w 188"/>
                <a:gd name="T33" fmla="*/ 150 h 264"/>
                <a:gd name="T34" fmla="*/ 146 w 188"/>
                <a:gd name="T35" fmla="*/ 150 h 264"/>
                <a:gd name="T36" fmla="*/ 144 w 188"/>
                <a:gd name="T37" fmla="*/ 156 h 264"/>
                <a:gd name="T38" fmla="*/ 144 w 188"/>
                <a:gd name="T39" fmla="*/ 156 h 264"/>
                <a:gd name="T40" fmla="*/ 140 w 188"/>
                <a:gd name="T41" fmla="*/ 156 h 264"/>
                <a:gd name="T42" fmla="*/ 66 w 188"/>
                <a:gd name="T43" fmla="*/ 156 h 264"/>
                <a:gd name="T44" fmla="*/ 66 w 188"/>
                <a:gd name="T45" fmla="*/ 156 h 264"/>
                <a:gd name="T46" fmla="*/ 64 w 188"/>
                <a:gd name="T47" fmla="*/ 158 h 264"/>
                <a:gd name="T48" fmla="*/ 64 w 188"/>
                <a:gd name="T49" fmla="*/ 160 h 264"/>
                <a:gd name="T50" fmla="*/ 64 w 188"/>
                <a:gd name="T51" fmla="*/ 258 h 264"/>
                <a:gd name="T52" fmla="*/ 64 w 188"/>
                <a:gd name="T53" fmla="*/ 258 h 264"/>
                <a:gd name="T54" fmla="*/ 62 w 188"/>
                <a:gd name="T55" fmla="*/ 262 h 264"/>
                <a:gd name="T56" fmla="*/ 62 w 188"/>
                <a:gd name="T57" fmla="*/ 262 h 264"/>
                <a:gd name="T58" fmla="*/ 56 w 188"/>
                <a:gd name="T59" fmla="*/ 264 h 264"/>
                <a:gd name="T60" fmla="*/ 8 w 188"/>
                <a:gd name="T61" fmla="*/ 264 h 264"/>
                <a:gd name="T62" fmla="*/ 8 w 188"/>
                <a:gd name="T63" fmla="*/ 264 h 264"/>
                <a:gd name="T64" fmla="*/ 2 w 188"/>
                <a:gd name="T65" fmla="*/ 262 h 264"/>
                <a:gd name="T66" fmla="*/ 2 w 188"/>
                <a:gd name="T67" fmla="*/ 262 h 264"/>
                <a:gd name="T68" fmla="*/ 0 w 188"/>
                <a:gd name="T69" fmla="*/ 258 h 264"/>
                <a:gd name="T70" fmla="*/ 0 w 188"/>
                <a:gd name="T71" fmla="*/ 6 h 264"/>
                <a:gd name="T72" fmla="*/ 0 w 188"/>
                <a:gd name="T73" fmla="*/ 6 h 264"/>
                <a:gd name="T74" fmla="*/ 2 w 188"/>
                <a:gd name="T75" fmla="*/ 2 h 264"/>
                <a:gd name="T76" fmla="*/ 2 w 188"/>
                <a:gd name="T77" fmla="*/ 2 h 264"/>
                <a:gd name="T78" fmla="*/ 8 w 188"/>
                <a:gd name="T79" fmla="*/ 0 h 264"/>
                <a:gd name="T80" fmla="*/ 182 w 188"/>
                <a:gd name="T81" fmla="*/ 0 h 264"/>
                <a:gd name="T82" fmla="*/ 182 w 188"/>
                <a:gd name="T83" fmla="*/ 0 h 264"/>
                <a:gd name="T84" fmla="*/ 186 w 188"/>
                <a:gd name="T85" fmla="*/ 2 h 264"/>
                <a:gd name="T86" fmla="*/ 186 w 188"/>
                <a:gd name="T87" fmla="*/ 2 h 264"/>
                <a:gd name="T88" fmla="*/ 188 w 188"/>
                <a:gd name="T89" fmla="*/ 6 h 264"/>
                <a:gd name="T90" fmla="*/ 188 w 188"/>
                <a:gd name="T91" fmla="*/ 46 h 264"/>
                <a:gd name="T92" fmla="*/ 188 w 188"/>
                <a:gd name="T93" fmla="*/ 46 h 264"/>
                <a:gd name="T94" fmla="*/ 186 w 188"/>
                <a:gd name="T95" fmla="*/ 52 h 264"/>
                <a:gd name="T96" fmla="*/ 186 w 188"/>
                <a:gd name="T97" fmla="*/ 5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8" h="264">
                  <a:moveTo>
                    <a:pt x="186" y="52"/>
                  </a:moveTo>
                  <a:lnTo>
                    <a:pt x="186" y="52"/>
                  </a:lnTo>
                  <a:lnTo>
                    <a:pt x="182" y="54"/>
                  </a:lnTo>
                  <a:lnTo>
                    <a:pt x="66" y="54"/>
                  </a:lnTo>
                  <a:lnTo>
                    <a:pt x="66" y="54"/>
                  </a:lnTo>
                  <a:lnTo>
                    <a:pt x="64" y="54"/>
                  </a:lnTo>
                  <a:lnTo>
                    <a:pt x="64" y="56"/>
                  </a:lnTo>
                  <a:lnTo>
                    <a:pt x="64" y="100"/>
                  </a:lnTo>
                  <a:lnTo>
                    <a:pt x="64" y="100"/>
                  </a:lnTo>
                  <a:lnTo>
                    <a:pt x="64" y="102"/>
                  </a:lnTo>
                  <a:lnTo>
                    <a:pt x="66" y="104"/>
                  </a:lnTo>
                  <a:lnTo>
                    <a:pt x="140" y="104"/>
                  </a:lnTo>
                  <a:lnTo>
                    <a:pt x="140" y="104"/>
                  </a:lnTo>
                  <a:lnTo>
                    <a:pt x="144" y="106"/>
                  </a:lnTo>
                  <a:lnTo>
                    <a:pt x="144" y="106"/>
                  </a:lnTo>
                  <a:lnTo>
                    <a:pt x="146" y="110"/>
                  </a:lnTo>
                  <a:lnTo>
                    <a:pt x="146" y="150"/>
                  </a:lnTo>
                  <a:lnTo>
                    <a:pt x="146" y="150"/>
                  </a:lnTo>
                  <a:lnTo>
                    <a:pt x="144" y="156"/>
                  </a:lnTo>
                  <a:lnTo>
                    <a:pt x="144" y="156"/>
                  </a:lnTo>
                  <a:lnTo>
                    <a:pt x="140" y="156"/>
                  </a:lnTo>
                  <a:lnTo>
                    <a:pt x="66" y="156"/>
                  </a:lnTo>
                  <a:lnTo>
                    <a:pt x="66" y="156"/>
                  </a:lnTo>
                  <a:lnTo>
                    <a:pt x="64" y="158"/>
                  </a:lnTo>
                  <a:lnTo>
                    <a:pt x="64" y="160"/>
                  </a:lnTo>
                  <a:lnTo>
                    <a:pt x="64" y="258"/>
                  </a:lnTo>
                  <a:lnTo>
                    <a:pt x="64" y="258"/>
                  </a:lnTo>
                  <a:lnTo>
                    <a:pt x="62" y="262"/>
                  </a:lnTo>
                  <a:lnTo>
                    <a:pt x="62" y="262"/>
                  </a:lnTo>
                  <a:lnTo>
                    <a:pt x="56" y="264"/>
                  </a:lnTo>
                  <a:lnTo>
                    <a:pt x="8" y="264"/>
                  </a:lnTo>
                  <a:lnTo>
                    <a:pt x="8" y="264"/>
                  </a:lnTo>
                  <a:lnTo>
                    <a:pt x="2" y="262"/>
                  </a:lnTo>
                  <a:lnTo>
                    <a:pt x="2" y="262"/>
                  </a:lnTo>
                  <a:lnTo>
                    <a:pt x="0" y="258"/>
                  </a:lnTo>
                  <a:lnTo>
                    <a:pt x="0" y="6"/>
                  </a:lnTo>
                  <a:lnTo>
                    <a:pt x="0" y="6"/>
                  </a:lnTo>
                  <a:lnTo>
                    <a:pt x="2" y="2"/>
                  </a:lnTo>
                  <a:lnTo>
                    <a:pt x="2" y="2"/>
                  </a:lnTo>
                  <a:lnTo>
                    <a:pt x="8" y="0"/>
                  </a:lnTo>
                  <a:lnTo>
                    <a:pt x="182" y="0"/>
                  </a:lnTo>
                  <a:lnTo>
                    <a:pt x="182" y="0"/>
                  </a:lnTo>
                  <a:lnTo>
                    <a:pt x="186" y="2"/>
                  </a:lnTo>
                  <a:lnTo>
                    <a:pt x="186" y="2"/>
                  </a:lnTo>
                  <a:lnTo>
                    <a:pt x="188" y="6"/>
                  </a:lnTo>
                  <a:lnTo>
                    <a:pt x="188" y="46"/>
                  </a:lnTo>
                  <a:lnTo>
                    <a:pt x="188" y="46"/>
                  </a:lnTo>
                  <a:lnTo>
                    <a:pt x="186" y="52"/>
                  </a:lnTo>
                  <a:lnTo>
                    <a:pt x="186" y="5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7" name="Freeform 18">
              <a:extLst>
                <a:ext uri="{FF2B5EF4-FFF2-40B4-BE49-F238E27FC236}">
                  <a16:creationId xmlns:a16="http://schemas.microsoft.com/office/drawing/2014/main" id="{E57BBC4B-68AD-448E-A502-0C168EEAA6BD}"/>
                </a:ext>
              </a:extLst>
            </p:cNvPr>
            <p:cNvSpPr>
              <a:spLocks/>
            </p:cNvSpPr>
            <p:nvPr userDrawn="1"/>
          </p:nvSpPr>
          <p:spPr bwMode="auto">
            <a:xfrm>
              <a:off x="8396288" y="2509838"/>
              <a:ext cx="298450" cy="419100"/>
            </a:xfrm>
            <a:custGeom>
              <a:avLst/>
              <a:gdLst>
                <a:gd name="T0" fmla="*/ 186 w 188"/>
                <a:gd name="T1" fmla="*/ 52 h 264"/>
                <a:gd name="T2" fmla="*/ 186 w 188"/>
                <a:gd name="T3" fmla="*/ 52 h 264"/>
                <a:gd name="T4" fmla="*/ 180 w 188"/>
                <a:gd name="T5" fmla="*/ 54 h 264"/>
                <a:gd name="T6" fmla="*/ 64 w 188"/>
                <a:gd name="T7" fmla="*/ 54 h 264"/>
                <a:gd name="T8" fmla="*/ 64 w 188"/>
                <a:gd name="T9" fmla="*/ 54 h 264"/>
                <a:gd name="T10" fmla="*/ 62 w 188"/>
                <a:gd name="T11" fmla="*/ 54 h 264"/>
                <a:gd name="T12" fmla="*/ 62 w 188"/>
                <a:gd name="T13" fmla="*/ 56 h 264"/>
                <a:gd name="T14" fmla="*/ 62 w 188"/>
                <a:gd name="T15" fmla="*/ 100 h 264"/>
                <a:gd name="T16" fmla="*/ 62 w 188"/>
                <a:gd name="T17" fmla="*/ 100 h 264"/>
                <a:gd name="T18" fmla="*/ 62 w 188"/>
                <a:gd name="T19" fmla="*/ 102 h 264"/>
                <a:gd name="T20" fmla="*/ 64 w 188"/>
                <a:gd name="T21" fmla="*/ 104 h 264"/>
                <a:gd name="T22" fmla="*/ 138 w 188"/>
                <a:gd name="T23" fmla="*/ 104 h 264"/>
                <a:gd name="T24" fmla="*/ 138 w 188"/>
                <a:gd name="T25" fmla="*/ 104 h 264"/>
                <a:gd name="T26" fmla="*/ 142 w 188"/>
                <a:gd name="T27" fmla="*/ 106 h 264"/>
                <a:gd name="T28" fmla="*/ 142 w 188"/>
                <a:gd name="T29" fmla="*/ 106 h 264"/>
                <a:gd name="T30" fmla="*/ 144 w 188"/>
                <a:gd name="T31" fmla="*/ 110 h 264"/>
                <a:gd name="T32" fmla="*/ 144 w 188"/>
                <a:gd name="T33" fmla="*/ 150 h 264"/>
                <a:gd name="T34" fmla="*/ 144 w 188"/>
                <a:gd name="T35" fmla="*/ 150 h 264"/>
                <a:gd name="T36" fmla="*/ 142 w 188"/>
                <a:gd name="T37" fmla="*/ 156 h 264"/>
                <a:gd name="T38" fmla="*/ 142 w 188"/>
                <a:gd name="T39" fmla="*/ 156 h 264"/>
                <a:gd name="T40" fmla="*/ 138 w 188"/>
                <a:gd name="T41" fmla="*/ 156 h 264"/>
                <a:gd name="T42" fmla="*/ 64 w 188"/>
                <a:gd name="T43" fmla="*/ 156 h 264"/>
                <a:gd name="T44" fmla="*/ 64 w 188"/>
                <a:gd name="T45" fmla="*/ 156 h 264"/>
                <a:gd name="T46" fmla="*/ 62 w 188"/>
                <a:gd name="T47" fmla="*/ 158 h 264"/>
                <a:gd name="T48" fmla="*/ 62 w 188"/>
                <a:gd name="T49" fmla="*/ 160 h 264"/>
                <a:gd name="T50" fmla="*/ 62 w 188"/>
                <a:gd name="T51" fmla="*/ 208 h 264"/>
                <a:gd name="T52" fmla="*/ 62 w 188"/>
                <a:gd name="T53" fmla="*/ 208 h 264"/>
                <a:gd name="T54" fmla="*/ 62 w 188"/>
                <a:gd name="T55" fmla="*/ 210 h 264"/>
                <a:gd name="T56" fmla="*/ 64 w 188"/>
                <a:gd name="T57" fmla="*/ 210 h 264"/>
                <a:gd name="T58" fmla="*/ 180 w 188"/>
                <a:gd name="T59" fmla="*/ 210 h 264"/>
                <a:gd name="T60" fmla="*/ 180 w 188"/>
                <a:gd name="T61" fmla="*/ 210 h 264"/>
                <a:gd name="T62" fmla="*/ 186 w 188"/>
                <a:gd name="T63" fmla="*/ 212 h 264"/>
                <a:gd name="T64" fmla="*/ 186 w 188"/>
                <a:gd name="T65" fmla="*/ 212 h 264"/>
                <a:gd name="T66" fmla="*/ 188 w 188"/>
                <a:gd name="T67" fmla="*/ 218 h 264"/>
                <a:gd name="T68" fmla="*/ 188 w 188"/>
                <a:gd name="T69" fmla="*/ 258 h 264"/>
                <a:gd name="T70" fmla="*/ 188 w 188"/>
                <a:gd name="T71" fmla="*/ 258 h 264"/>
                <a:gd name="T72" fmla="*/ 186 w 188"/>
                <a:gd name="T73" fmla="*/ 262 h 264"/>
                <a:gd name="T74" fmla="*/ 186 w 188"/>
                <a:gd name="T75" fmla="*/ 262 h 264"/>
                <a:gd name="T76" fmla="*/ 180 w 188"/>
                <a:gd name="T77" fmla="*/ 264 h 264"/>
                <a:gd name="T78" fmla="*/ 6 w 188"/>
                <a:gd name="T79" fmla="*/ 264 h 264"/>
                <a:gd name="T80" fmla="*/ 6 w 188"/>
                <a:gd name="T81" fmla="*/ 264 h 264"/>
                <a:gd name="T82" fmla="*/ 2 w 188"/>
                <a:gd name="T83" fmla="*/ 262 h 264"/>
                <a:gd name="T84" fmla="*/ 2 w 188"/>
                <a:gd name="T85" fmla="*/ 262 h 264"/>
                <a:gd name="T86" fmla="*/ 0 w 188"/>
                <a:gd name="T87" fmla="*/ 258 h 264"/>
                <a:gd name="T88" fmla="*/ 0 w 188"/>
                <a:gd name="T89" fmla="*/ 6 h 264"/>
                <a:gd name="T90" fmla="*/ 0 w 188"/>
                <a:gd name="T91" fmla="*/ 6 h 264"/>
                <a:gd name="T92" fmla="*/ 2 w 188"/>
                <a:gd name="T93" fmla="*/ 2 h 264"/>
                <a:gd name="T94" fmla="*/ 2 w 188"/>
                <a:gd name="T95" fmla="*/ 2 h 264"/>
                <a:gd name="T96" fmla="*/ 6 w 188"/>
                <a:gd name="T97" fmla="*/ 0 h 264"/>
                <a:gd name="T98" fmla="*/ 180 w 188"/>
                <a:gd name="T99" fmla="*/ 0 h 264"/>
                <a:gd name="T100" fmla="*/ 180 w 188"/>
                <a:gd name="T101" fmla="*/ 0 h 264"/>
                <a:gd name="T102" fmla="*/ 186 w 188"/>
                <a:gd name="T103" fmla="*/ 2 h 264"/>
                <a:gd name="T104" fmla="*/ 186 w 188"/>
                <a:gd name="T105" fmla="*/ 2 h 264"/>
                <a:gd name="T106" fmla="*/ 188 w 188"/>
                <a:gd name="T107" fmla="*/ 6 h 264"/>
                <a:gd name="T108" fmla="*/ 188 w 188"/>
                <a:gd name="T109" fmla="*/ 46 h 264"/>
                <a:gd name="T110" fmla="*/ 188 w 188"/>
                <a:gd name="T111" fmla="*/ 46 h 264"/>
                <a:gd name="T112" fmla="*/ 186 w 188"/>
                <a:gd name="T113" fmla="*/ 52 h 264"/>
                <a:gd name="T114" fmla="*/ 186 w 188"/>
                <a:gd name="T115" fmla="*/ 5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8" h="264">
                  <a:moveTo>
                    <a:pt x="186" y="52"/>
                  </a:moveTo>
                  <a:lnTo>
                    <a:pt x="186" y="52"/>
                  </a:lnTo>
                  <a:lnTo>
                    <a:pt x="180" y="54"/>
                  </a:lnTo>
                  <a:lnTo>
                    <a:pt x="64" y="54"/>
                  </a:lnTo>
                  <a:lnTo>
                    <a:pt x="64" y="54"/>
                  </a:lnTo>
                  <a:lnTo>
                    <a:pt x="62" y="54"/>
                  </a:lnTo>
                  <a:lnTo>
                    <a:pt x="62" y="56"/>
                  </a:lnTo>
                  <a:lnTo>
                    <a:pt x="62" y="100"/>
                  </a:lnTo>
                  <a:lnTo>
                    <a:pt x="62" y="100"/>
                  </a:lnTo>
                  <a:lnTo>
                    <a:pt x="62" y="102"/>
                  </a:lnTo>
                  <a:lnTo>
                    <a:pt x="64" y="104"/>
                  </a:lnTo>
                  <a:lnTo>
                    <a:pt x="138" y="104"/>
                  </a:lnTo>
                  <a:lnTo>
                    <a:pt x="138" y="104"/>
                  </a:lnTo>
                  <a:lnTo>
                    <a:pt x="142" y="106"/>
                  </a:lnTo>
                  <a:lnTo>
                    <a:pt x="142" y="106"/>
                  </a:lnTo>
                  <a:lnTo>
                    <a:pt x="144" y="110"/>
                  </a:lnTo>
                  <a:lnTo>
                    <a:pt x="144" y="150"/>
                  </a:lnTo>
                  <a:lnTo>
                    <a:pt x="144" y="150"/>
                  </a:lnTo>
                  <a:lnTo>
                    <a:pt x="142" y="156"/>
                  </a:lnTo>
                  <a:lnTo>
                    <a:pt x="142" y="156"/>
                  </a:lnTo>
                  <a:lnTo>
                    <a:pt x="138" y="156"/>
                  </a:lnTo>
                  <a:lnTo>
                    <a:pt x="64" y="156"/>
                  </a:lnTo>
                  <a:lnTo>
                    <a:pt x="64" y="156"/>
                  </a:lnTo>
                  <a:lnTo>
                    <a:pt x="62" y="158"/>
                  </a:lnTo>
                  <a:lnTo>
                    <a:pt x="62" y="160"/>
                  </a:lnTo>
                  <a:lnTo>
                    <a:pt x="62" y="208"/>
                  </a:lnTo>
                  <a:lnTo>
                    <a:pt x="62" y="208"/>
                  </a:lnTo>
                  <a:lnTo>
                    <a:pt x="62" y="210"/>
                  </a:lnTo>
                  <a:lnTo>
                    <a:pt x="64" y="210"/>
                  </a:lnTo>
                  <a:lnTo>
                    <a:pt x="180" y="210"/>
                  </a:lnTo>
                  <a:lnTo>
                    <a:pt x="180" y="210"/>
                  </a:lnTo>
                  <a:lnTo>
                    <a:pt x="186" y="212"/>
                  </a:lnTo>
                  <a:lnTo>
                    <a:pt x="186" y="212"/>
                  </a:lnTo>
                  <a:lnTo>
                    <a:pt x="188" y="218"/>
                  </a:lnTo>
                  <a:lnTo>
                    <a:pt x="188" y="258"/>
                  </a:lnTo>
                  <a:lnTo>
                    <a:pt x="188" y="258"/>
                  </a:lnTo>
                  <a:lnTo>
                    <a:pt x="186" y="262"/>
                  </a:lnTo>
                  <a:lnTo>
                    <a:pt x="186" y="262"/>
                  </a:lnTo>
                  <a:lnTo>
                    <a:pt x="180" y="264"/>
                  </a:lnTo>
                  <a:lnTo>
                    <a:pt x="6" y="264"/>
                  </a:lnTo>
                  <a:lnTo>
                    <a:pt x="6" y="264"/>
                  </a:lnTo>
                  <a:lnTo>
                    <a:pt x="2" y="262"/>
                  </a:lnTo>
                  <a:lnTo>
                    <a:pt x="2" y="262"/>
                  </a:lnTo>
                  <a:lnTo>
                    <a:pt x="0" y="258"/>
                  </a:lnTo>
                  <a:lnTo>
                    <a:pt x="0" y="6"/>
                  </a:lnTo>
                  <a:lnTo>
                    <a:pt x="0" y="6"/>
                  </a:lnTo>
                  <a:lnTo>
                    <a:pt x="2" y="2"/>
                  </a:lnTo>
                  <a:lnTo>
                    <a:pt x="2" y="2"/>
                  </a:lnTo>
                  <a:lnTo>
                    <a:pt x="6" y="0"/>
                  </a:lnTo>
                  <a:lnTo>
                    <a:pt x="180" y="0"/>
                  </a:lnTo>
                  <a:lnTo>
                    <a:pt x="180" y="0"/>
                  </a:lnTo>
                  <a:lnTo>
                    <a:pt x="186" y="2"/>
                  </a:lnTo>
                  <a:lnTo>
                    <a:pt x="186" y="2"/>
                  </a:lnTo>
                  <a:lnTo>
                    <a:pt x="188" y="6"/>
                  </a:lnTo>
                  <a:lnTo>
                    <a:pt x="188" y="46"/>
                  </a:lnTo>
                  <a:lnTo>
                    <a:pt x="188" y="46"/>
                  </a:lnTo>
                  <a:lnTo>
                    <a:pt x="186" y="52"/>
                  </a:lnTo>
                  <a:lnTo>
                    <a:pt x="186" y="5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8" name="Freeform 19">
              <a:extLst>
                <a:ext uri="{FF2B5EF4-FFF2-40B4-BE49-F238E27FC236}">
                  <a16:creationId xmlns:a16="http://schemas.microsoft.com/office/drawing/2014/main" id="{4F23905A-B4A4-4F38-B53B-FA89233C7066}"/>
                </a:ext>
              </a:extLst>
            </p:cNvPr>
            <p:cNvSpPr>
              <a:spLocks/>
            </p:cNvSpPr>
            <p:nvPr userDrawn="1"/>
          </p:nvSpPr>
          <p:spPr bwMode="auto">
            <a:xfrm>
              <a:off x="8755063" y="2503488"/>
              <a:ext cx="319087" cy="431800"/>
            </a:xfrm>
            <a:custGeom>
              <a:avLst/>
              <a:gdLst>
                <a:gd name="T0" fmla="*/ 36 w 201"/>
                <a:gd name="T1" fmla="*/ 256 h 272"/>
                <a:gd name="T2" fmla="*/ 12 w 201"/>
                <a:gd name="T3" fmla="*/ 232 h 272"/>
                <a:gd name="T4" fmla="*/ 2 w 201"/>
                <a:gd name="T5" fmla="*/ 212 h 272"/>
                <a:gd name="T6" fmla="*/ 0 w 201"/>
                <a:gd name="T7" fmla="*/ 184 h 272"/>
                <a:gd name="T8" fmla="*/ 2 w 201"/>
                <a:gd name="T9" fmla="*/ 180 h 272"/>
                <a:gd name="T10" fmla="*/ 54 w 201"/>
                <a:gd name="T11" fmla="*/ 178 h 272"/>
                <a:gd name="T12" fmla="*/ 62 w 201"/>
                <a:gd name="T13" fmla="*/ 182 h 272"/>
                <a:gd name="T14" fmla="*/ 62 w 201"/>
                <a:gd name="T15" fmla="*/ 192 h 272"/>
                <a:gd name="T16" fmla="*/ 74 w 201"/>
                <a:gd name="T17" fmla="*/ 208 h 272"/>
                <a:gd name="T18" fmla="*/ 88 w 201"/>
                <a:gd name="T19" fmla="*/ 216 h 272"/>
                <a:gd name="T20" fmla="*/ 104 w 201"/>
                <a:gd name="T21" fmla="*/ 218 h 272"/>
                <a:gd name="T22" fmla="*/ 130 w 201"/>
                <a:gd name="T23" fmla="*/ 210 h 272"/>
                <a:gd name="T24" fmla="*/ 138 w 201"/>
                <a:gd name="T25" fmla="*/ 194 h 272"/>
                <a:gd name="T26" fmla="*/ 136 w 201"/>
                <a:gd name="T27" fmla="*/ 184 h 272"/>
                <a:gd name="T28" fmla="*/ 128 w 201"/>
                <a:gd name="T29" fmla="*/ 178 h 272"/>
                <a:gd name="T30" fmla="*/ 86 w 201"/>
                <a:gd name="T31" fmla="*/ 162 h 272"/>
                <a:gd name="T32" fmla="*/ 44 w 201"/>
                <a:gd name="T33" fmla="*/ 144 h 272"/>
                <a:gd name="T34" fmla="*/ 14 w 201"/>
                <a:gd name="T35" fmla="*/ 118 h 272"/>
                <a:gd name="T36" fmla="*/ 4 w 201"/>
                <a:gd name="T37" fmla="*/ 100 h 272"/>
                <a:gd name="T38" fmla="*/ 0 w 201"/>
                <a:gd name="T39" fmla="*/ 78 h 272"/>
                <a:gd name="T40" fmla="*/ 8 w 201"/>
                <a:gd name="T41" fmla="*/ 46 h 272"/>
                <a:gd name="T42" fmla="*/ 20 w 201"/>
                <a:gd name="T43" fmla="*/ 28 h 272"/>
                <a:gd name="T44" fmla="*/ 46 w 201"/>
                <a:gd name="T45" fmla="*/ 10 h 272"/>
                <a:gd name="T46" fmla="*/ 70 w 201"/>
                <a:gd name="T47" fmla="*/ 2 h 272"/>
                <a:gd name="T48" fmla="*/ 96 w 201"/>
                <a:gd name="T49" fmla="*/ 0 h 272"/>
                <a:gd name="T50" fmla="*/ 136 w 201"/>
                <a:gd name="T51" fmla="*/ 6 h 272"/>
                <a:gd name="T52" fmla="*/ 160 w 201"/>
                <a:gd name="T53" fmla="*/ 18 h 272"/>
                <a:gd name="T54" fmla="*/ 186 w 201"/>
                <a:gd name="T55" fmla="*/ 42 h 272"/>
                <a:gd name="T56" fmla="*/ 197 w 201"/>
                <a:gd name="T57" fmla="*/ 62 h 272"/>
                <a:gd name="T58" fmla="*/ 199 w 201"/>
                <a:gd name="T59" fmla="*/ 88 h 272"/>
                <a:gd name="T60" fmla="*/ 197 w 201"/>
                <a:gd name="T61" fmla="*/ 94 h 272"/>
                <a:gd name="T62" fmla="*/ 144 w 201"/>
                <a:gd name="T63" fmla="*/ 96 h 272"/>
                <a:gd name="T64" fmla="*/ 136 w 201"/>
                <a:gd name="T65" fmla="*/ 92 h 272"/>
                <a:gd name="T66" fmla="*/ 136 w 201"/>
                <a:gd name="T67" fmla="*/ 82 h 272"/>
                <a:gd name="T68" fmla="*/ 126 w 201"/>
                <a:gd name="T69" fmla="*/ 64 h 272"/>
                <a:gd name="T70" fmla="*/ 112 w 201"/>
                <a:gd name="T71" fmla="*/ 56 h 272"/>
                <a:gd name="T72" fmla="*/ 94 w 201"/>
                <a:gd name="T73" fmla="*/ 54 h 272"/>
                <a:gd name="T74" fmla="*/ 70 w 201"/>
                <a:gd name="T75" fmla="*/ 60 h 272"/>
                <a:gd name="T76" fmla="*/ 62 w 201"/>
                <a:gd name="T77" fmla="*/ 78 h 272"/>
                <a:gd name="T78" fmla="*/ 68 w 201"/>
                <a:gd name="T79" fmla="*/ 92 h 272"/>
                <a:gd name="T80" fmla="*/ 84 w 201"/>
                <a:gd name="T81" fmla="*/ 102 h 272"/>
                <a:gd name="T82" fmla="*/ 160 w 201"/>
                <a:gd name="T83" fmla="*/ 130 h 272"/>
                <a:gd name="T84" fmla="*/ 188 w 201"/>
                <a:gd name="T85" fmla="*/ 152 h 272"/>
                <a:gd name="T86" fmla="*/ 199 w 201"/>
                <a:gd name="T87" fmla="*/ 170 h 272"/>
                <a:gd name="T88" fmla="*/ 201 w 201"/>
                <a:gd name="T89" fmla="*/ 192 h 272"/>
                <a:gd name="T90" fmla="*/ 195 w 201"/>
                <a:gd name="T91" fmla="*/ 224 h 272"/>
                <a:gd name="T92" fmla="*/ 180 w 201"/>
                <a:gd name="T93" fmla="*/ 242 h 272"/>
                <a:gd name="T94" fmla="*/ 152 w 201"/>
                <a:gd name="T95" fmla="*/ 262 h 272"/>
                <a:gd name="T96" fmla="*/ 128 w 201"/>
                <a:gd name="T97" fmla="*/ 268 h 272"/>
                <a:gd name="T98" fmla="*/ 100 w 201"/>
                <a:gd name="T99" fmla="*/ 272 h 272"/>
                <a:gd name="T100" fmla="*/ 60 w 201"/>
                <a:gd name="T101" fmla="*/ 26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1" h="272">
                  <a:moveTo>
                    <a:pt x="48" y="262"/>
                  </a:moveTo>
                  <a:lnTo>
                    <a:pt x="48" y="262"/>
                  </a:lnTo>
                  <a:lnTo>
                    <a:pt x="36" y="256"/>
                  </a:lnTo>
                  <a:lnTo>
                    <a:pt x="26" y="250"/>
                  </a:lnTo>
                  <a:lnTo>
                    <a:pt x="18" y="242"/>
                  </a:lnTo>
                  <a:lnTo>
                    <a:pt x="12" y="232"/>
                  </a:lnTo>
                  <a:lnTo>
                    <a:pt x="12" y="232"/>
                  </a:lnTo>
                  <a:lnTo>
                    <a:pt x="6" y="222"/>
                  </a:lnTo>
                  <a:lnTo>
                    <a:pt x="2" y="212"/>
                  </a:lnTo>
                  <a:lnTo>
                    <a:pt x="0" y="202"/>
                  </a:lnTo>
                  <a:lnTo>
                    <a:pt x="0" y="190"/>
                  </a:lnTo>
                  <a:lnTo>
                    <a:pt x="0" y="184"/>
                  </a:lnTo>
                  <a:lnTo>
                    <a:pt x="0" y="184"/>
                  </a:lnTo>
                  <a:lnTo>
                    <a:pt x="2" y="180"/>
                  </a:lnTo>
                  <a:lnTo>
                    <a:pt x="2" y="180"/>
                  </a:lnTo>
                  <a:lnTo>
                    <a:pt x="6" y="178"/>
                  </a:lnTo>
                  <a:lnTo>
                    <a:pt x="54" y="178"/>
                  </a:lnTo>
                  <a:lnTo>
                    <a:pt x="54" y="178"/>
                  </a:lnTo>
                  <a:lnTo>
                    <a:pt x="60" y="178"/>
                  </a:lnTo>
                  <a:lnTo>
                    <a:pt x="60" y="178"/>
                  </a:lnTo>
                  <a:lnTo>
                    <a:pt x="62" y="182"/>
                  </a:lnTo>
                  <a:lnTo>
                    <a:pt x="62" y="186"/>
                  </a:lnTo>
                  <a:lnTo>
                    <a:pt x="62" y="186"/>
                  </a:lnTo>
                  <a:lnTo>
                    <a:pt x="62" y="192"/>
                  </a:lnTo>
                  <a:lnTo>
                    <a:pt x="64" y="198"/>
                  </a:lnTo>
                  <a:lnTo>
                    <a:pt x="68" y="204"/>
                  </a:lnTo>
                  <a:lnTo>
                    <a:pt x="74" y="208"/>
                  </a:lnTo>
                  <a:lnTo>
                    <a:pt x="74" y="208"/>
                  </a:lnTo>
                  <a:lnTo>
                    <a:pt x="80" y="212"/>
                  </a:lnTo>
                  <a:lnTo>
                    <a:pt x="88" y="216"/>
                  </a:lnTo>
                  <a:lnTo>
                    <a:pt x="96" y="218"/>
                  </a:lnTo>
                  <a:lnTo>
                    <a:pt x="104" y="218"/>
                  </a:lnTo>
                  <a:lnTo>
                    <a:pt x="104" y="218"/>
                  </a:lnTo>
                  <a:lnTo>
                    <a:pt x="120" y="216"/>
                  </a:lnTo>
                  <a:lnTo>
                    <a:pt x="126" y="214"/>
                  </a:lnTo>
                  <a:lnTo>
                    <a:pt x="130" y="210"/>
                  </a:lnTo>
                  <a:lnTo>
                    <a:pt x="130" y="210"/>
                  </a:lnTo>
                  <a:lnTo>
                    <a:pt x="136" y="202"/>
                  </a:lnTo>
                  <a:lnTo>
                    <a:pt x="138" y="194"/>
                  </a:lnTo>
                  <a:lnTo>
                    <a:pt x="138" y="194"/>
                  </a:lnTo>
                  <a:lnTo>
                    <a:pt x="136" y="188"/>
                  </a:lnTo>
                  <a:lnTo>
                    <a:pt x="136" y="184"/>
                  </a:lnTo>
                  <a:lnTo>
                    <a:pt x="132" y="180"/>
                  </a:lnTo>
                  <a:lnTo>
                    <a:pt x="128" y="178"/>
                  </a:lnTo>
                  <a:lnTo>
                    <a:pt x="128" y="178"/>
                  </a:lnTo>
                  <a:lnTo>
                    <a:pt x="116" y="172"/>
                  </a:lnTo>
                  <a:lnTo>
                    <a:pt x="96" y="164"/>
                  </a:lnTo>
                  <a:lnTo>
                    <a:pt x="86" y="162"/>
                  </a:lnTo>
                  <a:lnTo>
                    <a:pt x="86" y="162"/>
                  </a:lnTo>
                  <a:lnTo>
                    <a:pt x="64" y="154"/>
                  </a:lnTo>
                  <a:lnTo>
                    <a:pt x="44" y="144"/>
                  </a:lnTo>
                  <a:lnTo>
                    <a:pt x="44" y="144"/>
                  </a:lnTo>
                  <a:lnTo>
                    <a:pt x="28" y="134"/>
                  </a:lnTo>
                  <a:lnTo>
                    <a:pt x="14" y="118"/>
                  </a:lnTo>
                  <a:lnTo>
                    <a:pt x="14" y="118"/>
                  </a:lnTo>
                  <a:lnTo>
                    <a:pt x="8" y="110"/>
                  </a:lnTo>
                  <a:lnTo>
                    <a:pt x="4" y="100"/>
                  </a:lnTo>
                  <a:lnTo>
                    <a:pt x="2" y="90"/>
                  </a:lnTo>
                  <a:lnTo>
                    <a:pt x="0" y="78"/>
                  </a:lnTo>
                  <a:lnTo>
                    <a:pt x="0" y="78"/>
                  </a:lnTo>
                  <a:lnTo>
                    <a:pt x="2" y="66"/>
                  </a:lnTo>
                  <a:lnTo>
                    <a:pt x="4" y="56"/>
                  </a:lnTo>
                  <a:lnTo>
                    <a:pt x="8" y="46"/>
                  </a:lnTo>
                  <a:lnTo>
                    <a:pt x="12" y="38"/>
                  </a:lnTo>
                  <a:lnTo>
                    <a:pt x="12" y="38"/>
                  </a:lnTo>
                  <a:lnTo>
                    <a:pt x="20" y="28"/>
                  </a:lnTo>
                  <a:lnTo>
                    <a:pt x="28" y="22"/>
                  </a:lnTo>
                  <a:lnTo>
                    <a:pt x="36" y="16"/>
                  </a:lnTo>
                  <a:lnTo>
                    <a:pt x="46" y="10"/>
                  </a:lnTo>
                  <a:lnTo>
                    <a:pt x="46" y="10"/>
                  </a:lnTo>
                  <a:lnTo>
                    <a:pt x="58" y="6"/>
                  </a:lnTo>
                  <a:lnTo>
                    <a:pt x="70" y="2"/>
                  </a:lnTo>
                  <a:lnTo>
                    <a:pt x="82" y="2"/>
                  </a:lnTo>
                  <a:lnTo>
                    <a:pt x="96" y="0"/>
                  </a:lnTo>
                  <a:lnTo>
                    <a:pt x="96" y="0"/>
                  </a:lnTo>
                  <a:lnTo>
                    <a:pt x="110" y="2"/>
                  </a:lnTo>
                  <a:lnTo>
                    <a:pt x="124" y="4"/>
                  </a:lnTo>
                  <a:lnTo>
                    <a:pt x="136" y="6"/>
                  </a:lnTo>
                  <a:lnTo>
                    <a:pt x="148" y="12"/>
                  </a:lnTo>
                  <a:lnTo>
                    <a:pt x="148" y="12"/>
                  </a:lnTo>
                  <a:lnTo>
                    <a:pt x="160" y="18"/>
                  </a:lnTo>
                  <a:lnTo>
                    <a:pt x="170" y="24"/>
                  </a:lnTo>
                  <a:lnTo>
                    <a:pt x="178" y="32"/>
                  </a:lnTo>
                  <a:lnTo>
                    <a:pt x="186" y="42"/>
                  </a:lnTo>
                  <a:lnTo>
                    <a:pt x="186" y="42"/>
                  </a:lnTo>
                  <a:lnTo>
                    <a:pt x="190" y="52"/>
                  </a:lnTo>
                  <a:lnTo>
                    <a:pt x="197" y="62"/>
                  </a:lnTo>
                  <a:lnTo>
                    <a:pt x="199" y="74"/>
                  </a:lnTo>
                  <a:lnTo>
                    <a:pt x="199" y="86"/>
                  </a:lnTo>
                  <a:lnTo>
                    <a:pt x="199" y="88"/>
                  </a:lnTo>
                  <a:lnTo>
                    <a:pt x="199" y="88"/>
                  </a:lnTo>
                  <a:lnTo>
                    <a:pt x="197" y="94"/>
                  </a:lnTo>
                  <a:lnTo>
                    <a:pt x="197" y="94"/>
                  </a:lnTo>
                  <a:lnTo>
                    <a:pt x="193" y="96"/>
                  </a:lnTo>
                  <a:lnTo>
                    <a:pt x="144" y="96"/>
                  </a:lnTo>
                  <a:lnTo>
                    <a:pt x="144" y="96"/>
                  </a:lnTo>
                  <a:lnTo>
                    <a:pt x="138" y="94"/>
                  </a:lnTo>
                  <a:lnTo>
                    <a:pt x="138" y="94"/>
                  </a:lnTo>
                  <a:lnTo>
                    <a:pt x="136" y="92"/>
                  </a:lnTo>
                  <a:lnTo>
                    <a:pt x="136" y="88"/>
                  </a:lnTo>
                  <a:lnTo>
                    <a:pt x="136" y="88"/>
                  </a:lnTo>
                  <a:lnTo>
                    <a:pt x="136" y="82"/>
                  </a:lnTo>
                  <a:lnTo>
                    <a:pt x="134" y="76"/>
                  </a:lnTo>
                  <a:lnTo>
                    <a:pt x="130" y="70"/>
                  </a:lnTo>
                  <a:lnTo>
                    <a:pt x="126" y="64"/>
                  </a:lnTo>
                  <a:lnTo>
                    <a:pt x="126" y="64"/>
                  </a:lnTo>
                  <a:lnTo>
                    <a:pt x="118" y="60"/>
                  </a:lnTo>
                  <a:lnTo>
                    <a:pt x="112" y="56"/>
                  </a:lnTo>
                  <a:lnTo>
                    <a:pt x="102" y="54"/>
                  </a:lnTo>
                  <a:lnTo>
                    <a:pt x="94" y="54"/>
                  </a:lnTo>
                  <a:lnTo>
                    <a:pt x="94" y="54"/>
                  </a:lnTo>
                  <a:lnTo>
                    <a:pt x="80" y="56"/>
                  </a:lnTo>
                  <a:lnTo>
                    <a:pt x="70" y="60"/>
                  </a:lnTo>
                  <a:lnTo>
                    <a:pt x="70" y="60"/>
                  </a:lnTo>
                  <a:lnTo>
                    <a:pt x="64" y="68"/>
                  </a:lnTo>
                  <a:lnTo>
                    <a:pt x="62" y="78"/>
                  </a:lnTo>
                  <a:lnTo>
                    <a:pt x="62" y="78"/>
                  </a:lnTo>
                  <a:lnTo>
                    <a:pt x="64" y="84"/>
                  </a:lnTo>
                  <a:lnTo>
                    <a:pt x="68" y="92"/>
                  </a:lnTo>
                  <a:lnTo>
                    <a:pt x="68" y="92"/>
                  </a:lnTo>
                  <a:lnTo>
                    <a:pt x="74" y="96"/>
                  </a:lnTo>
                  <a:lnTo>
                    <a:pt x="84" y="102"/>
                  </a:lnTo>
                  <a:lnTo>
                    <a:pt x="84" y="102"/>
                  </a:lnTo>
                  <a:lnTo>
                    <a:pt x="118" y="114"/>
                  </a:lnTo>
                  <a:lnTo>
                    <a:pt x="118" y="114"/>
                  </a:lnTo>
                  <a:lnTo>
                    <a:pt x="160" y="130"/>
                  </a:lnTo>
                  <a:lnTo>
                    <a:pt x="160" y="130"/>
                  </a:lnTo>
                  <a:lnTo>
                    <a:pt x="174" y="138"/>
                  </a:lnTo>
                  <a:lnTo>
                    <a:pt x="188" y="152"/>
                  </a:lnTo>
                  <a:lnTo>
                    <a:pt x="188" y="152"/>
                  </a:lnTo>
                  <a:lnTo>
                    <a:pt x="193" y="160"/>
                  </a:lnTo>
                  <a:lnTo>
                    <a:pt x="199" y="170"/>
                  </a:lnTo>
                  <a:lnTo>
                    <a:pt x="201" y="180"/>
                  </a:lnTo>
                  <a:lnTo>
                    <a:pt x="201" y="192"/>
                  </a:lnTo>
                  <a:lnTo>
                    <a:pt x="201" y="192"/>
                  </a:lnTo>
                  <a:lnTo>
                    <a:pt x="201" y="204"/>
                  </a:lnTo>
                  <a:lnTo>
                    <a:pt x="199" y="214"/>
                  </a:lnTo>
                  <a:lnTo>
                    <a:pt x="195" y="224"/>
                  </a:lnTo>
                  <a:lnTo>
                    <a:pt x="188" y="234"/>
                  </a:lnTo>
                  <a:lnTo>
                    <a:pt x="188" y="234"/>
                  </a:lnTo>
                  <a:lnTo>
                    <a:pt x="180" y="242"/>
                  </a:lnTo>
                  <a:lnTo>
                    <a:pt x="172" y="250"/>
                  </a:lnTo>
                  <a:lnTo>
                    <a:pt x="164" y="256"/>
                  </a:lnTo>
                  <a:lnTo>
                    <a:pt x="152" y="262"/>
                  </a:lnTo>
                  <a:lnTo>
                    <a:pt x="152" y="262"/>
                  </a:lnTo>
                  <a:lnTo>
                    <a:pt x="140" y="266"/>
                  </a:lnTo>
                  <a:lnTo>
                    <a:pt x="128" y="268"/>
                  </a:lnTo>
                  <a:lnTo>
                    <a:pt x="114" y="270"/>
                  </a:lnTo>
                  <a:lnTo>
                    <a:pt x="100" y="272"/>
                  </a:lnTo>
                  <a:lnTo>
                    <a:pt x="100" y="272"/>
                  </a:lnTo>
                  <a:lnTo>
                    <a:pt x="86" y="270"/>
                  </a:lnTo>
                  <a:lnTo>
                    <a:pt x="72" y="268"/>
                  </a:lnTo>
                  <a:lnTo>
                    <a:pt x="60" y="266"/>
                  </a:lnTo>
                  <a:lnTo>
                    <a:pt x="48" y="262"/>
                  </a:lnTo>
                  <a:lnTo>
                    <a:pt x="48" y="26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9" name="Freeform 20">
              <a:extLst>
                <a:ext uri="{FF2B5EF4-FFF2-40B4-BE49-F238E27FC236}">
                  <a16:creationId xmlns:a16="http://schemas.microsoft.com/office/drawing/2014/main" id="{9D6E0E64-F7EC-4F70-9E24-D09AC08821DD}"/>
                </a:ext>
              </a:extLst>
            </p:cNvPr>
            <p:cNvSpPr>
              <a:spLocks/>
            </p:cNvSpPr>
            <p:nvPr userDrawn="1"/>
          </p:nvSpPr>
          <p:spPr bwMode="auto">
            <a:xfrm>
              <a:off x="9137650" y="2503488"/>
              <a:ext cx="317500" cy="431800"/>
            </a:xfrm>
            <a:custGeom>
              <a:avLst/>
              <a:gdLst>
                <a:gd name="T0" fmla="*/ 36 w 200"/>
                <a:gd name="T1" fmla="*/ 256 h 272"/>
                <a:gd name="T2" fmla="*/ 12 w 200"/>
                <a:gd name="T3" fmla="*/ 232 h 272"/>
                <a:gd name="T4" fmla="*/ 2 w 200"/>
                <a:gd name="T5" fmla="*/ 212 h 272"/>
                <a:gd name="T6" fmla="*/ 0 w 200"/>
                <a:gd name="T7" fmla="*/ 184 h 272"/>
                <a:gd name="T8" fmla="*/ 2 w 200"/>
                <a:gd name="T9" fmla="*/ 180 h 272"/>
                <a:gd name="T10" fmla="*/ 54 w 200"/>
                <a:gd name="T11" fmla="*/ 178 h 272"/>
                <a:gd name="T12" fmla="*/ 62 w 200"/>
                <a:gd name="T13" fmla="*/ 182 h 272"/>
                <a:gd name="T14" fmla="*/ 62 w 200"/>
                <a:gd name="T15" fmla="*/ 192 h 272"/>
                <a:gd name="T16" fmla="*/ 74 w 200"/>
                <a:gd name="T17" fmla="*/ 208 h 272"/>
                <a:gd name="T18" fmla="*/ 88 w 200"/>
                <a:gd name="T19" fmla="*/ 216 h 272"/>
                <a:gd name="T20" fmla="*/ 106 w 200"/>
                <a:gd name="T21" fmla="*/ 218 h 272"/>
                <a:gd name="T22" fmla="*/ 130 w 200"/>
                <a:gd name="T23" fmla="*/ 210 h 272"/>
                <a:gd name="T24" fmla="*/ 138 w 200"/>
                <a:gd name="T25" fmla="*/ 194 h 272"/>
                <a:gd name="T26" fmla="*/ 136 w 200"/>
                <a:gd name="T27" fmla="*/ 184 h 272"/>
                <a:gd name="T28" fmla="*/ 128 w 200"/>
                <a:gd name="T29" fmla="*/ 178 h 272"/>
                <a:gd name="T30" fmla="*/ 88 w 200"/>
                <a:gd name="T31" fmla="*/ 162 h 272"/>
                <a:gd name="T32" fmla="*/ 44 w 200"/>
                <a:gd name="T33" fmla="*/ 144 h 272"/>
                <a:gd name="T34" fmla="*/ 14 w 200"/>
                <a:gd name="T35" fmla="*/ 118 h 272"/>
                <a:gd name="T36" fmla="*/ 4 w 200"/>
                <a:gd name="T37" fmla="*/ 100 h 272"/>
                <a:gd name="T38" fmla="*/ 2 w 200"/>
                <a:gd name="T39" fmla="*/ 78 h 272"/>
                <a:gd name="T40" fmla="*/ 8 w 200"/>
                <a:gd name="T41" fmla="*/ 46 h 272"/>
                <a:gd name="T42" fmla="*/ 20 w 200"/>
                <a:gd name="T43" fmla="*/ 28 h 272"/>
                <a:gd name="T44" fmla="*/ 48 w 200"/>
                <a:gd name="T45" fmla="*/ 10 h 272"/>
                <a:gd name="T46" fmla="*/ 70 w 200"/>
                <a:gd name="T47" fmla="*/ 2 h 272"/>
                <a:gd name="T48" fmla="*/ 96 w 200"/>
                <a:gd name="T49" fmla="*/ 0 h 272"/>
                <a:gd name="T50" fmla="*/ 138 w 200"/>
                <a:gd name="T51" fmla="*/ 6 h 272"/>
                <a:gd name="T52" fmla="*/ 160 w 200"/>
                <a:gd name="T53" fmla="*/ 18 h 272"/>
                <a:gd name="T54" fmla="*/ 186 w 200"/>
                <a:gd name="T55" fmla="*/ 42 h 272"/>
                <a:gd name="T56" fmla="*/ 196 w 200"/>
                <a:gd name="T57" fmla="*/ 62 h 272"/>
                <a:gd name="T58" fmla="*/ 198 w 200"/>
                <a:gd name="T59" fmla="*/ 88 h 272"/>
                <a:gd name="T60" fmla="*/ 196 w 200"/>
                <a:gd name="T61" fmla="*/ 94 h 272"/>
                <a:gd name="T62" fmla="*/ 144 w 200"/>
                <a:gd name="T63" fmla="*/ 96 h 272"/>
                <a:gd name="T64" fmla="*/ 138 w 200"/>
                <a:gd name="T65" fmla="*/ 92 h 272"/>
                <a:gd name="T66" fmla="*/ 136 w 200"/>
                <a:gd name="T67" fmla="*/ 82 h 272"/>
                <a:gd name="T68" fmla="*/ 126 w 200"/>
                <a:gd name="T69" fmla="*/ 64 h 272"/>
                <a:gd name="T70" fmla="*/ 112 w 200"/>
                <a:gd name="T71" fmla="*/ 56 h 272"/>
                <a:gd name="T72" fmla="*/ 94 w 200"/>
                <a:gd name="T73" fmla="*/ 54 h 272"/>
                <a:gd name="T74" fmla="*/ 70 w 200"/>
                <a:gd name="T75" fmla="*/ 60 h 272"/>
                <a:gd name="T76" fmla="*/ 62 w 200"/>
                <a:gd name="T77" fmla="*/ 78 h 272"/>
                <a:gd name="T78" fmla="*/ 68 w 200"/>
                <a:gd name="T79" fmla="*/ 92 h 272"/>
                <a:gd name="T80" fmla="*/ 84 w 200"/>
                <a:gd name="T81" fmla="*/ 102 h 272"/>
                <a:gd name="T82" fmla="*/ 160 w 200"/>
                <a:gd name="T83" fmla="*/ 130 h 272"/>
                <a:gd name="T84" fmla="*/ 188 w 200"/>
                <a:gd name="T85" fmla="*/ 152 h 272"/>
                <a:gd name="T86" fmla="*/ 198 w 200"/>
                <a:gd name="T87" fmla="*/ 170 h 272"/>
                <a:gd name="T88" fmla="*/ 200 w 200"/>
                <a:gd name="T89" fmla="*/ 192 h 272"/>
                <a:gd name="T90" fmla="*/ 194 w 200"/>
                <a:gd name="T91" fmla="*/ 224 h 272"/>
                <a:gd name="T92" fmla="*/ 182 w 200"/>
                <a:gd name="T93" fmla="*/ 242 h 272"/>
                <a:gd name="T94" fmla="*/ 154 w 200"/>
                <a:gd name="T95" fmla="*/ 262 h 272"/>
                <a:gd name="T96" fmla="*/ 128 w 200"/>
                <a:gd name="T97" fmla="*/ 268 h 272"/>
                <a:gd name="T98" fmla="*/ 100 w 200"/>
                <a:gd name="T99" fmla="*/ 272 h 272"/>
                <a:gd name="T100" fmla="*/ 60 w 200"/>
                <a:gd name="T101" fmla="*/ 26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0" h="272">
                  <a:moveTo>
                    <a:pt x="48" y="262"/>
                  </a:moveTo>
                  <a:lnTo>
                    <a:pt x="48" y="262"/>
                  </a:lnTo>
                  <a:lnTo>
                    <a:pt x="36" y="256"/>
                  </a:lnTo>
                  <a:lnTo>
                    <a:pt x="28" y="250"/>
                  </a:lnTo>
                  <a:lnTo>
                    <a:pt x="20" y="242"/>
                  </a:lnTo>
                  <a:lnTo>
                    <a:pt x="12" y="232"/>
                  </a:lnTo>
                  <a:lnTo>
                    <a:pt x="12" y="232"/>
                  </a:lnTo>
                  <a:lnTo>
                    <a:pt x="6" y="222"/>
                  </a:lnTo>
                  <a:lnTo>
                    <a:pt x="2" y="212"/>
                  </a:lnTo>
                  <a:lnTo>
                    <a:pt x="0" y="202"/>
                  </a:lnTo>
                  <a:lnTo>
                    <a:pt x="0" y="190"/>
                  </a:lnTo>
                  <a:lnTo>
                    <a:pt x="0" y="184"/>
                  </a:lnTo>
                  <a:lnTo>
                    <a:pt x="0" y="184"/>
                  </a:lnTo>
                  <a:lnTo>
                    <a:pt x="2" y="180"/>
                  </a:lnTo>
                  <a:lnTo>
                    <a:pt x="2" y="180"/>
                  </a:lnTo>
                  <a:lnTo>
                    <a:pt x="6" y="178"/>
                  </a:lnTo>
                  <a:lnTo>
                    <a:pt x="54" y="178"/>
                  </a:lnTo>
                  <a:lnTo>
                    <a:pt x="54" y="178"/>
                  </a:lnTo>
                  <a:lnTo>
                    <a:pt x="60" y="178"/>
                  </a:lnTo>
                  <a:lnTo>
                    <a:pt x="60" y="178"/>
                  </a:lnTo>
                  <a:lnTo>
                    <a:pt x="62" y="182"/>
                  </a:lnTo>
                  <a:lnTo>
                    <a:pt x="62" y="186"/>
                  </a:lnTo>
                  <a:lnTo>
                    <a:pt x="62" y="186"/>
                  </a:lnTo>
                  <a:lnTo>
                    <a:pt x="62" y="192"/>
                  </a:lnTo>
                  <a:lnTo>
                    <a:pt x="64" y="198"/>
                  </a:lnTo>
                  <a:lnTo>
                    <a:pt x="68" y="204"/>
                  </a:lnTo>
                  <a:lnTo>
                    <a:pt x="74" y="208"/>
                  </a:lnTo>
                  <a:lnTo>
                    <a:pt x="74" y="208"/>
                  </a:lnTo>
                  <a:lnTo>
                    <a:pt x="80" y="212"/>
                  </a:lnTo>
                  <a:lnTo>
                    <a:pt x="88" y="216"/>
                  </a:lnTo>
                  <a:lnTo>
                    <a:pt x="96" y="218"/>
                  </a:lnTo>
                  <a:lnTo>
                    <a:pt x="106" y="218"/>
                  </a:lnTo>
                  <a:lnTo>
                    <a:pt x="106" y="218"/>
                  </a:lnTo>
                  <a:lnTo>
                    <a:pt x="120" y="216"/>
                  </a:lnTo>
                  <a:lnTo>
                    <a:pt x="126" y="214"/>
                  </a:lnTo>
                  <a:lnTo>
                    <a:pt x="130" y="210"/>
                  </a:lnTo>
                  <a:lnTo>
                    <a:pt x="130" y="210"/>
                  </a:lnTo>
                  <a:lnTo>
                    <a:pt x="136" y="202"/>
                  </a:lnTo>
                  <a:lnTo>
                    <a:pt x="138" y="194"/>
                  </a:lnTo>
                  <a:lnTo>
                    <a:pt x="138" y="194"/>
                  </a:lnTo>
                  <a:lnTo>
                    <a:pt x="138" y="188"/>
                  </a:lnTo>
                  <a:lnTo>
                    <a:pt x="136" y="184"/>
                  </a:lnTo>
                  <a:lnTo>
                    <a:pt x="132" y="180"/>
                  </a:lnTo>
                  <a:lnTo>
                    <a:pt x="128" y="178"/>
                  </a:lnTo>
                  <a:lnTo>
                    <a:pt x="128" y="178"/>
                  </a:lnTo>
                  <a:lnTo>
                    <a:pt x="116" y="172"/>
                  </a:lnTo>
                  <a:lnTo>
                    <a:pt x="96" y="164"/>
                  </a:lnTo>
                  <a:lnTo>
                    <a:pt x="88" y="162"/>
                  </a:lnTo>
                  <a:lnTo>
                    <a:pt x="88" y="162"/>
                  </a:lnTo>
                  <a:lnTo>
                    <a:pt x="64" y="154"/>
                  </a:lnTo>
                  <a:lnTo>
                    <a:pt x="44" y="144"/>
                  </a:lnTo>
                  <a:lnTo>
                    <a:pt x="44" y="144"/>
                  </a:lnTo>
                  <a:lnTo>
                    <a:pt x="28" y="134"/>
                  </a:lnTo>
                  <a:lnTo>
                    <a:pt x="14" y="118"/>
                  </a:lnTo>
                  <a:lnTo>
                    <a:pt x="14" y="118"/>
                  </a:lnTo>
                  <a:lnTo>
                    <a:pt x="8" y="110"/>
                  </a:lnTo>
                  <a:lnTo>
                    <a:pt x="4" y="100"/>
                  </a:lnTo>
                  <a:lnTo>
                    <a:pt x="2" y="90"/>
                  </a:lnTo>
                  <a:lnTo>
                    <a:pt x="2" y="78"/>
                  </a:lnTo>
                  <a:lnTo>
                    <a:pt x="2" y="78"/>
                  </a:lnTo>
                  <a:lnTo>
                    <a:pt x="2" y="66"/>
                  </a:lnTo>
                  <a:lnTo>
                    <a:pt x="4" y="56"/>
                  </a:lnTo>
                  <a:lnTo>
                    <a:pt x="8" y="46"/>
                  </a:lnTo>
                  <a:lnTo>
                    <a:pt x="14" y="38"/>
                  </a:lnTo>
                  <a:lnTo>
                    <a:pt x="14" y="38"/>
                  </a:lnTo>
                  <a:lnTo>
                    <a:pt x="20" y="28"/>
                  </a:lnTo>
                  <a:lnTo>
                    <a:pt x="28" y="22"/>
                  </a:lnTo>
                  <a:lnTo>
                    <a:pt x="38" y="16"/>
                  </a:lnTo>
                  <a:lnTo>
                    <a:pt x="48" y="10"/>
                  </a:lnTo>
                  <a:lnTo>
                    <a:pt x="48" y="10"/>
                  </a:lnTo>
                  <a:lnTo>
                    <a:pt x="58" y="6"/>
                  </a:lnTo>
                  <a:lnTo>
                    <a:pt x="70" y="2"/>
                  </a:lnTo>
                  <a:lnTo>
                    <a:pt x="84" y="2"/>
                  </a:lnTo>
                  <a:lnTo>
                    <a:pt x="96" y="0"/>
                  </a:lnTo>
                  <a:lnTo>
                    <a:pt x="96" y="0"/>
                  </a:lnTo>
                  <a:lnTo>
                    <a:pt x="110" y="2"/>
                  </a:lnTo>
                  <a:lnTo>
                    <a:pt x="124" y="4"/>
                  </a:lnTo>
                  <a:lnTo>
                    <a:pt x="138" y="6"/>
                  </a:lnTo>
                  <a:lnTo>
                    <a:pt x="150" y="12"/>
                  </a:lnTo>
                  <a:lnTo>
                    <a:pt x="150" y="12"/>
                  </a:lnTo>
                  <a:lnTo>
                    <a:pt x="160" y="18"/>
                  </a:lnTo>
                  <a:lnTo>
                    <a:pt x="170" y="24"/>
                  </a:lnTo>
                  <a:lnTo>
                    <a:pt x="178" y="32"/>
                  </a:lnTo>
                  <a:lnTo>
                    <a:pt x="186" y="42"/>
                  </a:lnTo>
                  <a:lnTo>
                    <a:pt x="186" y="42"/>
                  </a:lnTo>
                  <a:lnTo>
                    <a:pt x="192" y="52"/>
                  </a:lnTo>
                  <a:lnTo>
                    <a:pt x="196" y="62"/>
                  </a:lnTo>
                  <a:lnTo>
                    <a:pt x="198" y="74"/>
                  </a:lnTo>
                  <a:lnTo>
                    <a:pt x="198" y="86"/>
                  </a:lnTo>
                  <a:lnTo>
                    <a:pt x="198" y="88"/>
                  </a:lnTo>
                  <a:lnTo>
                    <a:pt x="198" y="88"/>
                  </a:lnTo>
                  <a:lnTo>
                    <a:pt x="196" y="94"/>
                  </a:lnTo>
                  <a:lnTo>
                    <a:pt x="196" y="94"/>
                  </a:lnTo>
                  <a:lnTo>
                    <a:pt x="192" y="96"/>
                  </a:lnTo>
                  <a:lnTo>
                    <a:pt x="144" y="96"/>
                  </a:lnTo>
                  <a:lnTo>
                    <a:pt x="144" y="96"/>
                  </a:lnTo>
                  <a:lnTo>
                    <a:pt x="140" y="94"/>
                  </a:lnTo>
                  <a:lnTo>
                    <a:pt x="140" y="94"/>
                  </a:lnTo>
                  <a:lnTo>
                    <a:pt x="138" y="92"/>
                  </a:lnTo>
                  <a:lnTo>
                    <a:pt x="138" y="88"/>
                  </a:lnTo>
                  <a:lnTo>
                    <a:pt x="138" y="88"/>
                  </a:lnTo>
                  <a:lnTo>
                    <a:pt x="136" y="82"/>
                  </a:lnTo>
                  <a:lnTo>
                    <a:pt x="134" y="76"/>
                  </a:lnTo>
                  <a:lnTo>
                    <a:pt x="130" y="70"/>
                  </a:lnTo>
                  <a:lnTo>
                    <a:pt x="126" y="64"/>
                  </a:lnTo>
                  <a:lnTo>
                    <a:pt x="126" y="64"/>
                  </a:lnTo>
                  <a:lnTo>
                    <a:pt x="120" y="60"/>
                  </a:lnTo>
                  <a:lnTo>
                    <a:pt x="112" y="56"/>
                  </a:lnTo>
                  <a:lnTo>
                    <a:pt x="104" y="54"/>
                  </a:lnTo>
                  <a:lnTo>
                    <a:pt x="94" y="54"/>
                  </a:lnTo>
                  <a:lnTo>
                    <a:pt x="94" y="54"/>
                  </a:lnTo>
                  <a:lnTo>
                    <a:pt x="80" y="56"/>
                  </a:lnTo>
                  <a:lnTo>
                    <a:pt x="70" y="60"/>
                  </a:lnTo>
                  <a:lnTo>
                    <a:pt x="70" y="60"/>
                  </a:lnTo>
                  <a:lnTo>
                    <a:pt x="64" y="68"/>
                  </a:lnTo>
                  <a:lnTo>
                    <a:pt x="62" y="78"/>
                  </a:lnTo>
                  <a:lnTo>
                    <a:pt x="62" y="78"/>
                  </a:lnTo>
                  <a:lnTo>
                    <a:pt x="64" y="84"/>
                  </a:lnTo>
                  <a:lnTo>
                    <a:pt x="68" y="92"/>
                  </a:lnTo>
                  <a:lnTo>
                    <a:pt x="68" y="92"/>
                  </a:lnTo>
                  <a:lnTo>
                    <a:pt x="74" y="96"/>
                  </a:lnTo>
                  <a:lnTo>
                    <a:pt x="84" y="102"/>
                  </a:lnTo>
                  <a:lnTo>
                    <a:pt x="84" y="102"/>
                  </a:lnTo>
                  <a:lnTo>
                    <a:pt x="118" y="114"/>
                  </a:lnTo>
                  <a:lnTo>
                    <a:pt x="118" y="114"/>
                  </a:lnTo>
                  <a:lnTo>
                    <a:pt x="160" y="130"/>
                  </a:lnTo>
                  <a:lnTo>
                    <a:pt x="160" y="130"/>
                  </a:lnTo>
                  <a:lnTo>
                    <a:pt x="174" y="138"/>
                  </a:lnTo>
                  <a:lnTo>
                    <a:pt x="188" y="152"/>
                  </a:lnTo>
                  <a:lnTo>
                    <a:pt x="188" y="152"/>
                  </a:lnTo>
                  <a:lnTo>
                    <a:pt x="194" y="160"/>
                  </a:lnTo>
                  <a:lnTo>
                    <a:pt x="198" y="170"/>
                  </a:lnTo>
                  <a:lnTo>
                    <a:pt x="200" y="180"/>
                  </a:lnTo>
                  <a:lnTo>
                    <a:pt x="200" y="192"/>
                  </a:lnTo>
                  <a:lnTo>
                    <a:pt x="200" y="192"/>
                  </a:lnTo>
                  <a:lnTo>
                    <a:pt x="200" y="204"/>
                  </a:lnTo>
                  <a:lnTo>
                    <a:pt x="198" y="214"/>
                  </a:lnTo>
                  <a:lnTo>
                    <a:pt x="194" y="224"/>
                  </a:lnTo>
                  <a:lnTo>
                    <a:pt x="188" y="234"/>
                  </a:lnTo>
                  <a:lnTo>
                    <a:pt x="188" y="234"/>
                  </a:lnTo>
                  <a:lnTo>
                    <a:pt x="182" y="242"/>
                  </a:lnTo>
                  <a:lnTo>
                    <a:pt x="174" y="250"/>
                  </a:lnTo>
                  <a:lnTo>
                    <a:pt x="164" y="256"/>
                  </a:lnTo>
                  <a:lnTo>
                    <a:pt x="154" y="262"/>
                  </a:lnTo>
                  <a:lnTo>
                    <a:pt x="154" y="262"/>
                  </a:lnTo>
                  <a:lnTo>
                    <a:pt x="142" y="266"/>
                  </a:lnTo>
                  <a:lnTo>
                    <a:pt x="128" y="268"/>
                  </a:lnTo>
                  <a:lnTo>
                    <a:pt x="116" y="270"/>
                  </a:lnTo>
                  <a:lnTo>
                    <a:pt x="100" y="272"/>
                  </a:lnTo>
                  <a:lnTo>
                    <a:pt x="100" y="272"/>
                  </a:lnTo>
                  <a:lnTo>
                    <a:pt x="86" y="270"/>
                  </a:lnTo>
                  <a:lnTo>
                    <a:pt x="72" y="268"/>
                  </a:lnTo>
                  <a:lnTo>
                    <a:pt x="60" y="266"/>
                  </a:lnTo>
                  <a:lnTo>
                    <a:pt x="48" y="262"/>
                  </a:lnTo>
                  <a:lnTo>
                    <a:pt x="48" y="26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0" name="Freeform 21">
              <a:extLst>
                <a:ext uri="{FF2B5EF4-FFF2-40B4-BE49-F238E27FC236}">
                  <a16:creationId xmlns:a16="http://schemas.microsoft.com/office/drawing/2014/main" id="{743C212D-FB70-4489-BED5-B9C222D3DE9C}"/>
                </a:ext>
              </a:extLst>
            </p:cNvPr>
            <p:cNvSpPr>
              <a:spLocks/>
            </p:cNvSpPr>
            <p:nvPr userDrawn="1"/>
          </p:nvSpPr>
          <p:spPr bwMode="auto">
            <a:xfrm>
              <a:off x="9525000" y="2509838"/>
              <a:ext cx="98425" cy="419100"/>
            </a:xfrm>
            <a:custGeom>
              <a:avLst/>
              <a:gdLst>
                <a:gd name="T0" fmla="*/ 2 w 62"/>
                <a:gd name="T1" fmla="*/ 262 h 264"/>
                <a:gd name="T2" fmla="*/ 2 w 62"/>
                <a:gd name="T3" fmla="*/ 262 h 264"/>
                <a:gd name="T4" fmla="*/ 0 w 62"/>
                <a:gd name="T5" fmla="*/ 258 h 264"/>
                <a:gd name="T6" fmla="*/ 0 w 62"/>
                <a:gd name="T7" fmla="*/ 6 h 264"/>
                <a:gd name="T8" fmla="*/ 0 w 62"/>
                <a:gd name="T9" fmla="*/ 6 h 264"/>
                <a:gd name="T10" fmla="*/ 2 w 62"/>
                <a:gd name="T11" fmla="*/ 2 h 264"/>
                <a:gd name="T12" fmla="*/ 2 w 62"/>
                <a:gd name="T13" fmla="*/ 2 h 264"/>
                <a:gd name="T14" fmla="*/ 6 w 62"/>
                <a:gd name="T15" fmla="*/ 0 h 264"/>
                <a:gd name="T16" fmla="*/ 56 w 62"/>
                <a:gd name="T17" fmla="*/ 0 h 264"/>
                <a:gd name="T18" fmla="*/ 56 w 62"/>
                <a:gd name="T19" fmla="*/ 0 h 264"/>
                <a:gd name="T20" fmla="*/ 60 w 62"/>
                <a:gd name="T21" fmla="*/ 2 h 264"/>
                <a:gd name="T22" fmla="*/ 60 w 62"/>
                <a:gd name="T23" fmla="*/ 2 h 264"/>
                <a:gd name="T24" fmla="*/ 62 w 62"/>
                <a:gd name="T25" fmla="*/ 6 h 264"/>
                <a:gd name="T26" fmla="*/ 62 w 62"/>
                <a:gd name="T27" fmla="*/ 258 h 264"/>
                <a:gd name="T28" fmla="*/ 62 w 62"/>
                <a:gd name="T29" fmla="*/ 258 h 264"/>
                <a:gd name="T30" fmla="*/ 60 w 62"/>
                <a:gd name="T31" fmla="*/ 262 h 264"/>
                <a:gd name="T32" fmla="*/ 60 w 62"/>
                <a:gd name="T33" fmla="*/ 262 h 264"/>
                <a:gd name="T34" fmla="*/ 56 w 62"/>
                <a:gd name="T35" fmla="*/ 264 h 264"/>
                <a:gd name="T36" fmla="*/ 6 w 62"/>
                <a:gd name="T37" fmla="*/ 264 h 264"/>
                <a:gd name="T38" fmla="*/ 6 w 62"/>
                <a:gd name="T39" fmla="*/ 264 h 264"/>
                <a:gd name="T40" fmla="*/ 2 w 62"/>
                <a:gd name="T41" fmla="*/ 262 h 264"/>
                <a:gd name="T42" fmla="*/ 2 w 62"/>
                <a:gd name="T43" fmla="*/ 2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264">
                  <a:moveTo>
                    <a:pt x="2" y="262"/>
                  </a:moveTo>
                  <a:lnTo>
                    <a:pt x="2" y="262"/>
                  </a:lnTo>
                  <a:lnTo>
                    <a:pt x="0" y="258"/>
                  </a:lnTo>
                  <a:lnTo>
                    <a:pt x="0" y="6"/>
                  </a:lnTo>
                  <a:lnTo>
                    <a:pt x="0" y="6"/>
                  </a:lnTo>
                  <a:lnTo>
                    <a:pt x="2" y="2"/>
                  </a:lnTo>
                  <a:lnTo>
                    <a:pt x="2" y="2"/>
                  </a:lnTo>
                  <a:lnTo>
                    <a:pt x="6" y="0"/>
                  </a:lnTo>
                  <a:lnTo>
                    <a:pt x="56" y="0"/>
                  </a:lnTo>
                  <a:lnTo>
                    <a:pt x="56" y="0"/>
                  </a:lnTo>
                  <a:lnTo>
                    <a:pt x="60" y="2"/>
                  </a:lnTo>
                  <a:lnTo>
                    <a:pt x="60" y="2"/>
                  </a:lnTo>
                  <a:lnTo>
                    <a:pt x="62" y="6"/>
                  </a:lnTo>
                  <a:lnTo>
                    <a:pt x="62" y="258"/>
                  </a:lnTo>
                  <a:lnTo>
                    <a:pt x="62" y="258"/>
                  </a:lnTo>
                  <a:lnTo>
                    <a:pt x="60" y="262"/>
                  </a:lnTo>
                  <a:lnTo>
                    <a:pt x="60" y="262"/>
                  </a:lnTo>
                  <a:lnTo>
                    <a:pt x="56" y="264"/>
                  </a:lnTo>
                  <a:lnTo>
                    <a:pt x="6" y="264"/>
                  </a:lnTo>
                  <a:lnTo>
                    <a:pt x="6" y="264"/>
                  </a:lnTo>
                  <a:lnTo>
                    <a:pt x="2" y="262"/>
                  </a:lnTo>
                  <a:lnTo>
                    <a:pt x="2" y="26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1" name="Freeform 22">
              <a:extLst>
                <a:ext uri="{FF2B5EF4-FFF2-40B4-BE49-F238E27FC236}">
                  <a16:creationId xmlns:a16="http://schemas.microsoft.com/office/drawing/2014/main" id="{E103540F-4B79-4AB6-812B-98DA1B9943FB}"/>
                </a:ext>
              </a:extLst>
            </p:cNvPr>
            <p:cNvSpPr>
              <a:spLocks noEditPoints="1"/>
            </p:cNvSpPr>
            <p:nvPr userDrawn="1"/>
          </p:nvSpPr>
          <p:spPr bwMode="auto">
            <a:xfrm>
              <a:off x="9699625" y="2503488"/>
              <a:ext cx="327025" cy="431800"/>
            </a:xfrm>
            <a:custGeom>
              <a:avLst/>
              <a:gdLst>
                <a:gd name="T0" fmla="*/ 48 w 206"/>
                <a:gd name="T1" fmla="*/ 260 h 272"/>
                <a:gd name="T2" fmla="*/ 28 w 206"/>
                <a:gd name="T3" fmla="*/ 246 h 272"/>
                <a:gd name="T4" fmla="*/ 12 w 206"/>
                <a:gd name="T5" fmla="*/ 226 h 272"/>
                <a:gd name="T6" fmla="*/ 6 w 206"/>
                <a:gd name="T7" fmla="*/ 214 h 272"/>
                <a:gd name="T8" fmla="*/ 0 w 206"/>
                <a:gd name="T9" fmla="*/ 188 h 272"/>
                <a:gd name="T10" fmla="*/ 0 w 206"/>
                <a:gd name="T11" fmla="*/ 98 h 272"/>
                <a:gd name="T12" fmla="*/ 0 w 206"/>
                <a:gd name="T13" fmla="*/ 84 h 272"/>
                <a:gd name="T14" fmla="*/ 6 w 206"/>
                <a:gd name="T15" fmla="*/ 58 h 272"/>
                <a:gd name="T16" fmla="*/ 12 w 206"/>
                <a:gd name="T17" fmla="*/ 48 h 272"/>
                <a:gd name="T18" fmla="*/ 28 w 206"/>
                <a:gd name="T19" fmla="*/ 28 h 272"/>
                <a:gd name="T20" fmla="*/ 48 w 206"/>
                <a:gd name="T21" fmla="*/ 12 h 272"/>
                <a:gd name="T22" fmla="*/ 60 w 206"/>
                <a:gd name="T23" fmla="*/ 8 h 272"/>
                <a:gd name="T24" fmla="*/ 88 w 206"/>
                <a:gd name="T25" fmla="*/ 2 h 272"/>
                <a:gd name="T26" fmla="*/ 102 w 206"/>
                <a:gd name="T27" fmla="*/ 0 h 272"/>
                <a:gd name="T28" fmla="*/ 132 w 206"/>
                <a:gd name="T29" fmla="*/ 4 h 272"/>
                <a:gd name="T30" fmla="*/ 156 w 206"/>
                <a:gd name="T31" fmla="*/ 12 h 272"/>
                <a:gd name="T32" fmla="*/ 168 w 206"/>
                <a:gd name="T33" fmla="*/ 20 h 272"/>
                <a:gd name="T34" fmla="*/ 186 w 206"/>
                <a:gd name="T35" fmla="*/ 36 h 272"/>
                <a:gd name="T36" fmla="*/ 192 w 206"/>
                <a:gd name="T37" fmla="*/ 48 h 272"/>
                <a:gd name="T38" fmla="*/ 202 w 206"/>
                <a:gd name="T39" fmla="*/ 72 h 272"/>
                <a:gd name="T40" fmla="*/ 206 w 206"/>
                <a:gd name="T41" fmla="*/ 98 h 272"/>
                <a:gd name="T42" fmla="*/ 206 w 206"/>
                <a:gd name="T43" fmla="*/ 174 h 272"/>
                <a:gd name="T44" fmla="*/ 202 w 206"/>
                <a:gd name="T45" fmla="*/ 202 h 272"/>
                <a:gd name="T46" fmla="*/ 192 w 206"/>
                <a:gd name="T47" fmla="*/ 226 h 272"/>
                <a:gd name="T48" fmla="*/ 186 w 206"/>
                <a:gd name="T49" fmla="*/ 236 h 272"/>
                <a:gd name="T50" fmla="*/ 168 w 206"/>
                <a:gd name="T51" fmla="*/ 254 h 272"/>
                <a:gd name="T52" fmla="*/ 156 w 206"/>
                <a:gd name="T53" fmla="*/ 260 h 272"/>
                <a:gd name="T54" fmla="*/ 132 w 206"/>
                <a:gd name="T55" fmla="*/ 270 h 272"/>
                <a:gd name="T56" fmla="*/ 102 w 206"/>
                <a:gd name="T57" fmla="*/ 272 h 272"/>
                <a:gd name="T58" fmla="*/ 88 w 206"/>
                <a:gd name="T59" fmla="*/ 272 h 272"/>
                <a:gd name="T60" fmla="*/ 60 w 206"/>
                <a:gd name="T61" fmla="*/ 266 h 272"/>
                <a:gd name="T62" fmla="*/ 48 w 206"/>
                <a:gd name="T63" fmla="*/ 260 h 272"/>
                <a:gd name="T64" fmla="*/ 132 w 206"/>
                <a:gd name="T65" fmla="*/ 208 h 272"/>
                <a:gd name="T66" fmla="*/ 140 w 206"/>
                <a:gd name="T67" fmla="*/ 194 h 272"/>
                <a:gd name="T68" fmla="*/ 142 w 206"/>
                <a:gd name="T69" fmla="*/ 176 h 272"/>
                <a:gd name="T70" fmla="*/ 142 w 206"/>
                <a:gd name="T71" fmla="*/ 98 h 272"/>
                <a:gd name="T72" fmla="*/ 140 w 206"/>
                <a:gd name="T73" fmla="*/ 80 h 272"/>
                <a:gd name="T74" fmla="*/ 132 w 206"/>
                <a:gd name="T75" fmla="*/ 66 h 272"/>
                <a:gd name="T76" fmla="*/ 126 w 206"/>
                <a:gd name="T77" fmla="*/ 60 h 272"/>
                <a:gd name="T78" fmla="*/ 112 w 206"/>
                <a:gd name="T79" fmla="*/ 56 h 272"/>
                <a:gd name="T80" fmla="*/ 102 w 206"/>
                <a:gd name="T81" fmla="*/ 54 h 272"/>
                <a:gd name="T82" fmla="*/ 86 w 206"/>
                <a:gd name="T83" fmla="*/ 58 h 272"/>
                <a:gd name="T84" fmla="*/ 74 w 206"/>
                <a:gd name="T85" fmla="*/ 66 h 272"/>
                <a:gd name="T86" fmla="*/ 68 w 206"/>
                <a:gd name="T87" fmla="*/ 72 h 272"/>
                <a:gd name="T88" fmla="*/ 64 w 206"/>
                <a:gd name="T89" fmla="*/ 88 h 272"/>
                <a:gd name="T90" fmla="*/ 62 w 206"/>
                <a:gd name="T91" fmla="*/ 176 h 272"/>
                <a:gd name="T92" fmla="*/ 64 w 206"/>
                <a:gd name="T93" fmla="*/ 186 h 272"/>
                <a:gd name="T94" fmla="*/ 68 w 206"/>
                <a:gd name="T95" fmla="*/ 200 h 272"/>
                <a:gd name="T96" fmla="*/ 74 w 206"/>
                <a:gd name="T97" fmla="*/ 208 h 272"/>
                <a:gd name="T98" fmla="*/ 86 w 206"/>
                <a:gd name="T99" fmla="*/ 216 h 272"/>
                <a:gd name="T100" fmla="*/ 102 w 206"/>
                <a:gd name="T101" fmla="*/ 218 h 272"/>
                <a:gd name="T102" fmla="*/ 112 w 206"/>
                <a:gd name="T103" fmla="*/ 218 h 272"/>
                <a:gd name="T104" fmla="*/ 126 w 206"/>
                <a:gd name="T105" fmla="*/ 212 h 272"/>
                <a:gd name="T106" fmla="*/ 132 w 206"/>
                <a:gd name="T107" fmla="*/ 20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 h="272">
                  <a:moveTo>
                    <a:pt x="48" y="260"/>
                  </a:moveTo>
                  <a:lnTo>
                    <a:pt x="48" y="260"/>
                  </a:lnTo>
                  <a:lnTo>
                    <a:pt x="38" y="254"/>
                  </a:lnTo>
                  <a:lnTo>
                    <a:pt x="28" y="246"/>
                  </a:lnTo>
                  <a:lnTo>
                    <a:pt x="20" y="236"/>
                  </a:lnTo>
                  <a:lnTo>
                    <a:pt x="12" y="226"/>
                  </a:lnTo>
                  <a:lnTo>
                    <a:pt x="12" y="226"/>
                  </a:lnTo>
                  <a:lnTo>
                    <a:pt x="6" y="214"/>
                  </a:lnTo>
                  <a:lnTo>
                    <a:pt x="2" y="202"/>
                  </a:lnTo>
                  <a:lnTo>
                    <a:pt x="0" y="188"/>
                  </a:lnTo>
                  <a:lnTo>
                    <a:pt x="0" y="174"/>
                  </a:lnTo>
                  <a:lnTo>
                    <a:pt x="0" y="98"/>
                  </a:lnTo>
                  <a:lnTo>
                    <a:pt x="0" y="98"/>
                  </a:lnTo>
                  <a:lnTo>
                    <a:pt x="0" y="84"/>
                  </a:lnTo>
                  <a:lnTo>
                    <a:pt x="2" y="72"/>
                  </a:lnTo>
                  <a:lnTo>
                    <a:pt x="6" y="58"/>
                  </a:lnTo>
                  <a:lnTo>
                    <a:pt x="12" y="48"/>
                  </a:lnTo>
                  <a:lnTo>
                    <a:pt x="12" y="48"/>
                  </a:lnTo>
                  <a:lnTo>
                    <a:pt x="20" y="36"/>
                  </a:lnTo>
                  <a:lnTo>
                    <a:pt x="28" y="28"/>
                  </a:lnTo>
                  <a:lnTo>
                    <a:pt x="38" y="20"/>
                  </a:lnTo>
                  <a:lnTo>
                    <a:pt x="48" y="12"/>
                  </a:lnTo>
                  <a:lnTo>
                    <a:pt x="48" y="12"/>
                  </a:lnTo>
                  <a:lnTo>
                    <a:pt x="60" y="8"/>
                  </a:lnTo>
                  <a:lnTo>
                    <a:pt x="74" y="4"/>
                  </a:lnTo>
                  <a:lnTo>
                    <a:pt x="88" y="2"/>
                  </a:lnTo>
                  <a:lnTo>
                    <a:pt x="102" y="0"/>
                  </a:lnTo>
                  <a:lnTo>
                    <a:pt x="102" y="0"/>
                  </a:lnTo>
                  <a:lnTo>
                    <a:pt x="118" y="2"/>
                  </a:lnTo>
                  <a:lnTo>
                    <a:pt x="132" y="4"/>
                  </a:lnTo>
                  <a:lnTo>
                    <a:pt x="144" y="8"/>
                  </a:lnTo>
                  <a:lnTo>
                    <a:pt x="156" y="12"/>
                  </a:lnTo>
                  <a:lnTo>
                    <a:pt x="156" y="12"/>
                  </a:lnTo>
                  <a:lnTo>
                    <a:pt x="168" y="20"/>
                  </a:lnTo>
                  <a:lnTo>
                    <a:pt x="178" y="28"/>
                  </a:lnTo>
                  <a:lnTo>
                    <a:pt x="186" y="36"/>
                  </a:lnTo>
                  <a:lnTo>
                    <a:pt x="192" y="48"/>
                  </a:lnTo>
                  <a:lnTo>
                    <a:pt x="192" y="48"/>
                  </a:lnTo>
                  <a:lnTo>
                    <a:pt x="198" y="58"/>
                  </a:lnTo>
                  <a:lnTo>
                    <a:pt x="202" y="72"/>
                  </a:lnTo>
                  <a:lnTo>
                    <a:pt x="204" y="84"/>
                  </a:lnTo>
                  <a:lnTo>
                    <a:pt x="206" y="98"/>
                  </a:lnTo>
                  <a:lnTo>
                    <a:pt x="206" y="174"/>
                  </a:lnTo>
                  <a:lnTo>
                    <a:pt x="206" y="174"/>
                  </a:lnTo>
                  <a:lnTo>
                    <a:pt x="204" y="188"/>
                  </a:lnTo>
                  <a:lnTo>
                    <a:pt x="202" y="202"/>
                  </a:lnTo>
                  <a:lnTo>
                    <a:pt x="198" y="214"/>
                  </a:lnTo>
                  <a:lnTo>
                    <a:pt x="192" y="226"/>
                  </a:lnTo>
                  <a:lnTo>
                    <a:pt x="192" y="226"/>
                  </a:lnTo>
                  <a:lnTo>
                    <a:pt x="186" y="236"/>
                  </a:lnTo>
                  <a:lnTo>
                    <a:pt x="178" y="246"/>
                  </a:lnTo>
                  <a:lnTo>
                    <a:pt x="168" y="254"/>
                  </a:lnTo>
                  <a:lnTo>
                    <a:pt x="156" y="260"/>
                  </a:lnTo>
                  <a:lnTo>
                    <a:pt x="156" y="260"/>
                  </a:lnTo>
                  <a:lnTo>
                    <a:pt x="144" y="266"/>
                  </a:lnTo>
                  <a:lnTo>
                    <a:pt x="132" y="270"/>
                  </a:lnTo>
                  <a:lnTo>
                    <a:pt x="118" y="272"/>
                  </a:lnTo>
                  <a:lnTo>
                    <a:pt x="102" y="272"/>
                  </a:lnTo>
                  <a:lnTo>
                    <a:pt x="102" y="272"/>
                  </a:lnTo>
                  <a:lnTo>
                    <a:pt x="88" y="272"/>
                  </a:lnTo>
                  <a:lnTo>
                    <a:pt x="74" y="270"/>
                  </a:lnTo>
                  <a:lnTo>
                    <a:pt x="60" y="266"/>
                  </a:lnTo>
                  <a:lnTo>
                    <a:pt x="48" y="260"/>
                  </a:lnTo>
                  <a:lnTo>
                    <a:pt x="48" y="260"/>
                  </a:lnTo>
                  <a:close/>
                  <a:moveTo>
                    <a:pt x="132" y="208"/>
                  </a:moveTo>
                  <a:lnTo>
                    <a:pt x="132" y="208"/>
                  </a:lnTo>
                  <a:lnTo>
                    <a:pt x="136" y="200"/>
                  </a:lnTo>
                  <a:lnTo>
                    <a:pt x="140" y="194"/>
                  </a:lnTo>
                  <a:lnTo>
                    <a:pt x="142" y="186"/>
                  </a:lnTo>
                  <a:lnTo>
                    <a:pt x="142" y="176"/>
                  </a:lnTo>
                  <a:lnTo>
                    <a:pt x="142" y="98"/>
                  </a:lnTo>
                  <a:lnTo>
                    <a:pt x="142" y="98"/>
                  </a:lnTo>
                  <a:lnTo>
                    <a:pt x="142" y="88"/>
                  </a:lnTo>
                  <a:lnTo>
                    <a:pt x="140" y="80"/>
                  </a:lnTo>
                  <a:lnTo>
                    <a:pt x="136" y="72"/>
                  </a:lnTo>
                  <a:lnTo>
                    <a:pt x="132" y="66"/>
                  </a:lnTo>
                  <a:lnTo>
                    <a:pt x="132" y="66"/>
                  </a:lnTo>
                  <a:lnTo>
                    <a:pt x="126" y="60"/>
                  </a:lnTo>
                  <a:lnTo>
                    <a:pt x="118" y="58"/>
                  </a:lnTo>
                  <a:lnTo>
                    <a:pt x="112" y="56"/>
                  </a:lnTo>
                  <a:lnTo>
                    <a:pt x="102" y="54"/>
                  </a:lnTo>
                  <a:lnTo>
                    <a:pt x="102" y="54"/>
                  </a:lnTo>
                  <a:lnTo>
                    <a:pt x="94" y="56"/>
                  </a:lnTo>
                  <a:lnTo>
                    <a:pt x="86" y="58"/>
                  </a:lnTo>
                  <a:lnTo>
                    <a:pt x="80" y="60"/>
                  </a:lnTo>
                  <a:lnTo>
                    <a:pt x="74" y="66"/>
                  </a:lnTo>
                  <a:lnTo>
                    <a:pt x="74" y="66"/>
                  </a:lnTo>
                  <a:lnTo>
                    <a:pt x="68" y="72"/>
                  </a:lnTo>
                  <a:lnTo>
                    <a:pt x="66" y="80"/>
                  </a:lnTo>
                  <a:lnTo>
                    <a:pt x="64" y="88"/>
                  </a:lnTo>
                  <a:lnTo>
                    <a:pt x="62" y="98"/>
                  </a:lnTo>
                  <a:lnTo>
                    <a:pt x="62" y="176"/>
                  </a:lnTo>
                  <a:lnTo>
                    <a:pt x="62" y="176"/>
                  </a:lnTo>
                  <a:lnTo>
                    <a:pt x="64" y="186"/>
                  </a:lnTo>
                  <a:lnTo>
                    <a:pt x="66" y="194"/>
                  </a:lnTo>
                  <a:lnTo>
                    <a:pt x="68" y="200"/>
                  </a:lnTo>
                  <a:lnTo>
                    <a:pt x="74" y="208"/>
                  </a:lnTo>
                  <a:lnTo>
                    <a:pt x="74" y="208"/>
                  </a:lnTo>
                  <a:lnTo>
                    <a:pt x="80" y="212"/>
                  </a:lnTo>
                  <a:lnTo>
                    <a:pt x="86" y="216"/>
                  </a:lnTo>
                  <a:lnTo>
                    <a:pt x="94" y="218"/>
                  </a:lnTo>
                  <a:lnTo>
                    <a:pt x="102" y="218"/>
                  </a:lnTo>
                  <a:lnTo>
                    <a:pt x="102" y="218"/>
                  </a:lnTo>
                  <a:lnTo>
                    <a:pt x="112" y="218"/>
                  </a:lnTo>
                  <a:lnTo>
                    <a:pt x="118" y="216"/>
                  </a:lnTo>
                  <a:lnTo>
                    <a:pt x="126" y="212"/>
                  </a:lnTo>
                  <a:lnTo>
                    <a:pt x="132" y="208"/>
                  </a:lnTo>
                  <a:lnTo>
                    <a:pt x="132" y="208"/>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2" name="Freeform 23">
              <a:extLst>
                <a:ext uri="{FF2B5EF4-FFF2-40B4-BE49-F238E27FC236}">
                  <a16:creationId xmlns:a16="http://schemas.microsoft.com/office/drawing/2014/main" id="{C0E9DAD8-9402-4C5E-85F7-830EC7CD8D04}"/>
                </a:ext>
              </a:extLst>
            </p:cNvPr>
            <p:cNvSpPr>
              <a:spLocks/>
            </p:cNvSpPr>
            <p:nvPr userDrawn="1"/>
          </p:nvSpPr>
          <p:spPr bwMode="auto">
            <a:xfrm>
              <a:off x="10099675" y="2509838"/>
              <a:ext cx="333375" cy="419100"/>
            </a:xfrm>
            <a:custGeom>
              <a:avLst/>
              <a:gdLst>
                <a:gd name="T0" fmla="*/ 2 w 210"/>
                <a:gd name="T1" fmla="*/ 262 h 264"/>
                <a:gd name="T2" fmla="*/ 2 w 210"/>
                <a:gd name="T3" fmla="*/ 262 h 264"/>
                <a:gd name="T4" fmla="*/ 0 w 210"/>
                <a:gd name="T5" fmla="*/ 258 h 264"/>
                <a:gd name="T6" fmla="*/ 0 w 210"/>
                <a:gd name="T7" fmla="*/ 6 h 264"/>
                <a:gd name="T8" fmla="*/ 0 w 210"/>
                <a:gd name="T9" fmla="*/ 6 h 264"/>
                <a:gd name="T10" fmla="*/ 2 w 210"/>
                <a:gd name="T11" fmla="*/ 2 h 264"/>
                <a:gd name="T12" fmla="*/ 2 w 210"/>
                <a:gd name="T13" fmla="*/ 2 h 264"/>
                <a:gd name="T14" fmla="*/ 8 w 210"/>
                <a:gd name="T15" fmla="*/ 0 h 264"/>
                <a:gd name="T16" fmla="*/ 54 w 210"/>
                <a:gd name="T17" fmla="*/ 0 h 264"/>
                <a:gd name="T18" fmla="*/ 54 w 210"/>
                <a:gd name="T19" fmla="*/ 0 h 264"/>
                <a:gd name="T20" fmla="*/ 58 w 210"/>
                <a:gd name="T21" fmla="*/ 0 h 264"/>
                <a:gd name="T22" fmla="*/ 62 w 210"/>
                <a:gd name="T23" fmla="*/ 4 h 264"/>
                <a:gd name="T24" fmla="*/ 144 w 210"/>
                <a:gd name="T25" fmla="*/ 144 h 264"/>
                <a:gd name="T26" fmla="*/ 144 w 210"/>
                <a:gd name="T27" fmla="*/ 144 h 264"/>
                <a:gd name="T28" fmla="*/ 146 w 210"/>
                <a:gd name="T29" fmla="*/ 146 h 264"/>
                <a:gd name="T30" fmla="*/ 146 w 210"/>
                <a:gd name="T31" fmla="*/ 146 h 264"/>
                <a:gd name="T32" fmla="*/ 148 w 210"/>
                <a:gd name="T33" fmla="*/ 144 h 264"/>
                <a:gd name="T34" fmla="*/ 148 w 210"/>
                <a:gd name="T35" fmla="*/ 6 h 264"/>
                <a:gd name="T36" fmla="*/ 148 w 210"/>
                <a:gd name="T37" fmla="*/ 6 h 264"/>
                <a:gd name="T38" fmla="*/ 150 w 210"/>
                <a:gd name="T39" fmla="*/ 2 h 264"/>
                <a:gd name="T40" fmla="*/ 150 w 210"/>
                <a:gd name="T41" fmla="*/ 2 h 264"/>
                <a:gd name="T42" fmla="*/ 154 w 210"/>
                <a:gd name="T43" fmla="*/ 0 h 264"/>
                <a:gd name="T44" fmla="*/ 202 w 210"/>
                <a:gd name="T45" fmla="*/ 0 h 264"/>
                <a:gd name="T46" fmla="*/ 202 w 210"/>
                <a:gd name="T47" fmla="*/ 0 h 264"/>
                <a:gd name="T48" fmla="*/ 208 w 210"/>
                <a:gd name="T49" fmla="*/ 2 h 264"/>
                <a:gd name="T50" fmla="*/ 208 w 210"/>
                <a:gd name="T51" fmla="*/ 2 h 264"/>
                <a:gd name="T52" fmla="*/ 210 w 210"/>
                <a:gd name="T53" fmla="*/ 6 h 264"/>
                <a:gd name="T54" fmla="*/ 210 w 210"/>
                <a:gd name="T55" fmla="*/ 258 h 264"/>
                <a:gd name="T56" fmla="*/ 210 w 210"/>
                <a:gd name="T57" fmla="*/ 258 h 264"/>
                <a:gd name="T58" fmla="*/ 208 w 210"/>
                <a:gd name="T59" fmla="*/ 262 h 264"/>
                <a:gd name="T60" fmla="*/ 208 w 210"/>
                <a:gd name="T61" fmla="*/ 262 h 264"/>
                <a:gd name="T62" fmla="*/ 202 w 210"/>
                <a:gd name="T63" fmla="*/ 264 h 264"/>
                <a:gd name="T64" fmla="*/ 156 w 210"/>
                <a:gd name="T65" fmla="*/ 264 h 264"/>
                <a:gd name="T66" fmla="*/ 156 w 210"/>
                <a:gd name="T67" fmla="*/ 264 h 264"/>
                <a:gd name="T68" fmla="*/ 152 w 210"/>
                <a:gd name="T69" fmla="*/ 264 h 264"/>
                <a:gd name="T70" fmla="*/ 148 w 210"/>
                <a:gd name="T71" fmla="*/ 260 h 264"/>
                <a:gd name="T72" fmla="*/ 66 w 210"/>
                <a:gd name="T73" fmla="*/ 118 h 264"/>
                <a:gd name="T74" fmla="*/ 66 w 210"/>
                <a:gd name="T75" fmla="*/ 118 h 264"/>
                <a:gd name="T76" fmla="*/ 64 w 210"/>
                <a:gd name="T77" fmla="*/ 116 h 264"/>
                <a:gd name="T78" fmla="*/ 64 w 210"/>
                <a:gd name="T79" fmla="*/ 116 h 264"/>
                <a:gd name="T80" fmla="*/ 62 w 210"/>
                <a:gd name="T81" fmla="*/ 118 h 264"/>
                <a:gd name="T82" fmla="*/ 62 w 210"/>
                <a:gd name="T83" fmla="*/ 258 h 264"/>
                <a:gd name="T84" fmla="*/ 62 w 210"/>
                <a:gd name="T85" fmla="*/ 258 h 264"/>
                <a:gd name="T86" fmla="*/ 60 w 210"/>
                <a:gd name="T87" fmla="*/ 262 h 264"/>
                <a:gd name="T88" fmla="*/ 60 w 210"/>
                <a:gd name="T89" fmla="*/ 262 h 264"/>
                <a:gd name="T90" fmla="*/ 56 w 210"/>
                <a:gd name="T91" fmla="*/ 264 h 264"/>
                <a:gd name="T92" fmla="*/ 8 w 210"/>
                <a:gd name="T93" fmla="*/ 264 h 264"/>
                <a:gd name="T94" fmla="*/ 8 w 210"/>
                <a:gd name="T95" fmla="*/ 264 h 264"/>
                <a:gd name="T96" fmla="*/ 2 w 210"/>
                <a:gd name="T97" fmla="*/ 262 h 264"/>
                <a:gd name="T98" fmla="*/ 2 w 210"/>
                <a:gd name="T99" fmla="*/ 2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0" h="264">
                  <a:moveTo>
                    <a:pt x="2" y="262"/>
                  </a:moveTo>
                  <a:lnTo>
                    <a:pt x="2" y="262"/>
                  </a:lnTo>
                  <a:lnTo>
                    <a:pt x="0" y="258"/>
                  </a:lnTo>
                  <a:lnTo>
                    <a:pt x="0" y="6"/>
                  </a:lnTo>
                  <a:lnTo>
                    <a:pt x="0" y="6"/>
                  </a:lnTo>
                  <a:lnTo>
                    <a:pt x="2" y="2"/>
                  </a:lnTo>
                  <a:lnTo>
                    <a:pt x="2" y="2"/>
                  </a:lnTo>
                  <a:lnTo>
                    <a:pt x="8" y="0"/>
                  </a:lnTo>
                  <a:lnTo>
                    <a:pt x="54" y="0"/>
                  </a:lnTo>
                  <a:lnTo>
                    <a:pt x="54" y="0"/>
                  </a:lnTo>
                  <a:lnTo>
                    <a:pt x="58" y="0"/>
                  </a:lnTo>
                  <a:lnTo>
                    <a:pt x="62" y="4"/>
                  </a:lnTo>
                  <a:lnTo>
                    <a:pt x="144" y="144"/>
                  </a:lnTo>
                  <a:lnTo>
                    <a:pt x="144" y="144"/>
                  </a:lnTo>
                  <a:lnTo>
                    <a:pt x="146" y="146"/>
                  </a:lnTo>
                  <a:lnTo>
                    <a:pt x="146" y="146"/>
                  </a:lnTo>
                  <a:lnTo>
                    <a:pt x="148" y="144"/>
                  </a:lnTo>
                  <a:lnTo>
                    <a:pt x="148" y="6"/>
                  </a:lnTo>
                  <a:lnTo>
                    <a:pt x="148" y="6"/>
                  </a:lnTo>
                  <a:lnTo>
                    <a:pt x="150" y="2"/>
                  </a:lnTo>
                  <a:lnTo>
                    <a:pt x="150" y="2"/>
                  </a:lnTo>
                  <a:lnTo>
                    <a:pt x="154" y="0"/>
                  </a:lnTo>
                  <a:lnTo>
                    <a:pt x="202" y="0"/>
                  </a:lnTo>
                  <a:lnTo>
                    <a:pt x="202" y="0"/>
                  </a:lnTo>
                  <a:lnTo>
                    <a:pt x="208" y="2"/>
                  </a:lnTo>
                  <a:lnTo>
                    <a:pt x="208" y="2"/>
                  </a:lnTo>
                  <a:lnTo>
                    <a:pt x="210" y="6"/>
                  </a:lnTo>
                  <a:lnTo>
                    <a:pt x="210" y="258"/>
                  </a:lnTo>
                  <a:lnTo>
                    <a:pt x="210" y="258"/>
                  </a:lnTo>
                  <a:lnTo>
                    <a:pt x="208" y="262"/>
                  </a:lnTo>
                  <a:lnTo>
                    <a:pt x="208" y="262"/>
                  </a:lnTo>
                  <a:lnTo>
                    <a:pt x="202" y="264"/>
                  </a:lnTo>
                  <a:lnTo>
                    <a:pt x="156" y="264"/>
                  </a:lnTo>
                  <a:lnTo>
                    <a:pt x="156" y="264"/>
                  </a:lnTo>
                  <a:lnTo>
                    <a:pt x="152" y="264"/>
                  </a:lnTo>
                  <a:lnTo>
                    <a:pt x="148" y="260"/>
                  </a:lnTo>
                  <a:lnTo>
                    <a:pt x="66" y="118"/>
                  </a:lnTo>
                  <a:lnTo>
                    <a:pt x="66" y="118"/>
                  </a:lnTo>
                  <a:lnTo>
                    <a:pt x="64" y="116"/>
                  </a:lnTo>
                  <a:lnTo>
                    <a:pt x="64" y="116"/>
                  </a:lnTo>
                  <a:lnTo>
                    <a:pt x="62" y="118"/>
                  </a:lnTo>
                  <a:lnTo>
                    <a:pt x="62" y="258"/>
                  </a:lnTo>
                  <a:lnTo>
                    <a:pt x="62" y="258"/>
                  </a:lnTo>
                  <a:lnTo>
                    <a:pt x="60" y="262"/>
                  </a:lnTo>
                  <a:lnTo>
                    <a:pt x="60" y="262"/>
                  </a:lnTo>
                  <a:lnTo>
                    <a:pt x="56" y="264"/>
                  </a:lnTo>
                  <a:lnTo>
                    <a:pt x="8" y="264"/>
                  </a:lnTo>
                  <a:lnTo>
                    <a:pt x="8" y="264"/>
                  </a:lnTo>
                  <a:lnTo>
                    <a:pt x="2" y="262"/>
                  </a:lnTo>
                  <a:lnTo>
                    <a:pt x="2" y="26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3" name="Freeform 24">
              <a:extLst>
                <a:ext uri="{FF2B5EF4-FFF2-40B4-BE49-F238E27FC236}">
                  <a16:creationId xmlns:a16="http://schemas.microsoft.com/office/drawing/2014/main" id="{AF3219D6-FF69-4AC3-974C-A5682B7BAC0E}"/>
                </a:ext>
              </a:extLst>
            </p:cNvPr>
            <p:cNvSpPr>
              <a:spLocks noEditPoints="1"/>
            </p:cNvSpPr>
            <p:nvPr userDrawn="1"/>
          </p:nvSpPr>
          <p:spPr bwMode="auto">
            <a:xfrm>
              <a:off x="10499725" y="2509838"/>
              <a:ext cx="384175" cy="419100"/>
            </a:xfrm>
            <a:custGeom>
              <a:avLst/>
              <a:gdLst>
                <a:gd name="T0" fmla="*/ 176 w 242"/>
                <a:gd name="T1" fmla="*/ 258 h 264"/>
                <a:gd name="T2" fmla="*/ 166 w 242"/>
                <a:gd name="T3" fmla="*/ 228 h 264"/>
                <a:gd name="T4" fmla="*/ 166 w 242"/>
                <a:gd name="T5" fmla="*/ 228 h 264"/>
                <a:gd name="T6" fmla="*/ 166 w 242"/>
                <a:gd name="T7" fmla="*/ 226 h 264"/>
                <a:gd name="T8" fmla="*/ 164 w 242"/>
                <a:gd name="T9" fmla="*/ 226 h 264"/>
                <a:gd name="T10" fmla="*/ 78 w 242"/>
                <a:gd name="T11" fmla="*/ 226 h 264"/>
                <a:gd name="T12" fmla="*/ 78 w 242"/>
                <a:gd name="T13" fmla="*/ 226 h 264"/>
                <a:gd name="T14" fmla="*/ 76 w 242"/>
                <a:gd name="T15" fmla="*/ 226 h 264"/>
                <a:gd name="T16" fmla="*/ 76 w 242"/>
                <a:gd name="T17" fmla="*/ 228 h 264"/>
                <a:gd name="T18" fmla="*/ 66 w 242"/>
                <a:gd name="T19" fmla="*/ 258 h 264"/>
                <a:gd name="T20" fmla="*/ 66 w 242"/>
                <a:gd name="T21" fmla="*/ 258 h 264"/>
                <a:gd name="T22" fmla="*/ 64 w 242"/>
                <a:gd name="T23" fmla="*/ 262 h 264"/>
                <a:gd name="T24" fmla="*/ 60 w 242"/>
                <a:gd name="T25" fmla="*/ 264 h 264"/>
                <a:gd name="T26" fmla="*/ 6 w 242"/>
                <a:gd name="T27" fmla="*/ 264 h 264"/>
                <a:gd name="T28" fmla="*/ 6 w 242"/>
                <a:gd name="T29" fmla="*/ 264 h 264"/>
                <a:gd name="T30" fmla="*/ 2 w 242"/>
                <a:gd name="T31" fmla="*/ 264 h 264"/>
                <a:gd name="T32" fmla="*/ 0 w 242"/>
                <a:gd name="T33" fmla="*/ 262 h 264"/>
                <a:gd name="T34" fmla="*/ 0 w 242"/>
                <a:gd name="T35" fmla="*/ 262 h 264"/>
                <a:gd name="T36" fmla="*/ 0 w 242"/>
                <a:gd name="T37" fmla="*/ 260 h 264"/>
                <a:gd name="T38" fmla="*/ 0 w 242"/>
                <a:gd name="T39" fmla="*/ 256 h 264"/>
                <a:gd name="T40" fmla="*/ 80 w 242"/>
                <a:gd name="T41" fmla="*/ 6 h 264"/>
                <a:gd name="T42" fmla="*/ 80 w 242"/>
                <a:gd name="T43" fmla="*/ 6 h 264"/>
                <a:gd name="T44" fmla="*/ 82 w 242"/>
                <a:gd name="T45" fmla="*/ 2 h 264"/>
                <a:gd name="T46" fmla="*/ 88 w 242"/>
                <a:gd name="T47" fmla="*/ 0 h 264"/>
                <a:gd name="T48" fmla="*/ 154 w 242"/>
                <a:gd name="T49" fmla="*/ 0 h 264"/>
                <a:gd name="T50" fmla="*/ 154 w 242"/>
                <a:gd name="T51" fmla="*/ 0 h 264"/>
                <a:gd name="T52" fmla="*/ 160 w 242"/>
                <a:gd name="T53" fmla="*/ 2 h 264"/>
                <a:gd name="T54" fmla="*/ 162 w 242"/>
                <a:gd name="T55" fmla="*/ 6 h 264"/>
                <a:gd name="T56" fmla="*/ 242 w 242"/>
                <a:gd name="T57" fmla="*/ 256 h 264"/>
                <a:gd name="T58" fmla="*/ 242 w 242"/>
                <a:gd name="T59" fmla="*/ 256 h 264"/>
                <a:gd name="T60" fmla="*/ 242 w 242"/>
                <a:gd name="T61" fmla="*/ 260 h 264"/>
                <a:gd name="T62" fmla="*/ 242 w 242"/>
                <a:gd name="T63" fmla="*/ 260 h 264"/>
                <a:gd name="T64" fmla="*/ 242 w 242"/>
                <a:gd name="T65" fmla="*/ 264 h 264"/>
                <a:gd name="T66" fmla="*/ 236 w 242"/>
                <a:gd name="T67" fmla="*/ 264 h 264"/>
                <a:gd name="T68" fmla="*/ 184 w 242"/>
                <a:gd name="T69" fmla="*/ 264 h 264"/>
                <a:gd name="T70" fmla="*/ 184 w 242"/>
                <a:gd name="T71" fmla="*/ 264 h 264"/>
                <a:gd name="T72" fmla="*/ 178 w 242"/>
                <a:gd name="T73" fmla="*/ 262 h 264"/>
                <a:gd name="T74" fmla="*/ 176 w 242"/>
                <a:gd name="T75" fmla="*/ 258 h 264"/>
                <a:gd name="T76" fmla="*/ 176 w 242"/>
                <a:gd name="T77" fmla="*/ 258 h 264"/>
                <a:gd name="T78" fmla="*/ 90 w 242"/>
                <a:gd name="T79" fmla="*/ 174 h 264"/>
                <a:gd name="T80" fmla="*/ 90 w 242"/>
                <a:gd name="T81" fmla="*/ 174 h 264"/>
                <a:gd name="T82" fmla="*/ 92 w 242"/>
                <a:gd name="T83" fmla="*/ 176 h 264"/>
                <a:gd name="T84" fmla="*/ 94 w 242"/>
                <a:gd name="T85" fmla="*/ 176 h 264"/>
                <a:gd name="T86" fmla="*/ 150 w 242"/>
                <a:gd name="T87" fmla="*/ 176 h 264"/>
                <a:gd name="T88" fmla="*/ 150 w 242"/>
                <a:gd name="T89" fmla="*/ 176 h 264"/>
                <a:gd name="T90" fmla="*/ 152 w 242"/>
                <a:gd name="T91" fmla="*/ 176 h 264"/>
                <a:gd name="T92" fmla="*/ 152 w 242"/>
                <a:gd name="T93" fmla="*/ 176 h 264"/>
                <a:gd name="T94" fmla="*/ 152 w 242"/>
                <a:gd name="T95" fmla="*/ 174 h 264"/>
                <a:gd name="T96" fmla="*/ 122 w 242"/>
                <a:gd name="T97" fmla="*/ 74 h 264"/>
                <a:gd name="T98" fmla="*/ 122 w 242"/>
                <a:gd name="T99" fmla="*/ 74 h 264"/>
                <a:gd name="T100" fmla="*/ 122 w 242"/>
                <a:gd name="T101" fmla="*/ 72 h 264"/>
                <a:gd name="T102" fmla="*/ 122 w 242"/>
                <a:gd name="T103" fmla="*/ 72 h 264"/>
                <a:gd name="T104" fmla="*/ 120 w 242"/>
                <a:gd name="T105" fmla="*/ 74 h 264"/>
                <a:gd name="T106" fmla="*/ 90 w 242"/>
                <a:gd name="T107" fmla="*/ 174 h 264"/>
                <a:gd name="T108" fmla="*/ 90 w 242"/>
                <a:gd name="T109" fmla="*/ 17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2" h="264">
                  <a:moveTo>
                    <a:pt x="176" y="258"/>
                  </a:moveTo>
                  <a:lnTo>
                    <a:pt x="166" y="228"/>
                  </a:lnTo>
                  <a:lnTo>
                    <a:pt x="166" y="228"/>
                  </a:lnTo>
                  <a:lnTo>
                    <a:pt x="166" y="226"/>
                  </a:lnTo>
                  <a:lnTo>
                    <a:pt x="164" y="226"/>
                  </a:lnTo>
                  <a:lnTo>
                    <a:pt x="78" y="226"/>
                  </a:lnTo>
                  <a:lnTo>
                    <a:pt x="78" y="226"/>
                  </a:lnTo>
                  <a:lnTo>
                    <a:pt x="76" y="226"/>
                  </a:lnTo>
                  <a:lnTo>
                    <a:pt x="76" y="228"/>
                  </a:lnTo>
                  <a:lnTo>
                    <a:pt x="66" y="258"/>
                  </a:lnTo>
                  <a:lnTo>
                    <a:pt x="66" y="258"/>
                  </a:lnTo>
                  <a:lnTo>
                    <a:pt x="64" y="262"/>
                  </a:lnTo>
                  <a:lnTo>
                    <a:pt x="60" y="264"/>
                  </a:lnTo>
                  <a:lnTo>
                    <a:pt x="6" y="264"/>
                  </a:lnTo>
                  <a:lnTo>
                    <a:pt x="6" y="264"/>
                  </a:lnTo>
                  <a:lnTo>
                    <a:pt x="2" y="264"/>
                  </a:lnTo>
                  <a:lnTo>
                    <a:pt x="0" y="262"/>
                  </a:lnTo>
                  <a:lnTo>
                    <a:pt x="0" y="262"/>
                  </a:lnTo>
                  <a:lnTo>
                    <a:pt x="0" y="260"/>
                  </a:lnTo>
                  <a:lnTo>
                    <a:pt x="0" y="256"/>
                  </a:lnTo>
                  <a:lnTo>
                    <a:pt x="80" y="6"/>
                  </a:lnTo>
                  <a:lnTo>
                    <a:pt x="80" y="6"/>
                  </a:lnTo>
                  <a:lnTo>
                    <a:pt x="82" y="2"/>
                  </a:lnTo>
                  <a:lnTo>
                    <a:pt x="88" y="0"/>
                  </a:lnTo>
                  <a:lnTo>
                    <a:pt x="154" y="0"/>
                  </a:lnTo>
                  <a:lnTo>
                    <a:pt x="154" y="0"/>
                  </a:lnTo>
                  <a:lnTo>
                    <a:pt x="160" y="2"/>
                  </a:lnTo>
                  <a:lnTo>
                    <a:pt x="162" y="6"/>
                  </a:lnTo>
                  <a:lnTo>
                    <a:pt x="242" y="256"/>
                  </a:lnTo>
                  <a:lnTo>
                    <a:pt x="242" y="256"/>
                  </a:lnTo>
                  <a:lnTo>
                    <a:pt x="242" y="260"/>
                  </a:lnTo>
                  <a:lnTo>
                    <a:pt x="242" y="260"/>
                  </a:lnTo>
                  <a:lnTo>
                    <a:pt x="242" y="264"/>
                  </a:lnTo>
                  <a:lnTo>
                    <a:pt x="236" y="264"/>
                  </a:lnTo>
                  <a:lnTo>
                    <a:pt x="184" y="264"/>
                  </a:lnTo>
                  <a:lnTo>
                    <a:pt x="184" y="264"/>
                  </a:lnTo>
                  <a:lnTo>
                    <a:pt x="178" y="262"/>
                  </a:lnTo>
                  <a:lnTo>
                    <a:pt x="176" y="258"/>
                  </a:lnTo>
                  <a:lnTo>
                    <a:pt x="176" y="258"/>
                  </a:lnTo>
                  <a:close/>
                  <a:moveTo>
                    <a:pt x="90" y="174"/>
                  </a:moveTo>
                  <a:lnTo>
                    <a:pt x="90" y="174"/>
                  </a:lnTo>
                  <a:lnTo>
                    <a:pt x="92" y="176"/>
                  </a:lnTo>
                  <a:lnTo>
                    <a:pt x="94" y="176"/>
                  </a:lnTo>
                  <a:lnTo>
                    <a:pt x="150" y="176"/>
                  </a:lnTo>
                  <a:lnTo>
                    <a:pt x="150" y="176"/>
                  </a:lnTo>
                  <a:lnTo>
                    <a:pt x="152" y="176"/>
                  </a:lnTo>
                  <a:lnTo>
                    <a:pt x="152" y="176"/>
                  </a:lnTo>
                  <a:lnTo>
                    <a:pt x="152" y="174"/>
                  </a:lnTo>
                  <a:lnTo>
                    <a:pt x="122" y="74"/>
                  </a:lnTo>
                  <a:lnTo>
                    <a:pt x="122" y="74"/>
                  </a:lnTo>
                  <a:lnTo>
                    <a:pt x="122" y="72"/>
                  </a:lnTo>
                  <a:lnTo>
                    <a:pt x="122" y="72"/>
                  </a:lnTo>
                  <a:lnTo>
                    <a:pt x="120" y="74"/>
                  </a:lnTo>
                  <a:lnTo>
                    <a:pt x="90" y="174"/>
                  </a:lnTo>
                  <a:lnTo>
                    <a:pt x="90" y="174"/>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4" name="Freeform 25">
              <a:extLst>
                <a:ext uri="{FF2B5EF4-FFF2-40B4-BE49-F238E27FC236}">
                  <a16:creationId xmlns:a16="http://schemas.microsoft.com/office/drawing/2014/main" id="{7A4D7122-65E5-4FEE-9998-94AC21FB64AA}"/>
                </a:ext>
              </a:extLst>
            </p:cNvPr>
            <p:cNvSpPr>
              <a:spLocks/>
            </p:cNvSpPr>
            <p:nvPr userDrawn="1"/>
          </p:nvSpPr>
          <p:spPr bwMode="auto">
            <a:xfrm>
              <a:off x="10950575" y="2509838"/>
              <a:ext cx="301625" cy="419100"/>
            </a:xfrm>
            <a:custGeom>
              <a:avLst/>
              <a:gdLst>
                <a:gd name="T0" fmla="*/ 2 w 190"/>
                <a:gd name="T1" fmla="*/ 262 h 264"/>
                <a:gd name="T2" fmla="*/ 2 w 190"/>
                <a:gd name="T3" fmla="*/ 262 h 264"/>
                <a:gd name="T4" fmla="*/ 0 w 190"/>
                <a:gd name="T5" fmla="*/ 258 h 264"/>
                <a:gd name="T6" fmla="*/ 0 w 190"/>
                <a:gd name="T7" fmla="*/ 6 h 264"/>
                <a:gd name="T8" fmla="*/ 0 w 190"/>
                <a:gd name="T9" fmla="*/ 6 h 264"/>
                <a:gd name="T10" fmla="*/ 2 w 190"/>
                <a:gd name="T11" fmla="*/ 2 h 264"/>
                <a:gd name="T12" fmla="*/ 2 w 190"/>
                <a:gd name="T13" fmla="*/ 2 h 264"/>
                <a:gd name="T14" fmla="*/ 8 w 190"/>
                <a:gd name="T15" fmla="*/ 0 h 264"/>
                <a:gd name="T16" fmla="*/ 56 w 190"/>
                <a:gd name="T17" fmla="*/ 0 h 264"/>
                <a:gd name="T18" fmla="*/ 56 w 190"/>
                <a:gd name="T19" fmla="*/ 0 h 264"/>
                <a:gd name="T20" fmla="*/ 62 w 190"/>
                <a:gd name="T21" fmla="*/ 2 h 264"/>
                <a:gd name="T22" fmla="*/ 62 w 190"/>
                <a:gd name="T23" fmla="*/ 2 h 264"/>
                <a:gd name="T24" fmla="*/ 64 w 190"/>
                <a:gd name="T25" fmla="*/ 6 h 264"/>
                <a:gd name="T26" fmla="*/ 64 w 190"/>
                <a:gd name="T27" fmla="*/ 208 h 264"/>
                <a:gd name="T28" fmla="*/ 64 w 190"/>
                <a:gd name="T29" fmla="*/ 208 h 264"/>
                <a:gd name="T30" fmla="*/ 64 w 190"/>
                <a:gd name="T31" fmla="*/ 210 h 264"/>
                <a:gd name="T32" fmla="*/ 66 w 190"/>
                <a:gd name="T33" fmla="*/ 210 h 264"/>
                <a:gd name="T34" fmla="*/ 184 w 190"/>
                <a:gd name="T35" fmla="*/ 210 h 264"/>
                <a:gd name="T36" fmla="*/ 184 w 190"/>
                <a:gd name="T37" fmla="*/ 210 h 264"/>
                <a:gd name="T38" fmla="*/ 188 w 190"/>
                <a:gd name="T39" fmla="*/ 212 h 264"/>
                <a:gd name="T40" fmla="*/ 188 w 190"/>
                <a:gd name="T41" fmla="*/ 212 h 264"/>
                <a:gd name="T42" fmla="*/ 190 w 190"/>
                <a:gd name="T43" fmla="*/ 218 h 264"/>
                <a:gd name="T44" fmla="*/ 190 w 190"/>
                <a:gd name="T45" fmla="*/ 258 h 264"/>
                <a:gd name="T46" fmla="*/ 190 w 190"/>
                <a:gd name="T47" fmla="*/ 258 h 264"/>
                <a:gd name="T48" fmla="*/ 188 w 190"/>
                <a:gd name="T49" fmla="*/ 262 h 264"/>
                <a:gd name="T50" fmla="*/ 188 w 190"/>
                <a:gd name="T51" fmla="*/ 262 h 264"/>
                <a:gd name="T52" fmla="*/ 184 w 190"/>
                <a:gd name="T53" fmla="*/ 264 h 264"/>
                <a:gd name="T54" fmla="*/ 8 w 190"/>
                <a:gd name="T55" fmla="*/ 264 h 264"/>
                <a:gd name="T56" fmla="*/ 8 w 190"/>
                <a:gd name="T57" fmla="*/ 264 h 264"/>
                <a:gd name="T58" fmla="*/ 2 w 190"/>
                <a:gd name="T59" fmla="*/ 262 h 264"/>
                <a:gd name="T60" fmla="*/ 2 w 190"/>
                <a:gd name="T61" fmla="*/ 2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 h="264">
                  <a:moveTo>
                    <a:pt x="2" y="262"/>
                  </a:moveTo>
                  <a:lnTo>
                    <a:pt x="2" y="262"/>
                  </a:lnTo>
                  <a:lnTo>
                    <a:pt x="0" y="258"/>
                  </a:lnTo>
                  <a:lnTo>
                    <a:pt x="0" y="6"/>
                  </a:lnTo>
                  <a:lnTo>
                    <a:pt x="0" y="6"/>
                  </a:lnTo>
                  <a:lnTo>
                    <a:pt x="2" y="2"/>
                  </a:lnTo>
                  <a:lnTo>
                    <a:pt x="2" y="2"/>
                  </a:lnTo>
                  <a:lnTo>
                    <a:pt x="8" y="0"/>
                  </a:lnTo>
                  <a:lnTo>
                    <a:pt x="56" y="0"/>
                  </a:lnTo>
                  <a:lnTo>
                    <a:pt x="56" y="0"/>
                  </a:lnTo>
                  <a:lnTo>
                    <a:pt x="62" y="2"/>
                  </a:lnTo>
                  <a:lnTo>
                    <a:pt x="62" y="2"/>
                  </a:lnTo>
                  <a:lnTo>
                    <a:pt x="64" y="6"/>
                  </a:lnTo>
                  <a:lnTo>
                    <a:pt x="64" y="208"/>
                  </a:lnTo>
                  <a:lnTo>
                    <a:pt x="64" y="208"/>
                  </a:lnTo>
                  <a:lnTo>
                    <a:pt x="64" y="210"/>
                  </a:lnTo>
                  <a:lnTo>
                    <a:pt x="66" y="210"/>
                  </a:lnTo>
                  <a:lnTo>
                    <a:pt x="184" y="210"/>
                  </a:lnTo>
                  <a:lnTo>
                    <a:pt x="184" y="210"/>
                  </a:lnTo>
                  <a:lnTo>
                    <a:pt x="188" y="212"/>
                  </a:lnTo>
                  <a:lnTo>
                    <a:pt x="188" y="212"/>
                  </a:lnTo>
                  <a:lnTo>
                    <a:pt x="190" y="218"/>
                  </a:lnTo>
                  <a:lnTo>
                    <a:pt x="190" y="258"/>
                  </a:lnTo>
                  <a:lnTo>
                    <a:pt x="190" y="258"/>
                  </a:lnTo>
                  <a:lnTo>
                    <a:pt x="188" y="262"/>
                  </a:lnTo>
                  <a:lnTo>
                    <a:pt x="188" y="262"/>
                  </a:lnTo>
                  <a:lnTo>
                    <a:pt x="184" y="264"/>
                  </a:lnTo>
                  <a:lnTo>
                    <a:pt x="8" y="264"/>
                  </a:lnTo>
                  <a:lnTo>
                    <a:pt x="8" y="264"/>
                  </a:lnTo>
                  <a:lnTo>
                    <a:pt x="2" y="262"/>
                  </a:lnTo>
                  <a:lnTo>
                    <a:pt x="2" y="26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5" name="Freeform 26">
              <a:extLst>
                <a:ext uri="{FF2B5EF4-FFF2-40B4-BE49-F238E27FC236}">
                  <a16:creationId xmlns:a16="http://schemas.microsoft.com/office/drawing/2014/main" id="{B83E47BE-706C-4DF7-9ED8-CD6C50038BC2}"/>
                </a:ext>
              </a:extLst>
            </p:cNvPr>
            <p:cNvSpPr>
              <a:spLocks/>
            </p:cNvSpPr>
            <p:nvPr userDrawn="1"/>
          </p:nvSpPr>
          <p:spPr bwMode="auto">
            <a:xfrm>
              <a:off x="7446963" y="3078163"/>
              <a:ext cx="298450" cy="422275"/>
            </a:xfrm>
            <a:custGeom>
              <a:avLst/>
              <a:gdLst>
                <a:gd name="T0" fmla="*/ 186 w 188"/>
                <a:gd name="T1" fmla="*/ 52 h 266"/>
                <a:gd name="T2" fmla="*/ 186 w 188"/>
                <a:gd name="T3" fmla="*/ 52 h 266"/>
                <a:gd name="T4" fmla="*/ 182 w 188"/>
                <a:gd name="T5" fmla="*/ 54 h 266"/>
                <a:gd name="T6" fmla="*/ 66 w 188"/>
                <a:gd name="T7" fmla="*/ 54 h 266"/>
                <a:gd name="T8" fmla="*/ 66 w 188"/>
                <a:gd name="T9" fmla="*/ 54 h 266"/>
                <a:gd name="T10" fmla="*/ 64 w 188"/>
                <a:gd name="T11" fmla="*/ 54 h 266"/>
                <a:gd name="T12" fmla="*/ 62 w 188"/>
                <a:gd name="T13" fmla="*/ 56 h 266"/>
                <a:gd name="T14" fmla="*/ 62 w 188"/>
                <a:gd name="T15" fmla="*/ 102 h 266"/>
                <a:gd name="T16" fmla="*/ 62 w 188"/>
                <a:gd name="T17" fmla="*/ 102 h 266"/>
                <a:gd name="T18" fmla="*/ 64 w 188"/>
                <a:gd name="T19" fmla="*/ 104 h 266"/>
                <a:gd name="T20" fmla="*/ 66 w 188"/>
                <a:gd name="T21" fmla="*/ 104 h 266"/>
                <a:gd name="T22" fmla="*/ 138 w 188"/>
                <a:gd name="T23" fmla="*/ 104 h 266"/>
                <a:gd name="T24" fmla="*/ 138 w 188"/>
                <a:gd name="T25" fmla="*/ 104 h 266"/>
                <a:gd name="T26" fmla="*/ 144 w 188"/>
                <a:gd name="T27" fmla="*/ 106 h 266"/>
                <a:gd name="T28" fmla="*/ 144 w 188"/>
                <a:gd name="T29" fmla="*/ 106 h 266"/>
                <a:gd name="T30" fmla="*/ 146 w 188"/>
                <a:gd name="T31" fmla="*/ 112 h 266"/>
                <a:gd name="T32" fmla="*/ 146 w 188"/>
                <a:gd name="T33" fmla="*/ 150 h 266"/>
                <a:gd name="T34" fmla="*/ 146 w 188"/>
                <a:gd name="T35" fmla="*/ 150 h 266"/>
                <a:gd name="T36" fmla="*/ 144 w 188"/>
                <a:gd name="T37" fmla="*/ 156 h 266"/>
                <a:gd name="T38" fmla="*/ 144 w 188"/>
                <a:gd name="T39" fmla="*/ 156 h 266"/>
                <a:gd name="T40" fmla="*/ 138 w 188"/>
                <a:gd name="T41" fmla="*/ 158 h 266"/>
                <a:gd name="T42" fmla="*/ 66 w 188"/>
                <a:gd name="T43" fmla="*/ 158 h 266"/>
                <a:gd name="T44" fmla="*/ 66 w 188"/>
                <a:gd name="T45" fmla="*/ 158 h 266"/>
                <a:gd name="T46" fmla="*/ 64 w 188"/>
                <a:gd name="T47" fmla="*/ 158 h 266"/>
                <a:gd name="T48" fmla="*/ 62 w 188"/>
                <a:gd name="T49" fmla="*/ 160 h 266"/>
                <a:gd name="T50" fmla="*/ 62 w 188"/>
                <a:gd name="T51" fmla="*/ 208 h 266"/>
                <a:gd name="T52" fmla="*/ 62 w 188"/>
                <a:gd name="T53" fmla="*/ 208 h 266"/>
                <a:gd name="T54" fmla="*/ 64 w 188"/>
                <a:gd name="T55" fmla="*/ 210 h 266"/>
                <a:gd name="T56" fmla="*/ 66 w 188"/>
                <a:gd name="T57" fmla="*/ 212 h 266"/>
                <a:gd name="T58" fmla="*/ 182 w 188"/>
                <a:gd name="T59" fmla="*/ 212 h 266"/>
                <a:gd name="T60" fmla="*/ 182 w 188"/>
                <a:gd name="T61" fmla="*/ 212 h 266"/>
                <a:gd name="T62" fmla="*/ 186 w 188"/>
                <a:gd name="T63" fmla="*/ 214 h 266"/>
                <a:gd name="T64" fmla="*/ 186 w 188"/>
                <a:gd name="T65" fmla="*/ 214 h 266"/>
                <a:gd name="T66" fmla="*/ 188 w 188"/>
                <a:gd name="T67" fmla="*/ 218 h 266"/>
                <a:gd name="T68" fmla="*/ 188 w 188"/>
                <a:gd name="T69" fmla="*/ 258 h 266"/>
                <a:gd name="T70" fmla="*/ 188 w 188"/>
                <a:gd name="T71" fmla="*/ 258 h 266"/>
                <a:gd name="T72" fmla="*/ 186 w 188"/>
                <a:gd name="T73" fmla="*/ 264 h 266"/>
                <a:gd name="T74" fmla="*/ 186 w 188"/>
                <a:gd name="T75" fmla="*/ 264 h 266"/>
                <a:gd name="T76" fmla="*/ 182 w 188"/>
                <a:gd name="T77" fmla="*/ 266 h 266"/>
                <a:gd name="T78" fmla="*/ 6 w 188"/>
                <a:gd name="T79" fmla="*/ 266 h 266"/>
                <a:gd name="T80" fmla="*/ 6 w 188"/>
                <a:gd name="T81" fmla="*/ 266 h 266"/>
                <a:gd name="T82" fmla="*/ 2 w 188"/>
                <a:gd name="T83" fmla="*/ 264 h 266"/>
                <a:gd name="T84" fmla="*/ 2 w 188"/>
                <a:gd name="T85" fmla="*/ 264 h 266"/>
                <a:gd name="T86" fmla="*/ 0 w 188"/>
                <a:gd name="T87" fmla="*/ 258 h 266"/>
                <a:gd name="T88" fmla="*/ 0 w 188"/>
                <a:gd name="T89" fmla="*/ 8 h 266"/>
                <a:gd name="T90" fmla="*/ 0 w 188"/>
                <a:gd name="T91" fmla="*/ 8 h 266"/>
                <a:gd name="T92" fmla="*/ 2 w 188"/>
                <a:gd name="T93" fmla="*/ 2 h 266"/>
                <a:gd name="T94" fmla="*/ 2 w 188"/>
                <a:gd name="T95" fmla="*/ 2 h 266"/>
                <a:gd name="T96" fmla="*/ 6 w 188"/>
                <a:gd name="T97" fmla="*/ 0 h 266"/>
                <a:gd name="T98" fmla="*/ 182 w 188"/>
                <a:gd name="T99" fmla="*/ 0 h 266"/>
                <a:gd name="T100" fmla="*/ 182 w 188"/>
                <a:gd name="T101" fmla="*/ 0 h 266"/>
                <a:gd name="T102" fmla="*/ 186 w 188"/>
                <a:gd name="T103" fmla="*/ 2 h 266"/>
                <a:gd name="T104" fmla="*/ 186 w 188"/>
                <a:gd name="T105" fmla="*/ 2 h 266"/>
                <a:gd name="T106" fmla="*/ 188 w 188"/>
                <a:gd name="T107" fmla="*/ 8 h 266"/>
                <a:gd name="T108" fmla="*/ 188 w 188"/>
                <a:gd name="T109" fmla="*/ 48 h 266"/>
                <a:gd name="T110" fmla="*/ 188 w 188"/>
                <a:gd name="T111" fmla="*/ 48 h 266"/>
                <a:gd name="T112" fmla="*/ 186 w 188"/>
                <a:gd name="T113" fmla="*/ 52 h 266"/>
                <a:gd name="T114" fmla="*/ 186 w 188"/>
                <a:gd name="T115" fmla="*/ 5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8" h="266">
                  <a:moveTo>
                    <a:pt x="186" y="52"/>
                  </a:moveTo>
                  <a:lnTo>
                    <a:pt x="186" y="52"/>
                  </a:lnTo>
                  <a:lnTo>
                    <a:pt x="182" y="54"/>
                  </a:lnTo>
                  <a:lnTo>
                    <a:pt x="66" y="54"/>
                  </a:lnTo>
                  <a:lnTo>
                    <a:pt x="66" y="54"/>
                  </a:lnTo>
                  <a:lnTo>
                    <a:pt x="64" y="54"/>
                  </a:lnTo>
                  <a:lnTo>
                    <a:pt x="62" y="56"/>
                  </a:lnTo>
                  <a:lnTo>
                    <a:pt x="62" y="102"/>
                  </a:lnTo>
                  <a:lnTo>
                    <a:pt x="62" y="102"/>
                  </a:lnTo>
                  <a:lnTo>
                    <a:pt x="64" y="104"/>
                  </a:lnTo>
                  <a:lnTo>
                    <a:pt x="66" y="104"/>
                  </a:lnTo>
                  <a:lnTo>
                    <a:pt x="138" y="104"/>
                  </a:lnTo>
                  <a:lnTo>
                    <a:pt x="138" y="104"/>
                  </a:lnTo>
                  <a:lnTo>
                    <a:pt x="144" y="106"/>
                  </a:lnTo>
                  <a:lnTo>
                    <a:pt x="144" y="106"/>
                  </a:lnTo>
                  <a:lnTo>
                    <a:pt x="146" y="112"/>
                  </a:lnTo>
                  <a:lnTo>
                    <a:pt x="146" y="150"/>
                  </a:lnTo>
                  <a:lnTo>
                    <a:pt x="146" y="150"/>
                  </a:lnTo>
                  <a:lnTo>
                    <a:pt x="144" y="156"/>
                  </a:lnTo>
                  <a:lnTo>
                    <a:pt x="144" y="156"/>
                  </a:lnTo>
                  <a:lnTo>
                    <a:pt x="138" y="158"/>
                  </a:lnTo>
                  <a:lnTo>
                    <a:pt x="66" y="158"/>
                  </a:lnTo>
                  <a:lnTo>
                    <a:pt x="66" y="158"/>
                  </a:lnTo>
                  <a:lnTo>
                    <a:pt x="64" y="158"/>
                  </a:lnTo>
                  <a:lnTo>
                    <a:pt x="62" y="160"/>
                  </a:lnTo>
                  <a:lnTo>
                    <a:pt x="62" y="208"/>
                  </a:lnTo>
                  <a:lnTo>
                    <a:pt x="62" y="208"/>
                  </a:lnTo>
                  <a:lnTo>
                    <a:pt x="64" y="210"/>
                  </a:lnTo>
                  <a:lnTo>
                    <a:pt x="66" y="212"/>
                  </a:lnTo>
                  <a:lnTo>
                    <a:pt x="182" y="212"/>
                  </a:lnTo>
                  <a:lnTo>
                    <a:pt x="182" y="212"/>
                  </a:lnTo>
                  <a:lnTo>
                    <a:pt x="186" y="214"/>
                  </a:lnTo>
                  <a:lnTo>
                    <a:pt x="186" y="214"/>
                  </a:lnTo>
                  <a:lnTo>
                    <a:pt x="188" y="218"/>
                  </a:lnTo>
                  <a:lnTo>
                    <a:pt x="188" y="258"/>
                  </a:lnTo>
                  <a:lnTo>
                    <a:pt x="188" y="258"/>
                  </a:lnTo>
                  <a:lnTo>
                    <a:pt x="186" y="264"/>
                  </a:lnTo>
                  <a:lnTo>
                    <a:pt x="186" y="264"/>
                  </a:lnTo>
                  <a:lnTo>
                    <a:pt x="182" y="266"/>
                  </a:lnTo>
                  <a:lnTo>
                    <a:pt x="6" y="266"/>
                  </a:lnTo>
                  <a:lnTo>
                    <a:pt x="6" y="266"/>
                  </a:lnTo>
                  <a:lnTo>
                    <a:pt x="2" y="264"/>
                  </a:lnTo>
                  <a:lnTo>
                    <a:pt x="2" y="264"/>
                  </a:lnTo>
                  <a:lnTo>
                    <a:pt x="0" y="258"/>
                  </a:lnTo>
                  <a:lnTo>
                    <a:pt x="0" y="8"/>
                  </a:lnTo>
                  <a:lnTo>
                    <a:pt x="0" y="8"/>
                  </a:lnTo>
                  <a:lnTo>
                    <a:pt x="2" y="2"/>
                  </a:lnTo>
                  <a:lnTo>
                    <a:pt x="2" y="2"/>
                  </a:lnTo>
                  <a:lnTo>
                    <a:pt x="6" y="0"/>
                  </a:lnTo>
                  <a:lnTo>
                    <a:pt x="182" y="0"/>
                  </a:lnTo>
                  <a:lnTo>
                    <a:pt x="182" y="0"/>
                  </a:lnTo>
                  <a:lnTo>
                    <a:pt x="186" y="2"/>
                  </a:lnTo>
                  <a:lnTo>
                    <a:pt x="186" y="2"/>
                  </a:lnTo>
                  <a:lnTo>
                    <a:pt x="188" y="8"/>
                  </a:lnTo>
                  <a:lnTo>
                    <a:pt x="188" y="48"/>
                  </a:lnTo>
                  <a:lnTo>
                    <a:pt x="188" y="48"/>
                  </a:lnTo>
                  <a:lnTo>
                    <a:pt x="186" y="52"/>
                  </a:lnTo>
                  <a:lnTo>
                    <a:pt x="186" y="5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6" name="Freeform 27">
              <a:extLst>
                <a:ext uri="{FF2B5EF4-FFF2-40B4-BE49-F238E27FC236}">
                  <a16:creationId xmlns:a16="http://schemas.microsoft.com/office/drawing/2014/main" id="{9BC977FB-1808-4541-A935-5560584BE37D}"/>
                </a:ext>
              </a:extLst>
            </p:cNvPr>
            <p:cNvSpPr>
              <a:spLocks noEditPoints="1"/>
            </p:cNvSpPr>
            <p:nvPr userDrawn="1"/>
          </p:nvSpPr>
          <p:spPr bwMode="auto">
            <a:xfrm>
              <a:off x="7815263" y="3078163"/>
              <a:ext cx="317500" cy="422275"/>
            </a:xfrm>
            <a:custGeom>
              <a:avLst/>
              <a:gdLst>
                <a:gd name="T0" fmla="*/ 0 w 200"/>
                <a:gd name="T1" fmla="*/ 264 h 266"/>
                <a:gd name="T2" fmla="*/ 0 w 200"/>
                <a:gd name="T3" fmla="*/ 8 h 266"/>
                <a:gd name="T4" fmla="*/ 0 w 200"/>
                <a:gd name="T5" fmla="*/ 2 h 266"/>
                <a:gd name="T6" fmla="*/ 6 w 200"/>
                <a:gd name="T7" fmla="*/ 0 h 266"/>
                <a:gd name="T8" fmla="*/ 100 w 200"/>
                <a:gd name="T9" fmla="*/ 0 h 266"/>
                <a:gd name="T10" fmla="*/ 128 w 200"/>
                <a:gd name="T11" fmla="*/ 2 h 266"/>
                <a:gd name="T12" fmla="*/ 152 w 200"/>
                <a:gd name="T13" fmla="*/ 10 h 266"/>
                <a:gd name="T14" fmla="*/ 162 w 200"/>
                <a:gd name="T15" fmla="*/ 16 h 266"/>
                <a:gd name="T16" fmla="*/ 180 w 200"/>
                <a:gd name="T17" fmla="*/ 30 h 266"/>
                <a:gd name="T18" fmla="*/ 188 w 200"/>
                <a:gd name="T19" fmla="*/ 40 h 266"/>
                <a:gd name="T20" fmla="*/ 196 w 200"/>
                <a:gd name="T21" fmla="*/ 60 h 266"/>
                <a:gd name="T22" fmla="*/ 200 w 200"/>
                <a:gd name="T23" fmla="*/ 84 h 266"/>
                <a:gd name="T24" fmla="*/ 200 w 200"/>
                <a:gd name="T25" fmla="*/ 182 h 266"/>
                <a:gd name="T26" fmla="*/ 196 w 200"/>
                <a:gd name="T27" fmla="*/ 206 h 266"/>
                <a:gd name="T28" fmla="*/ 188 w 200"/>
                <a:gd name="T29" fmla="*/ 226 h 266"/>
                <a:gd name="T30" fmla="*/ 180 w 200"/>
                <a:gd name="T31" fmla="*/ 234 h 266"/>
                <a:gd name="T32" fmla="*/ 162 w 200"/>
                <a:gd name="T33" fmla="*/ 250 h 266"/>
                <a:gd name="T34" fmla="*/ 152 w 200"/>
                <a:gd name="T35" fmla="*/ 254 h 266"/>
                <a:gd name="T36" fmla="*/ 128 w 200"/>
                <a:gd name="T37" fmla="*/ 262 h 266"/>
                <a:gd name="T38" fmla="*/ 100 w 200"/>
                <a:gd name="T39" fmla="*/ 266 h 266"/>
                <a:gd name="T40" fmla="*/ 6 w 200"/>
                <a:gd name="T41" fmla="*/ 266 h 266"/>
                <a:gd name="T42" fmla="*/ 0 w 200"/>
                <a:gd name="T43" fmla="*/ 264 h 266"/>
                <a:gd name="T44" fmla="*/ 102 w 200"/>
                <a:gd name="T45" fmla="*/ 212 h 266"/>
                <a:gd name="T46" fmla="*/ 110 w 200"/>
                <a:gd name="T47" fmla="*/ 210 h 266"/>
                <a:gd name="T48" fmla="*/ 122 w 200"/>
                <a:gd name="T49" fmla="*/ 206 h 266"/>
                <a:gd name="T50" fmla="*/ 128 w 200"/>
                <a:gd name="T51" fmla="*/ 200 h 266"/>
                <a:gd name="T52" fmla="*/ 134 w 200"/>
                <a:gd name="T53" fmla="*/ 188 h 266"/>
                <a:gd name="T54" fmla="*/ 138 w 200"/>
                <a:gd name="T55" fmla="*/ 172 h 266"/>
                <a:gd name="T56" fmla="*/ 138 w 200"/>
                <a:gd name="T57" fmla="*/ 94 h 266"/>
                <a:gd name="T58" fmla="*/ 134 w 200"/>
                <a:gd name="T59" fmla="*/ 78 h 266"/>
                <a:gd name="T60" fmla="*/ 128 w 200"/>
                <a:gd name="T61" fmla="*/ 64 h 266"/>
                <a:gd name="T62" fmla="*/ 122 w 200"/>
                <a:gd name="T63" fmla="*/ 60 h 266"/>
                <a:gd name="T64" fmla="*/ 110 w 200"/>
                <a:gd name="T65" fmla="*/ 54 h 266"/>
                <a:gd name="T66" fmla="*/ 64 w 200"/>
                <a:gd name="T67" fmla="*/ 54 h 266"/>
                <a:gd name="T68" fmla="*/ 62 w 200"/>
                <a:gd name="T69" fmla="*/ 54 h 266"/>
                <a:gd name="T70" fmla="*/ 62 w 200"/>
                <a:gd name="T71" fmla="*/ 208 h 266"/>
                <a:gd name="T72" fmla="*/ 62 w 200"/>
                <a:gd name="T73" fmla="*/ 210 h 266"/>
                <a:gd name="T74" fmla="*/ 64 w 200"/>
                <a:gd name="T75" fmla="*/ 21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0" h="266">
                  <a:moveTo>
                    <a:pt x="0" y="264"/>
                  </a:moveTo>
                  <a:lnTo>
                    <a:pt x="0" y="264"/>
                  </a:lnTo>
                  <a:lnTo>
                    <a:pt x="0" y="258"/>
                  </a:lnTo>
                  <a:lnTo>
                    <a:pt x="0" y="8"/>
                  </a:lnTo>
                  <a:lnTo>
                    <a:pt x="0" y="8"/>
                  </a:lnTo>
                  <a:lnTo>
                    <a:pt x="0" y="2"/>
                  </a:lnTo>
                  <a:lnTo>
                    <a:pt x="0" y="2"/>
                  </a:lnTo>
                  <a:lnTo>
                    <a:pt x="6" y="0"/>
                  </a:lnTo>
                  <a:lnTo>
                    <a:pt x="100" y="0"/>
                  </a:lnTo>
                  <a:lnTo>
                    <a:pt x="100" y="0"/>
                  </a:lnTo>
                  <a:lnTo>
                    <a:pt x="114" y="0"/>
                  </a:lnTo>
                  <a:lnTo>
                    <a:pt x="128" y="2"/>
                  </a:lnTo>
                  <a:lnTo>
                    <a:pt x="140" y="6"/>
                  </a:lnTo>
                  <a:lnTo>
                    <a:pt x="152" y="10"/>
                  </a:lnTo>
                  <a:lnTo>
                    <a:pt x="152" y="10"/>
                  </a:lnTo>
                  <a:lnTo>
                    <a:pt x="162" y="16"/>
                  </a:lnTo>
                  <a:lnTo>
                    <a:pt x="172" y="22"/>
                  </a:lnTo>
                  <a:lnTo>
                    <a:pt x="180" y="30"/>
                  </a:lnTo>
                  <a:lnTo>
                    <a:pt x="188" y="40"/>
                  </a:lnTo>
                  <a:lnTo>
                    <a:pt x="188" y="40"/>
                  </a:lnTo>
                  <a:lnTo>
                    <a:pt x="192" y="50"/>
                  </a:lnTo>
                  <a:lnTo>
                    <a:pt x="196" y="60"/>
                  </a:lnTo>
                  <a:lnTo>
                    <a:pt x="200" y="72"/>
                  </a:lnTo>
                  <a:lnTo>
                    <a:pt x="200" y="84"/>
                  </a:lnTo>
                  <a:lnTo>
                    <a:pt x="200" y="182"/>
                  </a:lnTo>
                  <a:lnTo>
                    <a:pt x="200" y="182"/>
                  </a:lnTo>
                  <a:lnTo>
                    <a:pt x="200" y="194"/>
                  </a:lnTo>
                  <a:lnTo>
                    <a:pt x="196" y="206"/>
                  </a:lnTo>
                  <a:lnTo>
                    <a:pt x="192" y="216"/>
                  </a:lnTo>
                  <a:lnTo>
                    <a:pt x="188" y="226"/>
                  </a:lnTo>
                  <a:lnTo>
                    <a:pt x="188" y="226"/>
                  </a:lnTo>
                  <a:lnTo>
                    <a:pt x="180" y="234"/>
                  </a:lnTo>
                  <a:lnTo>
                    <a:pt x="172" y="242"/>
                  </a:lnTo>
                  <a:lnTo>
                    <a:pt x="162" y="250"/>
                  </a:lnTo>
                  <a:lnTo>
                    <a:pt x="152" y="254"/>
                  </a:lnTo>
                  <a:lnTo>
                    <a:pt x="152" y="254"/>
                  </a:lnTo>
                  <a:lnTo>
                    <a:pt x="140" y="260"/>
                  </a:lnTo>
                  <a:lnTo>
                    <a:pt x="128" y="262"/>
                  </a:lnTo>
                  <a:lnTo>
                    <a:pt x="114" y="264"/>
                  </a:lnTo>
                  <a:lnTo>
                    <a:pt x="100" y="266"/>
                  </a:lnTo>
                  <a:lnTo>
                    <a:pt x="6" y="266"/>
                  </a:lnTo>
                  <a:lnTo>
                    <a:pt x="6" y="266"/>
                  </a:lnTo>
                  <a:lnTo>
                    <a:pt x="0" y="264"/>
                  </a:lnTo>
                  <a:lnTo>
                    <a:pt x="0" y="264"/>
                  </a:lnTo>
                  <a:close/>
                  <a:moveTo>
                    <a:pt x="64" y="212"/>
                  </a:moveTo>
                  <a:lnTo>
                    <a:pt x="102" y="212"/>
                  </a:lnTo>
                  <a:lnTo>
                    <a:pt x="102" y="212"/>
                  </a:lnTo>
                  <a:lnTo>
                    <a:pt x="110" y="210"/>
                  </a:lnTo>
                  <a:lnTo>
                    <a:pt x="116" y="208"/>
                  </a:lnTo>
                  <a:lnTo>
                    <a:pt x="122" y="206"/>
                  </a:lnTo>
                  <a:lnTo>
                    <a:pt x="128" y="200"/>
                  </a:lnTo>
                  <a:lnTo>
                    <a:pt x="128" y="200"/>
                  </a:lnTo>
                  <a:lnTo>
                    <a:pt x="132" y="194"/>
                  </a:lnTo>
                  <a:lnTo>
                    <a:pt x="134" y="188"/>
                  </a:lnTo>
                  <a:lnTo>
                    <a:pt x="136" y="180"/>
                  </a:lnTo>
                  <a:lnTo>
                    <a:pt x="138" y="172"/>
                  </a:lnTo>
                  <a:lnTo>
                    <a:pt x="138" y="94"/>
                  </a:lnTo>
                  <a:lnTo>
                    <a:pt x="138" y="94"/>
                  </a:lnTo>
                  <a:lnTo>
                    <a:pt x="136" y="86"/>
                  </a:lnTo>
                  <a:lnTo>
                    <a:pt x="134" y="78"/>
                  </a:lnTo>
                  <a:lnTo>
                    <a:pt x="132" y="70"/>
                  </a:lnTo>
                  <a:lnTo>
                    <a:pt x="128" y="64"/>
                  </a:lnTo>
                  <a:lnTo>
                    <a:pt x="128" y="64"/>
                  </a:lnTo>
                  <a:lnTo>
                    <a:pt x="122" y="60"/>
                  </a:lnTo>
                  <a:lnTo>
                    <a:pt x="116" y="56"/>
                  </a:lnTo>
                  <a:lnTo>
                    <a:pt x="110" y="54"/>
                  </a:lnTo>
                  <a:lnTo>
                    <a:pt x="102" y="54"/>
                  </a:lnTo>
                  <a:lnTo>
                    <a:pt x="64" y="54"/>
                  </a:lnTo>
                  <a:lnTo>
                    <a:pt x="64" y="54"/>
                  </a:lnTo>
                  <a:lnTo>
                    <a:pt x="62" y="54"/>
                  </a:lnTo>
                  <a:lnTo>
                    <a:pt x="62" y="56"/>
                  </a:lnTo>
                  <a:lnTo>
                    <a:pt x="62" y="208"/>
                  </a:lnTo>
                  <a:lnTo>
                    <a:pt x="62" y="208"/>
                  </a:lnTo>
                  <a:lnTo>
                    <a:pt x="62" y="210"/>
                  </a:lnTo>
                  <a:lnTo>
                    <a:pt x="64" y="212"/>
                  </a:lnTo>
                  <a:lnTo>
                    <a:pt x="64" y="21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7" name="Freeform 28">
              <a:extLst>
                <a:ext uri="{FF2B5EF4-FFF2-40B4-BE49-F238E27FC236}">
                  <a16:creationId xmlns:a16="http://schemas.microsoft.com/office/drawing/2014/main" id="{7F944641-1695-4DDD-8D35-D9E03F6B1ED3}"/>
                </a:ext>
              </a:extLst>
            </p:cNvPr>
            <p:cNvSpPr>
              <a:spLocks/>
            </p:cNvSpPr>
            <p:nvPr userDrawn="1"/>
          </p:nvSpPr>
          <p:spPr bwMode="auto">
            <a:xfrm>
              <a:off x="8205788" y="3078163"/>
              <a:ext cx="320675" cy="425450"/>
            </a:xfrm>
            <a:custGeom>
              <a:avLst/>
              <a:gdLst>
                <a:gd name="T0" fmla="*/ 48 w 202"/>
                <a:gd name="T1" fmla="*/ 256 h 268"/>
                <a:gd name="T2" fmla="*/ 28 w 202"/>
                <a:gd name="T3" fmla="*/ 242 h 268"/>
                <a:gd name="T4" fmla="*/ 12 w 202"/>
                <a:gd name="T5" fmla="*/ 224 h 268"/>
                <a:gd name="T6" fmla="*/ 6 w 202"/>
                <a:gd name="T7" fmla="*/ 212 h 268"/>
                <a:gd name="T8" fmla="*/ 0 w 202"/>
                <a:gd name="T9" fmla="*/ 188 h 268"/>
                <a:gd name="T10" fmla="*/ 0 w 202"/>
                <a:gd name="T11" fmla="*/ 8 h 268"/>
                <a:gd name="T12" fmla="*/ 2 w 202"/>
                <a:gd name="T13" fmla="*/ 2 h 268"/>
                <a:gd name="T14" fmla="*/ 6 w 202"/>
                <a:gd name="T15" fmla="*/ 0 h 268"/>
                <a:gd name="T16" fmla="*/ 56 w 202"/>
                <a:gd name="T17" fmla="*/ 0 h 268"/>
                <a:gd name="T18" fmla="*/ 60 w 202"/>
                <a:gd name="T19" fmla="*/ 2 h 268"/>
                <a:gd name="T20" fmla="*/ 62 w 202"/>
                <a:gd name="T21" fmla="*/ 176 h 268"/>
                <a:gd name="T22" fmla="*/ 62 w 202"/>
                <a:gd name="T23" fmla="*/ 184 h 268"/>
                <a:gd name="T24" fmla="*/ 68 w 202"/>
                <a:gd name="T25" fmla="*/ 198 h 268"/>
                <a:gd name="T26" fmla="*/ 72 w 202"/>
                <a:gd name="T27" fmla="*/ 204 h 268"/>
                <a:gd name="T28" fmla="*/ 84 w 202"/>
                <a:gd name="T29" fmla="*/ 212 h 268"/>
                <a:gd name="T30" fmla="*/ 100 w 202"/>
                <a:gd name="T31" fmla="*/ 214 h 268"/>
                <a:gd name="T32" fmla="*/ 108 w 202"/>
                <a:gd name="T33" fmla="*/ 214 h 268"/>
                <a:gd name="T34" fmla="*/ 122 w 202"/>
                <a:gd name="T35" fmla="*/ 208 h 268"/>
                <a:gd name="T36" fmla="*/ 128 w 202"/>
                <a:gd name="T37" fmla="*/ 204 h 268"/>
                <a:gd name="T38" fmla="*/ 136 w 202"/>
                <a:gd name="T39" fmla="*/ 192 h 268"/>
                <a:gd name="T40" fmla="*/ 138 w 202"/>
                <a:gd name="T41" fmla="*/ 176 h 268"/>
                <a:gd name="T42" fmla="*/ 138 w 202"/>
                <a:gd name="T43" fmla="*/ 8 h 268"/>
                <a:gd name="T44" fmla="*/ 140 w 202"/>
                <a:gd name="T45" fmla="*/ 2 h 268"/>
                <a:gd name="T46" fmla="*/ 194 w 202"/>
                <a:gd name="T47" fmla="*/ 0 h 268"/>
                <a:gd name="T48" fmla="*/ 200 w 202"/>
                <a:gd name="T49" fmla="*/ 2 h 268"/>
                <a:gd name="T50" fmla="*/ 202 w 202"/>
                <a:gd name="T51" fmla="*/ 8 h 268"/>
                <a:gd name="T52" fmla="*/ 202 w 202"/>
                <a:gd name="T53" fmla="*/ 176 h 268"/>
                <a:gd name="T54" fmla="*/ 198 w 202"/>
                <a:gd name="T55" fmla="*/ 202 h 268"/>
                <a:gd name="T56" fmla="*/ 188 w 202"/>
                <a:gd name="T57" fmla="*/ 224 h 268"/>
                <a:gd name="T58" fmla="*/ 182 w 202"/>
                <a:gd name="T59" fmla="*/ 234 h 268"/>
                <a:gd name="T60" fmla="*/ 164 w 202"/>
                <a:gd name="T61" fmla="*/ 250 h 268"/>
                <a:gd name="T62" fmla="*/ 154 w 202"/>
                <a:gd name="T63" fmla="*/ 256 h 268"/>
                <a:gd name="T64" fmla="*/ 128 w 202"/>
                <a:gd name="T65" fmla="*/ 266 h 268"/>
                <a:gd name="T66" fmla="*/ 100 w 202"/>
                <a:gd name="T67" fmla="*/ 268 h 268"/>
                <a:gd name="T68" fmla="*/ 86 w 202"/>
                <a:gd name="T69" fmla="*/ 268 h 268"/>
                <a:gd name="T70" fmla="*/ 60 w 202"/>
                <a:gd name="T71" fmla="*/ 262 h 268"/>
                <a:gd name="T72" fmla="*/ 48 w 202"/>
                <a:gd name="T73" fmla="*/ 256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2" h="268">
                  <a:moveTo>
                    <a:pt x="48" y="256"/>
                  </a:moveTo>
                  <a:lnTo>
                    <a:pt x="48" y="256"/>
                  </a:lnTo>
                  <a:lnTo>
                    <a:pt x="36" y="250"/>
                  </a:lnTo>
                  <a:lnTo>
                    <a:pt x="28" y="242"/>
                  </a:lnTo>
                  <a:lnTo>
                    <a:pt x="20" y="234"/>
                  </a:lnTo>
                  <a:lnTo>
                    <a:pt x="12" y="224"/>
                  </a:lnTo>
                  <a:lnTo>
                    <a:pt x="12" y="224"/>
                  </a:lnTo>
                  <a:lnTo>
                    <a:pt x="6" y="212"/>
                  </a:lnTo>
                  <a:lnTo>
                    <a:pt x="2" y="202"/>
                  </a:lnTo>
                  <a:lnTo>
                    <a:pt x="0" y="188"/>
                  </a:lnTo>
                  <a:lnTo>
                    <a:pt x="0" y="176"/>
                  </a:lnTo>
                  <a:lnTo>
                    <a:pt x="0" y="8"/>
                  </a:lnTo>
                  <a:lnTo>
                    <a:pt x="0" y="8"/>
                  </a:lnTo>
                  <a:lnTo>
                    <a:pt x="2" y="2"/>
                  </a:lnTo>
                  <a:lnTo>
                    <a:pt x="2" y="2"/>
                  </a:lnTo>
                  <a:lnTo>
                    <a:pt x="6" y="0"/>
                  </a:lnTo>
                  <a:lnTo>
                    <a:pt x="56" y="0"/>
                  </a:lnTo>
                  <a:lnTo>
                    <a:pt x="56" y="0"/>
                  </a:lnTo>
                  <a:lnTo>
                    <a:pt x="60" y="2"/>
                  </a:lnTo>
                  <a:lnTo>
                    <a:pt x="60" y="2"/>
                  </a:lnTo>
                  <a:lnTo>
                    <a:pt x="62" y="8"/>
                  </a:lnTo>
                  <a:lnTo>
                    <a:pt x="62" y="176"/>
                  </a:lnTo>
                  <a:lnTo>
                    <a:pt x="62" y="176"/>
                  </a:lnTo>
                  <a:lnTo>
                    <a:pt x="62" y="184"/>
                  </a:lnTo>
                  <a:lnTo>
                    <a:pt x="64" y="192"/>
                  </a:lnTo>
                  <a:lnTo>
                    <a:pt x="68" y="198"/>
                  </a:lnTo>
                  <a:lnTo>
                    <a:pt x="72" y="204"/>
                  </a:lnTo>
                  <a:lnTo>
                    <a:pt x="72" y="204"/>
                  </a:lnTo>
                  <a:lnTo>
                    <a:pt x="78" y="208"/>
                  </a:lnTo>
                  <a:lnTo>
                    <a:pt x="84" y="212"/>
                  </a:lnTo>
                  <a:lnTo>
                    <a:pt x="92" y="214"/>
                  </a:lnTo>
                  <a:lnTo>
                    <a:pt x="100" y="214"/>
                  </a:lnTo>
                  <a:lnTo>
                    <a:pt x="100" y="214"/>
                  </a:lnTo>
                  <a:lnTo>
                    <a:pt x="108" y="214"/>
                  </a:lnTo>
                  <a:lnTo>
                    <a:pt x="116" y="212"/>
                  </a:lnTo>
                  <a:lnTo>
                    <a:pt x="122" y="208"/>
                  </a:lnTo>
                  <a:lnTo>
                    <a:pt x="128" y="204"/>
                  </a:lnTo>
                  <a:lnTo>
                    <a:pt x="128" y="204"/>
                  </a:lnTo>
                  <a:lnTo>
                    <a:pt x="132" y="198"/>
                  </a:lnTo>
                  <a:lnTo>
                    <a:pt x="136" y="192"/>
                  </a:lnTo>
                  <a:lnTo>
                    <a:pt x="138" y="184"/>
                  </a:lnTo>
                  <a:lnTo>
                    <a:pt x="138" y="176"/>
                  </a:lnTo>
                  <a:lnTo>
                    <a:pt x="138" y="8"/>
                  </a:lnTo>
                  <a:lnTo>
                    <a:pt x="138" y="8"/>
                  </a:lnTo>
                  <a:lnTo>
                    <a:pt x="140" y="2"/>
                  </a:lnTo>
                  <a:lnTo>
                    <a:pt x="140" y="2"/>
                  </a:lnTo>
                  <a:lnTo>
                    <a:pt x="146" y="0"/>
                  </a:lnTo>
                  <a:lnTo>
                    <a:pt x="194" y="0"/>
                  </a:lnTo>
                  <a:lnTo>
                    <a:pt x="194" y="0"/>
                  </a:lnTo>
                  <a:lnTo>
                    <a:pt x="200" y="2"/>
                  </a:lnTo>
                  <a:lnTo>
                    <a:pt x="200" y="2"/>
                  </a:lnTo>
                  <a:lnTo>
                    <a:pt x="202" y="8"/>
                  </a:lnTo>
                  <a:lnTo>
                    <a:pt x="202" y="176"/>
                  </a:lnTo>
                  <a:lnTo>
                    <a:pt x="202" y="176"/>
                  </a:lnTo>
                  <a:lnTo>
                    <a:pt x="200" y="188"/>
                  </a:lnTo>
                  <a:lnTo>
                    <a:pt x="198" y="202"/>
                  </a:lnTo>
                  <a:lnTo>
                    <a:pt x="194" y="212"/>
                  </a:lnTo>
                  <a:lnTo>
                    <a:pt x="188" y="224"/>
                  </a:lnTo>
                  <a:lnTo>
                    <a:pt x="188" y="224"/>
                  </a:lnTo>
                  <a:lnTo>
                    <a:pt x="182" y="234"/>
                  </a:lnTo>
                  <a:lnTo>
                    <a:pt x="174" y="242"/>
                  </a:lnTo>
                  <a:lnTo>
                    <a:pt x="164" y="250"/>
                  </a:lnTo>
                  <a:lnTo>
                    <a:pt x="154" y="256"/>
                  </a:lnTo>
                  <a:lnTo>
                    <a:pt x="154" y="256"/>
                  </a:lnTo>
                  <a:lnTo>
                    <a:pt x="142" y="262"/>
                  </a:lnTo>
                  <a:lnTo>
                    <a:pt x="128" y="266"/>
                  </a:lnTo>
                  <a:lnTo>
                    <a:pt x="116" y="268"/>
                  </a:lnTo>
                  <a:lnTo>
                    <a:pt x="100" y="268"/>
                  </a:lnTo>
                  <a:lnTo>
                    <a:pt x="100" y="268"/>
                  </a:lnTo>
                  <a:lnTo>
                    <a:pt x="86" y="268"/>
                  </a:lnTo>
                  <a:lnTo>
                    <a:pt x="72" y="266"/>
                  </a:lnTo>
                  <a:lnTo>
                    <a:pt x="60" y="262"/>
                  </a:lnTo>
                  <a:lnTo>
                    <a:pt x="48" y="256"/>
                  </a:lnTo>
                  <a:lnTo>
                    <a:pt x="48" y="256"/>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8" name="Freeform 29">
              <a:extLst>
                <a:ext uri="{FF2B5EF4-FFF2-40B4-BE49-F238E27FC236}">
                  <a16:creationId xmlns:a16="http://schemas.microsoft.com/office/drawing/2014/main" id="{CE06ABF2-13E3-4705-81AB-BEF315A279E8}"/>
                </a:ext>
              </a:extLst>
            </p:cNvPr>
            <p:cNvSpPr>
              <a:spLocks/>
            </p:cNvSpPr>
            <p:nvPr userDrawn="1"/>
          </p:nvSpPr>
          <p:spPr bwMode="auto">
            <a:xfrm>
              <a:off x="8596313" y="3074988"/>
              <a:ext cx="323850" cy="428625"/>
            </a:xfrm>
            <a:custGeom>
              <a:avLst/>
              <a:gdLst>
                <a:gd name="T0" fmla="*/ 48 w 204"/>
                <a:gd name="T1" fmla="*/ 258 h 270"/>
                <a:gd name="T2" fmla="*/ 28 w 204"/>
                <a:gd name="T3" fmla="*/ 244 h 270"/>
                <a:gd name="T4" fmla="*/ 14 w 204"/>
                <a:gd name="T5" fmla="*/ 226 h 270"/>
                <a:gd name="T6" fmla="*/ 8 w 204"/>
                <a:gd name="T7" fmla="*/ 214 h 270"/>
                <a:gd name="T8" fmla="*/ 2 w 204"/>
                <a:gd name="T9" fmla="*/ 188 h 270"/>
                <a:gd name="T10" fmla="*/ 0 w 204"/>
                <a:gd name="T11" fmla="*/ 94 h 270"/>
                <a:gd name="T12" fmla="*/ 2 w 204"/>
                <a:gd name="T13" fmla="*/ 80 h 270"/>
                <a:gd name="T14" fmla="*/ 8 w 204"/>
                <a:gd name="T15" fmla="*/ 56 h 270"/>
                <a:gd name="T16" fmla="*/ 14 w 204"/>
                <a:gd name="T17" fmla="*/ 44 h 270"/>
                <a:gd name="T18" fmla="*/ 28 w 204"/>
                <a:gd name="T19" fmla="*/ 26 h 270"/>
                <a:gd name="T20" fmla="*/ 48 w 204"/>
                <a:gd name="T21" fmla="*/ 12 h 270"/>
                <a:gd name="T22" fmla="*/ 60 w 204"/>
                <a:gd name="T23" fmla="*/ 6 h 270"/>
                <a:gd name="T24" fmla="*/ 88 w 204"/>
                <a:gd name="T25" fmla="*/ 0 h 270"/>
                <a:gd name="T26" fmla="*/ 102 w 204"/>
                <a:gd name="T27" fmla="*/ 0 h 270"/>
                <a:gd name="T28" fmla="*/ 130 w 204"/>
                <a:gd name="T29" fmla="*/ 2 h 270"/>
                <a:gd name="T30" fmla="*/ 156 w 204"/>
                <a:gd name="T31" fmla="*/ 10 h 270"/>
                <a:gd name="T32" fmla="*/ 166 w 204"/>
                <a:gd name="T33" fmla="*/ 16 h 270"/>
                <a:gd name="T34" fmla="*/ 184 w 204"/>
                <a:gd name="T35" fmla="*/ 32 h 270"/>
                <a:gd name="T36" fmla="*/ 190 w 204"/>
                <a:gd name="T37" fmla="*/ 42 h 270"/>
                <a:gd name="T38" fmla="*/ 200 w 204"/>
                <a:gd name="T39" fmla="*/ 64 h 270"/>
                <a:gd name="T40" fmla="*/ 204 w 204"/>
                <a:gd name="T41" fmla="*/ 88 h 270"/>
                <a:gd name="T42" fmla="*/ 202 w 204"/>
                <a:gd name="T43" fmla="*/ 92 h 270"/>
                <a:gd name="T44" fmla="*/ 148 w 204"/>
                <a:gd name="T45" fmla="*/ 96 h 270"/>
                <a:gd name="T46" fmla="*/ 146 w 204"/>
                <a:gd name="T47" fmla="*/ 96 h 270"/>
                <a:gd name="T48" fmla="*/ 140 w 204"/>
                <a:gd name="T49" fmla="*/ 94 h 270"/>
                <a:gd name="T50" fmla="*/ 140 w 204"/>
                <a:gd name="T51" fmla="*/ 92 h 270"/>
                <a:gd name="T52" fmla="*/ 138 w 204"/>
                <a:gd name="T53" fmla="*/ 76 h 270"/>
                <a:gd name="T54" fmla="*/ 130 w 204"/>
                <a:gd name="T55" fmla="*/ 64 h 270"/>
                <a:gd name="T56" fmla="*/ 124 w 204"/>
                <a:gd name="T57" fmla="*/ 58 h 270"/>
                <a:gd name="T58" fmla="*/ 110 w 204"/>
                <a:gd name="T59" fmla="*/ 54 h 270"/>
                <a:gd name="T60" fmla="*/ 102 w 204"/>
                <a:gd name="T61" fmla="*/ 54 h 270"/>
                <a:gd name="T62" fmla="*/ 86 w 204"/>
                <a:gd name="T63" fmla="*/ 56 h 270"/>
                <a:gd name="T64" fmla="*/ 74 w 204"/>
                <a:gd name="T65" fmla="*/ 64 h 270"/>
                <a:gd name="T66" fmla="*/ 70 w 204"/>
                <a:gd name="T67" fmla="*/ 70 h 270"/>
                <a:gd name="T68" fmla="*/ 64 w 204"/>
                <a:gd name="T69" fmla="*/ 84 h 270"/>
                <a:gd name="T70" fmla="*/ 64 w 204"/>
                <a:gd name="T71" fmla="*/ 178 h 270"/>
                <a:gd name="T72" fmla="*/ 64 w 204"/>
                <a:gd name="T73" fmla="*/ 186 h 270"/>
                <a:gd name="T74" fmla="*/ 70 w 204"/>
                <a:gd name="T75" fmla="*/ 200 h 270"/>
                <a:gd name="T76" fmla="*/ 74 w 204"/>
                <a:gd name="T77" fmla="*/ 206 h 270"/>
                <a:gd name="T78" fmla="*/ 86 w 204"/>
                <a:gd name="T79" fmla="*/ 214 h 270"/>
                <a:gd name="T80" fmla="*/ 102 w 204"/>
                <a:gd name="T81" fmla="*/ 216 h 270"/>
                <a:gd name="T82" fmla="*/ 110 w 204"/>
                <a:gd name="T83" fmla="*/ 216 h 270"/>
                <a:gd name="T84" fmla="*/ 124 w 204"/>
                <a:gd name="T85" fmla="*/ 210 h 270"/>
                <a:gd name="T86" fmla="*/ 130 w 204"/>
                <a:gd name="T87" fmla="*/ 206 h 270"/>
                <a:gd name="T88" fmla="*/ 138 w 204"/>
                <a:gd name="T89" fmla="*/ 194 h 270"/>
                <a:gd name="T90" fmla="*/ 140 w 204"/>
                <a:gd name="T91" fmla="*/ 178 h 270"/>
                <a:gd name="T92" fmla="*/ 142 w 204"/>
                <a:gd name="T93" fmla="*/ 174 h 270"/>
                <a:gd name="T94" fmla="*/ 148 w 204"/>
                <a:gd name="T95" fmla="*/ 174 h 270"/>
                <a:gd name="T96" fmla="*/ 196 w 204"/>
                <a:gd name="T97" fmla="*/ 176 h 270"/>
                <a:gd name="T98" fmla="*/ 204 w 204"/>
                <a:gd name="T99" fmla="*/ 180 h 270"/>
                <a:gd name="T100" fmla="*/ 202 w 204"/>
                <a:gd name="T101" fmla="*/ 194 h 270"/>
                <a:gd name="T102" fmla="*/ 196 w 204"/>
                <a:gd name="T103" fmla="*/ 216 h 270"/>
                <a:gd name="T104" fmla="*/ 190 w 204"/>
                <a:gd name="T105" fmla="*/ 228 h 270"/>
                <a:gd name="T106" fmla="*/ 176 w 204"/>
                <a:gd name="T107" fmla="*/ 246 h 270"/>
                <a:gd name="T108" fmla="*/ 156 w 204"/>
                <a:gd name="T109" fmla="*/ 258 h 270"/>
                <a:gd name="T110" fmla="*/ 144 w 204"/>
                <a:gd name="T111" fmla="*/ 264 h 270"/>
                <a:gd name="T112" fmla="*/ 116 w 204"/>
                <a:gd name="T113" fmla="*/ 270 h 270"/>
                <a:gd name="T114" fmla="*/ 102 w 204"/>
                <a:gd name="T115" fmla="*/ 270 h 270"/>
                <a:gd name="T116" fmla="*/ 74 w 204"/>
                <a:gd name="T117" fmla="*/ 268 h 270"/>
                <a:gd name="T118" fmla="*/ 48 w 204"/>
                <a:gd name="T119" fmla="*/ 258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4" h="270">
                  <a:moveTo>
                    <a:pt x="48" y="258"/>
                  </a:moveTo>
                  <a:lnTo>
                    <a:pt x="48" y="258"/>
                  </a:lnTo>
                  <a:lnTo>
                    <a:pt x="38" y="252"/>
                  </a:lnTo>
                  <a:lnTo>
                    <a:pt x="28" y="244"/>
                  </a:lnTo>
                  <a:lnTo>
                    <a:pt x="20" y="236"/>
                  </a:lnTo>
                  <a:lnTo>
                    <a:pt x="14" y="226"/>
                  </a:lnTo>
                  <a:lnTo>
                    <a:pt x="14" y="226"/>
                  </a:lnTo>
                  <a:lnTo>
                    <a:pt x="8" y="214"/>
                  </a:lnTo>
                  <a:lnTo>
                    <a:pt x="4" y="202"/>
                  </a:lnTo>
                  <a:lnTo>
                    <a:pt x="2" y="188"/>
                  </a:lnTo>
                  <a:lnTo>
                    <a:pt x="0" y="176"/>
                  </a:lnTo>
                  <a:lnTo>
                    <a:pt x="0" y="94"/>
                  </a:lnTo>
                  <a:lnTo>
                    <a:pt x="0" y="94"/>
                  </a:lnTo>
                  <a:lnTo>
                    <a:pt x="2" y="80"/>
                  </a:lnTo>
                  <a:lnTo>
                    <a:pt x="4" y="68"/>
                  </a:lnTo>
                  <a:lnTo>
                    <a:pt x="8" y="56"/>
                  </a:lnTo>
                  <a:lnTo>
                    <a:pt x="14" y="44"/>
                  </a:lnTo>
                  <a:lnTo>
                    <a:pt x="14" y="44"/>
                  </a:lnTo>
                  <a:lnTo>
                    <a:pt x="20" y="34"/>
                  </a:lnTo>
                  <a:lnTo>
                    <a:pt x="28" y="26"/>
                  </a:lnTo>
                  <a:lnTo>
                    <a:pt x="38" y="18"/>
                  </a:lnTo>
                  <a:lnTo>
                    <a:pt x="48" y="12"/>
                  </a:lnTo>
                  <a:lnTo>
                    <a:pt x="48" y="12"/>
                  </a:lnTo>
                  <a:lnTo>
                    <a:pt x="60" y="6"/>
                  </a:lnTo>
                  <a:lnTo>
                    <a:pt x="74" y="2"/>
                  </a:lnTo>
                  <a:lnTo>
                    <a:pt x="88" y="0"/>
                  </a:lnTo>
                  <a:lnTo>
                    <a:pt x="102" y="0"/>
                  </a:lnTo>
                  <a:lnTo>
                    <a:pt x="102" y="0"/>
                  </a:lnTo>
                  <a:lnTo>
                    <a:pt x="116" y="0"/>
                  </a:lnTo>
                  <a:lnTo>
                    <a:pt x="130" y="2"/>
                  </a:lnTo>
                  <a:lnTo>
                    <a:pt x="144" y="6"/>
                  </a:lnTo>
                  <a:lnTo>
                    <a:pt x="156" y="10"/>
                  </a:lnTo>
                  <a:lnTo>
                    <a:pt x="156" y="10"/>
                  </a:lnTo>
                  <a:lnTo>
                    <a:pt x="166" y="16"/>
                  </a:lnTo>
                  <a:lnTo>
                    <a:pt x="176" y="24"/>
                  </a:lnTo>
                  <a:lnTo>
                    <a:pt x="184" y="32"/>
                  </a:lnTo>
                  <a:lnTo>
                    <a:pt x="190" y="42"/>
                  </a:lnTo>
                  <a:lnTo>
                    <a:pt x="190" y="42"/>
                  </a:lnTo>
                  <a:lnTo>
                    <a:pt x="196" y="52"/>
                  </a:lnTo>
                  <a:lnTo>
                    <a:pt x="200" y="64"/>
                  </a:lnTo>
                  <a:lnTo>
                    <a:pt x="202" y="76"/>
                  </a:lnTo>
                  <a:lnTo>
                    <a:pt x="204" y="88"/>
                  </a:lnTo>
                  <a:lnTo>
                    <a:pt x="204" y="88"/>
                  </a:lnTo>
                  <a:lnTo>
                    <a:pt x="202" y="92"/>
                  </a:lnTo>
                  <a:lnTo>
                    <a:pt x="196" y="92"/>
                  </a:lnTo>
                  <a:lnTo>
                    <a:pt x="148" y="96"/>
                  </a:lnTo>
                  <a:lnTo>
                    <a:pt x="146" y="96"/>
                  </a:lnTo>
                  <a:lnTo>
                    <a:pt x="146" y="96"/>
                  </a:lnTo>
                  <a:lnTo>
                    <a:pt x="142" y="96"/>
                  </a:lnTo>
                  <a:lnTo>
                    <a:pt x="140" y="94"/>
                  </a:lnTo>
                  <a:lnTo>
                    <a:pt x="140" y="92"/>
                  </a:lnTo>
                  <a:lnTo>
                    <a:pt x="140" y="92"/>
                  </a:lnTo>
                  <a:lnTo>
                    <a:pt x="140" y="84"/>
                  </a:lnTo>
                  <a:lnTo>
                    <a:pt x="138" y="76"/>
                  </a:lnTo>
                  <a:lnTo>
                    <a:pt x="134" y="70"/>
                  </a:lnTo>
                  <a:lnTo>
                    <a:pt x="130" y="64"/>
                  </a:lnTo>
                  <a:lnTo>
                    <a:pt x="130" y="64"/>
                  </a:lnTo>
                  <a:lnTo>
                    <a:pt x="124" y="58"/>
                  </a:lnTo>
                  <a:lnTo>
                    <a:pt x="118" y="56"/>
                  </a:lnTo>
                  <a:lnTo>
                    <a:pt x="110" y="54"/>
                  </a:lnTo>
                  <a:lnTo>
                    <a:pt x="102" y="54"/>
                  </a:lnTo>
                  <a:lnTo>
                    <a:pt x="102" y="54"/>
                  </a:lnTo>
                  <a:lnTo>
                    <a:pt x="94" y="54"/>
                  </a:lnTo>
                  <a:lnTo>
                    <a:pt x="86" y="56"/>
                  </a:lnTo>
                  <a:lnTo>
                    <a:pt x="80" y="60"/>
                  </a:lnTo>
                  <a:lnTo>
                    <a:pt x="74" y="64"/>
                  </a:lnTo>
                  <a:lnTo>
                    <a:pt x="74" y="64"/>
                  </a:lnTo>
                  <a:lnTo>
                    <a:pt x="70" y="70"/>
                  </a:lnTo>
                  <a:lnTo>
                    <a:pt x="66" y="76"/>
                  </a:lnTo>
                  <a:lnTo>
                    <a:pt x="64" y="84"/>
                  </a:lnTo>
                  <a:lnTo>
                    <a:pt x="64" y="92"/>
                  </a:lnTo>
                  <a:lnTo>
                    <a:pt x="64" y="178"/>
                  </a:lnTo>
                  <a:lnTo>
                    <a:pt x="64" y="178"/>
                  </a:lnTo>
                  <a:lnTo>
                    <a:pt x="64" y="186"/>
                  </a:lnTo>
                  <a:lnTo>
                    <a:pt x="66" y="194"/>
                  </a:lnTo>
                  <a:lnTo>
                    <a:pt x="70" y="200"/>
                  </a:lnTo>
                  <a:lnTo>
                    <a:pt x="74" y="206"/>
                  </a:lnTo>
                  <a:lnTo>
                    <a:pt x="74" y="206"/>
                  </a:lnTo>
                  <a:lnTo>
                    <a:pt x="80" y="210"/>
                  </a:lnTo>
                  <a:lnTo>
                    <a:pt x="86" y="214"/>
                  </a:lnTo>
                  <a:lnTo>
                    <a:pt x="94" y="216"/>
                  </a:lnTo>
                  <a:lnTo>
                    <a:pt x="102" y="216"/>
                  </a:lnTo>
                  <a:lnTo>
                    <a:pt x="102" y="216"/>
                  </a:lnTo>
                  <a:lnTo>
                    <a:pt x="110" y="216"/>
                  </a:lnTo>
                  <a:lnTo>
                    <a:pt x="118" y="214"/>
                  </a:lnTo>
                  <a:lnTo>
                    <a:pt x="124" y="210"/>
                  </a:lnTo>
                  <a:lnTo>
                    <a:pt x="130" y="206"/>
                  </a:lnTo>
                  <a:lnTo>
                    <a:pt x="130" y="206"/>
                  </a:lnTo>
                  <a:lnTo>
                    <a:pt x="134" y="200"/>
                  </a:lnTo>
                  <a:lnTo>
                    <a:pt x="138" y="194"/>
                  </a:lnTo>
                  <a:lnTo>
                    <a:pt x="140" y="186"/>
                  </a:lnTo>
                  <a:lnTo>
                    <a:pt x="140" y="178"/>
                  </a:lnTo>
                  <a:lnTo>
                    <a:pt x="140" y="178"/>
                  </a:lnTo>
                  <a:lnTo>
                    <a:pt x="142" y="174"/>
                  </a:lnTo>
                  <a:lnTo>
                    <a:pt x="142" y="174"/>
                  </a:lnTo>
                  <a:lnTo>
                    <a:pt x="148" y="174"/>
                  </a:lnTo>
                  <a:lnTo>
                    <a:pt x="196" y="176"/>
                  </a:lnTo>
                  <a:lnTo>
                    <a:pt x="196" y="176"/>
                  </a:lnTo>
                  <a:lnTo>
                    <a:pt x="204" y="178"/>
                  </a:lnTo>
                  <a:lnTo>
                    <a:pt x="204" y="180"/>
                  </a:lnTo>
                  <a:lnTo>
                    <a:pt x="204" y="180"/>
                  </a:lnTo>
                  <a:lnTo>
                    <a:pt x="202" y="194"/>
                  </a:lnTo>
                  <a:lnTo>
                    <a:pt x="200" y="206"/>
                  </a:lnTo>
                  <a:lnTo>
                    <a:pt x="196" y="216"/>
                  </a:lnTo>
                  <a:lnTo>
                    <a:pt x="190" y="228"/>
                  </a:lnTo>
                  <a:lnTo>
                    <a:pt x="190" y="228"/>
                  </a:lnTo>
                  <a:lnTo>
                    <a:pt x="184" y="238"/>
                  </a:lnTo>
                  <a:lnTo>
                    <a:pt x="176" y="246"/>
                  </a:lnTo>
                  <a:lnTo>
                    <a:pt x="166" y="252"/>
                  </a:lnTo>
                  <a:lnTo>
                    <a:pt x="156" y="258"/>
                  </a:lnTo>
                  <a:lnTo>
                    <a:pt x="156" y="258"/>
                  </a:lnTo>
                  <a:lnTo>
                    <a:pt x="144" y="264"/>
                  </a:lnTo>
                  <a:lnTo>
                    <a:pt x="130" y="268"/>
                  </a:lnTo>
                  <a:lnTo>
                    <a:pt x="116" y="270"/>
                  </a:lnTo>
                  <a:lnTo>
                    <a:pt x="102" y="270"/>
                  </a:lnTo>
                  <a:lnTo>
                    <a:pt x="102" y="270"/>
                  </a:lnTo>
                  <a:lnTo>
                    <a:pt x="88" y="270"/>
                  </a:lnTo>
                  <a:lnTo>
                    <a:pt x="74" y="268"/>
                  </a:lnTo>
                  <a:lnTo>
                    <a:pt x="60" y="264"/>
                  </a:lnTo>
                  <a:lnTo>
                    <a:pt x="48" y="258"/>
                  </a:lnTo>
                  <a:lnTo>
                    <a:pt x="48" y="258"/>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9" name="Freeform 30">
              <a:extLst>
                <a:ext uri="{FF2B5EF4-FFF2-40B4-BE49-F238E27FC236}">
                  <a16:creationId xmlns:a16="http://schemas.microsoft.com/office/drawing/2014/main" id="{75B94055-905F-4207-8429-21971CC58829}"/>
                </a:ext>
              </a:extLst>
            </p:cNvPr>
            <p:cNvSpPr>
              <a:spLocks noEditPoints="1"/>
            </p:cNvSpPr>
            <p:nvPr userDrawn="1"/>
          </p:nvSpPr>
          <p:spPr bwMode="auto">
            <a:xfrm>
              <a:off x="8964613" y="3078163"/>
              <a:ext cx="388937" cy="422275"/>
            </a:xfrm>
            <a:custGeom>
              <a:avLst/>
              <a:gdLst>
                <a:gd name="T0" fmla="*/ 177 w 245"/>
                <a:gd name="T1" fmla="*/ 260 h 266"/>
                <a:gd name="T2" fmla="*/ 169 w 245"/>
                <a:gd name="T3" fmla="*/ 228 h 266"/>
                <a:gd name="T4" fmla="*/ 169 w 245"/>
                <a:gd name="T5" fmla="*/ 228 h 266"/>
                <a:gd name="T6" fmla="*/ 169 w 245"/>
                <a:gd name="T7" fmla="*/ 226 h 266"/>
                <a:gd name="T8" fmla="*/ 167 w 245"/>
                <a:gd name="T9" fmla="*/ 226 h 266"/>
                <a:gd name="T10" fmla="*/ 81 w 245"/>
                <a:gd name="T11" fmla="*/ 226 h 266"/>
                <a:gd name="T12" fmla="*/ 81 w 245"/>
                <a:gd name="T13" fmla="*/ 226 h 266"/>
                <a:gd name="T14" fmla="*/ 79 w 245"/>
                <a:gd name="T15" fmla="*/ 226 h 266"/>
                <a:gd name="T16" fmla="*/ 77 w 245"/>
                <a:gd name="T17" fmla="*/ 228 h 266"/>
                <a:gd name="T18" fmla="*/ 69 w 245"/>
                <a:gd name="T19" fmla="*/ 260 h 266"/>
                <a:gd name="T20" fmla="*/ 69 w 245"/>
                <a:gd name="T21" fmla="*/ 260 h 266"/>
                <a:gd name="T22" fmla="*/ 67 w 245"/>
                <a:gd name="T23" fmla="*/ 264 h 266"/>
                <a:gd name="T24" fmla="*/ 61 w 245"/>
                <a:gd name="T25" fmla="*/ 266 h 266"/>
                <a:gd name="T26" fmla="*/ 6 w 245"/>
                <a:gd name="T27" fmla="*/ 266 h 266"/>
                <a:gd name="T28" fmla="*/ 6 w 245"/>
                <a:gd name="T29" fmla="*/ 266 h 266"/>
                <a:gd name="T30" fmla="*/ 4 w 245"/>
                <a:gd name="T31" fmla="*/ 264 h 266"/>
                <a:gd name="T32" fmla="*/ 2 w 245"/>
                <a:gd name="T33" fmla="*/ 264 h 266"/>
                <a:gd name="T34" fmla="*/ 2 w 245"/>
                <a:gd name="T35" fmla="*/ 264 h 266"/>
                <a:gd name="T36" fmla="*/ 0 w 245"/>
                <a:gd name="T37" fmla="*/ 260 h 266"/>
                <a:gd name="T38" fmla="*/ 2 w 245"/>
                <a:gd name="T39" fmla="*/ 258 h 266"/>
                <a:gd name="T40" fmla="*/ 81 w 245"/>
                <a:gd name="T41" fmla="*/ 6 h 266"/>
                <a:gd name="T42" fmla="*/ 81 w 245"/>
                <a:gd name="T43" fmla="*/ 6 h 266"/>
                <a:gd name="T44" fmla="*/ 85 w 245"/>
                <a:gd name="T45" fmla="*/ 2 h 266"/>
                <a:gd name="T46" fmla="*/ 89 w 245"/>
                <a:gd name="T47" fmla="*/ 0 h 266"/>
                <a:gd name="T48" fmla="*/ 157 w 245"/>
                <a:gd name="T49" fmla="*/ 0 h 266"/>
                <a:gd name="T50" fmla="*/ 157 w 245"/>
                <a:gd name="T51" fmla="*/ 0 h 266"/>
                <a:gd name="T52" fmla="*/ 161 w 245"/>
                <a:gd name="T53" fmla="*/ 2 h 266"/>
                <a:gd name="T54" fmla="*/ 165 w 245"/>
                <a:gd name="T55" fmla="*/ 6 h 266"/>
                <a:gd name="T56" fmla="*/ 245 w 245"/>
                <a:gd name="T57" fmla="*/ 258 h 266"/>
                <a:gd name="T58" fmla="*/ 245 w 245"/>
                <a:gd name="T59" fmla="*/ 258 h 266"/>
                <a:gd name="T60" fmla="*/ 245 w 245"/>
                <a:gd name="T61" fmla="*/ 260 h 266"/>
                <a:gd name="T62" fmla="*/ 245 w 245"/>
                <a:gd name="T63" fmla="*/ 260 h 266"/>
                <a:gd name="T64" fmla="*/ 243 w 245"/>
                <a:gd name="T65" fmla="*/ 264 h 266"/>
                <a:gd name="T66" fmla="*/ 239 w 245"/>
                <a:gd name="T67" fmla="*/ 266 h 266"/>
                <a:gd name="T68" fmla="*/ 185 w 245"/>
                <a:gd name="T69" fmla="*/ 266 h 266"/>
                <a:gd name="T70" fmla="*/ 185 w 245"/>
                <a:gd name="T71" fmla="*/ 266 h 266"/>
                <a:gd name="T72" fmla="*/ 181 w 245"/>
                <a:gd name="T73" fmla="*/ 264 h 266"/>
                <a:gd name="T74" fmla="*/ 177 w 245"/>
                <a:gd name="T75" fmla="*/ 260 h 266"/>
                <a:gd name="T76" fmla="*/ 177 w 245"/>
                <a:gd name="T77" fmla="*/ 260 h 266"/>
                <a:gd name="T78" fmla="*/ 93 w 245"/>
                <a:gd name="T79" fmla="*/ 176 h 266"/>
                <a:gd name="T80" fmla="*/ 93 w 245"/>
                <a:gd name="T81" fmla="*/ 176 h 266"/>
                <a:gd name="T82" fmla="*/ 93 w 245"/>
                <a:gd name="T83" fmla="*/ 178 h 266"/>
                <a:gd name="T84" fmla="*/ 95 w 245"/>
                <a:gd name="T85" fmla="*/ 178 h 266"/>
                <a:gd name="T86" fmla="*/ 151 w 245"/>
                <a:gd name="T87" fmla="*/ 178 h 266"/>
                <a:gd name="T88" fmla="*/ 151 w 245"/>
                <a:gd name="T89" fmla="*/ 178 h 266"/>
                <a:gd name="T90" fmla="*/ 153 w 245"/>
                <a:gd name="T91" fmla="*/ 176 h 266"/>
                <a:gd name="T92" fmla="*/ 153 w 245"/>
                <a:gd name="T93" fmla="*/ 176 h 266"/>
                <a:gd name="T94" fmla="*/ 153 w 245"/>
                <a:gd name="T95" fmla="*/ 174 h 266"/>
                <a:gd name="T96" fmla="*/ 125 w 245"/>
                <a:gd name="T97" fmla="*/ 74 h 266"/>
                <a:gd name="T98" fmla="*/ 125 w 245"/>
                <a:gd name="T99" fmla="*/ 74 h 266"/>
                <a:gd name="T100" fmla="*/ 123 w 245"/>
                <a:gd name="T101" fmla="*/ 72 h 266"/>
                <a:gd name="T102" fmla="*/ 123 w 245"/>
                <a:gd name="T103" fmla="*/ 72 h 266"/>
                <a:gd name="T104" fmla="*/ 121 w 245"/>
                <a:gd name="T105" fmla="*/ 74 h 266"/>
                <a:gd name="T106" fmla="*/ 93 w 245"/>
                <a:gd name="T107" fmla="*/ 174 h 266"/>
                <a:gd name="T108" fmla="*/ 93 w 245"/>
                <a:gd name="T109" fmla="*/ 17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5" h="266">
                  <a:moveTo>
                    <a:pt x="177" y="260"/>
                  </a:moveTo>
                  <a:lnTo>
                    <a:pt x="169" y="228"/>
                  </a:lnTo>
                  <a:lnTo>
                    <a:pt x="169" y="228"/>
                  </a:lnTo>
                  <a:lnTo>
                    <a:pt x="169" y="226"/>
                  </a:lnTo>
                  <a:lnTo>
                    <a:pt x="167" y="226"/>
                  </a:lnTo>
                  <a:lnTo>
                    <a:pt x="81" y="226"/>
                  </a:lnTo>
                  <a:lnTo>
                    <a:pt x="81" y="226"/>
                  </a:lnTo>
                  <a:lnTo>
                    <a:pt x="79" y="226"/>
                  </a:lnTo>
                  <a:lnTo>
                    <a:pt x="77" y="228"/>
                  </a:lnTo>
                  <a:lnTo>
                    <a:pt x="69" y="260"/>
                  </a:lnTo>
                  <a:lnTo>
                    <a:pt x="69" y="260"/>
                  </a:lnTo>
                  <a:lnTo>
                    <a:pt x="67" y="264"/>
                  </a:lnTo>
                  <a:lnTo>
                    <a:pt x="61" y="266"/>
                  </a:lnTo>
                  <a:lnTo>
                    <a:pt x="6" y="266"/>
                  </a:lnTo>
                  <a:lnTo>
                    <a:pt x="6" y="266"/>
                  </a:lnTo>
                  <a:lnTo>
                    <a:pt x="4" y="264"/>
                  </a:lnTo>
                  <a:lnTo>
                    <a:pt x="2" y="264"/>
                  </a:lnTo>
                  <a:lnTo>
                    <a:pt x="2" y="264"/>
                  </a:lnTo>
                  <a:lnTo>
                    <a:pt x="0" y="260"/>
                  </a:lnTo>
                  <a:lnTo>
                    <a:pt x="2" y="258"/>
                  </a:lnTo>
                  <a:lnTo>
                    <a:pt x="81" y="6"/>
                  </a:lnTo>
                  <a:lnTo>
                    <a:pt x="81" y="6"/>
                  </a:lnTo>
                  <a:lnTo>
                    <a:pt x="85" y="2"/>
                  </a:lnTo>
                  <a:lnTo>
                    <a:pt x="89" y="0"/>
                  </a:lnTo>
                  <a:lnTo>
                    <a:pt x="157" y="0"/>
                  </a:lnTo>
                  <a:lnTo>
                    <a:pt x="157" y="0"/>
                  </a:lnTo>
                  <a:lnTo>
                    <a:pt x="161" y="2"/>
                  </a:lnTo>
                  <a:lnTo>
                    <a:pt x="165" y="6"/>
                  </a:lnTo>
                  <a:lnTo>
                    <a:pt x="245" y="258"/>
                  </a:lnTo>
                  <a:lnTo>
                    <a:pt x="245" y="258"/>
                  </a:lnTo>
                  <a:lnTo>
                    <a:pt x="245" y="260"/>
                  </a:lnTo>
                  <a:lnTo>
                    <a:pt x="245" y="260"/>
                  </a:lnTo>
                  <a:lnTo>
                    <a:pt x="243" y="264"/>
                  </a:lnTo>
                  <a:lnTo>
                    <a:pt x="239" y="266"/>
                  </a:lnTo>
                  <a:lnTo>
                    <a:pt x="185" y="266"/>
                  </a:lnTo>
                  <a:lnTo>
                    <a:pt x="185" y="266"/>
                  </a:lnTo>
                  <a:lnTo>
                    <a:pt x="181" y="264"/>
                  </a:lnTo>
                  <a:lnTo>
                    <a:pt x="177" y="260"/>
                  </a:lnTo>
                  <a:lnTo>
                    <a:pt x="177" y="260"/>
                  </a:lnTo>
                  <a:close/>
                  <a:moveTo>
                    <a:pt x="93" y="176"/>
                  </a:moveTo>
                  <a:lnTo>
                    <a:pt x="93" y="176"/>
                  </a:lnTo>
                  <a:lnTo>
                    <a:pt x="93" y="178"/>
                  </a:lnTo>
                  <a:lnTo>
                    <a:pt x="95" y="178"/>
                  </a:lnTo>
                  <a:lnTo>
                    <a:pt x="151" y="178"/>
                  </a:lnTo>
                  <a:lnTo>
                    <a:pt x="151" y="178"/>
                  </a:lnTo>
                  <a:lnTo>
                    <a:pt x="153" y="176"/>
                  </a:lnTo>
                  <a:lnTo>
                    <a:pt x="153" y="176"/>
                  </a:lnTo>
                  <a:lnTo>
                    <a:pt x="153" y="174"/>
                  </a:lnTo>
                  <a:lnTo>
                    <a:pt x="125" y="74"/>
                  </a:lnTo>
                  <a:lnTo>
                    <a:pt x="125" y="74"/>
                  </a:lnTo>
                  <a:lnTo>
                    <a:pt x="123" y="72"/>
                  </a:lnTo>
                  <a:lnTo>
                    <a:pt x="123" y="72"/>
                  </a:lnTo>
                  <a:lnTo>
                    <a:pt x="121" y="74"/>
                  </a:lnTo>
                  <a:lnTo>
                    <a:pt x="93" y="174"/>
                  </a:lnTo>
                  <a:lnTo>
                    <a:pt x="93" y="176"/>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0" name="Freeform 31">
              <a:extLst>
                <a:ext uri="{FF2B5EF4-FFF2-40B4-BE49-F238E27FC236}">
                  <a16:creationId xmlns:a16="http://schemas.microsoft.com/office/drawing/2014/main" id="{440E7274-96EA-4963-9F8C-6BBE7F750F64}"/>
                </a:ext>
              </a:extLst>
            </p:cNvPr>
            <p:cNvSpPr>
              <a:spLocks/>
            </p:cNvSpPr>
            <p:nvPr userDrawn="1"/>
          </p:nvSpPr>
          <p:spPr bwMode="auto">
            <a:xfrm>
              <a:off x="9356725" y="3078163"/>
              <a:ext cx="327025" cy="422275"/>
            </a:xfrm>
            <a:custGeom>
              <a:avLst/>
              <a:gdLst>
                <a:gd name="T0" fmla="*/ 204 w 206"/>
                <a:gd name="T1" fmla="*/ 2 h 266"/>
                <a:gd name="T2" fmla="*/ 204 w 206"/>
                <a:gd name="T3" fmla="*/ 2 h 266"/>
                <a:gd name="T4" fmla="*/ 206 w 206"/>
                <a:gd name="T5" fmla="*/ 8 h 266"/>
                <a:gd name="T6" fmla="*/ 206 w 206"/>
                <a:gd name="T7" fmla="*/ 48 h 266"/>
                <a:gd name="T8" fmla="*/ 206 w 206"/>
                <a:gd name="T9" fmla="*/ 48 h 266"/>
                <a:gd name="T10" fmla="*/ 204 w 206"/>
                <a:gd name="T11" fmla="*/ 52 h 266"/>
                <a:gd name="T12" fmla="*/ 204 w 206"/>
                <a:gd name="T13" fmla="*/ 52 h 266"/>
                <a:gd name="T14" fmla="*/ 200 w 206"/>
                <a:gd name="T15" fmla="*/ 54 h 266"/>
                <a:gd name="T16" fmla="*/ 136 w 206"/>
                <a:gd name="T17" fmla="*/ 54 h 266"/>
                <a:gd name="T18" fmla="*/ 136 w 206"/>
                <a:gd name="T19" fmla="*/ 54 h 266"/>
                <a:gd name="T20" fmla="*/ 134 w 206"/>
                <a:gd name="T21" fmla="*/ 56 h 266"/>
                <a:gd name="T22" fmla="*/ 134 w 206"/>
                <a:gd name="T23" fmla="*/ 58 h 266"/>
                <a:gd name="T24" fmla="*/ 134 w 206"/>
                <a:gd name="T25" fmla="*/ 258 h 266"/>
                <a:gd name="T26" fmla="*/ 134 w 206"/>
                <a:gd name="T27" fmla="*/ 258 h 266"/>
                <a:gd name="T28" fmla="*/ 132 w 206"/>
                <a:gd name="T29" fmla="*/ 264 h 266"/>
                <a:gd name="T30" fmla="*/ 132 w 206"/>
                <a:gd name="T31" fmla="*/ 264 h 266"/>
                <a:gd name="T32" fmla="*/ 128 w 206"/>
                <a:gd name="T33" fmla="*/ 266 h 266"/>
                <a:gd name="T34" fmla="*/ 78 w 206"/>
                <a:gd name="T35" fmla="*/ 266 h 266"/>
                <a:gd name="T36" fmla="*/ 78 w 206"/>
                <a:gd name="T37" fmla="*/ 266 h 266"/>
                <a:gd name="T38" fmla="*/ 74 w 206"/>
                <a:gd name="T39" fmla="*/ 264 h 266"/>
                <a:gd name="T40" fmla="*/ 74 w 206"/>
                <a:gd name="T41" fmla="*/ 264 h 266"/>
                <a:gd name="T42" fmla="*/ 72 w 206"/>
                <a:gd name="T43" fmla="*/ 258 h 266"/>
                <a:gd name="T44" fmla="*/ 72 w 206"/>
                <a:gd name="T45" fmla="*/ 58 h 266"/>
                <a:gd name="T46" fmla="*/ 72 w 206"/>
                <a:gd name="T47" fmla="*/ 58 h 266"/>
                <a:gd name="T48" fmla="*/ 70 w 206"/>
                <a:gd name="T49" fmla="*/ 56 h 266"/>
                <a:gd name="T50" fmla="*/ 68 w 206"/>
                <a:gd name="T51" fmla="*/ 54 h 266"/>
                <a:gd name="T52" fmla="*/ 8 w 206"/>
                <a:gd name="T53" fmla="*/ 54 h 266"/>
                <a:gd name="T54" fmla="*/ 8 w 206"/>
                <a:gd name="T55" fmla="*/ 54 h 266"/>
                <a:gd name="T56" fmla="*/ 2 w 206"/>
                <a:gd name="T57" fmla="*/ 52 h 266"/>
                <a:gd name="T58" fmla="*/ 2 w 206"/>
                <a:gd name="T59" fmla="*/ 52 h 266"/>
                <a:gd name="T60" fmla="*/ 0 w 206"/>
                <a:gd name="T61" fmla="*/ 48 h 266"/>
                <a:gd name="T62" fmla="*/ 0 w 206"/>
                <a:gd name="T63" fmla="*/ 8 h 266"/>
                <a:gd name="T64" fmla="*/ 0 w 206"/>
                <a:gd name="T65" fmla="*/ 8 h 266"/>
                <a:gd name="T66" fmla="*/ 2 w 206"/>
                <a:gd name="T67" fmla="*/ 2 h 266"/>
                <a:gd name="T68" fmla="*/ 2 w 206"/>
                <a:gd name="T69" fmla="*/ 2 h 266"/>
                <a:gd name="T70" fmla="*/ 8 w 206"/>
                <a:gd name="T71" fmla="*/ 0 h 266"/>
                <a:gd name="T72" fmla="*/ 200 w 206"/>
                <a:gd name="T73" fmla="*/ 0 h 266"/>
                <a:gd name="T74" fmla="*/ 200 w 206"/>
                <a:gd name="T75" fmla="*/ 0 h 266"/>
                <a:gd name="T76" fmla="*/ 204 w 206"/>
                <a:gd name="T77" fmla="*/ 2 h 266"/>
                <a:gd name="T78" fmla="*/ 204 w 206"/>
                <a:gd name="T79" fmla="*/ 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6" h="266">
                  <a:moveTo>
                    <a:pt x="204" y="2"/>
                  </a:moveTo>
                  <a:lnTo>
                    <a:pt x="204" y="2"/>
                  </a:lnTo>
                  <a:lnTo>
                    <a:pt x="206" y="8"/>
                  </a:lnTo>
                  <a:lnTo>
                    <a:pt x="206" y="48"/>
                  </a:lnTo>
                  <a:lnTo>
                    <a:pt x="206" y="48"/>
                  </a:lnTo>
                  <a:lnTo>
                    <a:pt x="204" y="52"/>
                  </a:lnTo>
                  <a:lnTo>
                    <a:pt x="204" y="52"/>
                  </a:lnTo>
                  <a:lnTo>
                    <a:pt x="200" y="54"/>
                  </a:lnTo>
                  <a:lnTo>
                    <a:pt x="136" y="54"/>
                  </a:lnTo>
                  <a:lnTo>
                    <a:pt x="136" y="54"/>
                  </a:lnTo>
                  <a:lnTo>
                    <a:pt x="134" y="56"/>
                  </a:lnTo>
                  <a:lnTo>
                    <a:pt x="134" y="58"/>
                  </a:lnTo>
                  <a:lnTo>
                    <a:pt x="134" y="258"/>
                  </a:lnTo>
                  <a:lnTo>
                    <a:pt x="134" y="258"/>
                  </a:lnTo>
                  <a:lnTo>
                    <a:pt x="132" y="264"/>
                  </a:lnTo>
                  <a:lnTo>
                    <a:pt x="132" y="264"/>
                  </a:lnTo>
                  <a:lnTo>
                    <a:pt x="128" y="266"/>
                  </a:lnTo>
                  <a:lnTo>
                    <a:pt x="78" y="266"/>
                  </a:lnTo>
                  <a:lnTo>
                    <a:pt x="78" y="266"/>
                  </a:lnTo>
                  <a:lnTo>
                    <a:pt x="74" y="264"/>
                  </a:lnTo>
                  <a:lnTo>
                    <a:pt x="74" y="264"/>
                  </a:lnTo>
                  <a:lnTo>
                    <a:pt x="72" y="258"/>
                  </a:lnTo>
                  <a:lnTo>
                    <a:pt x="72" y="58"/>
                  </a:lnTo>
                  <a:lnTo>
                    <a:pt x="72" y="58"/>
                  </a:lnTo>
                  <a:lnTo>
                    <a:pt x="70" y="56"/>
                  </a:lnTo>
                  <a:lnTo>
                    <a:pt x="68" y="54"/>
                  </a:lnTo>
                  <a:lnTo>
                    <a:pt x="8" y="54"/>
                  </a:lnTo>
                  <a:lnTo>
                    <a:pt x="8" y="54"/>
                  </a:lnTo>
                  <a:lnTo>
                    <a:pt x="2" y="52"/>
                  </a:lnTo>
                  <a:lnTo>
                    <a:pt x="2" y="52"/>
                  </a:lnTo>
                  <a:lnTo>
                    <a:pt x="0" y="48"/>
                  </a:lnTo>
                  <a:lnTo>
                    <a:pt x="0" y="8"/>
                  </a:lnTo>
                  <a:lnTo>
                    <a:pt x="0" y="8"/>
                  </a:lnTo>
                  <a:lnTo>
                    <a:pt x="2" y="2"/>
                  </a:lnTo>
                  <a:lnTo>
                    <a:pt x="2" y="2"/>
                  </a:lnTo>
                  <a:lnTo>
                    <a:pt x="8" y="0"/>
                  </a:lnTo>
                  <a:lnTo>
                    <a:pt x="200" y="0"/>
                  </a:lnTo>
                  <a:lnTo>
                    <a:pt x="200" y="0"/>
                  </a:lnTo>
                  <a:lnTo>
                    <a:pt x="204" y="2"/>
                  </a:lnTo>
                  <a:lnTo>
                    <a:pt x="204" y="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1" name="Freeform 32">
              <a:extLst>
                <a:ext uri="{FF2B5EF4-FFF2-40B4-BE49-F238E27FC236}">
                  <a16:creationId xmlns:a16="http://schemas.microsoft.com/office/drawing/2014/main" id="{A5F744F6-B725-4AC8-9F58-68F8CF36C908}"/>
                </a:ext>
              </a:extLst>
            </p:cNvPr>
            <p:cNvSpPr>
              <a:spLocks/>
            </p:cNvSpPr>
            <p:nvPr userDrawn="1"/>
          </p:nvSpPr>
          <p:spPr bwMode="auto">
            <a:xfrm>
              <a:off x="9750425" y="3078163"/>
              <a:ext cx="98425" cy="422275"/>
            </a:xfrm>
            <a:custGeom>
              <a:avLst/>
              <a:gdLst>
                <a:gd name="T0" fmla="*/ 2 w 62"/>
                <a:gd name="T1" fmla="*/ 264 h 266"/>
                <a:gd name="T2" fmla="*/ 2 w 62"/>
                <a:gd name="T3" fmla="*/ 264 h 266"/>
                <a:gd name="T4" fmla="*/ 0 w 62"/>
                <a:gd name="T5" fmla="*/ 258 h 266"/>
                <a:gd name="T6" fmla="*/ 0 w 62"/>
                <a:gd name="T7" fmla="*/ 8 h 266"/>
                <a:gd name="T8" fmla="*/ 0 w 62"/>
                <a:gd name="T9" fmla="*/ 8 h 266"/>
                <a:gd name="T10" fmla="*/ 2 w 62"/>
                <a:gd name="T11" fmla="*/ 2 h 266"/>
                <a:gd name="T12" fmla="*/ 2 w 62"/>
                <a:gd name="T13" fmla="*/ 2 h 266"/>
                <a:gd name="T14" fmla="*/ 6 w 62"/>
                <a:gd name="T15" fmla="*/ 0 h 266"/>
                <a:gd name="T16" fmla="*/ 56 w 62"/>
                <a:gd name="T17" fmla="*/ 0 h 266"/>
                <a:gd name="T18" fmla="*/ 56 w 62"/>
                <a:gd name="T19" fmla="*/ 0 h 266"/>
                <a:gd name="T20" fmla="*/ 60 w 62"/>
                <a:gd name="T21" fmla="*/ 2 h 266"/>
                <a:gd name="T22" fmla="*/ 60 w 62"/>
                <a:gd name="T23" fmla="*/ 2 h 266"/>
                <a:gd name="T24" fmla="*/ 62 w 62"/>
                <a:gd name="T25" fmla="*/ 8 h 266"/>
                <a:gd name="T26" fmla="*/ 62 w 62"/>
                <a:gd name="T27" fmla="*/ 258 h 266"/>
                <a:gd name="T28" fmla="*/ 62 w 62"/>
                <a:gd name="T29" fmla="*/ 258 h 266"/>
                <a:gd name="T30" fmla="*/ 60 w 62"/>
                <a:gd name="T31" fmla="*/ 264 h 266"/>
                <a:gd name="T32" fmla="*/ 60 w 62"/>
                <a:gd name="T33" fmla="*/ 264 h 266"/>
                <a:gd name="T34" fmla="*/ 56 w 62"/>
                <a:gd name="T35" fmla="*/ 266 h 266"/>
                <a:gd name="T36" fmla="*/ 6 w 62"/>
                <a:gd name="T37" fmla="*/ 266 h 266"/>
                <a:gd name="T38" fmla="*/ 6 w 62"/>
                <a:gd name="T39" fmla="*/ 266 h 266"/>
                <a:gd name="T40" fmla="*/ 2 w 62"/>
                <a:gd name="T41" fmla="*/ 264 h 266"/>
                <a:gd name="T42" fmla="*/ 2 w 62"/>
                <a:gd name="T43" fmla="*/ 264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266">
                  <a:moveTo>
                    <a:pt x="2" y="264"/>
                  </a:moveTo>
                  <a:lnTo>
                    <a:pt x="2" y="264"/>
                  </a:lnTo>
                  <a:lnTo>
                    <a:pt x="0" y="258"/>
                  </a:lnTo>
                  <a:lnTo>
                    <a:pt x="0" y="8"/>
                  </a:lnTo>
                  <a:lnTo>
                    <a:pt x="0" y="8"/>
                  </a:lnTo>
                  <a:lnTo>
                    <a:pt x="2" y="2"/>
                  </a:lnTo>
                  <a:lnTo>
                    <a:pt x="2" y="2"/>
                  </a:lnTo>
                  <a:lnTo>
                    <a:pt x="6" y="0"/>
                  </a:lnTo>
                  <a:lnTo>
                    <a:pt x="56" y="0"/>
                  </a:lnTo>
                  <a:lnTo>
                    <a:pt x="56" y="0"/>
                  </a:lnTo>
                  <a:lnTo>
                    <a:pt x="60" y="2"/>
                  </a:lnTo>
                  <a:lnTo>
                    <a:pt x="60" y="2"/>
                  </a:lnTo>
                  <a:lnTo>
                    <a:pt x="62" y="8"/>
                  </a:lnTo>
                  <a:lnTo>
                    <a:pt x="62" y="258"/>
                  </a:lnTo>
                  <a:lnTo>
                    <a:pt x="62" y="258"/>
                  </a:lnTo>
                  <a:lnTo>
                    <a:pt x="60" y="264"/>
                  </a:lnTo>
                  <a:lnTo>
                    <a:pt x="60" y="264"/>
                  </a:lnTo>
                  <a:lnTo>
                    <a:pt x="56" y="266"/>
                  </a:lnTo>
                  <a:lnTo>
                    <a:pt x="6" y="266"/>
                  </a:lnTo>
                  <a:lnTo>
                    <a:pt x="6" y="266"/>
                  </a:lnTo>
                  <a:lnTo>
                    <a:pt x="2" y="264"/>
                  </a:lnTo>
                  <a:lnTo>
                    <a:pt x="2" y="264"/>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2" name="Freeform 33">
              <a:extLst>
                <a:ext uri="{FF2B5EF4-FFF2-40B4-BE49-F238E27FC236}">
                  <a16:creationId xmlns:a16="http://schemas.microsoft.com/office/drawing/2014/main" id="{AAEA17DE-DB7B-4EFB-B7FA-2769DE664363}"/>
                </a:ext>
              </a:extLst>
            </p:cNvPr>
            <p:cNvSpPr>
              <a:spLocks noEditPoints="1"/>
            </p:cNvSpPr>
            <p:nvPr userDrawn="1"/>
          </p:nvSpPr>
          <p:spPr bwMode="auto">
            <a:xfrm>
              <a:off x="9925050" y="3074988"/>
              <a:ext cx="327025" cy="431800"/>
            </a:xfrm>
            <a:custGeom>
              <a:avLst/>
              <a:gdLst>
                <a:gd name="T0" fmla="*/ 48 w 206"/>
                <a:gd name="T1" fmla="*/ 258 h 272"/>
                <a:gd name="T2" fmla="*/ 28 w 206"/>
                <a:gd name="T3" fmla="*/ 244 h 272"/>
                <a:gd name="T4" fmla="*/ 12 w 206"/>
                <a:gd name="T5" fmla="*/ 224 h 272"/>
                <a:gd name="T6" fmla="*/ 6 w 206"/>
                <a:gd name="T7" fmla="*/ 212 h 272"/>
                <a:gd name="T8" fmla="*/ 0 w 206"/>
                <a:gd name="T9" fmla="*/ 186 h 272"/>
                <a:gd name="T10" fmla="*/ 0 w 206"/>
                <a:gd name="T11" fmla="*/ 96 h 272"/>
                <a:gd name="T12" fmla="*/ 0 w 206"/>
                <a:gd name="T13" fmla="*/ 82 h 272"/>
                <a:gd name="T14" fmla="*/ 6 w 206"/>
                <a:gd name="T15" fmla="*/ 58 h 272"/>
                <a:gd name="T16" fmla="*/ 12 w 206"/>
                <a:gd name="T17" fmla="*/ 46 h 272"/>
                <a:gd name="T18" fmla="*/ 28 w 206"/>
                <a:gd name="T19" fmla="*/ 26 h 272"/>
                <a:gd name="T20" fmla="*/ 48 w 206"/>
                <a:gd name="T21" fmla="*/ 12 h 272"/>
                <a:gd name="T22" fmla="*/ 60 w 206"/>
                <a:gd name="T23" fmla="*/ 6 h 272"/>
                <a:gd name="T24" fmla="*/ 88 w 206"/>
                <a:gd name="T25" fmla="*/ 0 h 272"/>
                <a:gd name="T26" fmla="*/ 102 w 206"/>
                <a:gd name="T27" fmla="*/ 0 h 272"/>
                <a:gd name="T28" fmla="*/ 132 w 206"/>
                <a:gd name="T29" fmla="*/ 2 h 272"/>
                <a:gd name="T30" fmla="*/ 156 w 206"/>
                <a:gd name="T31" fmla="*/ 12 h 272"/>
                <a:gd name="T32" fmla="*/ 168 w 206"/>
                <a:gd name="T33" fmla="*/ 18 h 272"/>
                <a:gd name="T34" fmla="*/ 186 w 206"/>
                <a:gd name="T35" fmla="*/ 36 h 272"/>
                <a:gd name="T36" fmla="*/ 192 w 206"/>
                <a:gd name="T37" fmla="*/ 46 h 272"/>
                <a:gd name="T38" fmla="*/ 202 w 206"/>
                <a:gd name="T39" fmla="*/ 70 h 272"/>
                <a:gd name="T40" fmla="*/ 206 w 206"/>
                <a:gd name="T41" fmla="*/ 96 h 272"/>
                <a:gd name="T42" fmla="*/ 206 w 206"/>
                <a:gd name="T43" fmla="*/ 172 h 272"/>
                <a:gd name="T44" fmla="*/ 202 w 206"/>
                <a:gd name="T45" fmla="*/ 200 h 272"/>
                <a:gd name="T46" fmla="*/ 192 w 206"/>
                <a:gd name="T47" fmla="*/ 224 h 272"/>
                <a:gd name="T48" fmla="*/ 186 w 206"/>
                <a:gd name="T49" fmla="*/ 234 h 272"/>
                <a:gd name="T50" fmla="*/ 168 w 206"/>
                <a:gd name="T51" fmla="*/ 252 h 272"/>
                <a:gd name="T52" fmla="*/ 156 w 206"/>
                <a:gd name="T53" fmla="*/ 258 h 272"/>
                <a:gd name="T54" fmla="*/ 132 w 206"/>
                <a:gd name="T55" fmla="*/ 268 h 272"/>
                <a:gd name="T56" fmla="*/ 102 w 206"/>
                <a:gd name="T57" fmla="*/ 272 h 272"/>
                <a:gd name="T58" fmla="*/ 88 w 206"/>
                <a:gd name="T59" fmla="*/ 270 h 272"/>
                <a:gd name="T60" fmla="*/ 60 w 206"/>
                <a:gd name="T61" fmla="*/ 264 h 272"/>
                <a:gd name="T62" fmla="*/ 48 w 206"/>
                <a:gd name="T63" fmla="*/ 258 h 272"/>
                <a:gd name="T64" fmla="*/ 132 w 206"/>
                <a:gd name="T65" fmla="*/ 206 h 272"/>
                <a:gd name="T66" fmla="*/ 140 w 206"/>
                <a:gd name="T67" fmla="*/ 192 h 272"/>
                <a:gd name="T68" fmla="*/ 142 w 206"/>
                <a:gd name="T69" fmla="*/ 174 h 272"/>
                <a:gd name="T70" fmla="*/ 142 w 206"/>
                <a:gd name="T71" fmla="*/ 96 h 272"/>
                <a:gd name="T72" fmla="*/ 140 w 206"/>
                <a:gd name="T73" fmla="*/ 78 h 272"/>
                <a:gd name="T74" fmla="*/ 132 w 206"/>
                <a:gd name="T75" fmla="*/ 64 h 272"/>
                <a:gd name="T76" fmla="*/ 126 w 206"/>
                <a:gd name="T77" fmla="*/ 60 h 272"/>
                <a:gd name="T78" fmla="*/ 110 w 206"/>
                <a:gd name="T79" fmla="*/ 54 h 272"/>
                <a:gd name="T80" fmla="*/ 102 w 206"/>
                <a:gd name="T81" fmla="*/ 54 h 272"/>
                <a:gd name="T82" fmla="*/ 86 w 206"/>
                <a:gd name="T83" fmla="*/ 56 h 272"/>
                <a:gd name="T84" fmla="*/ 74 w 206"/>
                <a:gd name="T85" fmla="*/ 64 h 272"/>
                <a:gd name="T86" fmla="*/ 68 w 206"/>
                <a:gd name="T87" fmla="*/ 72 h 272"/>
                <a:gd name="T88" fmla="*/ 62 w 206"/>
                <a:gd name="T89" fmla="*/ 86 h 272"/>
                <a:gd name="T90" fmla="*/ 62 w 206"/>
                <a:gd name="T91" fmla="*/ 174 h 272"/>
                <a:gd name="T92" fmla="*/ 62 w 206"/>
                <a:gd name="T93" fmla="*/ 184 h 272"/>
                <a:gd name="T94" fmla="*/ 68 w 206"/>
                <a:gd name="T95" fmla="*/ 200 h 272"/>
                <a:gd name="T96" fmla="*/ 74 w 206"/>
                <a:gd name="T97" fmla="*/ 206 h 272"/>
                <a:gd name="T98" fmla="*/ 86 w 206"/>
                <a:gd name="T99" fmla="*/ 214 h 272"/>
                <a:gd name="T100" fmla="*/ 102 w 206"/>
                <a:gd name="T101" fmla="*/ 218 h 272"/>
                <a:gd name="T102" fmla="*/ 110 w 206"/>
                <a:gd name="T103" fmla="*/ 216 h 272"/>
                <a:gd name="T104" fmla="*/ 126 w 206"/>
                <a:gd name="T105" fmla="*/ 210 h 272"/>
                <a:gd name="T106" fmla="*/ 132 w 206"/>
                <a:gd name="T107" fmla="*/ 20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 h="272">
                  <a:moveTo>
                    <a:pt x="48" y="258"/>
                  </a:moveTo>
                  <a:lnTo>
                    <a:pt x="48" y="258"/>
                  </a:lnTo>
                  <a:lnTo>
                    <a:pt x="38" y="252"/>
                  </a:lnTo>
                  <a:lnTo>
                    <a:pt x="28" y="244"/>
                  </a:lnTo>
                  <a:lnTo>
                    <a:pt x="20" y="234"/>
                  </a:lnTo>
                  <a:lnTo>
                    <a:pt x="12" y="224"/>
                  </a:lnTo>
                  <a:lnTo>
                    <a:pt x="12" y="224"/>
                  </a:lnTo>
                  <a:lnTo>
                    <a:pt x="6" y="212"/>
                  </a:lnTo>
                  <a:lnTo>
                    <a:pt x="2" y="200"/>
                  </a:lnTo>
                  <a:lnTo>
                    <a:pt x="0" y="186"/>
                  </a:lnTo>
                  <a:lnTo>
                    <a:pt x="0" y="172"/>
                  </a:lnTo>
                  <a:lnTo>
                    <a:pt x="0" y="96"/>
                  </a:lnTo>
                  <a:lnTo>
                    <a:pt x="0" y="96"/>
                  </a:lnTo>
                  <a:lnTo>
                    <a:pt x="0" y="82"/>
                  </a:lnTo>
                  <a:lnTo>
                    <a:pt x="2" y="70"/>
                  </a:lnTo>
                  <a:lnTo>
                    <a:pt x="6" y="58"/>
                  </a:lnTo>
                  <a:lnTo>
                    <a:pt x="12" y="46"/>
                  </a:lnTo>
                  <a:lnTo>
                    <a:pt x="12" y="46"/>
                  </a:lnTo>
                  <a:lnTo>
                    <a:pt x="20" y="36"/>
                  </a:lnTo>
                  <a:lnTo>
                    <a:pt x="28" y="26"/>
                  </a:lnTo>
                  <a:lnTo>
                    <a:pt x="38" y="18"/>
                  </a:lnTo>
                  <a:lnTo>
                    <a:pt x="48" y="12"/>
                  </a:lnTo>
                  <a:lnTo>
                    <a:pt x="48" y="12"/>
                  </a:lnTo>
                  <a:lnTo>
                    <a:pt x="60" y="6"/>
                  </a:lnTo>
                  <a:lnTo>
                    <a:pt x="74" y="2"/>
                  </a:lnTo>
                  <a:lnTo>
                    <a:pt x="88" y="0"/>
                  </a:lnTo>
                  <a:lnTo>
                    <a:pt x="102" y="0"/>
                  </a:lnTo>
                  <a:lnTo>
                    <a:pt x="102" y="0"/>
                  </a:lnTo>
                  <a:lnTo>
                    <a:pt x="118" y="0"/>
                  </a:lnTo>
                  <a:lnTo>
                    <a:pt x="132" y="2"/>
                  </a:lnTo>
                  <a:lnTo>
                    <a:pt x="144" y="6"/>
                  </a:lnTo>
                  <a:lnTo>
                    <a:pt x="156" y="12"/>
                  </a:lnTo>
                  <a:lnTo>
                    <a:pt x="156" y="12"/>
                  </a:lnTo>
                  <a:lnTo>
                    <a:pt x="168" y="18"/>
                  </a:lnTo>
                  <a:lnTo>
                    <a:pt x="178" y="26"/>
                  </a:lnTo>
                  <a:lnTo>
                    <a:pt x="186" y="36"/>
                  </a:lnTo>
                  <a:lnTo>
                    <a:pt x="192" y="46"/>
                  </a:lnTo>
                  <a:lnTo>
                    <a:pt x="192" y="46"/>
                  </a:lnTo>
                  <a:lnTo>
                    <a:pt x="198" y="58"/>
                  </a:lnTo>
                  <a:lnTo>
                    <a:pt x="202" y="70"/>
                  </a:lnTo>
                  <a:lnTo>
                    <a:pt x="204" y="82"/>
                  </a:lnTo>
                  <a:lnTo>
                    <a:pt x="206" y="96"/>
                  </a:lnTo>
                  <a:lnTo>
                    <a:pt x="206" y="172"/>
                  </a:lnTo>
                  <a:lnTo>
                    <a:pt x="206" y="172"/>
                  </a:lnTo>
                  <a:lnTo>
                    <a:pt x="204" y="186"/>
                  </a:lnTo>
                  <a:lnTo>
                    <a:pt x="202" y="200"/>
                  </a:lnTo>
                  <a:lnTo>
                    <a:pt x="198" y="212"/>
                  </a:lnTo>
                  <a:lnTo>
                    <a:pt x="192" y="224"/>
                  </a:lnTo>
                  <a:lnTo>
                    <a:pt x="192" y="224"/>
                  </a:lnTo>
                  <a:lnTo>
                    <a:pt x="186" y="234"/>
                  </a:lnTo>
                  <a:lnTo>
                    <a:pt x="178" y="244"/>
                  </a:lnTo>
                  <a:lnTo>
                    <a:pt x="168" y="252"/>
                  </a:lnTo>
                  <a:lnTo>
                    <a:pt x="156" y="258"/>
                  </a:lnTo>
                  <a:lnTo>
                    <a:pt x="156" y="258"/>
                  </a:lnTo>
                  <a:lnTo>
                    <a:pt x="144" y="264"/>
                  </a:lnTo>
                  <a:lnTo>
                    <a:pt x="132" y="268"/>
                  </a:lnTo>
                  <a:lnTo>
                    <a:pt x="118" y="270"/>
                  </a:lnTo>
                  <a:lnTo>
                    <a:pt x="102" y="272"/>
                  </a:lnTo>
                  <a:lnTo>
                    <a:pt x="102" y="272"/>
                  </a:lnTo>
                  <a:lnTo>
                    <a:pt x="88" y="270"/>
                  </a:lnTo>
                  <a:lnTo>
                    <a:pt x="74" y="268"/>
                  </a:lnTo>
                  <a:lnTo>
                    <a:pt x="60" y="264"/>
                  </a:lnTo>
                  <a:lnTo>
                    <a:pt x="48" y="258"/>
                  </a:lnTo>
                  <a:lnTo>
                    <a:pt x="48" y="258"/>
                  </a:lnTo>
                  <a:close/>
                  <a:moveTo>
                    <a:pt x="132" y="206"/>
                  </a:moveTo>
                  <a:lnTo>
                    <a:pt x="132" y="206"/>
                  </a:lnTo>
                  <a:lnTo>
                    <a:pt x="136" y="200"/>
                  </a:lnTo>
                  <a:lnTo>
                    <a:pt x="140" y="192"/>
                  </a:lnTo>
                  <a:lnTo>
                    <a:pt x="142" y="184"/>
                  </a:lnTo>
                  <a:lnTo>
                    <a:pt x="142" y="174"/>
                  </a:lnTo>
                  <a:lnTo>
                    <a:pt x="142" y="96"/>
                  </a:lnTo>
                  <a:lnTo>
                    <a:pt x="142" y="96"/>
                  </a:lnTo>
                  <a:lnTo>
                    <a:pt x="142" y="86"/>
                  </a:lnTo>
                  <a:lnTo>
                    <a:pt x="140" y="78"/>
                  </a:lnTo>
                  <a:lnTo>
                    <a:pt x="136" y="72"/>
                  </a:lnTo>
                  <a:lnTo>
                    <a:pt x="132" y="64"/>
                  </a:lnTo>
                  <a:lnTo>
                    <a:pt x="132" y="64"/>
                  </a:lnTo>
                  <a:lnTo>
                    <a:pt x="126" y="60"/>
                  </a:lnTo>
                  <a:lnTo>
                    <a:pt x="118" y="56"/>
                  </a:lnTo>
                  <a:lnTo>
                    <a:pt x="110" y="54"/>
                  </a:lnTo>
                  <a:lnTo>
                    <a:pt x="102" y="54"/>
                  </a:lnTo>
                  <a:lnTo>
                    <a:pt x="102" y="54"/>
                  </a:lnTo>
                  <a:lnTo>
                    <a:pt x="94" y="54"/>
                  </a:lnTo>
                  <a:lnTo>
                    <a:pt x="86" y="56"/>
                  </a:lnTo>
                  <a:lnTo>
                    <a:pt x="80" y="60"/>
                  </a:lnTo>
                  <a:lnTo>
                    <a:pt x="74" y="64"/>
                  </a:lnTo>
                  <a:lnTo>
                    <a:pt x="74" y="64"/>
                  </a:lnTo>
                  <a:lnTo>
                    <a:pt x="68" y="72"/>
                  </a:lnTo>
                  <a:lnTo>
                    <a:pt x="64" y="78"/>
                  </a:lnTo>
                  <a:lnTo>
                    <a:pt x="62" y="86"/>
                  </a:lnTo>
                  <a:lnTo>
                    <a:pt x="62" y="96"/>
                  </a:lnTo>
                  <a:lnTo>
                    <a:pt x="62" y="174"/>
                  </a:lnTo>
                  <a:lnTo>
                    <a:pt x="62" y="174"/>
                  </a:lnTo>
                  <a:lnTo>
                    <a:pt x="62" y="184"/>
                  </a:lnTo>
                  <a:lnTo>
                    <a:pt x="64" y="192"/>
                  </a:lnTo>
                  <a:lnTo>
                    <a:pt x="68" y="200"/>
                  </a:lnTo>
                  <a:lnTo>
                    <a:pt x="74" y="206"/>
                  </a:lnTo>
                  <a:lnTo>
                    <a:pt x="74" y="206"/>
                  </a:lnTo>
                  <a:lnTo>
                    <a:pt x="80" y="210"/>
                  </a:lnTo>
                  <a:lnTo>
                    <a:pt x="86" y="214"/>
                  </a:lnTo>
                  <a:lnTo>
                    <a:pt x="94" y="216"/>
                  </a:lnTo>
                  <a:lnTo>
                    <a:pt x="102" y="218"/>
                  </a:lnTo>
                  <a:lnTo>
                    <a:pt x="102" y="218"/>
                  </a:lnTo>
                  <a:lnTo>
                    <a:pt x="110" y="216"/>
                  </a:lnTo>
                  <a:lnTo>
                    <a:pt x="118" y="214"/>
                  </a:lnTo>
                  <a:lnTo>
                    <a:pt x="126" y="210"/>
                  </a:lnTo>
                  <a:lnTo>
                    <a:pt x="132" y="206"/>
                  </a:lnTo>
                  <a:lnTo>
                    <a:pt x="132" y="206"/>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3" name="Freeform 34">
              <a:extLst>
                <a:ext uri="{FF2B5EF4-FFF2-40B4-BE49-F238E27FC236}">
                  <a16:creationId xmlns:a16="http://schemas.microsoft.com/office/drawing/2014/main" id="{38B8074B-72B0-4C68-BC59-0C5D0783117E}"/>
                </a:ext>
              </a:extLst>
            </p:cNvPr>
            <p:cNvSpPr>
              <a:spLocks/>
            </p:cNvSpPr>
            <p:nvPr userDrawn="1"/>
          </p:nvSpPr>
          <p:spPr bwMode="auto">
            <a:xfrm>
              <a:off x="10325100" y="3078163"/>
              <a:ext cx="333375" cy="422275"/>
            </a:xfrm>
            <a:custGeom>
              <a:avLst/>
              <a:gdLst>
                <a:gd name="T0" fmla="*/ 2 w 210"/>
                <a:gd name="T1" fmla="*/ 264 h 266"/>
                <a:gd name="T2" fmla="*/ 2 w 210"/>
                <a:gd name="T3" fmla="*/ 264 h 266"/>
                <a:gd name="T4" fmla="*/ 0 w 210"/>
                <a:gd name="T5" fmla="*/ 258 h 266"/>
                <a:gd name="T6" fmla="*/ 0 w 210"/>
                <a:gd name="T7" fmla="*/ 8 h 266"/>
                <a:gd name="T8" fmla="*/ 0 w 210"/>
                <a:gd name="T9" fmla="*/ 8 h 266"/>
                <a:gd name="T10" fmla="*/ 2 w 210"/>
                <a:gd name="T11" fmla="*/ 2 h 266"/>
                <a:gd name="T12" fmla="*/ 2 w 210"/>
                <a:gd name="T13" fmla="*/ 2 h 266"/>
                <a:gd name="T14" fmla="*/ 8 w 210"/>
                <a:gd name="T15" fmla="*/ 0 h 266"/>
                <a:gd name="T16" fmla="*/ 54 w 210"/>
                <a:gd name="T17" fmla="*/ 0 h 266"/>
                <a:gd name="T18" fmla="*/ 54 w 210"/>
                <a:gd name="T19" fmla="*/ 0 h 266"/>
                <a:gd name="T20" fmla="*/ 58 w 210"/>
                <a:gd name="T21" fmla="*/ 2 h 266"/>
                <a:gd name="T22" fmla="*/ 62 w 210"/>
                <a:gd name="T23" fmla="*/ 4 h 266"/>
                <a:gd name="T24" fmla="*/ 144 w 210"/>
                <a:gd name="T25" fmla="*/ 146 h 266"/>
                <a:gd name="T26" fmla="*/ 144 w 210"/>
                <a:gd name="T27" fmla="*/ 146 h 266"/>
                <a:gd name="T28" fmla="*/ 146 w 210"/>
                <a:gd name="T29" fmla="*/ 146 h 266"/>
                <a:gd name="T30" fmla="*/ 146 w 210"/>
                <a:gd name="T31" fmla="*/ 146 h 266"/>
                <a:gd name="T32" fmla="*/ 148 w 210"/>
                <a:gd name="T33" fmla="*/ 144 h 266"/>
                <a:gd name="T34" fmla="*/ 148 w 210"/>
                <a:gd name="T35" fmla="*/ 8 h 266"/>
                <a:gd name="T36" fmla="*/ 148 w 210"/>
                <a:gd name="T37" fmla="*/ 8 h 266"/>
                <a:gd name="T38" fmla="*/ 150 w 210"/>
                <a:gd name="T39" fmla="*/ 2 h 266"/>
                <a:gd name="T40" fmla="*/ 150 w 210"/>
                <a:gd name="T41" fmla="*/ 2 h 266"/>
                <a:gd name="T42" fmla="*/ 154 w 210"/>
                <a:gd name="T43" fmla="*/ 0 h 266"/>
                <a:gd name="T44" fmla="*/ 202 w 210"/>
                <a:gd name="T45" fmla="*/ 0 h 266"/>
                <a:gd name="T46" fmla="*/ 202 w 210"/>
                <a:gd name="T47" fmla="*/ 0 h 266"/>
                <a:gd name="T48" fmla="*/ 208 w 210"/>
                <a:gd name="T49" fmla="*/ 2 h 266"/>
                <a:gd name="T50" fmla="*/ 208 w 210"/>
                <a:gd name="T51" fmla="*/ 2 h 266"/>
                <a:gd name="T52" fmla="*/ 210 w 210"/>
                <a:gd name="T53" fmla="*/ 8 h 266"/>
                <a:gd name="T54" fmla="*/ 210 w 210"/>
                <a:gd name="T55" fmla="*/ 258 h 266"/>
                <a:gd name="T56" fmla="*/ 210 w 210"/>
                <a:gd name="T57" fmla="*/ 258 h 266"/>
                <a:gd name="T58" fmla="*/ 208 w 210"/>
                <a:gd name="T59" fmla="*/ 264 h 266"/>
                <a:gd name="T60" fmla="*/ 208 w 210"/>
                <a:gd name="T61" fmla="*/ 264 h 266"/>
                <a:gd name="T62" fmla="*/ 202 w 210"/>
                <a:gd name="T63" fmla="*/ 266 h 266"/>
                <a:gd name="T64" fmla="*/ 156 w 210"/>
                <a:gd name="T65" fmla="*/ 266 h 266"/>
                <a:gd name="T66" fmla="*/ 156 w 210"/>
                <a:gd name="T67" fmla="*/ 266 h 266"/>
                <a:gd name="T68" fmla="*/ 152 w 210"/>
                <a:gd name="T69" fmla="*/ 264 h 266"/>
                <a:gd name="T70" fmla="*/ 148 w 210"/>
                <a:gd name="T71" fmla="*/ 260 h 266"/>
                <a:gd name="T72" fmla="*/ 64 w 210"/>
                <a:gd name="T73" fmla="*/ 118 h 266"/>
                <a:gd name="T74" fmla="*/ 64 w 210"/>
                <a:gd name="T75" fmla="*/ 118 h 266"/>
                <a:gd name="T76" fmla="*/ 62 w 210"/>
                <a:gd name="T77" fmla="*/ 116 h 266"/>
                <a:gd name="T78" fmla="*/ 62 w 210"/>
                <a:gd name="T79" fmla="*/ 116 h 266"/>
                <a:gd name="T80" fmla="*/ 62 w 210"/>
                <a:gd name="T81" fmla="*/ 118 h 266"/>
                <a:gd name="T82" fmla="*/ 62 w 210"/>
                <a:gd name="T83" fmla="*/ 258 h 266"/>
                <a:gd name="T84" fmla="*/ 62 w 210"/>
                <a:gd name="T85" fmla="*/ 258 h 266"/>
                <a:gd name="T86" fmla="*/ 60 w 210"/>
                <a:gd name="T87" fmla="*/ 264 h 266"/>
                <a:gd name="T88" fmla="*/ 60 w 210"/>
                <a:gd name="T89" fmla="*/ 264 h 266"/>
                <a:gd name="T90" fmla="*/ 56 w 210"/>
                <a:gd name="T91" fmla="*/ 266 h 266"/>
                <a:gd name="T92" fmla="*/ 8 w 210"/>
                <a:gd name="T93" fmla="*/ 266 h 266"/>
                <a:gd name="T94" fmla="*/ 8 w 210"/>
                <a:gd name="T95" fmla="*/ 266 h 266"/>
                <a:gd name="T96" fmla="*/ 2 w 210"/>
                <a:gd name="T97" fmla="*/ 264 h 266"/>
                <a:gd name="T98" fmla="*/ 2 w 210"/>
                <a:gd name="T99" fmla="*/ 264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0" h="266">
                  <a:moveTo>
                    <a:pt x="2" y="264"/>
                  </a:moveTo>
                  <a:lnTo>
                    <a:pt x="2" y="264"/>
                  </a:lnTo>
                  <a:lnTo>
                    <a:pt x="0" y="258"/>
                  </a:lnTo>
                  <a:lnTo>
                    <a:pt x="0" y="8"/>
                  </a:lnTo>
                  <a:lnTo>
                    <a:pt x="0" y="8"/>
                  </a:lnTo>
                  <a:lnTo>
                    <a:pt x="2" y="2"/>
                  </a:lnTo>
                  <a:lnTo>
                    <a:pt x="2" y="2"/>
                  </a:lnTo>
                  <a:lnTo>
                    <a:pt x="8" y="0"/>
                  </a:lnTo>
                  <a:lnTo>
                    <a:pt x="54" y="0"/>
                  </a:lnTo>
                  <a:lnTo>
                    <a:pt x="54" y="0"/>
                  </a:lnTo>
                  <a:lnTo>
                    <a:pt x="58" y="2"/>
                  </a:lnTo>
                  <a:lnTo>
                    <a:pt x="62" y="4"/>
                  </a:lnTo>
                  <a:lnTo>
                    <a:pt x="144" y="146"/>
                  </a:lnTo>
                  <a:lnTo>
                    <a:pt x="144" y="146"/>
                  </a:lnTo>
                  <a:lnTo>
                    <a:pt x="146" y="146"/>
                  </a:lnTo>
                  <a:lnTo>
                    <a:pt x="146" y="146"/>
                  </a:lnTo>
                  <a:lnTo>
                    <a:pt x="148" y="144"/>
                  </a:lnTo>
                  <a:lnTo>
                    <a:pt x="148" y="8"/>
                  </a:lnTo>
                  <a:lnTo>
                    <a:pt x="148" y="8"/>
                  </a:lnTo>
                  <a:lnTo>
                    <a:pt x="150" y="2"/>
                  </a:lnTo>
                  <a:lnTo>
                    <a:pt x="150" y="2"/>
                  </a:lnTo>
                  <a:lnTo>
                    <a:pt x="154" y="0"/>
                  </a:lnTo>
                  <a:lnTo>
                    <a:pt x="202" y="0"/>
                  </a:lnTo>
                  <a:lnTo>
                    <a:pt x="202" y="0"/>
                  </a:lnTo>
                  <a:lnTo>
                    <a:pt x="208" y="2"/>
                  </a:lnTo>
                  <a:lnTo>
                    <a:pt x="208" y="2"/>
                  </a:lnTo>
                  <a:lnTo>
                    <a:pt x="210" y="8"/>
                  </a:lnTo>
                  <a:lnTo>
                    <a:pt x="210" y="258"/>
                  </a:lnTo>
                  <a:lnTo>
                    <a:pt x="210" y="258"/>
                  </a:lnTo>
                  <a:lnTo>
                    <a:pt x="208" y="264"/>
                  </a:lnTo>
                  <a:lnTo>
                    <a:pt x="208" y="264"/>
                  </a:lnTo>
                  <a:lnTo>
                    <a:pt x="202" y="266"/>
                  </a:lnTo>
                  <a:lnTo>
                    <a:pt x="156" y="266"/>
                  </a:lnTo>
                  <a:lnTo>
                    <a:pt x="156" y="266"/>
                  </a:lnTo>
                  <a:lnTo>
                    <a:pt x="152" y="264"/>
                  </a:lnTo>
                  <a:lnTo>
                    <a:pt x="148" y="260"/>
                  </a:lnTo>
                  <a:lnTo>
                    <a:pt x="64" y="118"/>
                  </a:lnTo>
                  <a:lnTo>
                    <a:pt x="64" y="118"/>
                  </a:lnTo>
                  <a:lnTo>
                    <a:pt x="62" y="116"/>
                  </a:lnTo>
                  <a:lnTo>
                    <a:pt x="62" y="116"/>
                  </a:lnTo>
                  <a:lnTo>
                    <a:pt x="62" y="118"/>
                  </a:lnTo>
                  <a:lnTo>
                    <a:pt x="62" y="258"/>
                  </a:lnTo>
                  <a:lnTo>
                    <a:pt x="62" y="258"/>
                  </a:lnTo>
                  <a:lnTo>
                    <a:pt x="60" y="264"/>
                  </a:lnTo>
                  <a:lnTo>
                    <a:pt x="60" y="264"/>
                  </a:lnTo>
                  <a:lnTo>
                    <a:pt x="56" y="266"/>
                  </a:lnTo>
                  <a:lnTo>
                    <a:pt x="8" y="266"/>
                  </a:lnTo>
                  <a:lnTo>
                    <a:pt x="8" y="266"/>
                  </a:lnTo>
                  <a:lnTo>
                    <a:pt x="2" y="264"/>
                  </a:lnTo>
                  <a:lnTo>
                    <a:pt x="2" y="264"/>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4" name="Freeform 36">
              <a:extLst>
                <a:ext uri="{FF2B5EF4-FFF2-40B4-BE49-F238E27FC236}">
                  <a16:creationId xmlns:a16="http://schemas.microsoft.com/office/drawing/2014/main" id="{D699C9B0-45C7-4E2B-8331-F673D39F1708}"/>
                </a:ext>
              </a:extLst>
            </p:cNvPr>
            <p:cNvSpPr>
              <a:spLocks/>
            </p:cNvSpPr>
            <p:nvPr userDrawn="1"/>
          </p:nvSpPr>
          <p:spPr bwMode="auto">
            <a:xfrm>
              <a:off x="7872413" y="1390650"/>
              <a:ext cx="2351087" cy="523875"/>
            </a:xfrm>
            <a:custGeom>
              <a:avLst/>
              <a:gdLst>
                <a:gd name="T0" fmla="*/ 740 w 1481"/>
                <a:gd name="T1" fmla="*/ 330 h 330"/>
                <a:gd name="T2" fmla="*/ 803 w 1481"/>
                <a:gd name="T3" fmla="*/ 306 h 330"/>
                <a:gd name="T4" fmla="*/ 875 w 1481"/>
                <a:gd name="T5" fmla="*/ 284 h 330"/>
                <a:gd name="T6" fmla="*/ 969 w 1481"/>
                <a:gd name="T7" fmla="*/ 264 h 330"/>
                <a:gd name="T8" fmla="*/ 1081 w 1481"/>
                <a:gd name="T9" fmla="*/ 248 h 330"/>
                <a:gd name="T10" fmla="*/ 1205 w 1481"/>
                <a:gd name="T11" fmla="*/ 246 h 330"/>
                <a:gd name="T12" fmla="*/ 1307 w 1481"/>
                <a:gd name="T13" fmla="*/ 254 h 330"/>
                <a:gd name="T14" fmla="*/ 1375 w 1481"/>
                <a:gd name="T15" fmla="*/ 266 h 330"/>
                <a:gd name="T16" fmla="*/ 1445 w 1481"/>
                <a:gd name="T17" fmla="*/ 284 h 330"/>
                <a:gd name="T18" fmla="*/ 1481 w 1481"/>
                <a:gd name="T19" fmla="*/ 54 h 330"/>
                <a:gd name="T20" fmla="*/ 1417 w 1481"/>
                <a:gd name="T21" fmla="*/ 188 h 330"/>
                <a:gd name="T22" fmla="*/ 1401 w 1481"/>
                <a:gd name="T23" fmla="*/ 186 h 330"/>
                <a:gd name="T24" fmla="*/ 1287 w 1481"/>
                <a:gd name="T25" fmla="*/ 186 h 330"/>
                <a:gd name="T26" fmla="*/ 1199 w 1481"/>
                <a:gd name="T27" fmla="*/ 190 h 330"/>
                <a:gd name="T28" fmla="*/ 1095 w 1481"/>
                <a:gd name="T29" fmla="*/ 202 h 330"/>
                <a:gd name="T30" fmla="*/ 981 w 1481"/>
                <a:gd name="T31" fmla="*/ 222 h 330"/>
                <a:gd name="T32" fmla="*/ 861 w 1481"/>
                <a:gd name="T33" fmla="*/ 252 h 330"/>
                <a:gd name="T34" fmla="*/ 740 w 1481"/>
                <a:gd name="T35" fmla="*/ 298 h 330"/>
                <a:gd name="T36" fmla="*/ 680 w 1481"/>
                <a:gd name="T37" fmla="*/ 274 h 330"/>
                <a:gd name="T38" fmla="*/ 560 w 1481"/>
                <a:gd name="T39" fmla="*/ 236 h 330"/>
                <a:gd name="T40" fmla="*/ 442 w 1481"/>
                <a:gd name="T41" fmla="*/ 210 h 330"/>
                <a:gd name="T42" fmla="*/ 334 w 1481"/>
                <a:gd name="T43" fmla="*/ 196 h 330"/>
                <a:gd name="T44" fmla="*/ 236 w 1481"/>
                <a:gd name="T45" fmla="*/ 188 h 330"/>
                <a:gd name="T46" fmla="*/ 124 w 1481"/>
                <a:gd name="T47" fmla="*/ 186 h 330"/>
                <a:gd name="T48" fmla="*/ 64 w 1481"/>
                <a:gd name="T49" fmla="*/ 188 h 330"/>
                <a:gd name="T50" fmla="*/ 0 w 1481"/>
                <a:gd name="T51" fmla="*/ 54 h 330"/>
                <a:gd name="T52" fmla="*/ 0 w 1481"/>
                <a:gd name="T53" fmla="*/ 296 h 330"/>
                <a:gd name="T54" fmla="*/ 70 w 1481"/>
                <a:gd name="T55" fmla="*/ 274 h 330"/>
                <a:gd name="T56" fmla="*/ 140 w 1481"/>
                <a:gd name="T57" fmla="*/ 260 h 330"/>
                <a:gd name="T58" fmla="*/ 210 w 1481"/>
                <a:gd name="T59" fmla="*/ 250 h 330"/>
                <a:gd name="T60" fmla="*/ 340 w 1481"/>
                <a:gd name="T61" fmla="*/ 246 h 330"/>
                <a:gd name="T62" fmla="*/ 458 w 1481"/>
                <a:gd name="T63" fmla="*/ 256 h 330"/>
                <a:gd name="T64" fmla="*/ 562 w 1481"/>
                <a:gd name="T65" fmla="*/ 274 h 330"/>
                <a:gd name="T66" fmla="*/ 644 w 1481"/>
                <a:gd name="T67" fmla="*/ 296 h 330"/>
                <a:gd name="T68" fmla="*/ 724 w 1481"/>
                <a:gd name="T69" fmla="*/ 324 h 330"/>
                <a:gd name="T70" fmla="*/ 740 w 1481"/>
                <a:gd name="T71" fmla="*/ 33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81" h="330">
                  <a:moveTo>
                    <a:pt x="740" y="330"/>
                  </a:moveTo>
                  <a:lnTo>
                    <a:pt x="740" y="330"/>
                  </a:lnTo>
                  <a:lnTo>
                    <a:pt x="757" y="324"/>
                  </a:lnTo>
                  <a:lnTo>
                    <a:pt x="803" y="306"/>
                  </a:lnTo>
                  <a:lnTo>
                    <a:pt x="837" y="296"/>
                  </a:lnTo>
                  <a:lnTo>
                    <a:pt x="875" y="284"/>
                  </a:lnTo>
                  <a:lnTo>
                    <a:pt x="919" y="274"/>
                  </a:lnTo>
                  <a:lnTo>
                    <a:pt x="969" y="264"/>
                  </a:lnTo>
                  <a:lnTo>
                    <a:pt x="1023" y="256"/>
                  </a:lnTo>
                  <a:lnTo>
                    <a:pt x="1081" y="248"/>
                  </a:lnTo>
                  <a:lnTo>
                    <a:pt x="1141" y="246"/>
                  </a:lnTo>
                  <a:lnTo>
                    <a:pt x="1205" y="246"/>
                  </a:lnTo>
                  <a:lnTo>
                    <a:pt x="1271" y="250"/>
                  </a:lnTo>
                  <a:lnTo>
                    <a:pt x="1307" y="254"/>
                  </a:lnTo>
                  <a:lnTo>
                    <a:pt x="1341" y="260"/>
                  </a:lnTo>
                  <a:lnTo>
                    <a:pt x="1375" y="266"/>
                  </a:lnTo>
                  <a:lnTo>
                    <a:pt x="1411" y="274"/>
                  </a:lnTo>
                  <a:lnTo>
                    <a:pt x="1445" y="284"/>
                  </a:lnTo>
                  <a:lnTo>
                    <a:pt x="1481" y="296"/>
                  </a:lnTo>
                  <a:lnTo>
                    <a:pt x="1481" y="54"/>
                  </a:lnTo>
                  <a:lnTo>
                    <a:pt x="1417" y="0"/>
                  </a:lnTo>
                  <a:lnTo>
                    <a:pt x="1417" y="188"/>
                  </a:lnTo>
                  <a:lnTo>
                    <a:pt x="1417" y="188"/>
                  </a:lnTo>
                  <a:lnTo>
                    <a:pt x="1401" y="186"/>
                  </a:lnTo>
                  <a:lnTo>
                    <a:pt x="1357" y="186"/>
                  </a:lnTo>
                  <a:lnTo>
                    <a:pt x="1287" y="186"/>
                  </a:lnTo>
                  <a:lnTo>
                    <a:pt x="1245" y="188"/>
                  </a:lnTo>
                  <a:lnTo>
                    <a:pt x="1199" y="190"/>
                  </a:lnTo>
                  <a:lnTo>
                    <a:pt x="1147" y="196"/>
                  </a:lnTo>
                  <a:lnTo>
                    <a:pt x="1095" y="202"/>
                  </a:lnTo>
                  <a:lnTo>
                    <a:pt x="1039" y="210"/>
                  </a:lnTo>
                  <a:lnTo>
                    <a:pt x="981" y="222"/>
                  </a:lnTo>
                  <a:lnTo>
                    <a:pt x="921" y="236"/>
                  </a:lnTo>
                  <a:lnTo>
                    <a:pt x="861" y="252"/>
                  </a:lnTo>
                  <a:lnTo>
                    <a:pt x="801" y="274"/>
                  </a:lnTo>
                  <a:lnTo>
                    <a:pt x="740" y="298"/>
                  </a:lnTo>
                  <a:lnTo>
                    <a:pt x="740" y="298"/>
                  </a:lnTo>
                  <a:lnTo>
                    <a:pt x="680" y="274"/>
                  </a:lnTo>
                  <a:lnTo>
                    <a:pt x="620" y="252"/>
                  </a:lnTo>
                  <a:lnTo>
                    <a:pt x="560" y="236"/>
                  </a:lnTo>
                  <a:lnTo>
                    <a:pt x="500" y="222"/>
                  </a:lnTo>
                  <a:lnTo>
                    <a:pt x="442" y="210"/>
                  </a:lnTo>
                  <a:lnTo>
                    <a:pt x="386" y="202"/>
                  </a:lnTo>
                  <a:lnTo>
                    <a:pt x="334" y="196"/>
                  </a:lnTo>
                  <a:lnTo>
                    <a:pt x="282" y="190"/>
                  </a:lnTo>
                  <a:lnTo>
                    <a:pt x="236" y="188"/>
                  </a:lnTo>
                  <a:lnTo>
                    <a:pt x="194" y="186"/>
                  </a:lnTo>
                  <a:lnTo>
                    <a:pt x="124" y="186"/>
                  </a:lnTo>
                  <a:lnTo>
                    <a:pt x="80" y="186"/>
                  </a:lnTo>
                  <a:lnTo>
                    <a:pt x="64" y="188"/>
                  </a:lnTo>
                  <a:lnTo>
                    <a:pt x="64" y="0"/>
                  </a:lnTo>
                  <a:lnTo>
                    <a:pt x="0" y="54"/>
                  </a:lnTo>
                  <a:lnTo>
                    <a:pt x="0" y="296"/>
                  </a:lnTo>
                  <a:lnTo>
                    <a:pt x="0" y="296"/>
                  </a:lnTo>
                  <a:lnTo>
                    <a:pt x="36" y="284"/>
                  </a:lnTo>
                  <a:lnTo>
                    <a:pt x="70" y="274"/>
                  </a:lnTo>
                  <a:lnTo>
                    <a:pt x="106" y="266"/>
                  </a:lnTo>
                  <a:lnTo>
                    <a:pt x="140" y="260"/>
                  </a:lnTo>
                  <a:lnTo>
                    <a:pt x="174" y="254"/>
                  </a:lnTo>
                  <a:lnTo>
                    <a:pt x="210" y="250"/>
                  </a:lnTo>
                  <a:lnTo>
                    <a:pt x="276" y="246"/>
                  </a:lnTo>
                  <a:lnTo>
                    <a:pt x="340" y="246"/>
                  </a:lnTo>
                  <a:lnTo>
                    <a:pt x="400" y="248"/>
                  </a:lnTo>
                  <a:lnTo>
                    <a:pt x="458" y="256"/>
                  </a:lnTo>
                  <a:lnTo>
                    <a:pt x="512" y="264"/>
                  </a:lnTo>
                  <a:lnTo>
                    <a:pt x="562" y="274"/>
                  </a:lnTo>
                  <a:lnTo>
                    <a:pt x="606" y="284"/>
                  </a:lnTo>
                  <a:lnTo>
                    <a:pt x="644" y="296"/>
                  </a:lnTo>
                  <a:lnTo>
                    <a:pt x="678" y="306"/>
                  </a:lnTo>
                  <a:lnTo>
                    <a:pt x="724" y="324"/>
                  </a:lnTo>
                  <a:lnTo>
                    <a:pt x="740" y="330"/>
                  </a:lnTo>
                  <a:lnTo>
                    <a:pt x="740" y="330"/>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5" name="Freeform 37">
              <a:extLst>
                <a:ext uri="{FF2B5EF4-FFF2-40B4-BE49-F238E27FC236}">
                  <a16:creationId xmlns:a16="http://schemas.microsoft.com/office/drawing/2014/main" id="{6D1DBF84-5693-4A0C-8816-20402B7EBC3C}"/>
                </a:ext>
              </a:extLst>
            </p:cNvPr>
            <p:cNvSpPr>
              <a:spLocks/>
            </p:cNvSpPr>
            <p:nvPr userDrawn="1"/>
          </p:nvSpPr>
          <p:spPr bwMode="auto">
            <a:xfrm>
              <a:off x="8494713" y="879475"/>
              <a:ext cx="1106487" cy="930275"/>
            </a:xfrm>
            <a:custGeom>
              <a:avLst/>
              <a:gdLst>
                <a:gd name="T0" fmla="*/ 365 w 697"/>
                <a:gd name="T1" fmla="*/ 302 h 586"/>
                <a:gd name="T2" fmla="*/ 348 w 697"/>
                <a:gd name="T3" fmla="*/ 322 h 586"/>
                <a:gd name="T4" fmla="*/ 332 w 697"/>
                <a:gd name="T5" fmla="*/ 302 h 586"/>
                <a:gd name="T6" fmla="*/ 332 w 697"/>
                <a:gd name="T7" fmla="*/ 302 h 586"/>
                <a:gd name="T8" fmla="*/ 296 w 697"/>
                <a:gd name="T9" fmla="*/ 260 h 586"/>
                <a:gd name="T10" fmla="*/ 260 w 697"/>
                <a:gd name="T11" fmla="*/ 222 h 586"/>
                <a:gd name="T12" fmla="*/ 194 w 697"/>
                <a:gd name="T13" fmla="*/ 156 h 586"/>
                <a:gd name="T14" fmla="*/ 138 w 697"/>
                <a:gd name="T15" fmla="*/ 102 h 586"/>
                <a:gd name="T16" fmla="*/ 90 w 697"/>
                <a:gd name="T17" fmla="*/ 62 h 586"/>
                <a:gd name="T18" fmla="*/ 52 w 697"/>
                <a:gd name="T19" fmla="*/ 34 h 586"/>
                <a:gd name="T20" fmla="*/ 24 w 697"/>
                <a:gd name="T21" fmla="*/ 14 h 586"/>
                <a:gd name="T22" fmla="*/ 0 w 697"/>
                <a:gd name="T23" fmla="*/ 0 h 586"/>
                <a:gd name="T24" fmla="*/ 0 w 697"/>
                <a:gd name="T25" fmla="*/ 0 h 586"/>
                <a:gd name="T26" fmla="*/ 10 w 697"/>
                <a:gd name="T27" fmla="*/ 12 h 586"/>
                <a:gd name="T28" fmla="*/ 36 w 697"/>
                <a:gd name="T29" fmla="*/ 46 h 586"/>
                <a:gd name="T30" fmla="*/ 74 w 697"/>
                <a:gd name="T31" fmla="*/ 98 h 586"/>
                <a:gd name="T32" fmla="*/ 120 w 697"/>
                <a:gd name="T33" fmla="*/ 166 h 586"/>
                <a:gd name="T34" fmla="*/ 144 w 697"/>
                <a:gd name="T35" fmla="*/ 206 h 586"/>
                <a:gd name="T36" fmla="*/ 168 w 697"/>
                <a:gd name="T37" fmla="*/ 248 h 586"/>
                <a:gd name="T38" fmla="*/ 190 w 697"/>
                <a:gd name="T39" fmla="*/ 294 h 586"/>
                <a:gd name="T40" fmla="*/ 212 w 697"/>
                <a:gd name="T41" fmla="*/ 342 h 586"/>
                <a:gd name="T42" fmla="*/ 234 w 697"/>
                <a:gd name="T43" fmla="*/ 392 h 586"/>
                <a:gd name="T44" fmla="*/ 252 w 697"/>
                <a:gd name="T45" fmla="*/ 444 h 586"/>
                <a:gd name="T46" fmla="*/ 266 w 697"/>
                <a:gd name="T47" fmla="*/ 498 h 586"/>
                <a:gd name="T48" fmla="*/ 278 w 697"/>
                <a:gd name="T49" fmla="*/ 552 h 586"/>
                <a:gd name="T50" fmla="*/ 348 w 697"/>
                <a:gd name="T51" fmla="*/ 586 h 586"/>
                <a:gd name="T52" fmla="*/ 419 w 697"/>
                <a:gd name="T53" fmla="*/ 552 h 586"/>
                <a:gd name="T54" fmla="*/ 419 w 697"/>
                <a:gd name="T55" fmla="*/ 552 h 586"/>
                <a:gd name="T56" fmla="*/ 431 w 697"/>
                <a:gd name="T57" fmla="*/ 498 h 586"/>
                <a:gd name="T58" fmla="*/ 445 w 697"/>
                <a:gd name="T59" fmla="*/ 444 h 586"/>
                <a:gd name="T60" fmla="*/ 463 w 697"/>
                <a:gd name="T61" fmla="*/ 392 h 586"/>
                <a:gd name="T62" fmla="*/ 485 w 697"/>
                <a:gd name="T63" fmla="*/ 342 h 586"/>
                <a:gd name="T64" fmla="*/ 507 w 697"/>
                <a:gd name="T65" fmla="*/ 294 h 586"/>
                <a:gd name="T66" fmla="*/ 529 w 697"/>
                <a:gd name="T67" fmla="*/ 248 h 586"/>
                <a:gd name="T68" fmla="*/ 553 w 697"/>
                <a:gd name="T69" fmla="*/ 206 h 586"/>
                <a:gd name="T70" fmla="*/ 577 w 697"/>
                <a:gd name="T71" fmla="*/ 166 h 586"/>
                <a:gd name="T72" fmla="*/ 623 w 697"/>
                <a:gd name="T73" fmla="*/ 98 h 586"/>
                <a:gd name="T74" fmla="*/ 661 w 697"/>
                <a:gd name="T75" fmla="*/ 46 h 586"/>
                <a:gd name="T76" fmla="*/ 687 w 697"/>
                <a:gd name="T77" fmla="*/ 12 h 586"/>
                <a:gd name="T78" fmla="*/ 697 w 697"/>
                <a:gd name="T79" fmla="*/ 0 h 586"/>
                <a:gd name="T80" fmla="*/ 697 w 697"/>
                <a:gd name="T81" fmla="*/ 0 h 586"/>
                <a:gd name="T82" fmla="*/ 673 w 697"/>
                <a:gd name="T83" fmla="*/ 14 h 586"/>
                <a:gd name="T84" fmla="*/ 645 w 697"/>
                <a:gd name="T85" fmla="*/ 34 h 586"/>
                <a:gd name="T86" fmla="*/ 607 w 697"/>
                <a:gd name="T87" fmla="*/ 62 h 586"/>
                <a:gd name="T88" fmla="*/ 559 w 697"/>
                <a:gd name="T89" fmla="*/ 102 h 586"/>
                <a:gd name="T90" fmla="*/ 503 w 697"/>
                <a:gd name="T91" fmla="*/ 156 h 586"/>
                <a:gd name="T92" fmla="*/ 437 w 697"/>
                <a:gd name="T93" fmla="*/ 220 h 586"/>
                <a:gd name="T94" fmla="*/ 403 w 697"/>
                <a:gd name="T95" fmla="*/ 260 h 586"/>
                <a:gd name="T96" fmla="*/ 365 w 697"/>
                <a:gd name="T97" fmla="*/ 302 h 586"/>
                <a:gd name="T98" fmla="*/ 365 w 697"/>
                <a:gd name="T99" fmla="*/ 302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7" h="586">
                  <a:moveTo>
                    <a:pt x="365" y="302"/>
                  </a:moveTo>
                  <a:lnTo>
                    <a:pt x="348" y="322"/>
                  </a:lnTo>
                  <a:lnTo>
                    <a:pt x="332" y="302"/>
                  </a:lnTo>
                  <a:lnTo>
                    <a:pt x="332" y="302"/>
                  </a:lnTo>
                  <a:lnTo>
                    <a:pt x="296" y="260"/>
                  </a:lnTo>
                  <a:lnTo>
                    <a:pt x="260" y="222"/>
                  </a:lnTo>
                  <a:lnTo>
                    <a:pt x="194" y="156"/>
                  </a:lnTo>
                  <a:lnTo>
                    <a:pt x="138" y="102"/>
                  </a:lnTo>
                  <a:lnTo>
                    <a:pt x="90" y="62"/>
                  </a:lnTo>
                  <a:lnTo>
                    <a:pt x="52" y="34"/>
                  </a:lnTo>
                  <a:lnTo>
                    <a:pt x="24" y="14"/>
                  </a:lnTo>
                  <a:lnTo>
                    <a:pt x="0" y="0"/>
                  </a:lnTo>
                  <a:lnTo>
                    <a:pt x="0" y="0"/>
                  </a:lnTo>
                  <a:lnTo>
                    <a:pt x="10" y="12"/>
                  </a:lnTo>
                  <a:lnTo>
                    <a:pt x="36" y="46"/>
                  </a:lnTo>
                  <a:lnTo>
                    <a:pt x="74" y="98"/>
                  </a:lnTo>
                  <a:lnTo>
                    <a:pt x="120" y="166"/>
                  </a:lnTo>
                  <a:lnTo>
                    <a:pt x="144" y="206"/>
                  </a:lnTo>
                  <a:lnTo>
                    <a:pt x="168" y="248"/>
                  </a:lnTo>
                  <a:lnTo>
                    <a:pt x="190" y="294"/>
                  </a:lnTo>
                  <a:lnTo>
                    <a:pt x="212" y="342"/>
                  </a:lnTo>
                  <a:lnTo>
                    <a:pt x="234" y="392"/>
                  </a:lnTo>
                  <a:lnTo>
                    <a:pt x="252" y="444"/>
                  </a:lnTo>
                  <a:lnTo>
                    <a:pt x="266" y="498"/>
                  </a:lnTo>
                  <a:lnTo>
                    <a:pt x="278" y="552"/>
                  </a:lnTo>
                  <a:lnTo>
                    <a:pt x="348" y="586"/>
                  </a:lnTo>
                  <a:lnTo>
                    <a:pt x="419" y="552"/>
                  </a:lnTo>
                  <a:lnTo>
                    <a:pt x="419" y="552"/>
                  </a:lnTo>
                  <a:lnTo>
                    <a:pt x="431" y="498"/>
                  </a:lnTo>
                  <a:lnTo>
                    <a:pt x="445" y="444"/>
                  </a:lnTo>
                  <a:lnTo>
                    <a:pt x="463" y="392"/>
                  </a:lnTo>
                  <a:lnTo>
                    <a:pt x="485" y="342"/>
                  </a:lnTo>
                  <a:lnTo>
                    <a:pt x="507" y="294"/>
                  </a:lnTo>
                  <a:lnTo>
                    <a:pt x="529" y="248"/>
                  </a:lnTo>
                  <a:lnTo>
                    <a:pt x="553" y="206"/>
                  </a:lnTo>
                  <a:lnTo>
                    <a:pt x="577" y="166"/>
                  </a:lnTo>
                  <a:lnTo>
                    <a:pt x="623" y="98"/>
                  </a:lnTo>
                  <a:lnTo>
                    <a:pt x="661" y="46"/>
                  </a:lnTo>
                  <a:lnTo>
                    <a:pt x="687" y="12"/>
                  </a:lnTo>
                  <a:lnTo>
                    <a:pt x="697" y="0"/>
                  </a:lnTo>
                  <a:lnTo>
                    <a:pt x="697" y="0"/>
                  </a:lnTo>
                  <a:lnTo>
                    <a:pt x="673" y="14"/>
                  </a:lnTo>
                  <a:lnTo>
                    <a:pt x="645" y="34"/>
                  </a:lnTo>
                  <a:lnTo>
                    <a:pt x="607" y="62"/>
                  </a:lnTo>
                  <a:lnTo>
                    <a:pt x="559" y="102"/>
                  </a:lnTo>
                  <a:lnTo>
                    <a:pt x="503" y="156"/>
                  </a:lnTo>
                  <a:lnTo>
                    <a:pt x="437" y="220"/>
                  </a:lnTo>
                  <a:lnTo>
                    <a:pt x="403" y="260"/>
                  </a:lnTo>
                  <a:lnTo>
                    <a:pt x="365" y="302"/>
                  </a:lnTo>
                  <a:lnTo>
                    <a:pt x="365" y="302"/>
                  </a:lnTo>
                  <a:close/>
                </a:path>
              </a:pathLst>
            </a:custGeom>
            <a:solidFill>
              <a:srgbClr val="F1C1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6" name="Freeform 38">
              <a:extLst>
                <a:ext uri="{FF2B5EF4-FFF2-40B4-BE49-F238E27FC236}">
                  <a16:creationId xmlns:a16="http://schemas.microsoft.com/office/drawing/2014/main" id="{EEF4DFC4-CA5D-4A1A-83E2-273F8A73FCFF}"/>
                </a:ext>
              </a:extLst>
            </p:cNvPr>
            <p:cNvSpPr>
              <a:spLocks/>
            </p:cNvSpPr>
            <p:nvPr userDrawn="1"/>
          </p:nvSpPr>
          <p:spPr bwMode="auto">
            <a:xfrm>
              <a:off x="8904288" y="927100"/>
              <a:ext cx="296862" cy="295275"/>
            </a:xfrm>
            <a:prstGeom prst="ellipse">
              <a:avLst/>
            </a:prstGeom>
            <a:solidFill>
              <a:srgbClr val="F1C1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7" name="Line 39">
              <a:extLst>
                <a:ext uri="{FF2B5EF4-FFF2-40B4-BE49-F238E27FC236}">
                  <a16:creationId xmlns:a16="http://schemas.microsoft.com/office/drawing/2014/main" id="{DF7EEB89-BD32-4358-AF69-8BE157869E5F}"/>
                </a:ext>
              </a:extLst>
            </p:cNvPr>
            <p:cNvSpPr>
              <a:spLocks noChangeShapeType="1"/>
            </p:cNvSpPr>
            <p:nvPr userDrawn="1"/>
          </p:nvSpPr>
          <p:spPr bwMode="auto">
            <a:xfrm>
              <a:off x="8053388" y="1612900"/>
              <a:ext cx="0" cy="0"/>
            </a:xfrm>
            <a:prstGeom prst="line">
              <a:avLst/>
            </a:prstGeom>
            <a:noFill/>
            <a:ln w="12700">
              <a:solidFill>
                <a:srgbClr val="0067B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88" name="Freeform 40">
              <a:extLst>
                <a:ext uri="{FF2B5EF4-FFF2-40B4-BE49-F238E27FC236}">
                  <a16:creationId xmlns:a16="http://schemas.microsoft.com/office/drawing/2014/main" id="{2FF13385-D89B-4168-A59E-695841211C46}"/>
                </a:ext>
              </a:extLst>
            </p:cNvPr>
            <p:cNvSpPr>
              <a:spLocks/>
            </p:cNvSpPr>
            <p:nvPr userDrawn="1"/>
          </p:nvSpPr>
          <p:spPr bwMode="auto">
            <a:xfrm>
              <a:off x="8053388" y="1266825"/>
              <a:ext cx="777875" cy="469900"/>
            </a:xfrm>
            <a:custGeom>
              <a:avLst/>
              <a:gdLst>
                <a:gd name="T0" fmla="*/ 50 w 490"/>
                <a:gd name="T1" fmla="*/ 162 h 296"/>
                <a:gd name="T2" fmla="*/ 50 w 490"/>
                <a:gd name="T3" fmla="*/ 44 h 296"/>
                <a:gd name="T4" fmla="*/ 50 w 490"/>
                <a:gd name="T5" fmla="*/ 44 h 296"/>
                <a:gd name="T6" fmla="*/ 86 w 490"/>
                <a:gd name="T7" fmla="*/ 48 h 296"/>
                <a:gd name="T8" fmla="*/ 128 w 490"/>
                <a:gd name="T9" fmla="*/ 54 h 296"/>
                <a:gd name="T10" fmla="*/ 176 w 490"/>
                <a:gd name="T11" fmla="*/ 66 h 296"/>
                <a:gd name="T12" fmla="*/ 226 w 490"/>
                <a:gd name="T13" fmla="*/ 80 h 296"/>
                <a:gd name="T14" fmla="*/ 278 w 490"/>
                <a:gd name="T15" fmla="*/ 100 h 296"/>
                <a:gd name="T16" fmla="*/ 332 w 490"/>
                <a:gd name="T17" fmla="*/ 124 h 296"/>
                <a:gd name="T18" fmla="*/ 388 w 490"/>
                <a:gd name="T19" fmla="*/ 152 h 296"/>
                <a:gd name="T20" fmla="*/ 444 w 490"/>
                <a:gd name="T21" fmla="*/ 184 h 296"/>
                <a:gd name="T22" fmla="*/ 444 w 490"/>
                <a:gd name="T23" fmla="*/ 184 h 296"/>
                <a:gd name="T24" fmla="*/ 422 w 490"/>
                <a:gd name="T25" fmla="*/ 162 h 296"/>
                <a:gd name="T26" fmla="*/ 398 w 490"/>
                <a:gd name="T27" fmla="*/ 144 h 296"/>
                <a:gd name="T28" fmla="*/ 374 w 490"/>
                <a:gd name="T29" fmla="*/ 124 h 296"/>
                <a:gd name="T30" fmla="*/ 348 w 490"/>
                <a:gd name="T31" fmla="*/ 108 h 296"/>
                <a:gd name="T32" fmla="*/ 320 w 490"/>
                <a:gd name="T33" fmla="*/ 92 h 296"/>
                <a:gd name="T34" fmla="*/ 294 w 490"/>
                <a:gd name="T35" fmla="*/ 78 h 296"/>
                <a:gd name="T36" fmla="*/ 238 w 490"/>
                <a:gd name="T37" fmla="*/ 52 h 296"/>
                <a:gd name="T38" fmla="*/ 184 w 490"/>
                <a:gd name="T39" fmla="*/ 32 h 296"/>
                <a:gd name="T40" fmla="*/ 132 w 490"/>
                <a:gd name="T41" fmla="*/ 18 h 296"/>
                <a:gd name="T42" fmla="*/ 88 w 490"/>
                <a:gd name="T43" fmla="*/ 6 h 296"/>
                <a:gd name="T44" fmla="*/ 50 w 490"/>
                <a:gd name="T45" fmla="*/ 0 h 296"/>
                <a:gd name="T46" fmla="*/ 0 w 490"/>
                <a:gd name="T47" fmla="*/ 40 h 296"/>
                <a:gd name="T48" fmla="*/ 0 w 490"/>
                <a:gd name="T49" fmla="*/ 218 h 296"/>
                <a:gd name="T50" fmla="*/ 0 w 490"/>
                <a:gd name="T51" fmla="*/ 218 h 296"/>
                <a:gd name="T52" fmla="*/ 42 w 490"/>
                <a:gd name="T53" fmla="*/ 218 h 296"/>
                <a:gd name="T54" fmla="*/ 92 w 490"/>
                <a:gd name="T55" fmla="*/ 220 h 296"/>
                <a:gd name="T56" fmla="*/ 154 w 490"/>
                <a:gd name="T57" fmla="*/ 226 h 296"/>
                <a:gd name="T58" fmla="*/ 228 w 490"/>
                <a:gd name="T59" fmla="*/ 234 h 296"/>
                <a:gd name="T60" fmla="*/ 310 w 490"/>
                <a:gd name="T61" fmla="*/ 248 h 296"/>
                <a:gd name="T62" fmla="*/ 354 w 490"/>
                <a:gd name="T63" fmla="*/ 258 h 296"/>
                <a:gd name="T64" fmla="*/ 398 w 490"/>
                <a:gd name="T65" fmla="*/ 268 h 296"/>
                <a:gd name="T66" fmla="*/ 444 w 490"/>
                <a:gd name="T67" fmla="*/ 280 h 296"/>
                <a:gd name="T68" fmla="*/ 490 w 490"/>
                <a:gd name="T69" fmla="*/ 296 h 296"/>
                <a:gd name="T70" fmla="*/ 490 w 490"/>
                <a:gd name="T71" fmla="*/ 296 h 296"/>
                <a:gd name="T72" fmla="*/ 452 w 490"/>
                <a:gd name="T73" fmla="*/ 278 h 296"/>
                <a:gd name="T74" fmla="*/ 408 w 490"/>
                <a:gd name="T75" fmla="*/ 260 h 296"/>
                <a:gd name="T76" fmla="*/ 352 w 490"/>
                <a:gd name="T77" fmla="*/ 238 h 296"/>
                <a:gd name="T78" fmla="*/ 286 w 490"/>
                <a:gd name="T79" fmla="*/ 216 h 296"/>
                <a:gd name="T80" fmla="*/ 210 w 490"/>
                <a:gd name="T81" fmla="*/ 194 h 296"/>
                <a:gd name="T82" fmla="*/ 172 w 490"/>
                <a:gd name="T83" fmla="*/ 184 h 296"/>
                <a:gd name="T84" fmla="*/ 132 w 490"/>
                <a:gd name="T85" fmla="*/ 174 h 296"/>
                <a:gd name="T86" fmla="*/ 90 w 490"/>
                <a:gd name="T87" fmla="*/ 168 h 296"/>
                <a:gd name="T88" fmla="*/ 50 w 490"/>
                <a:gd name="T89" fmla="*/ 162 h 296"/>
                <a:gd name="T90" fmla="*/ 50 w 490"/>
                <a:gd name="T91" fmla="*/ 162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90" h="296">
                  <a:moveTo>
                    <a:pt x="50" y="162"/>
                  </a:moveTo>
                  <a:lnTo>
                    <a:pt x="50" y="44"/>
                  </a:lnTo>
                  <a:lnTo>
                    <a:pt x="50" y="44"/>
                  </a:lnTo>
                  <a:lnTo>
                    <a:pt x="86" y="48"/>
                  </a:lnTo>
                  <a:lnTo>
                    <a:pt x="128" y="54"/>
                  </a:lnTo>
                  <a:lnTo>
                    <a:pt x="176" y="66"/>
                  </a:lnTo>
                  <a:lnTo>
                    <a:pt x="226" y="80"/>
                  </a:lnTo>
                  <a:lnTo>
                    <a:pt x="278" y="100"/>
                  </a:lnTo>
                  <a:lnTo>
                    <a:pt x="332" y="124"/>
                  </a:lnTo>
                  <a:lnTo>
                    <a:pt x="388" y="152"/>
                  </a:lnTo>
                  <a:lnTo>
                    <a:pt x="444" y="184"/>
                  </a:lnTo>
                  <a:lnTo>
                    <a:pt x="444" y="184"/>
                  </a:lnTo>
                  <a:lnTo>
                    <a:pt x="422" y="162"/>
                  </a:lnTo>
                  <a:lnTo>
                    <a:pt x="398" y="144"/>
                  </a:lnTo>
                  <a:lnTo>
                    <a:pt x="374" y="124"/>
                  </a:lnTo>
                  <a:lnTo>
                    <a:pt x="348" y="108"/>
                  </a:lnTo>
                  <a:lnTo>
                    <a:pt x="320" y="92"/>
                  </a:lnTo>
                  <a:lnTo>
                    <a:pt x="294" y="78"/>
                  </a:lnTo>
                  <a:lnTo>
                    <a:pt x="238" y="52"/>
                  </a:lnTo>
                  <a:lnTo>
                    <a:pt x="184" y="32"/>
                  </a:lnTo>
                  <a:lnTo>
                    <a:pt x="132" y="18"/>
                  </a:lnTo>
                  <a:lnTo>
                    <a:pt x="88" y="6"/>
                  </a:lnTo>
                  <a:lnTo>
                    <a:pt x="50" y="0"/>
                  </a:lnTo>
                  <a:lnTo>
                    <a:pt x="0" y="40"/>
                  </a:lnTo>
                  <a:lnTo>
                    <a:pt x="0" y="218"/>
                  </a:lnTo>
                  <a:lnTo>
                    <a:pt x="0" y="218"/>
                  </a:lnTo>
                  <a:lnTo>
                    <a:pt x="42" y="218"/>
                  </a:lnTo>
                  <a:lnTo>
                    <a:pt x="92" y="220"/>
                  </a:lnTo>
                  <a:lnTo>
                    <a:pt x="154" y="226"/>
                  </a:lnTo>
                  <a:lnTo>
                    <a:pt x="228" y="234"/>
                  </a:lnTo>
                  <a:lnTo>
                    <a:pt x="310" y="248"/>
                  </a:lnTo>
                  <a:lnTo>
                    <a:pt x="354" y="258"/>
                  </a:lnTo>
                  <a:lnTo>
                    <a:pt x="398" y="268"/>
                  </a:lnTo>
                  <a:lnTo>
                    <a:pt x="444" y="280"/>
                  </a:lnTo>
                  <a:lnTo>
                    <a:pt x="490" y="296"/>
                  </a:lnTo>
                  <a:lnTo>
                    <a:pt x="490" y="296"/>
                  </a:lnTo>
                  <a:lnTo>
                    <a:pt x="452" y="278"/>
                  </a:lnTo>
                  <a:lnTo>
                    <a:pt x="408" y="260"/>
                  </a:lnTo>
                  <a:lnTo>
                    <a:pt x="352" y="238"/>
                  </a:lnTo>
                  <a:lnTo>
                    <a:pt x="286" y="216"/>
                  </a:lnTo>
                  <a:lnTo>
                    <a:pt x="210" y="194"/>
                  </a:lnTo>
                  <a:lnTo>
                    <a:pt x="172" y="184"/>
                  </a:lnTo>
                  <a:lnTo>
                    <a:pt x="132" y="174"/>
                  </a:lnTo>
                  <a:lnTo>
                    <a:pt x="90" y="168"/>
                  </a:lnTo>
                  <a:lnTo>
                    <a:pt x="50" y="162"/>
                  </a:lnTo>
                  <a:lnTo>
                    <a:pt x="50" y="162"/>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9" name="Freeform 41">
              <a:extLst>
                <a:ext uri="{FF2B5EF4-FFF2-40B4-BE49-F238E27FC236}">
                  <a16:creationId xmlns:a16="http://schemas.microsoft.com/office/drawing/2014/main" id="{3CCEE7AC-7D32-4E7F-8D79-6892BEB792BF}"/>
                </a:ext>
              </a:extLst>
            </p:cNvPr>
            <p:cNvSpPr>
              <a:spLocks/>
            </p:cNvSpPr>
            <p:nvPr userDrawn="1"/>
          </p:nvSpPr>
          <p:spPr bwMode="auto">
            <a:xfrm>
              <a:off x="9264650" y="1266825"/>
              <a:ext cx="777875" cy="469900"/>
            </a:xfrm>
            <a:custGeom>
              <a:avLst/>
              <a:gdLst>
                <a:gd name="T0" fmla="*/ 440 w 490"/>
                <a:gd name="T1" fmla="*/ 0 h 296"/>
                <a:gd name="T2" fmla="*/ 440 w 490"/>
                <a:gd name="T3" fmla="*/ 0 h 296"/>
                <a:gd name="T4" fmla="*/ 402 w 490"/>
                <a:gd name="T5" fmla="*/ 6 h 296"/>
                <a:gd name="T6" fmla="*/ 358 w 490"/>
                <a:gd name="T7" fmla="*/ 18 h 296"/>
                <a:gd name="T8" fmla="*/ 306 w 490"/>
                <a:gd name="T9" fmla="*/ 32 h 296"/>
                <a:gd name="T10" fmla="*/ 252 w 490"/>
                <a:gd name="T11" fmla="*/ 52 h 296"/>
                <a:gd name="T12" fmla="*/ 196 w 490"/>
                <a:gd name="T13" fmla="*/ 78 h 296"/>
                <a:gd name="T14" fmla="*/ 170 w 490"/>
                <a:gd name="T15" fmla="*/ 92 h 296"/>
                <a:gd name="T16" fmla="*/ 142 w 490"/>
                <a:gd name="T17" fmla="*/ 108 h 296"/>
                <a:gd name="T18" fmla="*/ 116 w 490"/>
                <a:gd name="T19" fmla="*/ 124 h 296"/>
                <a:gd name="T20" fmla="*/ 92 w 490"/>
                <a:gd name="T21" fmla="*/ 144 h 296"/>
                <a:gd name="T22" fmla="*/ 68 w 490"/>
                <a:gd name="T23" fmla="*/ 162 h 296"/>
                <a:gd name="T24" fmla="*/ 46 w 490"/>
                <a:gd name="T25" fmla="*/ 184 h 296"/>
                <a:gd name="T26" fmla="*/ 46 w 490"/>
                <a:gd name="T27" fmla="*/ 184 h 296"/>
                <a:gd name="T28" fmla="*/ 102 w 490"/>
                <a:gd name="T29" fmla="*/ 152 h 296"/>
                <a:gd name="T30" fmla="*/ 158 w 490"/>
                <a:gd name="T31" fmla="*/ 124 h 296"/>
                <a:gd name="T32" fmla="*/ 212 w 490"/>
                <a:gd name="T33" fmla="*/ 100 h 296"/>
                <a:gd name="T34" fmla="*/ 264 w 490"/>
                <a:gd name="T35" fmla="*/ 80 h 296"/>
                <a:gd name="T36" fmla="*/ 314 w 490"/>
                <a:gd name="T37" fmla="*/ 66 h 296"/>
                <a:gd name="T38" fmla="*/ 362 w 490"/>
                <a:gd name="T39" fmla="*/ 54 h 296"/>
                <a:gd name="T40" fmla="*/ 404 w 490"/>
                <a:gd name="T41" fmla="*/ 48 h 296"/>
                <a:gd name="T42" fmla="*/ 440 w 490"/>
                <a:gd name="T43" fmla="*/ 44 h 296"/>
                <a:gd name="T44" fmla="*/ 440 w 490"/>
                <a:gd name="T45" fmla="*/ 162 h 296"/>
                <a:gd name="T46" fmla="*/ 440 w 490"/>
                <a:gd name="T47" fmla="*/ 162 h 296"/>
                <a:gd name="T48" fmla="*/ 400 w 490"/>
                <a:gd name="T49" fmla="*/ 168 h 296"/>
                <a:gd name="T50" fmla="*/ 358 w 490"/>
                <a:gd name="T51" fmla="*/ 174 h 296"/>
                <a:gd name="T52" fmla="*/ 318 w 490"/>
                <a:gd name="T53" fmla="*/ 184 h 296"/>
                <a:gd name="T54" fmla="*/ 280 w 490"/>
                <a:gd name="T55" fmla="*/ 194 h 296"/>
                <a:gd name="T56" fmla="*/ 204 w 490"/>
                <a:gd name="T57" fmla="*/ 216 h 296"/>
                <a:gd name="T58" fmla="*/ 138 w 490"/>
                <a:gd name="T59" fmla="*/ 238 h 296"/>
                <a:gd name="T60" fmla="*/ 82 w 490"/>
                <a:gd name="T61" fmla="*/ 260 h 296"/>
                <a:gd name="T62" fmla="*/ 38 w 490"/>
                <a:gd name="T63" fmla="*/ 278 h 296"/>
                <a:gd name="T64" fmla="*/ 0 w 490"/>
                <a:gd name="T65" fmla="*/ 296 h 296"/>
                <a:gd name="T66" fmla="*/ 0 w 490"/>
                <a:gd name="T67" fmla="*/ 296 h 296"/>
                <a:gd name="T68" fmla="*/ 46 w 490"/>
                <a:gd name="T69" fmla="*/ 280 h 296"/>
                <a:gd name="T70" fmla="*/ 92 w 490"/>
                <a:gd name="T71" fmla="*/ 268 h 296"/>
                <a:gd name="T72" fmla="*/ 136 w 490"/>
                <a:gd name="T73" fmla="*/ 258 h 296"/>
                <a:gd name="T74" fmla="*/ 180 w 490"/>
                <a:gd name="T75" fmla="*/ 248 h 296"/>
                <a:gd name="T76" fmla="*/ 262 w 490"/>
                <a:gd name="T77" fmla="*/ 234 h 296"/>
                <a:gd name="T78" fmla="*/ 336 w 490"/>
                <a:gd name="T79" fmla="*/ 226 h 296"/>
                <a:gd name="T80" fmla="*/ 398 w 490"/>
                <a:gd name="T81" fmla="*/ 220 h 296"/>
                <a:gd name="T82" fmla="*/ 448 w 490"/>
                <a:gd name="T83" fmla="*/ 218 h 296"/>
                <a:gd name="T84" fmla="*/ 490 w 490"/>
                <a:gd name="T85" fmla="*/ 218 h 296"/>
                <a:gd name="T86" fmla="*/ 490 w 490"/>
                <a:gd name="T87" fmla="*/ 40 h 296"/>
                <a:gd name="T88" fmla="*/ 440 w 490"/>
                <a:gd name="T89"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0" h="296">
                  <a:moveTo>
                    <a:pt x="440" y="0"/>
                  </a:moveTo>
                  <a:lnTo>
                    <a:pt x="440" y="0"/>
                  </a:lnTo>
                  <a:lnTo>
                    <a:pt x="402" y="6"/>
                  </a:lnTo>
                  <a:lnTo>
                    <a:pt x="358" y="18"/>
                  </a:lnTo>
                  <a:lnTo>
                    <a:pt x="306" y="32"/>
                  </a:lnTo>
                  <a:lnTo>
                    <a:pt x="252" y="52"/>
                  </a:lnTo>
                  <a:lnTo>
                    <a:pt x="196" y="78"/>
                  </a:lnTo>
                  <a:lnTo>
                    <a:pt x="170" y="92"/>
                  </a:lnTo>
                  <a:lnTo>
                    <a:pt x="142" y="108"/>
                  </a:lnTo>
                  <a:lnTo>
                    <a:pt x="116" y="124"/>
                  </a:lnTo>
                  <a:lnTo>
                    <a:pt x="92" y="144"/>
                  </a:lnTo>
                  <a:lnTo>
                    <a:pt x="68" y="162"/>
                  </a:lnTo>
                  <a:lnTo>
                    <a:pt x="46" y="184"/>
                  </a:lnTo>
                  <a:lnTo>
                    <a:pt x="46" y="184"/>
                  </a:lnTo>
                  <a:lnTo>
                    <a:pt x="102" y="152"/>
                  </a:lnTo>
                  <a:lnTo>
                    <a:pt x="158" y="124"/>
                  </a:lnTo>
                  <a:lnTo>
                    <a:pt x="212" y="100"/>
                  </a:lnTo>
                  <a:lnTo>
                    <a:pt x="264" y="80"/>
                  </a:lnTo>
                  <a:lnTo>
                    <a:pt x="314" y="66"/>
                  </a:lnTo>
                  <a:lnTo>
                    <a:pt x="362" y="54"/>
                  </a:lnTo>
                  <a:lnTo>
                    <a:pt x="404" y="48"/>
                  </a:lnTo>
                  <a:lnTo>
                    <a:pt x="440" y="44"/>
                  </a:lnTo>
                  <a:lnTo>
                    <a:pt x="440" y="162"/>
                  </a:lnTo>
                  <a:lnTo>
                    <a:pt x="440" y="162"/>
                  </a:lnTo>
                  <a:lnTo>
                    <a:pt x="400" y="168"/>
                  </a:lnTo>
                  <a:lnTo>
                    <a:pt x="358" y="174"/>
                  </a:lnTo>
                  <a:lnTo>
                    <a:pt x="318" y="184"/>
                  </a:lnTo>
                  <a:lnTo>
                    <a:pt x="280" y="194"/>
                  </a:lnTo>
                  <a:lnTo>
                    <a:pt x="204" y="216"/>
                  </a:lnTo>
                  <a:lnTo>
                    <a:pt x="138" y="238"/>
                  </a:lnTo>
                  <a:lnTo>
                    <a:pt x="82" y="260"/>
                  </a:lnTo>
                  <a:lnTo>
                    <a:pt x="38" y="278"/>
                  </a:lnTo>
                  <a:lnTo>
                    <a:pt x="0" y="296"/>
                  </a:lnTo>
                  <a:lnTo>
                    <a:pt x="0" y="296"/>
                  </a:lnTo>
                  <a:lnTo>
                    <a:pt x="46" y="280"/>
                  </a:lnTo>
                  <a:lnTo>
                    <a:pt x="92" y="268"/>
                  </a:lnTo>
                  <a:lnTo>
                    <a:pt x="136" y="258"/>
                  </a:lnTo>
                  <a:lnTo>
                    <a:pt x="180" y="248"/>
                  </a:lnTo>
                  <a:lnTo>
                    <a:pt x="262" y="234"/>
                  </a:lnTo>
                  <a:lnTo>
                    <a:pt x="336" y="226"/>
                  </a:lnTo>
                  <a:lnTo>
                    <a:pt x="398" y="220"/>
                  </a:lnTo>
                  <a:lnTo>
                    <a:pt x="448" y="218"/>
                  </a:lnTo>
                  <a:lnTo>
                    <a:pt x="490" y="218"/>
                  </a:lnTo>
                  <a:lnTo>
                    <a:pt x="490" y="40"/>
                  </a:lnTo>
                  <a:lnTo>
                    <a:pt x="440" y="0"/>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90" name="Group 89">
            <a:extLst>
              <a:ext uri="{FF2B5EF4-FFF2-40B4-BE49-F238E27FC236}">
                <a16:creationId xmlns:a16="http://schemas.microsoft.com/office/drawing/2014/main" id="{A9231774-54FB-4F18-858E-CBF42C2DBB90}"/>
              </a:ext>
            </a:extLst>
          </p:cNvPr>
          <p:cNvGrpSpPr/>
          <p:nvPr userDrawn="1"/>
        </p:nvGrpSpPr>
        <p:grpSpPr>
          <a:xfrm>
            <a:off x="8331161" y="6295582"/>
            <a:ext cx="513434" cy="410053"/>
            <a:chOff x="6865938" y="879475"/>
            <a:chExt cx="4386262" cy="2627313"/>
          </a:xfrm>
          <a:solidFill>
            <a:schemeClr val="bg1"/>
          </a:solidFill>
        </p:grpSpPr>
        <p:sp>
          <p:nvSpPr>
            <p:cNvPr id="91" name="Freeform 5">
              <a:extLst>
                <a:ext uri="{FF2B5EF4-FFF2-40B4-BE49-F238E27FC236}">
                  <a16:creationId xmlns:a16="http://schemas.microsoft.com/office/drawing/2014/main" id="{54407096-28C4-46A9-B7BA-0ABA73EC4138}"/>
                </a:ext>
              </a:extLst>
            </p:cNvPr>
            <p:cNvSpPr>
              <a:spLocks noEditPoints="1"/>
            </p:cNvSpPr>
            <p:nvPr userDrawn="1"/>
          </p:nvSpPr>
          <p:spPr bwMode="auto">
            <a:xfrm>
              <a:off x="8615363" y="2049463"/>
              <a:ext cx="231775" cy="273050"/>
            </a:xfrm>
            <a:custGeom>
              <a:avLst/>
              <a:gdLst>
                <a:gd name="T0" fmla="*/ 0 w 146"/>
                <a:gd name="T1" fmla="*/ 172 h 172"/>
                <a:gd name="T2" fmla="*/ 0 w 146"/>
                <a:gd name="T3" fmla="*/ 0 h 172"/>
                <a:gd name="T4" fmla="*/ 80 w 146"/>
                <a:gd name="T5" fmla="*/ 0 h 172"/>
                <a:gd name="T6" fmla="*/ 80 w 146"/>
                <a:gd name="T7" fmla="*/ 0 h 172"/>
                <a:gd name="T8" fmla="*/ 102 w 146"/>
                <a:gd name="T9" fmla="*/ 2 h 172"/>
                <a:gd name="T10" fmla="*/ 112 w 146"/>
                <a:gd name="T11" fmla="*/ 4 h 172"/>
                <a:gd name="T12" fmla="*/ 120 w 146"/>
                <a:gd name="T13" fmla="*/ 8 h 172"/>
                <a:gd name="T14" fmla="*/ 120 w 146"/>
                <a:gd name="T15" fmla="*/ 8 h 172"/>
                <a:gd name="T16" fmla="*/ 132 w 146"/>
                <a:gd name="T17" fmla="*/ 18 h 172"/>
                <a:gd name="T18" fmla="*/ 140 w 146"/>
                <a:gd name="T19" fmla="*/ 28 h 172"/>
                <a:gd name="T20" fmla="*/ 146 w 146"/>
                <a:gd name="T21" fmla="*/ 38 h 172"/>
                <a:gd name="T22" fmla="*/ 146 w 146"/>
                <a:gd name="T23" fmla="*/ 50 h 172"/>
                <a:gd name="T24" fmla="*/ 146 w 146"/>
                <a:gd name="T25" fmla="*/ 50 h 172"/>
                <a:gd name="T26" fmla="*/ 146 w 146"/>
                <a:gd name="T27" fmla="*/ 62 h 172"/>
                <a:gd name="T28" fmla="*/ 142 w 146"/>
                <a:gd name="T29" fmla="*/ 74 h 172"/>
                <a:gd name="T30" fmla="*/ 136 w 146"/>
                <a:gd name="T31" fmla="*/ 82 h 172"/>
                <a:gd name="T32" fmla="*/ 128 w 146"/>
                <a:gd name="T33" fmla="*/ 90 h 172"/>
                <a:gd name="T34" fmla="*/ 118 w 146"/>
                <a:gd name="T35" fmla="*/ 96 h 172"/>
                <a:gd name="T36" fmla="*/ 108 w 146"/>
                <a:gd name="T37" fmla="*/ 100 h 172"/>
                <a:gd name="T38" fmla="*/ 96 w 146"/>
                <a:gd name="T39" fmla="*/ 102 h 172"/>
                <a:gd name="T40" fmla="*/ 84 w 146"/>
                <a:gd name="T41" fmla="*/ 104 h 172"/>
                <a:gd name="T42" fmla="*/ 36 w 146"/>
                <a:gd name="T43" fmla="*/ 104 h 172"/>
                <a:gd name="T44" fmla="*/ 36 w 146"/>
                <a:gd name="T45" fmla="*/ 172 h 172"/>
                <a:gd name="T46" fmla="*/ 0 w 146"/>
                <a:gd name="T47" fmla="*/ 172 h 172"/>
                <a:gd name="T48" fmla="*/ 36 w 146"/>
                <a:gd name="T49" fmla="*/ 78 h 172"/>
                <a:gd name="T50" fmla="*/ 78 w 146"/>
                <a:gd name="T51" fmla="*/ 78 h 172"/>
                <a:gd name="T52" fmla="*/ 78 w 146"/>
                <a:gd name="T53" fmla="*/ 78 h 172"/>
                <a:gd name="T54" fmla="*/ 86 w 146"/>
                <a:gd name="T55" fmla="*/ 76 h 172"/>
                <a:gd name="T56" fmla="*/ 94 w 146"/>
                <a:gd name="T57" fmla="*/ 74 h 172"/>
                <a:gd name="T58" fmla="*/ 98 w 146"/>
                <a:gd name="T59" fmla="*/ 72 h 172"/>
                <a:gd name="T60" fmla="*/ 104 w 146"/>
                <a:gd name="T61" fmla="*/ 68 h 172"/>
                <a:gd name="T62" fmla="*/ 108 w 146"/>
                <a:gd name="T63" fmla="*/ 60 h 172"/>
                <a:gd name="T64" fmla="*/ 110 w 146"/>
                <a:gd name="T65" fmla="*/ 52 h 172"/>
                <a:gd name="T66" fmla="*/ 110 w 146"/>
                <a:gd name="T67" fmla="*/ 52 h 172"/>
                <a:gd name="T68" fmla="*/ 108 w 146"/>
                <a:gd name="T69" fmla="*/ 42 h 172"/>
                <a:gd name="T70" fmla="*/ 106 w 146"/>
                <a:gd name="T71" fmla="*/ 36 h 172"/>
                <a:gd name="T72" fmla="*/ 106 w 146"/>
                <a:gd name="T73" fmla="*/ 36 h 172"/>
                <a:gd name="T74" fmla="*/ 100 w 146"/>
                <a:gd name="T75" fmla="*/ 32 h 172"/>
                <a:gd name="T76" fmla="*/ 94 w 146"/>
                <a:gd name="T77" fmla="*/ 28 h 172"/>
                <a:gd name="T78" fmla="*/ 84 w 146"/>
                <a:gd name="T79" fmla="*/ 26 h 172"/>
                <a:gd name="T80" fmla="*/ 74 w 146"/>
                <a:gd name="T81" fmla="*/ 26 h 172"/>
                <a:gd name="T82" fmla="*/ 36 w 146"/>
                <a:gd name="T83" fmla="*/ 26 h 172"/>
                <a:gd name="T84" fmla="*/ 36 w 146"/>
                <a:gd name="T85" fmla="*/ 78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6" h="172">
                  <a:moveTo>
                    <a:pt x="0" y="172"/>
                  </a:moveTo>
                  <a:lnTo>
                    <a:pt x="0" y="0"/>
                  </a:lnTo>
                  <a:lnTo>
                    <a:pt x="80" y="0"/>
                  </a:lnTo>
                  <a:lnTo>
                    <a:pt x="80" y="0"/>
                  </a:lnTo>
                  <a:lnTo>
                    <a:pt x="102" y="2"/>
                  </a:lnTo>
                  <a:lnTo>
                    <a:pt x="112" y="4"/>
                  </a:lnTo>
                  <a:lnTo>
                    <a:pt x="120" y="8"/>
                  </a:lnTo>
                  <a:lnTo>
                    <a:pt x="120" y="8"/>
                  </a:lnTo>
                  <a:lnTo>
                    <a:pt x="132" y="18"/>
                  </a:lnTo>
                  <a:lnTo>
                    <a:pt x="140" y="28"/>
                  </a:lnTo>
                  <a:lnTo>
                    <a:pt x="146" y="38"/>
                  </a:lnTo>
                  <a:lnTo>
                    <a:pt x="146" y="50"/>
                  </a:lnTo>
                  <a:lnTo>
                    <a:pt x="146" y="50"/>
                  </a:lnTo>
                  <a:lnTo>
                    <a:pt x="146" y="62"/>
                  </a:lnTo>
                  <a:lnTo>
                    <a:pt x="142" y="74"/>
                  </a:lnTo>
                  <a:lnTo>
                    <a:pt x="136" y="82"/>
                  </a:lnTo>
                  <a:lnTo>
                    <a:pt x="128" y="90"/>
                  </a:lnTo>
                  <a:lnTo>
                    <a:pt x="118" y="96"/>
                  </a:lnTo>
                  <a:lnTo>
                    <a:pt x="108" y="100"/>
                  </a:lnTo>
                  <a:lnTo>
                    <a:pt x="96" y="102"/>
                  </a:lnTo>
                  <a:lnTo>
                    <a:pt x="84" y="104"/>
                  </a:lnTo>
                  <a:lnTo>
                    <a:pt x="36" y="104"/>
                  </a:lnTo>
                  <a:lnTo>
                    <a:pt x="36" y="172"/>
                  </a:lnTo>
                  <a:lnTo>
                    <a:pt x="0" y="172"/>
                  </a:lnTo>
                  <a:close/>
                  <a:moveTo>
                    <a:pt x="36" y="78"/>
                  </a:moveTo>
                  <a:lnTo>
                    <a:pt x="78" y="78"/>
                  </a:lnTo>
                  <a:lnTo>
                    <a:pt x="78" y="78"/>
                  </a:lnTo>
                  <a:lnTo>
                    <a:pt x="86" y="76"/>
                  </a:lnTo>
                  <a:lnTo>
                    <a:pt x="94" y="74"/>
                  </a:lnTo>
                  <a:lnTo>
                    <a:pt x="98" y="72"/>
                  </a:lnTo>
                  <a:lnTo>
                    <a:pt x="104" y="68"/>
                  </a:lnTo>
                  <a:lnTo>
                    <a:pt x="108" y="60"/>
                  </a:lnTo>
                  <a:lnTo>
                    <a:pt x="110" y="52"/>
                  </a:lnTo>
                  <a:lnTo>
                    <a:pt x="110" y="52"/>
                  </a:lnTo>
                  <a:lnTo>
                    <a:pt x="108" y="42"/>
                  </a:lnTo>
                  <a:lnTo>
                    <a:pt x="106" y="36"/>
                  </a:lnTo>
                  <a:lnTo>
                    <a:pt x="106" y="36"/>
                  </a:lnTo>
                  <a:lnTo>
                    <a:pt x="100" y="32"/>
                  </a:lnTo>
                  <a:lnTo>
                    <a:pt x="94" y="28"/>
                  </a:lnTo>
                  <a:lnTo>
                    <a:pt x="84" y="26"/>
                  </a:lnTo>
                  <a:lnTo>
                    <a:pt x="74" y="26"/>
                  </a:lnTo>
                  <a:lnTo>
                    <a:pt x="36" y="26"/>
                  </a:lnTo>
                  <a:lnTo>
                    <a:pt x="36" y="7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2" name="Freeform 6">
              <a:extLst>
                <a:ext uri="{FF2B5EF4-FFF2-40B4-BE49-F238E27FC236}">
                  <a16:creationId xmlns:a16="http://schemas.microsoft.com/office/drawing/2014/main" id="{B72EB4DA-62D9-44E8-8CD6-E927FEEF9293}"/>
                </a:ext>
              </a:extLst>
            </p:cNvPr>
            <p:cNvSpPr>
              <a:spLocks/>
            </p:cNvSpPr>
            <p:nvPr userDrawn="1"/>
          </p:nvSpPr>
          <p:spPr bwMode="auto">
            <a:xfrm>
              <a:off x="8856663" y="2049463"/>
              <a:ext cx="230187" cy="273050"/>
            </a:xfrm>
            <a:custGeom>
              <a:avLst/>
              <a:gdLst>
                <a:gd name="T0" fmla="*/ 145 w 145"/>
                <a:gd name="T1" fmla="*/ 172 h 172"/>
                <a:gd name="T2" fmla="*/ 108 w 145"/>
                <a:gd name="T3" fmla="*/ 172 h 172"/>
                <a:gd name="T4" fmla="*/ 108 w 145"/>
                <a:gd name="T5" fmla="*/ 98 h 172"/>
                <a:gd name="T6" fmla="*/ 34 w 145"/>
                <a:gd name="T7" fmla="*/ 98 h 172"/>
                <a:gd name="T8" fmla="*/ 34 w 145"/>
                <a:gd name="T9" fmla="*/ 172 h 172"/>
                <a:gd name="T10" fmla="*/ 0 w 145"/>
                <a:gd name="T11" fmla="*/ 172 h 172"/>
                <a:gd name="T12" fmla="*/ 0 w 145"/>
                <a:gd name="T13" fmla="*/ 0 h 172"/>
                <a:gd name="T14" fmla="*/ 34 w 145"/>
                <a:gd name="T15" fmla="*/ 0 h 172"/>
                <a:gd name="T16" fmla="*/ 34 w 145"/>
                <a:gd name="T17" fmla="*/ 70 h 172"/>
                <a:gd name="T18" fmla="*/ 108 w 145"/>
                <a:gd name="T19" fmla="*/ 70 h 172"/>
                <a:gd name="T20" fmla="*/ 108 w 145"/>
                <a:gd name="T21" fmla="*/ 0 h 172"/>
                <a:gd name="T22" fmla="*/ 145 w 145"/>
                <a:gd name="T23" fmla="*/ 0 h 172"/>
                <a:gd name="T24" fmla="*/ 145 w 145"/>
                <a:gd name="T25"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172">
                  <a:moveTo>
                    <a:pt x="145" y="172"/>
                  </a:moveTo>
                  <a:lnTo>
                    <a:pt x="108" y="172"/>
                  </a:lnTo>
                  <a:lnTo>
                    <a:pt x="108" y="98"/>
                  </a:lnTo>
                  <a:lnTo>
                    <a:pt x="34" y="98"/>
                  </a:lnTo>
                  <a:lnTo>
                    <a:pt x="34" y="172"/>
                  </a:lnTo>
                  <a:lnTo>
                    <a:pt x="0" y="172"/>
                  </a:lnTo>
                  <a:lnTo>
                    <a:pt x="0" y="0"/>
                  </a:lnTo>
                  <a:lnTo>
                    <a:pt x="34" y="0"/>
                  </a:lnTo>
                  <a:lnTo>
                    <a:pt x="34" y="70"/>
                  </a:lnTo>
                  <a:lnTo>
                    <a:pt x="108" y="70"/>
                  </a:lnTo>
                  <a:lnTo>
                    <a:pt x="108" y="0"/>
                  </a:lnTo>
                  <a:lnTo>
                    <a:pt x="145" y="0"/>
                  </a:lnTo>
                  <a:lnTo>
                    <a:pt x="145" y="1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3" name="Freeform 7">
              <a:extLst>
                <a:ext uri="{FF2B5EF4-FFF2-40B4-BE49-F238E27FC236}">
                  <a16:creationId xmlns:a16="http://schemas.microsoft.com/office/drawing/2014/main" id="{6ED36F02-2DF5-4393-99CA-27838BC25156}"/>
                </a:ext>
              </a:extLst>
            </p:cNvPr>
            <p:cNvSpPr>
              <a:spLocks noEditPoints="1"/>
            </p:cNvSpPr>
            <p:nvPr userDrawn="1"/>
          </p:nvSpPr>
          <p:spPr bwMode="auto">
            <a:xfrm>
              <a:off x="9093200" y="2049463"/>
              <a:ext cx="273050" cy="273050"/>
            </a:xfrm>
            <a:custGeom>
              <a:avLst/>
              <a:gdLst>
                <a:gd name="T0" fmla="*/ 172 w 172"/>
                <a:gd name="T1" fmla="*/ 172 h 172"/>
                <a:gd name="T2" fmla="*/ 136 w 172"/>
                <a:gd name="T3" fmla="*/ 172 h 172"/>
                <a:gd name="T4" fmla="*/ 120 w 172"/>
                <a:gd name="T5" fmla="*/ 130 h 172"/>
                <a:gd name="T6" fmla="*/ 46 w 172"/>
                <a:gd name="T7" fmla="*/ 130 h 172"/>
                <a:gd name="T8" fmla="*/ 30 w 172"/>
                <a:gd name="T9" fmla="*/ 172 h 172"/>
                <a:gd name="T10" fmla="*/ 0 w 172"/>
                <a:gd name="T11" fmla="*/ 172 h 172"/>
                <a:gd name="T12" fmla="*/ 64 w 172"/>
                <a:gd name="T13" fmla="*/ 0 h 172"/>
                <a:gd name="T14" fmla="*/ 108 w 172"/>
                <a:gd name="T15" fmla="*/ 0 h 172"/>
                <a:gd name="T16" fmla="*/ 172 w 172"/>
                <a:gd name="T17" fmla="*/ 172 h 172"/>
                <a:gd name="T18" fmla="*/ 110 w 172"/>
                <a:gd name="T19" fmla="*/ 106 h 172"/>
                <a:gd name="T20" fmla="*/ 82 w 172"/>
                <a:gd name="T21" fmla="*/ 30 h 172"/>
                <a:gd name="T22" fmla="*/ 54 w 172"/>
                <a:gd name="T23" fmla="*/ 106 h 172"/>
                <a:gd name="T24" fmla="*/ 110 w 172"/>
                <a:gd name="T25" fmla="*/ 10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 h="172">
                  <a:moveTo>
                    <a:pt x="172" y="172"/>
                  </a:moveTo>
                  <a:lnTo>
                    <a:pt x="136" y="172"/>
                  </a:lnTo>
                  <a:lnTo>
                    <a:pt x="120" y="130"/>
                  </a:lnTo>
                  <a:lnTo>
                    <a:pt x="46" y="130"/>
                  </a:lnTo>
                  <a:lnTo>
                    <a:pt x="30" y="172"/>
                  </a:lnTo>
                  <a:lnTo>
                    <a:pt x="0" y="172"/>
                  </a:lnTo>
                  <a:lnTo>
                    <a:pt x="64" y="0"/>
                  </a:lnTo>
                  <a:lnTo>
                    <a:pt x="108" y="0"/>
                  </a:lnTo>
                  <a:lnTo>
                    <a:pt x="172" y="172"/>
                  </a:lnTo>
                  <a:close/>
                  <a:moveTo>
                    <a:pt x="110" y="106"/>
                  </a:moveTo>
                  <a:lnTo>
                    <a:pt x="82" y="30"/>
                  </a:lnTo>
                  <a:lnTo>
                    <a:pt x="54" y="106"/>
                  </a:lnTo>
                  <a:lnTo>
                    <a:pt x="110" y="10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4" name="Freeform 8">
              <a:extLst>
                <a:ext uri="{FF2B5EF4-FFF2-40B4-BE49-F238E27FC236}">
                  <a16:creationId xmlns:a16="http://schemas.microsoft.com/office/drawing/2014/main" id="{F2A9B4D7-77DC-49BE-8BA7-0CB923D14997}"/>
                </a:ext>
              </a:extLst>
            </p:cNvPr>
            <p:cNvSpPr>
              <a:spLocks noEditPoints="1"/>
            </p:cNvSpPr>
            <p:nvPr userDrawn="1"/>
          </p:nvSpPr>
          <p:spPr bwMode="auto">
            <a:xfrm>
              <a:off x="9375775" y="2049463"/>
              <a:ext cx="241300" cy="273050"/>
            </a:xfrm>
            <a:custGeom>
              <a:avLst/>
              <a:gdLst>
                <a:gd name="T0" fmla="*/ 114 w 152"/>
                <a:gd name="T1" fmla="*/ 172 h 172"/>
                <a:gd name="T2" fmla="*/ 84 w 152"/>
                <a:gd name="T3" fmla="*/ 102 h 172"/>
                <a:gd name="T4" fmla="*/ 34 w 152"/>
                <a:gd name="T5" fmla="*/ 102 h 172"/>
                <a:gd name="T6" fmla="*/ 34 w 152"/>
                <a:gd name="T7" fmla="*/ 172 h 172"/>
                <a:gd name="T8" fmla="*/ 0 w 152"/>
                <a:gd name="T9" fmla="*/ 172 h 172"/>
                <a:gd name="T10" fmla="*/ 0 w 152"/>
                <a:gd name="T11" fmla="*/ 0 h 172"/>
                <a:gd name="T12" fmla="*/ 84 w 152"/>
                <a:gd name="T13" fmla="*/ 0 h 172"/>
                <a:gd name="T14" fmla="*/ 84 w 152"/>
                <a:gd name="T15" fmla="*/ 0 h 172"/>
                <a:gd name="T16" fmla="*/ 100 w 152"/>
                <a:gd name="T17" fmla="*/ 0 h 172"/>
                <a:gd name="T18" fmla="*/ 114 w 152"/>
                <a:gd name="T19" fmla="*/ 4 h 172"/>
                <a:gd name="T20" fmla="*/ 124 w 152"/>
                <a:gd name="T21" fmla="*/ 8 h 172"/>
                <a:gd name="T22" fmla="*/ 134 w 152"/>
                <a:gd name="T23" fmla="*/ 14 h 172"/>
                <a:gd name="T24" fmla="*/ 134 w 152"/>
                <a:gd name="T25" fmla="*/ 14 h 172"/>
                <a:gd name="T26" fmla="*/ 140 w 152"/>
                <a:gd name="T27" fmla="*/ 20 h 172"/>
                <a:gd name="T28" fmla="*/ 146 w 152"/>
                <a:gd name="T29" fmla="*/ 28 h 172"/>
                <a:gd name="T30" fmla="*/ 150 w 152"/>
                <a:gd name="T31" fmla="*/ 38 h 172"/>
                <a:gd name="T32" fmla="*/ 152 w 152"/>
                <a:gd name="T33" fmla="*/ 50 h 172"/>
                <a:gd name="T34" fmla="*/ 152 w 152"/>
                <a:gd name="T35" fmla="*/ 50 h 172"/>
                <a:gd name="T36" fmla="*/ 150 w 152"/>
                <a:gd name="T37" fmla="*/ 62 h 172"/>
                <a:gd name="T38" fmla="*/ 148 w 152"/>
                <a:gd name="T39" fmla="*/ 70 h 172"/>
                <a:gd name="T40" fmla="*/ 142 w 152"/>
                <a:gd name="T41" fmla="*/ 78 h 172"/>
                <a:gd name="T42" fmla="*/ 138 w 152"/>
                <a:gd name="T43" fmla="*/ 84 h 172"/>
                <a:gd name="T44" fmla="*/ 126 w 152"/>
                <a:gd name="T45" fmla="*/ 92 h 172"/>
                <a:gd name="T46" fmla="*/ 116 w 152"/>
                <a:gd name="T47" fmla="*/ 96 h 172"/>
                <a:gd name="T48" fmla="*/ 150 w 152"/>
                <a:gd name="T49" fmla="*/ 172 h 172"/>
                <a:gd name="T50" fmla="*/ 114 w 152"/>
                <a:gd name="T51" fmla="*/ 172 h 172"/>
                <a:gd name="T52" fmla="*/ 34 w 152"/>
                <a:gd name="T53" fmla="*/ 76 h 172"/>
                <a:gd name="T54" fmla="*/ 78 w 152"/>
                <a:gd name="T55" fmla="*/ 76 h 172"/>
                <a:gd name="T56" fmla="*/ 78 w 152"/>
                <a:gd name="T57" fmla="*/ 76 h 172"/>
                <a:gd name="T58" fmla="*/ 90 w 152"/>
                <a:gd name="T59" fmla="*/ 76 h 172"/>
                <a:gd name="T60" fmla="*/ 102 w 152"/>
                <a:gd name="T61" fmla="*/ 72 h 172"/>
                <a:gd name="T62" fmla="*/ 108 w 152"/>
                <a:gd name="T63" fmla="*/ 68 h 172"/>
                <a:gd name="T64" fmla="*/ 112 w 152"/>
                <a:gd name="T65" fmla="*/ 64 h 172"/>
                <a:gd name="T66" fmla="*/ 114 w 152"/>
                <a:gd name="T67" fmla="*/ 58 h 172"/>
                <a:gd name="T68" fmla="*/ 114 w 152"/>
                <a:gd name="T69" fmla="*/ 50 h 172"/>
                <a:gd name="T70" fmla="*/ 114 w 152"/>
                <a:gd name="T71" fmla="*/ 50 h 172"/>
                <a:gd name="T72" fmla="*/ 114 w 152"/>
                <a:gd name="T73" fmla="*/ 40 h 172"/>
                <a:gd name="T74" fmla="*/ 108 w 152"/>
                <a:gd name="T75" fmla="*/ 32 h 172"/>
                <a:gd name="T76" fmla="*/ 102 w 152"/>
                <a:gd name="T77" fmla="*/ 30 h 172"/>
                <a:gd name="T78" fmla="*/ 96 w 152"/>
                <a:gd name="T79" fmla="*/ 26 h 172"/>
                <a:gd name="T80" fmla="*/ 90 w 152"/>
                <a:gd name="T81" fmla="*/ 26 h 172"/>
                <a:gd name="T82" fmla="*/ 80 w 152"/>
                <a:gd name="T83" fmla="*/ 24 h 172"/>
                <a:gd name="T84" fmla="*/ 34 w 152"/>
                <a:gd name="T85" fmla="*/ 24 h 172"/>
                <a:gd name="T86" fmla="*/ 34 w 152"/>
                <a:gd name="T87" fmla="*/ 7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2" h="172">
                  <a:moveTo>
                    <a:pt x="114" y="172"/>
                  </a:moveTo>
                  <a:lnTo>
                    <a:pt x="84" y="102"/>
                  </a:lnTo>
                  <a:lnTo>
                    <a:pt x="34" y="102"/>
                  </a:lnTo>
                  <a:lnTo>
                    <a:pt x="34" y="172"/>
                  </a:lnTo>
                  <a:lnTo>
                    <a:pt x="0" y="172"/>
                  </a:lnTo>
                  <a:lnTo>
                    <a:pt x="0" y="0"/>
                  </a:lnTo>
                  <a:lnTo>
                    <a:pt x="84" y="0"/>
                  </a:lnTo>
                  <a:lnTo>
                    <a:pt x="84" y="0"/>
                  </a:lnTo>
                  <a:lnTo>
                    <a:pt x="100" y="0"/>
                  </a:lnTo>
                  <a:lnTo>
                    <a:pt x="114" y="4"/>
                  </a:lnTo>
                  <a:lnTo>
                    <a:pt x="124" y="8"/>
                  </a:lnTo>
                  <a:lnTo>
                    <a:pt x="134" y="14"/>
                  </a:lnTo>
                  <a:lnTo>
                    <a:pt x="134" y="14"/>
                  </a:lnTo>
                  <a:lnTo>
                    <a:pt x="140" y="20"/>
                  </a:lnTo>
                  <a:lnTo>
                    <a:pt x="146" y="28"/>
                  </a:lnTo>
                  <a:lnTo>
                    <a:pt x="150" y="38"/>
                  </a:lnTo>
                  <a:lnTo>
                    <a:pt x="152" y="50"/>
                  </a:lnTo>
                  <a:lnTo>
                    <a:pt x="152" y="50"/>
                  </a:lnTo>
                  <a:lnTo>
                    <a:pt x="150" y="62"/>
                  </a:lnTo>
                  <a:lnTo>
                    <a:pt x="148" y="70"/>
                  </a:lnTo>
                  <a:lnTo>
                    <a:pt x="142" y="78"/>
                  </a:lnTo>
                  <a:lnTo>
                    <a:pt x="138" y="84"/>
                  </a:lnTo>
                  <a:lnTo>
                    <a:pt x="126" y="92"/>
                  </a:lnTo>
                  <a:lnTo>
                    <a:pt x="116" y="96"/>
                  </a:lnTo>
                  <a:lnTo>
                    <a:pt x="150" y="172"/>
                  </a:lnTo>
                  <a:lnTo>
                    <a:pt x="114" y="172"/>
                  </a:lnTo>
                  <a:close/>
                  <a:moveTo>
                    <a:pt x="34" y="76"/>
                  </a:moveTo>
                  <a:lnTo>
                    <a:pt x="78" y="76"/>
                  </a:lnTo>
                  <a:lnTo>
                    <a:pt x="78" y="76"/>
                  </a:lnTo>
                  <a:lnTo>
                    <a:pt x="90" y="76"/>
                  </a:lnTo>
                  <a:lnTo>
                    <a:pt x="102" y="72"/>
                  </a:lnTo>
                  <a:lnTo>
                    <a:pt x="108" y="68"/>
                  </a:lnTo>
                  <a:lnTo>
                    <a:pt x="112" y="64"/>
                  </a:lnTo>
                  <a:lnTo>
                    <a:pt x="114" y="58"/>
                  </a:lnTo>
                  <a:lnTo>
                    <a:pt x="114" y="50"/>
                  </a:lnTo>
                  <a:lnTo>
                    <a:pt x="114" y="50"/>
                  </a:lnTo>
                  <a:lnTo>
                    <a:pt x="114" y="40"/>
                  </a:lnTo>
                  <a:lnTo>
                    <a:pt x="108" y="32"/>
                  </a:lnTo>
                  <a:lnTo>
                    <a:pt x="102" y="30"/>
                  </a:lnTo>
                  <a:lnTo>
                    <a:pt x="96" y="26"/>
                  </a:lnTo>
                  <a:lnTo>
                    <a:pt x="90" y="26"/>
                  </a:lnTo>
                  <a:lnTo>
                    <a:pt x="80" y="24"/>
                  </a:lnTo>
                  <a:lnTo>
                    <a:pt x="34" y="24"/>
                  </a:lnTo>
                  <a:lnTo>
                    <a:pt x="34" y="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5" name="Freeform 9">
              <a:extLst>
                <a:ext uri="{FF2B5EF4-FFF2-40B4-BE49-F238E27FC236}">
                  <a16:creationId xmlns:a16="http://schemas.microsoft.com/office/drawing/2014/main" id="{E184C6AF-4069-4859-A4FC-DC1AA5C54314}"/>
                </a:ext>
              </a:extLst>
            </p:cNvPr>
            <p:cNvSpPr>
              <a:spLocks/>
            </p:cNvSpPr>
            <p:nvPr userDrawn="1"/>
          </p:nvSpPr>
          <p:spPr bwMode="auto">
            <a:xfrm>
              <a:off x="9636125" y="2049463"/>
              <a:ext cx="298450" cy="273050"/>
            </a:xfrm>
            <a:custGeom>
              <a:avLst/>
              <a:gdLst>
                <a:gd name="T0" fmla="*/ 154 w 188"/>
                <a:gd name="T1" fmla="*/ 172 h 172"/>
                <a:gd name="T2" fmla="*/ 154 w 188"/>
                <a:gd name="T3" fmla="*/ 22 h 172"/>
                <a:gd name="T4" fmla="*/ 100 w 188"/>
                <a:gd name="T5" fmla="*/ 172 h 172"/>
                <a:gd name="T6" fmla="*/ 82 w 188"/>
                <a:gd name="T7" fmla="*/ 172 h 172"/>
                <a:gd name="T8" fmla="*/ 28 w 188"/>
                <a:gd name="T9" fmla="*/ 22 h 172"/>
                <a:gd name="T10" fmla="*/ 28 w 188"/>
                <a:gd name="T11" fmla="*/ 172 h 172"/>
                <a:gd name="T12" fmla="*/ 0 w 188"/>
                <a:gd name="T13" fmla="*/ 172 h 172"/>
                <a:gd name="T14" fmla="*/ 0 w 188"/>
                <a:gd name="T15" fmla="*/ 0 h 172"/>
                <a:gd name="T16" fmla="*/ 54 w 188"/>
                <a:gd name="T17" fmla="*/ 0 h 172"/>
                <a:gd name="T18" fmla="*/ 94 w 188"/>
                <a:gd name="T19" fmla="*/ 110 h 172"/>
                <a:gd name="T20" fmla="*/ 134 w 188"/>
                <a:gd name="T21" fmla="*/ 0 h 172"/>
                <a:gd name="T22" fmla="*/ 188 w 188"/>
                <a:gd name="T23" fmla="*/ 0 h 172"/>
                <a:gd name="T24" fmla="*/ 188 w 188"/>
                <a:gd name="T25" fmla="*/ 172 h 172"/>
                <a:gd name="T26" fmla="*/ 154 w 188"/>
                <a:gd name="T27"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8" h="172">
                  <a:moveTo>
                    <a:pt x="154" y="172"/>
                  </a:moveTo>
                  <a:lnTo>
                    <a:pt x="154" y="22"/>
                  </a:lnTo>
                  <a:lnTo>
                    <a:pt x="100" y="172"/>
                  </a:lnTo>
                  <a:lnTo>
                    <a:pt x="82" y="172"/>
                  </a:lnTo>
                  <a:lnTo>
                    <a:pt x="28" y="22"/>
                  </a:lnTo>
                  <a:lnTo>
                    <a:pt x="28" y="172"/>
                  </a:lnTo>
                  <a:lnTo>
                    <a:pt x="0" y="172"/>
                  </a:lnTo>
                  <a:lnTo>
                    <a:pt x="0" y="0"/>
                  </a:lnTo>
                  <a:lnTo>
                    <a:pt x="54" y="0"/>
                  </a:lnTo>
                  <a:lnTo>
                    <a:pt x="94" y="110"/>
                  </a:lnTo>
                  <a:lnTo>
                    <a:pt x="134" y="0"/>
                  </a:lnTo>
                  <a:lnTo>
                    <a:pt x="188" y="0"/>
                  </a:lnTo>
                  <a:lnTo>
                    <a:pt x="188" y="172"/>
                  </a:lnTo>
                  <a:lnTo>
                    <a:pt x="154" y="1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6" name="Freeform 10">
              <a:extLst>
                <a:ext uri="{FF2B5EF4-FFF2-40B4-BE49-F238E27FC236}">
                  <a16:creationId xmlns:a16="http://schemas.microsoft.com/office/drawing/2014/main" id="{EE621B42-C25A-48D7-9BDF-8B7BFAE6A073}"/>
                </a:ext>
              </a:extLst>
            </p:cNvPr>
            <p:cNvSpPr>
              <a:spLocks noEditPoints="1"/>
            </p:cNvSpPr>
            <p:nvPr userDrawn="1"/>
          </p:nvSpPr>
          <p:spPr bwMode="auto">
            <a:xfrm>
              <a:off x="9947275" y="2049463"/>
              <a:ext cx="273050" cy="273050"/>
            </a:xfrm>
            <a:custGeom>
              <a:avLst/>
              <a:gdLst>
                <a:gd name="T0" fmla="*/ 172 w 172"/>
                <a:gd name="T1" fmla="*/ 172 h 172"/>
                <a:gd name="T2" fmla="*/ 134 w 172"/>
                <a:gd name="T3" fmla="*/ 172 h 172"/>
                <a:gd name="T4" fmla="*/ 118 w 172"/>
                <a:gd name="T5" fmla="*/ 130 h 172"/>
                <a:gd name="T6" fmla="*/ 44 w 172"/>
                <a:gd name="T7" fmla="*/ 130 h 172"/>
                <a:gd name="T8" fmla="*/ 30 w 172"/>
                <a:gd name="T9" fmla="*/ 172 h 172"/>
                <a:gd name="T10" fmla="*/ 0 w 172"/>
                <a:gd name="T11" fmla="*/ 172 h 172"/>
                <a:gd name="T12" fmla="*/ 64 w 172"/>
                <a:gd name="T13" fmla="*/ 0 h 172"/>
                <a:gd name="T14" fmla="*/ 106 w 172"/>
                <a:gd name="T15" fmla="*/ 0 h 172"/>
                <a:gd name="T16" fmla="*/ 172 w 172"/>
                <a:gd name="T17" fmla="*/ 172 h 172"/>
                <a:gd name="T18" fmla="*/ 110 w 172"/>
                <a:gd name="T19" fmla="*/ 106 h 172"/>
                <a:gd name="T20" fmla="*/ 82 w 172"/>
                <a:gd name="T21" fmla="*/ 30 h 172"/>
                <a:gd name="T22" fmla="*/ 54 w 172"/>
                <a:gd name="T23" fmla="*/ 106 h 172"/>
                <a:gd name="T24" fmla="*/ 110 w 172"/>
                <a:gd name="T25" fmla="*/ 10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 h="172">
                  <a:moveTo>
                    <a:pt x="172" y="172"/>
                  </a:moveTo>
                  <a:lnTo>
                    <a:pt x="134" y="172"/>
                  </a:lnTo>
                  <a:lnTo>
                    <a:pt x="118" y="130"/>
                  </a:lnTo>
                  <a:lnTo>
                    <a:pt x="44" y="130"/>
                  </a:lnTo>
                  <a:lnTo>
                    <a:pt x="30" y="172"/>
                  </a:lnTo>
                  <a:lnTo>
                    <a:pt x="0" y="172"/>
                  </a:lnTo>
                  <a:lnTo>
                    <a:pt x="64" y="0"/>
                  </a:lnTo>
                  <a:lnTo>
                    <a:pt x="106" y="0"/>
                  </a:lnTo>
                  <a:lnTo>
                    <a:pt x="172" y="172"/>
                  </a:lnTo>
                  <a:close/>
                  <a:moveTo>
                    <a:pt x="110" y="106"/>
                  </a:moveTo>
                  <a:lnTo>
                    <a:pt x="82" y="30"/>
                  </a:lnTo>
                  <a:lnTo>
                    <a:pt x="54" y="106"/>
                  </a:lnTo>
                  <a:lnTo>
                    <a:pt x="110" y="10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7" name="Freeform 11">
              <a:extLst>
                <a:ext uri="{FF2B5EF4-FFF2-40B4-BE49-F238E27FC236}">
                  <a16:creationId xmlns:a16="http://schemas.microsoft.com/office/drawing/2014/main" id="{D70032F7-C1EC-4CE8-9035-F183AFE697F1}"/>
                </a:ext>
              </a:extLst>
            </p:cNvPr>
            <p:cNvSpPr>
              <a:spLocks/>
            </p:cNvSpPr>
            <p:nvPr userDrawn="1"/>
          </p:nvSpPr>
          <p:spPr bwMode="auto">
            <a:xfrm>
              <a:off x="8154988" y="2046288"/>
              <a:ext cx="269875" cy="276225"/>
            </a:xfrm>
            <a:custGeom>
              <a:avLst/>
              <a:gdLst>
                <a:gd name="T0" fmla="*/ 132 w 170"/>
                <a:gd name="T1" fmla="*/ 56 h 174"/>
                <a:gd name="T2" fmla="*/ 170 w 170"/>
                <a:gd name="T3" fmla="*/ 10 h 174"/>
                <a:gd name="T4" fmla="*/ 170 w 170"/>
                <a:gd name="T5" fmla="*/ 10 h 174"/>
                <a:gd name="T6" fmla="*/ 156 w 170"/>
                <a:gd name="T7" fmla="*/ 2 h 174"/>
                <a:gd name="T8" fmla="*/ 142 w 170"/>
                <a:gd name="T9" fmla="*/ 0 h 174"/>
                <a:gd name="T10" fmla="*/ 142 w 170"/>
                <a:gd name="T11" fmla="*/ 0 h 174"/>
                <a:gd name="T12" fmla="*/ 128 w 170"/>
                <a:gd name="T13" fmla="*/ 2 h 174"/>
                <a:gd name="T14" fmla="*/ 116 w 170"/>
                <a:gd name="T15" fmla="*/ 6 h 174"/>
                <a:gd name="T16" fmla="*/ 116 w 170"/>
                <a:gd name="T17" fmla="*/ 6 h 174"/>
                <a:gd name="T18" fmla="*/ 102 w 170"/>
                <a:gd name="T19" fmla="*/ 16 h 174"/>
                <a:gd name="T20" fmla="*/ 88 w 170"/>
                <a:gd name="T21" fmla="*/ 32 h 174"/>
                <a:gd name="T22" fmla="*/ 98 w 170"/>
                <a:gd name="T23" fmla="*/ 4 h 174"/>
                <a:gd name="T24" fmla="*/ 62 w 170"/>
                <a:gd name="T25" fmla="*/ 4 h 174"/>
                <a:gd name="T26" fmla="*/ 0 w 170"/>
                <a:gd name="T27" fmla="*/ 174 h 174"/>
                <a:gd name="T28" fmla="*/ 42 w 170"/>
                <a:gd name="T29" fmla="*/ 174 h 174"/>
                <a:gd name="T30" fmla="*/ 62 w 170"/>
                <a:gd name="T31" fmla="*/ 118 h 174"/>
                <a:gd name="T32" fmla="*/ 62 w 170"/>
                <a:gd name="T33" fmla="*/ 118 h 174"/>
                <a:gd name="T34" fmla="*/ 70 w 170"/>
                <a:gd name="T35" fmla="*/ 98 h 174"/>
                <a:gd name="T36" fmla="*/ 76 w 170"/>
                <a:gd name="T37" fmla="*/ 82 h 174"/>
                <a:gd name="T38" fmla="*/ 84 w 170"/>
                <a:gd name="T39" fmla="*/ 70 h 174"/>
                <a:gd name="T40" fmla="*/ 92 w 170"/>
                <a:gd name="T41" fmla="*/ 62 h 174"/>
                <a:gd name="T42" fmla="*/ 92 w 170"/>
                <a:gd name="T43" fmla="*/ 62 h 174"/>
                <a:gd name="T44" fmla="*/ 98 w 170"/>
                <a:gd name="T45" fmla="*/ 56 h 174"/>
                <a:gd name="T46" fmla="*/ 104 w 170"/>
                <a:gd name="T47" fmla="*/ 54 h 174"/>
                <a:gd name="T48" fmla="*/ 110 w 170"/>
                <a:gd name="T49" fmla="*/ 52 h 174"/>
                <a:gd name="T50" fmla="*/ 116 w 170"/>
                <a:gd name="T51" fmla="*/ 50 h 174"/>
                <a:gd name="T52" fmla="*/ 116 w 170"/>
                <a:gd name="T53" fmla="*/ 50 h 174"/>
                <a:gd name="T54" fmla="*/ 124 w 170"/>
                <a:gd name="T55" fmla="*/ 52 h 174"/>
                <a:gd name="T56" fmla="*/ 132 w 170"/>
                <a:gd name="T57" fmla="*/ 56 h 174"/>
                <a:gd name="T58" fmla="*/ 132 w 170"/>
                <a:gd name="T59" fmla="*/ 5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0" h="174">
                  <a:moveTo>
                    <a:pt x="132" y="56"/>
                  </a:moveTo>
                  <a:lnTo>
                    <a:pt x="170" y="10"/>
                  </a:lnTo>
                  <a:lnTo>
                    <a:pt x="170" y="10"/>
                  </a:lnTo>
                  <a:lnTo>
                    <a:pt x="156" y="2"/>
                  </a:lnTo>
                  <a:lnTo>
                    <a:pt x="142" y="0"/>
                  </a:lnTo>
                  <a:lnTo>
                    <a:pt x="142" y="0"/>
                  </a:lnTo>
                  <a:lnTo>
                    <a:pt x="128" y="2"/>
                  </a:lnTo>
                  <a:lnTo>
                    <a:pt x="116" y="6"/>
                  </a:lnTo>
                  <a:lnTo>
                    <a:pt x="116" y="6"/>
                  </a:lnTo>
                  <a:lnTo>
                    <a:pt x="102" y="16"/>
                  </a:lnTo>
                  <a:lnTo>
                    <a:pt x="88" y="32"/>
                  </a:lnTo>
                  <a:lnTo>
                    <a:pt x="98" y="4"/>
                  </a:lnTo>
                  <a:lnTo>
                    <a:pt x="62" y="4"/>
                  </a:lnTo>
                  <a:lnTo>
                    <a:pt x="0" y="174"/>
                  </a:lnTo>
                  <a:lnTo>
                    <a:pt x="42" y="174"/>
                  </a:lnTo>
                  <a:lnTo>
                    <a:pt x="62" y="118"/>
                  </a:lnTo>
                  <a:lnTo>
                    <a:pt x="62" y="118"/>
                  </a:lnTo>
                  <a:lnTo>
                    <a:pt x="70" y="98"/>
                  </a:lnTo>
                  <a:lnTo>
                    <a:pt x="76" y="82"/>
                  </a:lnTo>
                  <a:lnTo>
                    <a:pt x="84" y="70"/>
                  </a:lnTo>
                  <a:lnTo>
                    <a:pt x="92" y="62"/>
                  </a:lnTo>
                  <a:lnTo>
                    <a:pt x="92" y="62"/>
                  </a:lnTo>
                  <a:lnTo>
                    <a:pt x="98" y="56"/>
                  </a:lnTo>
                  <a:lnTo>
                    <a:pt x="104" y="54"/>
                  </a:lnTo>
                  <a:lnTo>
                    <a:pt x="110" y="52"/>
                  </a:lnTo>
                  <a:lnTo>
                    <a:pt x="116" y="50"/>
                  </a:lnTo>
                  <a:lnTo>
                    <a:pt x="116" y="50"/>
                  </a:lnTo>
                  <a:lnTo>
                    <a:pt x="124" y="52"/>
                  </a:lnTo>
                  <a:lnTo>
                    <a:pt x="132" y="56"/>
                  </a:lnTo>
                  <a:lnTo>
                    <a:pt x="132" y="5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8" name="Freeform 12">
              <a:extLst>
                <a:ext uri="{FF2B5EF4-FFF2-40B4-BE49-F238E27FC236}">
                  <a16:creationId xmlns:a16="http://schemas.microsoft.com/office/drawing/2014/main" id="{018F56B9-7F6D-402A-B15B-1FC96ADD5F84}"/>
                </a:ext>
              </a:extLst>
            </p:cNvPr>
            <p:cNvSpPr>
              <a:spLocks noEditPoints="1"/>
            </p:cNvSpPr>
            <p:nvPr userDrawn="1"/>
          </p:nvSpPr>
          <p:spPr bwMode="auto">
            <a:xfrm>
              <a:off x="8326438" y="2046288"/>
              <a:ext cx="263525" cy="282575"/>
            </a:xfrm>
            <a:custGeom>
              <a:avLst/>
              <a:gdLst>
                <a:gd name="T0" fmla="*/ 166 w 166"/>
                <a:gd name="T1" fmla="*/ 2 h 178"/>
                <a:gd name="T2" fmla="*/ 142 w 166"/>
                <a:gd name="T3" fmla="*/ 0 h 178"/>
                <a:gd name="T4" fmla="*/ 124 w 166"/>
                <a:gd name="T5" fmla="*/ 0 h 178"/>
                <a:gd name="T6" fmla="*/ 108 w 166"/>
                <a:gd name="T7" fmla="*/ 2 h 178"/>
                <a:gd name="T8" fmla="*/ 80 w 166"/>
                <a:gd name="T9" fmla="*/ 10 h 178"/>
                <a:gd name="T10" fmla="*/ 68 w 166"/>
                <a:gd name="T11" fmla="*/ 18 h 178"/>
                <a:gd name="T12" fmla="*/ 56 w 166"/>
                <a:gd name="T13" fmla="*/ 26 h 178"/>
                <a:gd name="T14" fmla="*/ 36 w 166"/>
                <a:gd name="T15" fmla="*/ 52 h 178"/>
                <a:gd name="T16" fmla="*/ 96 w 166"/>
                <a:gd name="T17" fmla="*/ 58 h 178"/>
                <a:gd name="T18" fmla="*/ 112 w 166"/>
                <a:gd name="T19" fmla="*/ 44 h 178"/>
                <a:gd name="T20" fmla="*/ 120 w 166"/>
                <a:gd name="T21" fmla="*/ 40 h 178"/>
                <a:gd name="T22" fmla="*/ 132 w 166"/>
                <a:gd name="T23" fmla="*/ 38 h 178"/>
                <a:gd name="T24" fmla="*/ 144 w 166"/>
                <a:gd name="T25" fmla="*/ 44 h 178"/>
                <a:gd name="T26" fmla="*/ 146 w 166"/>
                <a:gd name="T27" fmla="*/ 52 h 178"/>
                <a:gd name="T28" fmla="*/ 144 w 166"/>
                <a:gd name="T29" fmla="*/ 62 h 178"/>
                <a:gd name="T30" fmla="*/ 126 w 166"/>
                <a:gd name="T31" fmla="*/ 68 h 178"/>
                <a:gd name="T32" fmla="*/ 76 w 166"/>
                <a:gd name="T33" fmla="*/ 78 h 178"/>
                <a:gd name="T34" fmla="*/ 46 w 166"/>
                <a:gd name="T35" fmla="*/ 86 h 178"/>
                <a:gd name="T36" fmla="*/ 26 w 166"/>
                <a:gd name="T37" fmla="*/ 96 h 178"/>
                <a:gd name="T38" fmla="*/ 18 w 166"/>
                <a:gd name="T39" fmla="*/ 104 h 178"/>
                <a:gd name="T40" fmla="*/ 8 w 166"/>
                <a:gd name="T41" fmla="*/ 120 h 178"/>
                <a:gd name="T42" fmla="*/ 4 w 166"/>
                <a:gd name="T43" fmla="*/ 128 h 178"/>
                <a:gd name="T44" fmla="*/ 0 w 166"/>
                <a:gd name="T45" fmla="*/ 148 h 178"/>
                <a:gd name="T46" fmla="*/ 6 w 166"/>
                <a:gd name="T47" fmla="*/ 164 h 178"/>
                <a:gd name="T48" fmla="*/ 14 w 166"/>
                <a:gd name="T49" fmla="*/ 170 h 178"/>
                <a:gd name="T50" fmla="*/ 34 w 166"/>
                <a:gd name="T51" fmla="*/ 176 h 178"/>
                <a:gd name="T52" fmla="*/ 48 w 166"/>
                <a:gd name="T53" fmla="*/ 178 h 178"/>
                <a:gd name="T54" fmla="*/ 80 w 166"/>
                <a:gd name="T55" fmla="*/ 174 h 178"/>
                <a:gd name="T56" fmla="*/ 90 w 166"/>
                <a:gd name="T57" fmla="*/ 170 h 178"/>
                <a:gd name="T58" fmla="*/ 114 w 166"/>
                <a:gd name="T59" fmla="*/ 158 h 178"/>
                <a:gd name="T60" fmla="*/ 132 w 166"/>
                <a:gd name="T61" fmla="*/ 174 h 178"/>
                <a:gd name="T62" fmla="*/ 166 w 166"/>
                <a:gd name="T63" fmla="*/ 2 h 178"/>
                <a:gd name="T64" fmla="*/ 126 w 166"/>
                <a:gd name="T65" fmla="*/ 106 h 178"/>
                <a:gd name="T66" fmla="*/ 114 w 166"/>
                <a:gd name="T67" fmla="*/ 126 h 178"/>
                <a:gd name="T68" fmla="*/ 106 w 166"/>
                <a:gd name="T69" fmla="*/ 134 h 178"/>
                <a:gd name="T70" fmla="*/ 94 w 166"/>
                <a:gd name="T71" fmla="*/ 140 h 178"/>
                <a:gd name="T72" fmla="*/ 70 w 166"/>
                <a:gd name="T73" fmla="*/ 146 h 178"/>
                <a:gd name="T74" fmla="*/ 60 w 166"/>
                <a:gd name="T75" fmla="*/ 146 h 178"/>
                <a:gd name="T76" fmla="*/ 54 w 166"/>
                <a:gd name="T77" fmla="*/ 142 h 178"/>
                <a:gd name="T78" fmla="*/ 54 w 166"/>
                <a:gd name="T79" fmla="*/ 128 h 178"/>
                <a:gd name="T80" fmla="*/ 58 w 166"/>
                <a:gd name="T81" fmla="*/ 120 h 178"/>
                <a:gd name="T82" fmla="*/ 64 w 166"/>
                <a:gd name="T83" fmla="*/ 114 h 178"/>
                <a:gd name="T84" fmla="*/ 96 w 166"/>
                <a:gd name="T85" fmla="*/ 104 h 178"/>
                <a:gd name="T86" fmla="*/ 130 w 166"/>
                <a:gd name="T87" fmla="*/ 94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6" h="178">
                  <a:moveTo>
                    <a:pt x="166" y="2"/>
                  </a:moveTo>
                  <a:lnTo>
                    <a:pt x="166" y="2"/>
                  </a:lnTo>
                  <a:lnTo>
                    <a:pt x="152" y="0"/>
                  </a:lnTo>
                  <a:lnTo>
                    <a:pt x="142" y="0"/>
                  </a:lnTo>
                  <a:lnTo>
                    <a:pt x="142" y="0"/>
                  </a:lnTo>
                  <a:lnTo>
                    <a:pt x="124" y="0"/>
                  </a:lnTo>
                  <a:lnTo>
                    <a:pt x="108" y="2"/>
                  </a:lnTo>
                  <a:lnTo>
                    <a:pt x="108" y="2"/>
                  </a:lnTo>
                  <a:lnTo>
                    <a:pt x="94" y="6"/>
                  </a:lnTo>
                  <a:lnTo>
                    <a:pt x="80" y="10"/>
                  </a:lnTo>
                  <a:lnTo>
                    <a:pt x="80" y="10"/>
                  </a:lnTo>
                  <a:lnTo>
                    <a:pt x="68" y="18"/>
                  </a:lnTo>
                  <a:lnTo>
                    <a:pt x="56" y="26"/>
                  </a:lnTo>
                  <a:lnTo>
                    <a:pt x="56" y="26"/>
                  </a:lnTo>
                  <a:lnTo>
                    <a:pt x="46" y="38"/>
                  </a:lnTo>
                  <a:lnTo>
                    <a:pt x="36" y="52"/>
                  </a:lnTo>
                  <a:lnTo>
                    <a:pt x="96" y="58"/>
                  </a:lnTo>
                  <a:lnTo>
                    <a:pt x="96" y="58"/>
                  </a:lnTo>
                  <a:lnTo>
                    <a:pt x="104" y="50"/>
                  </a:lnTo>
                  <a:lnTo>
                    <a:pt x="112" y="44"/>
                  </a:lnTo>
                  <a:lnTo>
                    <a:pt x="112" y="44"/>
                  </a:lnTo>
                  <a:lnTo>
                    <a:pt x="120" y="40"/>
                  </a:lnTo>
                  <a:lnTo>
                    <a:pt x="132" y="38"/>
                  </a:lnTo>
                  <a:lnTo>
                    <a:pt x="132" y="38"/>
                  </a:lnTo>
                  <a:lnTo>
                    <a:pt x="140" y="40"/>
                  </a:lnTo>
                  <a:lnTo>
                    <a:pt x="144" y="44"/>
                  </a:lnTo>
                  <a:lnTo>
                    <a:pt x="144" y="44"/>
                  </a:lnTo>
                  <a:lnTo>
                    <a:pt x="146" y="52"/>
                  </a:lnTo>
                  <a:lnTo>
                    <a:pt x="144" y="62"/>
                  </a:lnTo>
                  <a:lnTo>
                    <a:pt x="144" y="62"/>
                  </a:lnTo>
                  <a:lnTo>
                    <a:pt x="126" y="68"/>
                  </a:lnTo>
                  <a:lnTo>
                    <a:pt x="126" y="68"/>
                  </a:lnTo>
                  <a:lnTo>
                    <a:pt x="76" y="78"/>
                  </a:lnTo>
                  <a:lnTo>
                    <a:pt x="76" y="78"/>
                  </a:lnTo>
                  <a:lnTo>
                    <a:pt x="60" y="82"/>
                  </a:lnTo>
                  <a:lnTo>
                    <a:pt x="46" y="86"/>
                  </a:lnTo>
                  <a:lnTo>
                    <a:pt x="36" y="92"/>
                  </a:lnTo>
                  <a:lnTo>
                    <a:pt x="26" y="96"/>
                  </a:lnTo>
                  <a:lnTo>
                    <a:pt x="26" y="96"/>
                  </a:lnTo>
                  <a:lnTo>
                    <a:pt x="18" y="104"/>
                  </a:lnTo>
                  <a:lnTo>
                    <a:pt x="12" y="112"/>
                  </a:lnTo>
                  <a:lnTo>
                    <a:pt x="8" y="120"/>
                  </a:lnTo>
                  <a:lnTo>
                    <a:pt x="4" y="128"/>
                  </a:lnTo>
                  <a:lnTo>
                    <a:pt x="4" y="128"/>
                  </a:lnTo>
                  <a:lnTo>
                    <a:pt x="0" y="138"/>
                  </a:lnTo>
                  <a:lnTo>
                    <a:pt x="0" y="148"/>
                  </a:lnTo>
                  <a:lnTo>
                    <a:pt x="2" y="156"/>
                  </a:lnTo>
                  <a:lnTo>
                    <a:pt x="6" y="164"/>
                  </a:lnTo>
                  <a:lnTo>
                    <a:pt x="6" y="164"/>
                  </a:lnTo>
                  <a:lnTo>
                    <a:pt x="14" y="170"/>
                  </a:lnTo>
                  <a:lnTo>
                    <a:pt x="22" y="174"/>
                  </a:lnTo>
                  <a:lnTo>
                    <a:pt x="34" y="176"/>
                  </a:lnTo>
                  <a:lnTo>
                    <a:pt x="48" y="178"/>
                  </a:lnTo>
                  <a:lnTo>
                    <a:pt x="48" y="178"/>
                  </a:lnTo>
                  <a:lnTo>
                    <a:pt x="70" y="176"/>
                  </a:lnTo>
                  <a:lnTo>
                    <a:pt x="80" y="174"/>
                  </a:lnTo>
                  <a:lnTo>
                    <a:pt x="90" y="170"/>
                  </a:lnTo>
                  <a:lnTo>
                    <a:pt x="90" y="170"/>
                  </a:lnTo>
                  <a:lnTo>
                    <a:pt x="104" y="164"/>
                  </a:lnTo>
                  <a:lnTo>
                    <a:pt x="114" y="158"/>
                  </a:lnTo>
                  <a:lnTo>
                    <a:pt x="132" y="144"/>
                  </a:lnTo>
                  <a:lnTo>
                    <a:pt x="132" y="174"/>
                  </a:lnTo>
                  <a:lnTo>
                    <a:pt x="166" y="174"/>
                  </a:lnTo>
                  <a:lnTo>
                    <a:pt x="166" y="2"/>
                  </a:lnTo>
                  <a:close/>
                  <a:moveTo>
                    <a:pt x="126" y="106"/>
                  </a:moveTo>
                  <a:lnTo>
                    <a:pt x="126" y="106"/>
                  </a:lnTo>
                  <a:lnTo>
                    <a:pt x="122" y="118"/>
                  </a:lnTo>
                  <a:lnTo>
                    <a:pt x="114" y="126"/>
                  </a:lnTo>
                  <a:lnTo>
                    <a:pt x="114" y="126"/>
                  </a:lnTo>
                  <a:lnTo>
                    <a:pt x="106" y="134"/>
                  </a:lnTo>
                  <a:lnTo>
                    <a:pt x="94" y="140"/>
                  </a:lnTo>
                  <a:lnTo>
                    <a:pt x="94" y="140"/>
                  </a:lnTo>
                  <a:lnTo>
                    <a:pt x="82" y="146"/>
                  </a:lnTo>
                  <a:lnTo>
                    <a:pt x="70" y="146"/>
                  </a:lnTo>
                  <a:lnTo>
                    <a:pt x="70" y="146"/>
                  </a:lnTo>
                  <a:lnTo>
                    <a:pt x="60" y="146"/>
                  </a:lnTo>
                  <a:lnTo>
                    <a:pt x="54" y="142"/>
                  </a:lnTo>
                  <a:lnTo>
                    <a:pt x="54" y="142"/>
                  </a:lnTo>
                  <a:lnTo>
                    <a:pt x="52" y="136"/>
                  </a:lnTo>
                  <a:lnTo>
                    <a:pt x="54" y="128"/>
                  </a:lnTo>
                  <a:lnTo>
                    <a:pt x="54" y="128"/>
                  </a:lnTo>
                  <a:lnTo>
                    <a:pt x="58" y="120"/>
                  </a:lnTo>
                  <a:lnTo>
                    <a:pt x="64" y="114"/>
                  </a:lnTo>
                  <a:lnTo>
                    <a:pt x="64" y="114"/>
                  </a:lnTo>
                  <a:lnTo>
                    <a:pt x="76" y="108"/>
                  </a:lnTo>
                  <a:lnTo>
                    <a:pt x="96" y="104"/>
                  </a:lnTo>
                  <a:lnTo>
                    <a:pt x="96" y="104"/>
                  </a:lnTo>
                  <a:lnTo>
                    <a:pt x="130" y="94"/>
                  </a:lnTo>
                  <a:lnTo>
                    <a:pt x="126" y="10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9" name="Freeform 13">
              <a:extLst>
                <a:ext uri="{FF2B5EF4-FFF2-40B4-BE49-F238E27FC236}">
                  <a16:creationId xmlns:a16="http://schemas.microsoft.com/office/drawing/2014/main" id="{274A40DC-5906-4097-B7D7-8862F26965FE}"/>
                </a:ext>
              </a:extLst>
            </p:cNvPr>
            <p:cNvSpPr>
              <a:spLocks noEditPoints="1"/>
            </p:cNvSpPr>
            <p:nvPr userDrawn="1"/>
          </p:nvSpPr>
          <p:spPr bwMode="auto">
            <a:xfrm>
              <a:off x="7872413" y="2043113"/>
              <a:ext cx="330200" cy="282575"/>
            </a:xfrm>
            <a:custGeom>
              <a:avLst/>
              <a:gdLst>
                <a:gd name="T0" fmla="*/ 202 w 208"/>
                <a:gd name="T1" fmla="*/ 30 h 178"/>
                <a:gd name="T2" fmla="*/ 192 w 208"/>
                <a:gd name="T3" fmla="*/ 18 h 178"/>
                <a:gd name="T4" fmla="*/ 178 w 208"/>
                <a:gd name="T5" fmla="*/ 8 h 178"/>
                <a:gd name="T6" fmla="*/ 158 w 208"/>
                <a:gd name="T7" fmla="*/ 2 h 178"/>
                <a:gd name="T8" fmla="*/ 136 w 208"/>
                <a:gd name="T9" fmla="*/ 0 h 178"/>
                <a:gd name="T10" fmla="*/ 92 w 208"/>
                <a:gd name="T11" fmla="*/ 8 h 178"/>
                <a:gd name="T12" fmla="*/ 54 w 208"/>
                <a:gd name="T13" fmla="*/ 26 h 178"/>
                <a:gd name="T14" fmla="*/ 38 w 208"/>
                <a:gd name="T15" fmla="*/ 40 h 178"/>
                <a:gd name="T16" fmla="*/ 14 w 208"/>
                <a:gd name="T17" fmla="*/ 72 h 178"/>
                <a:gd name="T18" fmla="*/ 6 w 208"/>
                <a:gd name="T19" fmla="*/ 90 h 178"/>
                <a:gd name="T20" fmla="*/ 0 w 208"/>
                <a:gd name="T21" fmla="*/ 128 h 178"/>
                <a:gd name="T22" fmla="*/ 4 w 208"/>
                <a:gd name="T23" fmla="*/ 144 h 178"/>
                <a:gd name="T24" fmla="*/ 12 w 208"/>
                <a:gd name="T25" fmla="*/ 158 h 178"/>
                <a:gd name="T26" fmla="*/ 22 w 208"/>
                <a:gd name="T27" fmla="*/ 166 h 178"/>
                <a:gd name="T28" fmla="*/ 52 w 208"/>
                <a:gd name="T29" fmla="*/ 178 h 178"/>
                <a:gd name="T30" fmla="*/ 70 w 208"/>
                <a:gd name="T31" fmla="*/ 178 h 178"/>
                <a:gd name="T32" fmla="*/ 114 w 208"/>
                <a:gd name="T33" fmla="*/ 172 h 178"/>
                <a:gd name="T34" fmla="*/ 152 w 208"/>
                <a:gd name="T35" fmla="*/ 154 h 178"/>
                <a:gd name="T36" fmla="*/ 168 w 208"/>
                <a:gd name="T37" fmla="*/ 140 h 178"/>
                <a:gd name="T38" fmla="*/ 192 w 208"/>
                <a:gd name="T39" fmla="*/ 108 h 178"/>
                <a:gd name="T40" fmla="*/ 202 w 208"/>
                <a:gd name="T41" fmla="*/ 90 h 178"/>
                <a:gd name="T42" fmla="*/ 208 w 208"/>
                <a:gd name="T43" fmla="*/ 58 h 178"/>
                <a:gd name="T44" fmla="*/ 202 w 208"/>
                <a:gd name="T45" fmla="*/ 30 h 178"/>
                <a:gd name="T46" fmla="*/ 154 w 208"/>
                <a:gd name="T47" fmla="*/ 90 h 178"/>
                <a:gd name="T48" fmla="*/ 146 w 208"/>
                <a:gd name="T49" fmla="*/ 102 h 178"/>
                <a:gd name="T50" fmla="*/ 130 w 208"/>
                <a:gd name="T51" fmla="*/ 124 h 178"/>
                <a:gd name="T52" fmla="*/ 122 w 208"/>
                <a:gd name="T53" fmla="*/ 130 h 178"/>
                <a:gd name="T54" fmla="*/ 102 w 208"/>
                <a:gd name="T55" fmla="*/ 140 h 178"/>
                <a:gd name="T56" fmla="*/ 80 w 208"/>
                <a:gd name="T57" fmla="*/ 144 h 178"/>
                <a:gd name="T58" fmla="*/ 72 w 208"/>
                <a:gd name="T59" fmla="*/ 142 h 178"/>
                <a:gd name="T60" fmla="*/ 56 w 208"/>
                <a:gd name="T61" fmla="*/ 136 h 178"/>
                <a:gd name="T62" fmla="*/ 52 w 208"/>
                <a:gd name="T63" fmla="*/ 130 h 178"/>
                <a:gd name="T64" fmla="*/ 50 w 208"/>
                <a:gd name="T65" fmla="*/ 114 h 178"/>
                <a:gd name="T66" fmla="*/ 56 w 208"/>
                <a:gd name="T67" fmla="*/ 90 h 178"/>
                <a:gd name="T68" fmla="*/ 62 w 208"/>
                <a:gd name="T69" fmla="*/ 78 h 178"/>
                <a:gd name="T70" fmla="*/ 78 w 208"/>
                <a:gd name="T71" fmla="*/ 58 h 178"/>
                <a:gd name="T72" fmla="*/ 88 w 208"/>
                <a:gd name="T73" fmla="*/ 50 h 178"/>
                <a:gd name="T74" fmla="*/ 108 w 208"/>
                <a:gd name="T75" fmla="*/ 40 h 178"/>
                <a:gd name="T76" fmla="*/ 130 w 208"/>
                <a:gd name="T77" fmla="*/ 36 h 178"/>
                <a:gd name="T78" fmla="*/ 138 w 208"/>
                <a:gd name="T79" fmla="*/ 38 h 178"/>
                <a:gd name="T80" fmla="*/ 152 w 208"/>
                <a:gd name="T81" fmla="*/ 44 h 178"/>
                <a:gd name="T82" fmla="*/ 158 w 208"/>
                <a:gd name="T83" fmla="*/ 50 h 178"/>
                <a:gd name="T84" fmla="*/ 160 w 208"/>
                <a:gd name="T85" fmla="*/ 66 h 178"/>
                <a:gd name="T86" fmla="*/ 154 w 208"/>
                <a:gd name="T87" fmla="*/ 9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8" h="178">
                  <a:moveTo>
                    <a:pt x="202" y="30"/>
                  </a:moveTo>
                  <a:lnTo>
                    <a:pt x="202" y="30"/>
                  </a:lnTo>
                  <a:lnTo>
                    <a:pt x="198" y="24"/>
                  </a:lnTo>
                  <a:lnTo>
                    <a:pt x="192" y="18"/>
                  </a:lnTo>
                  <a:lnTo>
                    <a:pt x="184" y="12"/>
                  </a:lnTo>
                  <a:lnTo>
                    <a:pt x="178" y="8"/>
                  </a:lnTo>
                  <a:lnTo>
                    <a:pt x="168" y="6"/>
                  </a:lnTo>
                  <a:lnTo>
                    <a:pt x="158" y="2"/>
                  </a:lnTo>
                  <a:lnTo>
                    <a:pt x="136" y="0"/>
                  </a:lnTo>
                  <a:lnTo>
                    <a:pt x="136" y="0"/>
                  </a:lnTo>
                  <a:lnTo>
                    <a:pt x="114" y="2"/>
                  </a:lnTo>
                  <a:lnTo>
                    <a:pt x="92" y="8"/>
                  </a:lnTo>
                  <a:lnTo>
                    <a:pt x="74" y="16"/>
                  </a:lnTo>
                  <a:lnTo>
                    <a:pt x="54" y="26"/>
                  </a:lnTo>
                  <a:lnTo>
                    <a:pt x="54" y="26"/>
                  </a:lnTo>
                  <a:lnTo>
                    <a:pt x="38" y="40"/>
                  </a:lnTo>
                  <a:lnTo>
                    <a:pt x="24" y="54"/>
                  </a:lnTo>
                  <a:lnTo>
                    <a:pt x="14" y="72"/>
                  </a:lnTo>
                  <a:lnTo>
                    <a:pt x="6" y="90"/>
                  </a:lnTo>
                  <a:lnTo>
                    <a:pt x="6" y="90"/>
                  </a:lnTo>
                  <a:lnTo>
                    <a:pt x="0" y="110"/>
                  </a:lnTo>
                  <a:lnTo>
                    <a:pt x="0" y="128"/>
                  </a:lnTo>
                  <a:lnTo>
                    <a:pt x="0" y="136"/>
                  </a:lnTo>
                  <a:lnTo>
                    <a:pt x="4" y="144"/>
                  </a:lnTo>
                  <a:lnTo>
                    <a:pt x="8" y="150"/>
                  </a:lnTo>
                  <a:lnTo>
                    <a:pt x="12" y="158"/>
                  </a:lnTo>
                  <a:lnTo>
                    <a:pt x="12" y="158"/>
                  </a:lnTo>
                  <a:lnTo>
                    <a:pt x="22" y="166"/>
                  </a:lnTo>
                  <a:lnTo>
                    <a:pt x="36" y="174"/>
                  </a:lnTo>
                  <a:lnTo>
                    <a:pt x="52" y="178"/>
                  </a:lnTo>
                  <a:lnTo>
                    <a:pt x="70" y="178"/>
                  </a:lnTo>
                  <a:lnTo>
                    <a:pt x="70" y="178"/>
                  </a:lnTo>
                  <a:lnTo>
                    <a:pt x="92" y="176"/>
                  </a:lnTo>
                  <a:lnTo>
                    <a:pt x="114" y="172"/>
                  </a:lnTo>
                  <a:lnTo>
                    <a:pt x="134" y="164"/>
                  </a:lnTo>
                  <a:lnTo>
                    <a:pt x="152" y="154"/>
                  </a:lnTo>
                  <a:lnTo>
                    <a:pt x="152" y="154"/>
                  </a:lnTo>
                  <a:lnTo>
                    <a:pt x="168" y="140"/>
                  </a:lnTo>
                  <a:lnTo>
                    <a:pt x="182" y="124"/>
                  </a:lnTo>
                  <a:lnTo>
                    <a:pt x="192" y="108"/>
                  </a:lnTo>
                  <a:lnTo>
                    <a:pt x="202" y="90"/>
                  </a:lnTo>
                  <a:lnTo>
                    <a:pt x="202" y="90"/>
                  </a:lnTo>
                  <a:lnTo>
                    <a:pt x="206" y="72"/>
                  </a:lnTo>
                  <a:lnTo>
                    <a:pt x="208" y="58"/>
                  </a:lnTo>
                  <a:lnTo>
                    <a:pt x="206" y="44"/>
                  </a:lnTo>
                  <a:lnTo>
                    <a:pt x="202" y="30"/>
                  </a:lnTo>
                  <a:lnTo>
                    <a:pt x="202" y="30"/>
                  </a:lnTo>
                  <a:close/>
                  <a:moveTo>
                    <a:pt x="154" y="90"/>
                  </a:moveTo>
                  <a:lnTo>
                    <a:pt x="154" y="90"/>
                  </a:lnTo>
                  <a:lnTo>
                    <a:pt x="146" y="102"/>
                  </a:lnTo>
                  <a:lnTo>
                    <a:pt x="138" y="114"/>
                  </a:lnTo>
                  <a:lnTo>
                    <a:pt x="130" y="124"/>
                  </a:lnTo>
                  <a:lnTo>
                    <a:pt x="122" y="130"/>
                  </a:lnTo>
                  <a:lnTo>
                    <a:pt x="122" y="130"/>
                  </a:lnTo>
                  <a:lnTo>
                    <a:pt x="112" y="136"/>
                  </a:lnTo>
                  <a:lnTo>
                    <a:pt x="102" y="140"/>
                  </a:lnTo>
                  <a:lnTo>
                    <a:pt x="92" y="142"/>
                  </a:lnTo>
                  <a:lnTo>
                    <a:pt x="80" y="144"/>
                  </a:lnTo>
                  <a:lnTo>
                    <a:pt x="80" y="144"/>
                  </a:lnTo>
                  <a:lnTo>
                    <a:pt x="72" y="142"/>
                  </a:lnTo>
                  <a:lnTo>
                    <a:pt x="64" y="140"/>
                  </a:lnTo>
                  <a:lnTo>
                    <a:pt x="56" y="136"/>
                  </a:lnTo>
                  <a:lnTo>
                    <a:pt x="52" y="130"/>
                  </a:lnTo>
                  <a:lnTo>
                    <a:pt x="52" y="130"/>
                  </a:lnTo>
                  <a:lnTo>
                    <a:pt x="50" y="124"/>
                  </a:lnTo>
                  <a:lnTo>
                    <a:pt x="50" y="114"/>
                  </a:lnTo>
                  <a:lnTo>
                    <a:pt x="52" y="102"/>
                  </a:lnTo>
                  <a:lnTo>
                    <a:pt x="56" y="90"/>
                  </a:lnTo>
                  <a:lnTo>
                    <a:pt x="56" y="90"/>
                  </a:lnTo>
                  <a:lnTo>
                    <a:pt x="62" y="78"/>
                  </a:lnTo>
                  <a:lnTo>
                    <a:pt x="70" y="66"/>
                  </a:lnTo>
                  <a:lnTo>
                    <a:pt x="78" y="58"/>
                  </a:lnTo>
                  <a:lnTo>
                    <a:pt x="88" y="50"/>
                  </a:lnTo>
                  <a:lnTo>
                    <a:pt x="88" y="50"/>
                  </a:lnTo>
                  <a:lnTo>
                    <a:pt x="98" y="44"/>
                  </a:lnTo>
                  <a:lnTo>
                    <a:pt x="108" y="40"/>
                  </a:lnTo>
                  <a:lnTo>
                    <a:pt x="118" y="38"/>
                  </a:lnTo>
                  <a:lnTo>
                    <a:pt x="130" y="36"/>
                  </a:lnTo>
                  <a:lnTo>
                    <a:pt x="130" y="36"/>
                  </a:lnTo>
                  <a:lnTo>
                    <a:pt x="138" y="38"/>
                  </a:lnTo>
                  <a:lnTo>
                    <a:pt x="146" y="40"/>
                  </a:lnTo>
                  <a:lnTo>
                    <a:pt x="152" y="44"/>
                  </a:lnTo>
                  <a:lnTo>
                    <a:pt x="158" y="50"/>
                  </a:lnTo>
                  <a:lnTo>
                    <a:pt x="158" y="50"/>
                  </a:lnTo>
                  <a:lnTo>
                    <a:pt x="160" y="56"/>
                  </a:lnTo>
                  <a:lnTo>
                    <a:pt x="160" y="66"/>
                  </a:lnTo>
                  <a:lnTo>
                    <a:pt x="158" y="76"/>
                  </a:lnTo>
                  <a:lnTo>
                    <a:pt x="154" y="90"/>
                  </a:lnTo>
                  <a:lnTo>
                    <a:pt x="154" y="9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0" name="Freeform 14">
              <a:extLst>
                <a:ext uri="{FF2B5EF4-FFF2-40B4-BE49-F238E27FC236}">
                  <a16:creationId xmlns:a16="http://schemas.microsoft.com/office/drawing/2014/main" id="{D3920FB6-FC4A-4ABF-865B-7815F32D7AE3}"/>
                </a:ext>
              </a:extLst>
            </p:cNvPr>
            <p:cNvSpPr>
              <a:spLocks noEditPoints="1"/>
            </p:cNvSpPr>
            <p:nvPr userDrawn="1"/>
          </p:nvSpPr>
          <p:spPr bwMode="auto">
            <a:xfrm>
              <a:off x="6865938" y="2509838"/>
              <a:ext cx="320675" cy="419100"/>
            </a:xfrm>
            <a:custGeom>
              <a:avLst/>
              <a:gdLst>
                <a:gd name="T0" fmla="*/ 160 w 202"/>
                <a:gd name="T1" fmla="*/ 10 h 264"/>
                <a:gd name="T2" fmla="*/ 178 w 202"/>
                <a:gd name="T3" fmla="*/ 22 h 264"/>
                <a:gd name="T4" fmla="*/ 190 w 202"/>
                <a:gd name="T5" fmla="*/ 40 h 264"/>
                <a:gd name="T6" fmla="*/ 196 w 202"/>
                <a:gd name="T7" fmla="*/ 50 h 264"/>
                <a:gd name="T8" fmla="*/ 200 w 202"/>
                <a:gd name="T9" fmla="*/ 72 h 264"/>
                <a:gd name="T10" fmla="*/ 202 w 202"/>
                <a:gd name="T11" fmla="*/ 84 h 264"/>
                <a:gd name="T12" fmla="*/ 198 w 202"/>
                <a:gd name="T13" fmla="*/ 108 h 264"/>
                <a:gd name="T14" fmla="*/ 190 w 202"/>
                <a:gd name="T15" fmla="*/ 128 h 264"/>
                <a:gd name="T16" fmla="*/ 184 w 202"/>
                <a:gd name="T17" fmla="*/ 136 h 264"/>
                <a:gd name="T18" fmla="*/ 168 w 202"/>
                <a:gd name="T19" fmla="*/ 150 h 264"/>
                <a:gd name="T20" fmla="*/ 158 w 202"/>
                <a:gd name="T21" fmla="*/ 156 h 264"/>
                <a:gd name="T22" fmla="*/ 136 w 202"/>
                <a:gd name="T23" fmla="*/ 164 h 264"/>
                <a:gd name="T24" fmla="*/ 112 w 202"/>
                <a:gd name="T25" fmla="*/ 166 h 264"/>
                <a:gd name="T26" fmla="*/ 66 w 202"/>
                <a:gd name="T27" fmla="*/ 166 h 264"/>
                <a:gd name="T28" fmla="*/ 64 w 202"/>
                <a:gd name="T29" fmla="*/ 170 h 264"/>
                <a:gd name="T30" fmla="*/ 64 w 202"/>
                <a:gd name="T31" fmla="*/ 258 h 264"/>
                <a:gd name="T32" fmla="*/ 62 w 202"/>
                <a:gd name="T33" fmla="*/ 262 h 264"/>
                <a:gd name="T34" fmla="*/ 8 w 202"/>
                <a:gd name="T35" fmla="*/ 264 h 264"/>
                <a:gd name="T36" fmla="*/ 2 w 202"/>
                <a:gd name="T37" fmla="*/ 262 h 264"/>
                <a:gd name="T38" fmla="*/ 0 w 202"/>
                <a:gd name="T39" fmla="*/ 258 h 264"/>
                <a:gd name="T40" fmla="*/ 0 w 202"/>
                <a:gd name="T41" fmla="*/ 6 h 264"/>
                <a:gd name="T42" fmla="*/ 2 w 202"/>
                <a:gd name="T43" fmla="*/ 2 h 264"/>
                <a:gd name="T44" fmla="*/ 114 w 202"/>
                <a:gd name="T45" fmla="*/ 0 h 264"/>
                <a:gd name="T46" fmla="*/ 128 w 202"/>
                <a:gd name="T47" fmla="*/ 0 h 264"/>
                <a:gd name="T48" fmla="*/ 150 w 202"/>
                <a:gd name="T49" fmla="*/ 6 h 264"/>
                <a:gd name="T50" fmla="*/ 160 w 202"/>
                <a:gd name="T51" fmla="*/ 10 h 264"/>
                <a:gd name="T52" fmla="*/ 130 w 202"/>
                <a:gd name="T53" fmla="*/ 108 h 264"/>
                <a:gd name="T54" fmla="*/ 136 w 202"/>
                <a:gd name="T55" fmla="*/ 98 h 264"/>
                <a:gd name="T56" fmla="*/ 140 w 202"/>
                <a:gd name="T57" fmla="*/ 86 h 264"/>
                <a:gd name="T58" fmla="*/ 138 w 202"/>
                <a:gd name="T59" fmla="*/ 78 h 264"/>
                <a:gd name="T60" fmla="*/ 134 w 202"/>
                <a:gd name="T61" fmla="*/ 66 h 264"/>
                <a:gd name="T62" fmla="*/ 130 w 202"/>
                <a:gd name="T63" fmla="*/ 62 h 264"/>
                <a:gd name="T64" fmla="*/ 118 w 202"/>
                <a:gd name="T65" fmla="*/ 56 h 264"/>
                <a:gd name="T66" fmla="*/ 104 w 202"/>
                <a:gd name="T67" fmla="*/ 54 h 264"/>
                <a:gd name="T68" fmla="*/ 66 w 202"/>
                <a:gd name="T69" fmla="*/ 54 h 264"/>
                <a:gd name="T70" fmla="*/ 64 w 202"/>
                <a:gd name="T71" fmla="*/ 56 h 264"/>
                <a:gd name="T72" fmla="*/ 64 w 202"/>
                <a:gd name="T73" fmla="*/ 114 h 264"/>
                <a:gd name="T74" fmla="*/ 66 w 202"/>
                <a:gd name="T75" fmla="*/ 116 h 264"/>
                <a:gd name="T76" fmla="*/ 104 w 202"/>
                <a:gd name="T77" fmla="*/ 116 h 264"/>
                <a:gd name="T78" fmla="*/ 124 w 202"/>
                <a:gd name="T79" fmla="*/ 112 h 264"/>
                <a:gd name="T80" fmla="*/ 130 w 202"/>
                <a:gd name="T81" fmla="*/ 10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 h="264">
                  <a:moveTo>
                    <a:pt x="160" y="10"/>
                  </a:moveTo>
                  <a:lnTo>
                    <a:pt x="160" y="10"/>
                  </a:lnTo>
                  <a:lnTo>
                    <a:pt x="170" y="16"/>
                  </a:lnTo>
                  <a:lnTo>
                    <a:pt x="178" y="22"/>
                  </a:lnTo>
                  <a:lnTo>
                    <a:pt x="184" y="30"/>
                  </a:lnTo>
                  <a:lnTo>
                    <a:pt x="190" y="40"/>
                  </a:lnTo>
                  <a:lnTo>
                    <a:pt x="190" y="40"/>
                  </a:lnTo>
                  <a:lnTo>
                    <a:pt x="196" y="50"/>
                  </a:lnTo>
                  <a:lnTo>
                    <a:pt x="198" y="60"/>
                  </a:lnTo>
                  <a:lnTo>
                    <a:pt x="200" y="72"/>
                  </a:lnTo>
                  <a:lnTo>
                    <a:pt x="202" y="84"/>
                  </a:lnTo>
                  <a:lnTo>
                    <a:pt x="202" y="84"/>
                  </a:lnTo>
                  <a:lnTo>
                    <a:pt x="200" y="96"/>
                  </a:lnTo>
                  <a:lnTo>
                    <a:pt x="198" y="108"/>
                  </a:lnTo>
                  <a:lnTo>
                    <a:pt x="196" y="118"/>
                  </a:lnTo>
                  <a:lnTo>
                    <a:pt x="190" y="128"/>
                  </a:lnTo>
                  <a:lnTo>
                    <a:pt x="190" y="128"/>
                  </a:lnTo>
                  <a:lnTo>
                    <a:pt x="184" y="136"/>
                  </a:lnTo>
                  <a:lnTo>
                    <a:pt x="176" y="144"/>
                  </a:lnTo>
                  <a:lnTo>
                    <a:pt x="168" y="150"/>
                  </a:lnTo>
                  <a:lnTo>
                    <a:pt x="158" y="156"/>
                  </a:lnTo>
                  <a:lnTo>
                    <a:pt x="158" y="156"/>
                  </a:lnTo>
                  <a:lnTo>
                    <a:pt x="148" y="162"/>
                  </a:lnTo>
                  <a:lnTo>
                    <a:pt x="136" y="164"/>
                  </a:lnTo>
                  <a:lnTo>
                    <a:pt x="124" y="166"/>
                  </a:lnTo>
                  <a:lnTo>
                    <a:pt x="112" y="166"/>
                  </a:lnTo>
                  <a:lnTo>
                    <a:pt x="66" y="166"/>
                  </a:lnTo>
                  <a:lnTo>
                    <a:pt x="66" y="166"/>
                  </a:lnTo>
                  <a:lnTo>
                    <a:pt x="64" y="168"/>
                  </a:lnTo>
                  <a:lnTo>
                    <a:pt x="64" y="170"/>
                  </a:lnTo>
                  <a:lnTo>
                    <a:pt x="64" y="258"/>
                  </a:lnTo>
                  <a:lnTo>
                    <a:pt x="64" y="258"/>
                  </a:lnTo>
                  <a:lnTo>
                    <a:pt x="62" y="262"/>
                  </a:lnTo>
                  <a:lnTo>
                    <a:pt x="62" y="262"/>
                  </a:lnTo>
                  <a:lnTo>
                    <a:pt x="56" y="264"/>
                  </a:lnTo>
                  <a:lnTo>
                    <a:pt x="8" y="264"/>
                  </a:lnTo>
                  <a:lnTo>
                    <a:pt x="8" y="264"/>
                  </a:lnTo>
                  <a:lnTo>
                    <a:pt x="2" y="262"/>
                  </a:lnTo>
                  <a:lnTo>
                    <a:pt x="2" y="262"/>
                  </a:lnTo>
                  <a:lnTo>
                    <a:pt x="0" y="258"/>
                  </a:lnTo>
                  <a:lnTo>
                    <a:pt x="0" y="6"/>
                  </a:lnTo>
                  <a:lnTo>
                    <a:pt x="0" y="6"/>
                  </a:lnTo>
                  <a:lnTo>
                    <a:pt x="2" y="2"/>
                  </a:lnTo>
                  <a:lnTo>
                    <a:pt x="2" y="2"/>
                  </a:lnTo>
                  <a:lnTo>
                    <a:pt x="8" y="0"/>
                  </a:lnTo>
                  <a:lnTo>
                    <a:pt x="114" y="0"/>
                  </a:lnTo>
                  <a:lnTo>
                    <a:pt x="114" y="0"/>
                  </a:lnTo>
                  <a:lnTo>
                    <a:pt x="128" y="0"/>
                  </a:lnTo>
                  <a:lnTo>
                    <a:pt x="138" y="2"/>
                  </a:lnTo>
                  <a:lnTo>
                    <a:pt x="150" y="6"/>
                  </a:lnTo>
                  <a:lnTo>
                    <a:pt x="160" y="10"/>
                  </a:lnTo>
                  <a:lnTo>
                    <a:pt x="160" y="10"/>
                  </a:lnTo>
                  <a:close/>
                  <a:moveTo>
                    <a:pt x="130" y="108"/>
                  </a:moveTo>
                  <a:lnTo>
                    <a:pt x="130" y="108"/>
                  </a:lnTo>
                  <a:lnTo>
                    <a:pt x="134" y="104"/>
                  </a:lnTo>
                  <a:lnTo>
                    <a:pt x="136" y="98"/>
                  </a:lnTo>
                  <a:lnTo>
                    <a:pt x="138" y="92"/>
                  </a:lnTo>
                  <a:lnTo>
                    <a:pt x="140" y="86"/>
                  </a:lnTo>
                  <a:lnTo>
                    <a:pt x="140" y="86"/>
                  </a:lnTo>
                  <a:lnTo>
                    <a:pt x="138" y="78"/>
                  </a:lnTo>
                  <a:lnTo>
                    <a:pt x="136" y="72"/>
                  </a:lnTo>
                  <a:lnTo>
                    <a:pt x="134" y="66"/>
                  </a:lnTo>
                  <a:lnTo>
                    <a:pt x="130" y="62"/>
                  </a:lnTo>
                  <a:lnTo>
                    <a:pt x="130" y="62"/>
                  </a:lnTo>
                  <a:lnTo>
                    <a:pt x="124" y="58"/>
                  </a:lnTo>
                  <a:lnTo>
                    <a:pt x="118" y="56"/>
                  </a:lnTo>
                  <a:lnTo>
                    <a:pt x="112" y="54"/>
                  </a:lnTo>
                  <a:lnTo>
                    <a:pt x="104" y="54"/>
                  </a:lnTo>
                  <a:lnTo>
                    <a:pt x="66" y="54"/>
                  </a:lnTo>
                  <a:lnTo>
                    <a:pt x="66" y="54"/>
                  </a:lnTo>
                  <a:lnTo>
                    <a:pt x="64" y="54"/>
                  </a:lnTo>
                  <a:lnTo>
                    <a:pt x="64" y="56"/>
                  </a:lnTo>
                  <a:lnTo>
                    <a:pt x="64" y="114"/>
                  </a:lnTo>
                  <a:lnTo>
                    <a:pt x="64" y="114"/>
                  </a:lnTo>
                  <a:lnTo>
                    <a:pt x="64" y="116"/>
                  </a:lnTo>
                  <a:lnTo>
                    <a:pt x="66" y="116"/>
                  </a:lnTo>
                  <a:lnTo>
                    <a:pt x="104" y="116"/>
                  </a:lnTo>
                  <a:lnTo>
                    <a:pt x="104" y="116"/>
                  </a:lnTo>
                  <a:lnTo>
                    <a:pt x="118" y="114"/>
                  </a:lnTo>
                  <a:lnTo>
                    <a:pt x="124" y="112"/>
                  </a:lnTo>
                  <a:lnTo>
                    <a:pt x="130" y="108"/>
                  </a:lnTo>
                  <a:lnTo>
                    <a:pt x="130" y="10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1" name="Freeform 15">
              <a:extLst>
                <a:ext uri="{FF2B5EF4-FFF2-40B4-BE49-F238E27FC236}">
                  <a16:creationId xmlns:a16="http://schemas.microsoft.com/office/drawing/2014/main" id="{09AB0DDF-0C5B-42B6-A104-71C9A6C52264}"/>
                </a:ext>
              </a:extLst>
            </p:cNvPr>
            <p:cNvSpPr>
              <a:spLocks noEditPoints="1"/>
            </p:cNvSpPr>
            <p:nvPr userDrawn="1"/>
          </p:nvSpPr>
          <p:spPr bwMode="auto">
            <a:xfrm>
              <a:off x="7250113" y="2509838"/>
              <a:ext cx="320675" cy="419100"/>
            </a:xfrm>
            <a:custGeom>
              <a:avLst/>
              <a:gdLst>
                <a:gd name="T0" fmla="*/ 92 w 202"/>
                <a:gd name="T1" fmla="*/ 160 h 264"/>
                <a:gd name="T2" fmla="*/ 90 w 202"/>
                <a:gd name="T3" fmla="*/ 158 h 264"/>
                <a:gd name="T4" fmla="*/ 66 w 202"/>
                <a:gd name="T5" fmla="*/ 158 h 264"/>
                <a:gd name="T6" fmla="*/ 62 w 202"/>
                <a:gd name="T7" fmla="*/ 162 h 264"/>
                <a:gd name="T8" fmla="*/ 62 w 202"/>
                <a:gd name="T9" fmla="*/ 258 h 264"/>
                <a:gd name="T10" fmla="*/ 62 w 202"/>
                <a:gd name="T11" fmla="*/ 262 h 264"/>
                <a:gd name="T12" fmla="*/ 8 w 202"/>
                <a:gd name="T13" fmla="*/ 264 h 264"/>
                <a:gd name="T14" fmla="*/ 2 w 202"/>
                <a:gd name="T15" fmla="*/ 262 h 264"/>
                <a:gd name="T16" fmla="*/ 0 w 202"/>
                <a:gd name="T17" fmla="*/ 258 h 264"/>
                <a:gd name="T18" fmla="*/ 0 w 202"/>
                <a:gd name="T19" fmla="*/ 6 h 264"/>
                <a:gd name="T20" fmla="*/ 2 w 202"/>
                <a:gd name="T21" fmla="*/ 2 h 264"/>
                <a:gd name="T22" fmla="*/ 118 w 202"/>
                <a:gd name="T23" fmla="*/ 0 h 264"/>
                <a:gd name="T24" fmla="*/ 130 w 202"/>
                <a:gd name="T25" fmla="*/ 0 h 264"/>
                <a:gd name="T26" fmla="*/ 152 w 202"/>
                <a:gd name="T27" fmla="*/ 6 h 264"/>
                <a:gd name="T28" fmla="*/ 160 w 202"/>
                <a:gd name="T29" fmla="*/ 10 h 264"/>
                <a:gd name="T30" fmla="*/ 178 w 202"/>
                <a:gd name="T31" fmla="*/ 22 h 264"/>
                <a:gd name="T32" fmla="*/ 190 w 202"/>
                <a:gd name="T33" fmla="*/ 38 h 264"/>
                <a:gd name="T34" fmla="*/ 194 w 202"/>
                <a:gd name="T35" fmla="*/ 48 h 264"/>
                <a:gd name="T36" fmla="*/ 200 w 202"/>
                <a:gd name="T37" fmla="*/ 70 h 264"/>
                <a:gd name="T38" fmla="*/ 200 w 202"/>
                <a:gd name="T39" fmla="*/ 82 h 264"/>
                <a:gd name="T40" fmla="*/ 198 w 202"/>
                <a:gd name="T41" fmla="*/ 106 h 264"/>
                <a:gd name="T42" fmla="*/ 188 w 202"/>
                <a:gd name="T43" fmla="*/ 126 h 264"/>
                <a:gd name="T44" fmla="*/ 182 w 202"/>
                <a:gd name="T45" fmla="*/ 134 h 264"/>
                <a:gd name="T46" fmla="*/ 164 w 202"/>
                <a:gd name="T47" fmla="*/ 148 h 264"/>
                <a:gd name="T48" fmla="*/ 154 w 202"/>
                <a:gd name="T49" fmla="*/ 152 h 264"/>
                <a:gd name="T50" fmla="*/ 152 w 202"/>
                <a:gd name="T51" fmla="*/ 156 h 264"/>
                <a:gd name="T52" fmla="*/ 202 w 202"/>
                <a:gd name="T53" fmla="*/ 260 h 264"/>
                <a:gd name="T54" fmla="*/ 200 w 202"/>
                <a:gd name="T55" fmla="*/ 264 h 264"/>
                <a:gd name="T56" fmla="*/ 144 w 202"/>
                <a:gd name="T57" fmla="*/ 264 h 264"/>
                <a:gd name="T58" fmla="*/ 140 w 202"/>
                <a:gd name="T59" fmla="*/ 264 h 264"/>
                <a:gd name="T60" fmla="*/ 136 w 202"/>
                <a:gd name="T61" fmla="*/ 260 h 264"/>
                <a:gd name="T62" fmla="*/ 62 w 202"/>
                <a:gd name="T63" fmla="*/ 108 h 264"/>
                <a:gd name="T64" fmla="*/ 64 w 202"/>
                <a:gd name="T65" fmla="*/ 110 h 264"/>
                <a:gd name="T66" fmla="*/ 106 w 202"/>
                <a:gd name="T67" fmla="*/ 110 h 264"/>
                <a:gd name="T68" fmla="*/ 120 w 202"/>
                <a:gd name="T69" fmla="*/ 108 h 264"/>
                <a:gd name="T70" fmla="*/ 130 w 202"/>
                <a:gd name="T71" fmla="*/ 104 h 264"/>
                <a:gd name="T72" fmla="*/ 136 w 202"/>
                <a:gd name="T73" fmla="*/ 94 h 264"/>
                <a:gd name="T74" fmla="*/ 138 w 202"/>
                <a:gd name="T75" fmla="*/ 82 h 264"/>
                <a:gd name="T76" fmla="*/ 134 w 202"/>
                <a:gd name="T77" fmla="*/ 66 h 264"/>
                <a:gd name="T78" fmla="*/ 130 w 202"/>
                <a:gd name="T79" fmla="*/ 62 h 264"/>
                <a:gd name="T80" fmla="*/ 106 w 202"/>
                <a:gd name="T81" fmla="*/ 54 h 264"/>
                <a:gd name="T82" fmla="*/ 66 w 202"/>
                <a:gd name="T83" fmla="*/ 54 h 264"/>
                <a:gd name="T84" fmla="*/ 62 w 202"/>
                <a:gd name="T85" fmla="*/ 5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2" h="264">
                  <a:moveTo>
                    <a:pt x="136" y="260"/>
                  </a:moveTo>
                  <a:lnTo>
                    <a:pt x="92" y="160"/>
                  </a:lnTo>
                  <a:lnTo>
                    <a:pt x="92" y="160"/>
                  </a:lnTo>
                  <a:lnTo>
                    <a:pt x="90" y="158"/>
                  </a:lnTo>
                  <a:lnTo>
                    <a:pt x="66" y="158"/>
                  </a:lnTo>
                  <a:lnTo>
                    <a:pt x="66" y="158"/>
                  </a:lnTo>
                  <a:lnTo>
                    <a:pt x="64" y="160"/>
                  </a:lnTo>
                  <a:lnTo>
                    <a:pt x="62" y="162"/>
                  </a:lnTo>
                  <a:lnTo>
                    <a:pt x="62" y="258"/>
                  </a:lnTo>
                  <a:lnTo>
                    <a:pt x="62" y="258"/>
                  </a:lnTo>
                  <a:lnTo>
                    <a:pt x="62" y="262"/>
                  </a:lnTo>
                  <a:lnTo>
                    <a:pt x="62" y="262"/>
                  </a:lnTo>
                  <a:lnTo>
                    <a:pt x="56" y="264"/>
                  </a:lnTo>
                  <a:lnTo>
                    <a:pt x="8" y="264"/>
                  </a:lnTo>
                  <a:lnTo>
                    <a:pt x="8" y="264"/>
                  </a:lnTo>
                  <a:lnTo>
                    <a:pt x="2" y="262"/>
                  </a:lnTo>
                  <a:lnTo>
                    <a:pt x="2" y="262"/>
                  </a:lnTo>
                  <a:lnTo>
                    <a:pt x="0" y="258"/>
                  </a:lnTo>
                  <a:lnTo>
                    <a:pt x="0" y="6"/>
                  </a:lnTo>
                  <a:lnTo>
                    <a:pt x="0" y="6"/>
                  </a:lnTo>
                  <a:lnTo>
                    <a:pt x="2" y="2"/>
                  </a:lnTo>
                  <a:lnTo>
                    <a:pt x="2" y="2"/>
                  </a:lnTo>
                  <a:lnTo>
                    <a:pt x="8" y="0"/>
                  </a:lnTo>
                  <a:lnTo>
                    <a:pt x="118" y="0"/>
                  </a:lnTo>
                  <a:lnTo>
                    <a:pt x="118" y="0"/>
                  </a:lnTo>
                  <a:lnTo>
                    <a:pt x="130" y="0"/>
                  </a:lnTo>
                  <a:lnTo>
                    <a:pt x="140" y="2"/>
                  </a:lnTo>
                  <a:lnTo>
                    <a:pt x="152" y="6"/>
                  </a:lnTo>
                  <a:lnTo>
                    <a:pt x="160" y="10"/>
                  </a:lnTo>
                  <a:lnTo>
                    <a:pt x="160" y="10"/>
                  </a:lnTo>
                  <a:lnTo>
                    <a:pt x="170" y="16"/>
                  </a:lnTo>
                  <a:lnTo>
                    <a:pt x="178" y="22"/>
                  </a:lnTo>
                  <a:lnTo>
                    <a:pt x="184" y="30"/>
                  </a:lnTo>
                  <a:lnTo>
                    <a:pt x="190" y="38"/>
                  </a:lnTo>
                  <a:lnTo>
                    <a:pt x="190" y="38"/>
                  </a:lnTo>
                  <a:lnTo>
                    <a:pt x="194" y="48"/>
                  </a:lnTo>
                  <a:lnTo>
                    <a:pt x="198" y="58"/>
                  </a:lnTo>
                  <a:lnTo>
                    <a:pt x="200" y="70"/>
                  </a:lnTo>
                  <a:lnTo>
                    <a:pt x="200" y="82"/>
                  </a:lnTo>
                  <a:lnTo>
                    <a:pt x="200" y="82"/>
                  </a:lnTo>
                  <a:lnTo>
                    <a:pt x="200" y="94"/>
                  </a:lnTo>
                  <a:lnTo>
                    <a:pt x="198" y="106"/>
                  </a:lnTo>
                  <a:lnTo>
                    <a:pt x="194" y="116"/>
                  </a:lnTo>
                  <a:lnTo>
                    <a:pt x="188" y="126"/>
                  </a:lnTo>
                  <a:lnTo>
                    <a:pt x="188" y="126"/>
                  </a:lnTo>
                  <a:lnTo>
                    <a:pt x="182" y="134"/>
                  </a:lnTo>
                  <a:lnTo>
                    <a:pt x="174" y="142"/>
                  </a:lnTo>
                  <a:lnTo>
                    <a:pt x="164" y="148"/>
                  </a:lnTo>
                  <a:lnTo>
                    <a:pt x="154" y="152"/>
                  </a:lnTo>
                  <a:lnTo>
                    <a:pt x="154" y="152"/>
                  </a:lnTo>
                  <a:lnTo>
                    <a:pt x="152" y="154"/>
                  </a:lnTo>
                  <a:lnTo>
                    <a:pt x="152" y="156"/>
                  </a:lnTo>
                  <a:lnTo>
                    <a:pt x="202" y="256"/>
                  </a:lnTo>
                  <a:lnTo>
                    <a:pt x="202" y="260"/>
                  </a:lnTo>
                  <a:lnTo>
                    <a:pt x="202" y="260"/>
                  </a:lnTo>
                  <a:lnTo>
                    <a:pt x="200" y="264"/>
                  </a:lnTo>
                  <a:lnTo>
                    <a:pt x="196" y="264"/>
                  </a:lnTo>
                  <a:lnTo>
                    <a:pt x="144" y="264"/>
                  </a:lnTo>
                  <a:lnTo>
                    <a:pt x="144" y="264"/>
                  </a:lnTo>
                  <a:lnTo>
                    <a:pt x="140" y="264"/>
                  </a:lnTo>
                  <a:lnTo>
                    <a:pt x="136" y="260"/>
                  </a:lnTo>
                  <a:lnTo>
                    <a:pt x="136" y="260"/>
                  </a:lnTo>
                  <a:close/>
                  <a:moveTo>
                    <a:pt x="62" y="56"/>
                  </a:moveTo>
                  <a:lnTo>
                    <a:pt x="62" y="108"/>
                  </a:lnTo>
                  <a:lnTo>
                    <a:pt x="62" y="108"/>
                  </a:lnTo>
                  <a:lnTo>
                    <a:pt x="64" y="110"/>
                  </a:lnTo>
                  <a:lnTo>
                    <a:pt x="66" y="110"/>
                  </a:lnTo>
                  <a:lnTo>
                    <a:pt x="106" y="110"/>
                  </a:lnTo>
                  <a:lnTo>
                    <a:pt x="106" y="110"/>
                  </a:lnTo>
                  <a:lnTo>
                    <a:pt x="120" y="108"/>
                  </a:lnTo>
                  <a:lnTo>
                    <a:pt x="130" y="104"/>
                  </a:lnTo>
                  <a:lnTo>
                    <a:pt x="130" y="104"/>
                  </a:lnTo>
                  <a:lnTo>
                    <a:pt x="134" y="98"/>
                  </a:lnTo>
                  <a:lnTo>
                    <a:pt x="136" y="94"/>
                  </a:lnTo>
                  <a:lnTo>
                    <a:pt x="138" y="82"/>
                  </a:lnTo>
                  <a:lnTo>
                    <a:pt x="138" y="82"/>
                  </a:lnTo>
                  <a:lnTo>
                    <a:pt x="136" y="70"/>
                  </a:lnTo>
                  <a:lnTo>
                    <a:pt x="134" y="66"/>
                  </a:lnTo>
                  <a:lnTo>
                    <a:pt x="130" y="62"/>
                  </a:lnTo>
                  <a:lnTo>
                    <a:pt x="130" y="62"/>
                  </a:lnTo>
                  <a:lnTo>
                    <a:pt x="120" y="56"/>
                  </a:lnTo>
                  <a:lnTo>
                    <a:pt x="106" y="54"/>
                  </a:lnTo>
                  <a:lnTo>
                    <a:pt x="66" y="54"/>
                  </a:lnTo>
                  <a:lnTo>
                    <a:pt x="66" y="54"/>
                  </a:lnTo>
                  <a:lnTo>
                    <a:pt x="64" y="54"/>
                  </a:lnTo>
                  <a:lnTo>
                    <a:pt x="62" y="56"/>
                  </a:lnTo>
                  <a:lnTo>
                    <a:pt x="62" y="5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2" name="Freeform 16">
              <a:extLst>
                <a:ext uri="{FF2B5EF4-FFF2-40B4-BE49-F238E27FC236}">
                  <a16:creationId xmlns:a16="http://schemas.microsoft.com/office/drawing/2014/main" id="{9CDBABBA-CFBA-4AF4-A010-686000FEECE0}"/>
                </a:ext>
              </a:extLst>
            </p:cNvPr>
            <p:cNvSpPr>
              <a:spLocks noEditPoints="1"/>
            </p:cNvSpPr>
            <p:nvPr userDrawn="1"/>
          </p:nvSpPr>
          <p:spPr bwMode="auto">
            <a:xfrm>
              <a:off x="7634288" y="2503488"/>
              <a:ext cx="327025" cy="431800"/>
            </a:xfrm>
            <a:custGeom>
              <a:avLst/>
              <a:gdLst>
                <a:gd name="T0" fmla="*/ 50 w 206"/>
                <a:gd name="T1" fmla="*/ 260 h 272"/>
                <a:gd name="T2" fmla="*/ 28 w 206"/>
                <a:gd name="T3" fmla="*/ 246 h 272"/>
                <a:gd name="T4" fmla="*/ 12 w 206"/>
                <a:gd name="T5" fmla="*/ 226 h 272"/>
                <a:gd name="T6" fmla="*/ 8 w 206"/>
                <a:gd name="T7" fmla="*/ 214 h 272"/>
                <a:gd name="T8" fmla="*/ 0 w 206"/>
                <a:gd name="T9" fmla="*/ 188 h 272"/>
                <a:gd name="T10" fmla="*/ 0 w 206"/>
                <a:gd name="T11" fmla="*/ 98 h 272"/>
                <a:gd name="T12" fmla="*/ 0 w 206"/>
                <a:gd name="T13" fmla="*/ 84 h 272"/>
                <a:gd name="T14" fmla="*/ 8 w 206"/>
                <a:gd name="T15" fmla="*/ 58 h 272"/>
                <a:gd name="T16" fmla="*/ 12 w 206"/>
                <a:gd name="T17" fmla="*/ 48 h 272"/>
                <a:gd name="T18" fmla="*/ 28 w 206"/>
                <a:gd name="T19" fmla="*/ 28 h 272"/>
                <a:gd name="T20" fmla="*/ 50 w 206"/>
                <a:gd name="T21" fmla="*/ 12 h 272"/>
                <a:gd name="T22" fmla="*/ 62 w 206"/>
                <a:gd name="T23" fmla="*/ 8 h 272"/>
                <a:gd name="T24" fmla="*/ 88 w 206"/>
                <a:gd name="T25" fmla="*/ 2 h 272"/>
                <a:gd name="T26" fmla="*/ 102 w 206"/>
                <a:gd name="T27" fmla="*/ 0 h 272"/>
                <a:gd name="T28" fmla="*/ 132 w 206"/>
                <a:gd name="T29" fmla="*/ 4 h 272"/>
                <a:gd name="T30" fmla="*/ 158 w 206"/>
                <a:gd name="T31" fmla="*/ 12 h 272"/>
                <a:gd name="T32" fmla="*/ 168 w 206"/>
                <a:gd name="T33" fmla="*/ 20 h 272"/>
                <a:gd name="T34" fmla="*/ 186 w 206"/>
                <a:gd name="T35" fmla="*/ 36 h 272"/>
                <a:gd name="T36" fmla="*/ 194 w 206"/>
                <a:gd name="T37" fmla="*/ 48 h 272"/>
                <a:gd name="T38" fmla="*/ 202 w 206"/>
                <a:gd name="T39" fmla="*/ 72 h 272"/>
                <a:gd name="T40" fmla="*/ 206 w 206"/>
                <a:gd name="T41" fmla="*/ 98 h 272"/>
                <a:gd name="T42" fmla="*/ 206 w 206"/>
                <a:gd name="T43" fmla="*/ 174 h 272"/>
                <a:gd name="T44" fmla="*/ 202 w 206"/>
                <a:gd name="T45" fmla="*/ 202 h 272"/>
                <a:gd name="T46" fmla="*/ 194 w 206"/>
                <a:gd name="T47" fmla="*/ 226 h 272"/>
                <a:gd name="T48" fmla="*/ 186 w 206"/>
                <a:gd name="T49" fmla="*/ 236 h 272"/>
                <a:gd name="T50" fmla="*/ 168 w 206"/>
                <a:gd name="T51" fmla="*/ 254 h 272"/>
                <a:gd name="T52" fmla="*/ 158 w 206"/>
                <a:gd name="T53" fmla="*/ 260 h 272"/>
                <a:gd name="T54" fmla="*/ 132 w 206"/>
                <a:gd name="T55" fmla="*/ 270 h 272"/>
                <a:gd name="T56" fmla="*/ 102 w 206"/>
                <a:gd name="T57" fmla="*/ 272 h 272"/>
                <a:gd name="T58" fmla="*/ 88 w 206"/>
                <a:gd name="T59" fmla="*/ 272 h 272"/>
                <a:gd name="T60" fmla="*/ 62 w 206"/>
                <a:gd name="T61" fmla="*/ 266 h 272"/>
                <a:gd name="T62" fmla="*/ 50 w 206"/>
                <a:gd name="T63" fmla="*/ 260 h 272"/>
                <a:gd name="T64" fmla="*/ 132 w 206"/>
                <a:gd name="T65" fmla="*/ 208 h 272"/>
                <a:gd name="T66" fmla="*/ 140 w 206"/>
                <a:gd name="T67" fmla="*/ 194 h 272"/>
                <a:gd name="T68" fmla="*/ 144 w 206"/>
                <a:gd name="T69" fmla="*/ 176 h 272"/>
                <a:gd name="T70" fmla="*/ 144 w 206"/>
                <a:gd name="T71" fmla="*/ 98 h 272"/>
                <a:gd name="T72" fmla="*/ 140 w 206"/>
                <a:gd name="T73" fmla="*/ 80 h 272"/>
                <a:gd name="T74" fmla="*/ 132 w 206"/>
                <a:gd name="T75" fmla="*/ 66 h 272"/>
                <a:gd name="T76" fmla="*/ 126 w 206"/>
                <a:gd name="T77" fmla="*/ 60 h 272"/>
                <a:gd name="T78" fmla="*/ 112 w 206"/>
                <a:gd name="T79" fmla="*/ 56 h 272"/>
                <a:gd name="T80" fmla="*/ 102 w 206"/>
                <a:gd name="T81" fmla="*/ 54 h 272"/>
                <a:gd name="T82" fmla="*/ 86 w 206"/>
                <a:gd name="T83" fmla="*/ 58 h 272"/>
                <a:gd name="T84" fmla="*/ 74 w 206"/>
                <a:gd name="T85" fmla="*/ 66 h 272"/>
                <a:gd name="T86" fmla="*/ 70 w 206"/>
                <a:gd name="T87" fmla="*/ 72 h 272"/>
                <a:gd name="T88" fmla="*/ 64 w 206"/>
                <a:gd name="T89" fmla="*/ 88 h 272"/>
                <a:gd name="T90" fmla="*/ 62 w 206"/>
                <a:gd name="T91" fmla="*/ 176 h 272"/>
                <a:gd name="T92" fmla="*/ 64 w 206"/>
                <a:gd name="T93" fmla="*/ 186 h 272"/>
                <a:gd name="T94" fmla="*/ 70 w 206"/>
                <a:gd name="T95" fmla="*/ 200 h 272"/>
                <a:gd name="T96" fmla="*/ 74 w 206"/>
                <a:gd name="T97" fmla="*/ 208 h 272"/>
                <a:gd name="T98" fmla="*/ 86 w 206"/>
                <a:gd name="T99" fmla="*/ 216 h 272"/>
                <a:gd name="T100" fmla="*/ 102 w 206"/>
                <a:gd name="T101" fmla="*/ 218 h 272"/>
                <a:gd name="T102" fmla="*/ 112 w 206"/>
                <a:gd name="T103" fmla="*/ 218 h 272"/>
                <a:gd name="T104" fmla="*/ 126 w 206"/>
                <a:gd name="T105" fmla="*/ 212 h 272"/>
                <a:gd name="T106" fmla="*/ 132 w 206"/>
                <a:gd name="T107" fmla="*/ 20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 h="272">
                  <a:moveTo>
                    <a:pt x="50" y="260"/>
                  </a:moveTo>
                  <a:lnTo>
                    <a:pt x="50" y="260"/>
                  </a:lnTo>
                  <a:lnTo>
                    <a:pt x="38" y="254"/>
                  </a:lnTo>
                  <a:lnTo>
                    <a:pt x="28" y="246"/>
                  </a:lnTo>
                  <a:lnTo>
                    <a:pt x="20" y="236"/>
                  </a:lnTo>
                  <a:lnTo>
                    <a:pt x="12" y="226"/>
                  </a:lnTo>
                  <a:lnTo>
                    <a:pt x="12" y="226"/>
                  </a:lnTo>
                  <a:lnTo>
                    <a:pt x="8" y="214"/>
                  </a:lnTo>
                  <a:lnTo>
                    <a:pt x="4" y="202"/>
                  </a:lnTo>
                  <a:lnTo>
                    <a:pt x="0" y="188"/>
                  </a:lnTo>
                  <a:lnTo>
                    <a:pt x="0" y="174"/>
                  </a:lnTo>
                  <a:lnTo>
                    <a:pt x="0" y="98"/>
                  </a:lnTo>
                  <a:lnTo>
                    <a:pt x="0" y="98"/>
                  </a:lnTo>
                  <a:lnTo>
                    <a:pt x="0" y="84"/>
                  </a:lnTo>
                  <a:lnTo>
                    <a:pt x="4" y="72"/>
                  </a:lnTo>
                  <a:lnTo>
                    <a:pt x="8" y="58"/>
                  </a:lnTo>
                  <a:lnTo>
                    <a:pt x="12" y="48"/>
                  </a:lnTo>
                  <a:lnTo>
                    <a:pt x="12" y="48"/>
                  </a:lnTo>
                  <a:lnTo>
                    <a:pt x="20" y="36"/>
                  </a:lnTo>
                  <a:lnTo>
                    <a:pt x="28" y="28"/>
                  </a:lnTo>
                  <a:lnTo>
                    <a:pt x="38" y="20"/>
                  </a:lnTo>
                  <a:lnTo>
                    <a:pt x="50" y="12"/>
                  </a:lnTo>
                  <a:lnTo>
                    <a:pt x="50" y="12"/>
                  </a:lnTo>
                  <a:lnTo>
                    <a:pt x="62" y="8"/>
                  </a:lnTo>
                  <a:lnTo>
                    <a:pt x="74" y="4"/>
                  </a:lnTo>
                  <a:lnTo>
                    <a:pt x="88" y="2"/>
                  </a:lnTo>
                  <a:lnTo>
                    <a:pt x="102" y="0"/>
                  </a:lnTo>
                  <a:lnTo>
                    <a:pt x="102" y="0"/>
                  </a:lnTo>
                  <a:lnTo>
                    <a:pt x="118" y="2"/>
                  </a:lnTo>
                  <a:lnTo>
                    <a:pt x="132" y="4"/>
                  </a:lnTo>
                  <a:lnTo>
                    <a:pt x="144" y="8"/>
                  </a:lnTo>
                  <a:lnTo>
                    <a:pt x="158" y="12"/>
                  </a:lnTo>
                  <a:lnTo>
                    <a:pt x="158" y="12"/>
                  </a:lnTo>
                  <a:lnTo>
                    <a:pt x="168" y="20"/>
                  </a:lnTo>
                  <a:lnTo>
                    <a:pt x="178" y="28"/>
                  </a:lnTo>
                  <a:lnTo>
                    <a:pt x="186" y="36"/>
                  </a:lnTo>
                  <a:lnTo>
                    <a:pt x="194" y="48"/>
                  </a:lnTo>
                  <a:lnTo>
                    <a:pt x="194" y="48"/>
                  </a:lnTo>
                  <a:lnTo>
                    <a:pt x="198" y="58"/>
                  </a:lnTo>
                  <a:lnTo>
                    <a:pt x="202" y="72"/>
                  </a:lnTo>
                  <a:lnTo>
                    <a:pt x="206" y="84"/>
                  </a:lnTo>
                  <a:lnTo>
                    <a:pt x="206" y="98"/>
                  </a:lnTo>
                  <a:lnTo>
                    <a:pt x="206" y="174"/>
                  </a:lnTo>
                  <a:lnTo>
                    <a:pt x="206" y="174"/>
                  </a:lnTo>
                  <a:lnTo>
                    <a:pt x="206" y="188"/>
                  </a:lnTo>
                  <a:lnTo>
                    <a:pt x="202" y="202"/>
                  </a:lnTo>
                  <a:lnTo>
                    <a:pt x="198" y="214"/>
                  </a:lnTo>
                  <a:lnTo>
                    <a:pt x="194" y="226"/>
                  </a:lnTo>
                  <a:lnTo>
                    <a:pt x="194" y="226"/>
                  </a:lnTo>
                  <a:lnTo>
                    <a:pt x="186" y="236"/>
                  </a:lnTo>
                  <a:lnTo>
                    <a:pt x="178" y="246"/>
                  </a:lnTo>
                  <a:lnTo>
                    <a:pt x="168" y="254"/>
                  </a:lnTo>
                  <a:lnTo>
                    <a:pt x="158" y="260"/>
                  </a:lnTo>
                  <a:lnTo>
                    <a:pt x="158" y="260"/>
                  </a:lnTo>
                  <a:lnTo>
                    <a:pt x="144" y="266"/>
                  </a:lnTo>
                  <a:lnTo>
                    <a:pt x="132" y="270"/>
                  </a:lnTo>
                  <a:lnTo>
                    <a:pt x="118" y="272"/>
                  </a:lnTo>
                  <a:lnTo>
                    <a:pt x="102" y="272"/>
                  </a:lnTo>
                  <a:lnTo>
                    <a:pt x="102" y="272"/>
                  </a:lnTo>
                  <a:lnTo>
                    <a:pt x="88" y="272"/>
                  </a:lnTo>
                  <a:lnTo>
                    <a:pt x="74" y="270"/>
                  </a:lnTo>
                  <a:lnTo>
                    <a:pt x="62" y="266"/>
                  </a:lnTo>
                  <a:lnTo>
                    <a:pt x="50" y="260"/>
                  </a:lnTo>
                  <a:lnTo>
                    <a:pt x="50" y="260"/>
                  </a:lnTo>
                  <a:close/>
                  <a:moveTo>
                    <a:pt x="132" y="208"/>
                  </a:moveTo>
                  <a:lnTo>
                    <a:pt x="132" y="208"/>
                  </a:lnTo>
                  <a:lnTo>
                    <a:pt x="138" y="200"/>
                  </a:lnTo>
                  <a:lnTo>
                    <a:pt x="140" y="194"/>
                  </a:lnTo>
                  <a:lnTo>
                    <a:pt x="142" y="186"/>
                  </a:lnTo>
                  <a:lnTo>
                    <a:pt x="144" y="176"/>
                  </a:lnTo>
                  <a:lnTo>
                    <a:pt x="144" y="98"/>
                  </a:lnTo>
                  <a:lnTo>
                    <a:pt x="144" y="98"/>
                  </a:lnTo>
                  <a:lnTo>
                    <a:pt x="142" y="88"/>
                  </a:lnTo>
                  <a:lnTo>
                    <a:pt x="140" y="80"/>
                  </a:lnTo>
                  <a:lnTo>
                    <a:pt x="138" y="72"/>
                  </a:lnTo>
                  <a:lnTo>
                    <a:pt x="132" y="66"/>
                  </a:lnTo>
                  <a:lnTo>
                    <a:pt x="132" y="66"/>
                  </a:lnTo>
                  <a:lnTo>
                    <a:pt x="126" y="60"/>
                  </a:lnTo>
                  <a:lnTo>
                    <a:pt x="120" y="58"/>
                  </a:lnTo>
                  <a:lnTo>
                    <a:pt x="112" y="56"/>
                  </a:lnTo>
                  <a:lnTo>
                    <a:pt x="102" y="54"/>
                  </a:lnTo>
                  <a:lnTo>
                    <a:pt x="102" y="54"/>
                  </a:lnTo>
                  <a:lnTo>
                    <a:pt x="94" y="56"/>
                  </a:lnTo>
                  <a:lnTo>
                    <a:pt x="86" y="58"/>
                  </a:lnTo>
                  <a:lnTo>
                    <a:pt x="80" y="60"/>
                  </a:lnTo>
                  <a:lnTo>
                    <a:pt x="74" y="66"/>
                  </a:lnTo>
                  <a:lnTo>
                    <a:pt x="74" y="66"/>
                  </a:lnTo>
                  <a:lnTo>
                    <a:pt x="70" y="72"/>
                  </a:lnTo>
                  <a:lnTo>
                    <a:pt x="66" y="80"/>
                  </a:lnTo>
                  <a:lnTo>
                    <a:pt x="64" y="88"/>
                  </a:lnTo>
                  <a:lnTo>
                    <a:pt x="62" y="98"/>
                  </a:lnTo>
                  <a:lnTo>
                    <a:pt x="62" y="176"/>
                  </a:lnTo>
                  <a:lnTo>
                    <a:pt x="62" y="176"/>
                  </a:lnTo>
                  <a:lnTo>
                    <a:pt x="64" y="186"/>
                  </a:lnTo>
                  <a:lnTo>
                    <a:pt x="66" y="194"/>
                  </a:lnTo>
                  <a:lnTo>
                    <a:pt x="70" y="200"/>
                  </a:lnTo>
                  <a:lnTo>
                    <a:pt x="74" y="208"/>
                  </a:lnTo>
                  <a:lnTo>
                    <a:pt x="74" y="208"/>
                  </a:lnTo>
                  <a:lnTo>
                    <a:pt x="80" y="212"/>
                  </a:lnTo>
                  <a:lnTo>
                    <a:pt x="86" y="216"/>
                  </a:lnTo>
                  <a:lnTo>
                    <a:pt x="94" y="218"/>
                  </a:lnTo>
                  <a:lnTo>
                    <a:pt x="102" y="218"/>
                  </a:lnTo>
                  <a:lnTo>
                    <a:pt x="102" y="218"/>
                  </a:lnTo>
                  <a:lnTo>
                    <a:pt x="112" y="218"/>
                  </a:lnTo>
                  <a:lnTo>
                    <a:pt x="120" y="216"/>
                  </a:lnTo>
                  <a:lnTo>
                    <a:pt x="126" y="212"/>
                  </a:lnTo>
                  <a:lnTo>
                    <a:pt x="132" y="208"/>
                  </a:lnTo>
                  <a:lnTo>
                    <a:pt x="132" y="20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3" name="Freeform 17">
              <a:extLst>
                <a:ext uri="{FF2B5EF4-FFF2-40B4-BE49-F238E27FC236}">
                  <a16:creationId xmlns:a16="http://schemas.microsoft.com/office/drawing/2014/main" id="{2E7B0A63-D544-4C40-89E2-538F02E3BCC7}"/>
                </a:ext>
              </a:extLst>
            </p:cNvPr>
            <p:cNvSpPr>
              <a:spLocks/>
            </p:cNvSpPr>
            <p:nvPr userDrawn="1"/>
          </p:nvSpPr>
          <p:spPr bwMode="auto">
            <a:xfrm>
              <a:off x="8034338" y="2509838"/>
              <a:ext cx="298450" cy="419100"/>
            </a:xfrm>
            <a:custGeom>
              <a:avLst/>
              <a:gdLst>
                <a:gd name="T0" fmla="*/ 186 w 188"/>
                <a:gd name="T1" fmla="*/ 52 h 264"/>
                <a:gd name="T2" fmla="*/ 186 w 188"/>
                <a:gd name="T3" fmla="*/ 52 h 264"/>
                <a:gd name="T4" fmla="*/ 182 w 188"/>
                <a:gd name="T5" fmla="*/ 54 h 264"/>
                <a:gd name="T6" fmla="*/ 66 w 188"/>
                <a:gd name="T7" fmla="*/ 54 h 264"/>
                <a:gd name="T8" fmla="*/ 66 w 188"/>
                <a:gd name="T9" fmla="*/ 54 h 264"/>
                <a:gd name="T10" fmla="*/ 64 w 188"/>
                <a:gd name="T11" fmla="*/ 54 h 264"/>
                <a:gd name="T12" fmla="*/ 64 w 188"/>
                <a:gd name="T13" fmla="*/ 56 h 264"/>
                <a:gd name="T14" fmla="*/ 64 w 188"/>
                <a:gd name="T15" fmla="*/ 100 h 264"/>
                <a:gd name="T16" fmla="*/ 64 w 188"/>
                <a:gd name="T17" fmla="*/ 100 h 264"/>
                <a:gd name="T18" fmla="*/ 64 w 188"/>
                <a:gd name="T19" fmla="*/ 102 h 264"/>
                <a:gd name="T20" fmla="*/ 66 w 188"/>
                <a:gd name="T21" fmla="*/ 104 h 264"/>
                <a:gd name="T22" fmla="*/ 140 w 188"/>
                <a:gd name="T23" fmla="*/ 104 h 264"/>
                <a:gd name="T24" fmla="*/ 140 w 188"/>
                <a:gd name="T25" fmla="*/ 104 h 264"/>
                <a:gd name="T26" fmla="*/ 144 w 188"/>
                <a:gd name="T27" fmla="*/ 106 h 264"/>
                <a:gd name="T28" fmla="*/ 144 w 188"/>
                <a:gd name="T29" fmla="*/ 106 h 264"/>
                <a:gd name="T30" fmla="*/ 146 w 188"/>
                <a:gd name="T31" fmla="*/ 110 h 264"/>
                <a:gd name="T32" fmla="*/ 146 w 188"/>
                <a:gd name="T33" fmla="*/ 150 h 264"/>
                <a:gd name="T34" fmla="*/ 146 w 188"/>
                <a:gd name="T35" fmla="*/ 150 h 264"/>
                <a:gd name="T36" fmla="*/ 144 w 188"/>
                <a:gd name="T37" fmla="*/ 156 h 264"/>
                <a:gd name="T38" fmla="*/ 144 w 188"/>
                <a:gd name="T39" fmla="*/ 156 h 264"/>
                <a:gd name="T40" fmla="*/ 140 w 188"/>
                <a:gd name="T41" fmla="*/ 156 h 264"/>
                <a:gd name="T42" fmla="*/ 66 w 188"/>
                <a:gd name="T43" fmla="*/ 156 h 264"/>
                <a:gd name="T44" fmla="*/ 66 w 188"/>
                <a:gd name="T45" fmla="*/ 156 h 264"/>
                <a:gd name="T46" fmla="*/ 64 w 188"/>
                <a:gd name="T47" fmla="*/ 158 h 264"/>
                <a:gd name="T48" fmla="*/ 64 w 188"/>
                <a:gd name="T49" fmla="*/ 160 h 264"/>
                <a:gd name="T50" fmla="*/ 64 w 188"/>
                <a:gd name="T51" fmla="*/ 258 h 264"/>
                <a:gd name="T52" fmla="*/ 64 w 188"/>
                <a:gd name="T53" fmla="*/ 258 h 264"/>
                <a:gd name="T54" fmla="*/ 62 w 188"/>
                <a:gd name="T55" fmla="*/ 262 h 264"/>
                <a:gd name="T56" fmla="*/ 62 w 188"/>
                <a:gd name="T57" fmla="*/ 262 h 264"/>
                <a:gd name="T58" fmla="*/ 56 w 188"/>
                <a:gd name="T59" fmla="*/ 264 h 264"/>
                <a:gd name="T60" fmla="*/ 8 w 188"/>
                <a:gd name="T61" fmla="*/ 264 h 264"/>
                <a:gd name="T62" fmla="*/ 8 w 188"/>
                <a:gd name="T63" fmla="*/ 264 h 264"/>
                <a:gd name="T64" fmla="*/ 2 w 188"/>
                <a:gd name="T65" fmla="*/ 262 h 264"/>
                <a:gd name="T66" fmla="*/ 2 w 188"/>
                <a:gd name="T67" fmla="*/ 262 h 264"/>
                <a:gd name="T68" fmla="*/ 0 w 188"/>
                <a:gd name="T69" fmla="*/ 258 h 264"/>
                <a:gd name="T70" fmla="*/ 0 w 188"/>
                <a:gd name="T71" fmla="*/ 6 h 264"/>
                <a:gd name="T72" fmla="*/ 0 w 188"/>
                <a:gd name="T73" fmla="*/ 6 h 264"/>
                <a:gd name="T74" fmla="*/ 2 w 188"/>
                <a:gd name="T75" fmla="*/ 2 h 264"/>
                <a:gd name="T76" fmla="*/ 2 w 188"/>
                <a:gd name="T77" fmla="*/ 2 h 264"/>
                <a:gd name="T78" fmla="*/ 8 w 188"/>
                <a:gd name="T79" fmla="*/ 0 h 264"/>
                <a:gd name="T80" fmla="*/ 182 w 188"/>
                <a:gd name="T81" fmla="*/ 0 h 264"/>
                <a:gd name="T82" fmla="*/ 182 w 188"/>
                <a:gd name="T83" fmla="*/ 0 h 264"/>
                <a:gd name="T84" fmla="*/ 186 w 188"/>
                <a:gd name="T85" fmla="*/ 2 h 264"/>
                <a:gd name="T86" fmla="*/ 186 w 188"/>
                <a:gd name="T87" fmla="*/ 2 h 264"/>
                <a:gd name="T88" fmla="*/ 188 w 188"/>
                <a:gd name="T89" fmla="*/ 6 h 264"/>
                <a:gd name="T90" fmla="*/ 188 w 188"/>
                <a:gd name="T91" fmla="*/ 46 h 264"/>
                <a:gd name="T92" fmla="*/ 188 w 188"/>
                <a:gd name="T93" fmla="*/ 46 h 264"/>
                <a:gd name="T94" fmla="*/ 186 w 188"/>
                <a:gd name="T95" fmla="*/ 52 h 264"/>
                <a:gd name="T96" fmla="*/ 186 w 188"/>
                <a:gd name="T97" fmla="*/ 5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8" h="264">
                  <a:moveTo>
                    <a:pt x="186" y="52"/>
                  </a:moveTo>
                  <a:lnTo>
                    <a:pt x="186" y="52"/>
                  </a:lnTo>
                  <a:lnTo>
                    <a:pt x="182" y="54"/>
                  </a:lnTo>
                  <a:lnTo>
                    <a:pt x="66" y="54"/>
                  </a:lnTo>
                  <a:lnTo>
                    <a:pt x="66" y="54"/>
                  </a:lnTo>
                  <a:lnTo>
                    <a:pt x="64" y="54"/>
                  </a:lnTo>
                  <a:lnTo>
                    <a:pt x="64" y="56"/>
                  </a:lnTo>
                  <a:lnTo>
                    <a:pt x="64" y="100"/>
                  </a:lnTo>
                  <a:lnTo>
                    <a:pt x="64" y="100"/>
                  </a:lnTo>
                  <a:lnTo>
                    <a:pt x="64" y="102"/>
                  </a:lnTo>
                  <a:lnTo>
                    <a:pt x="66" y="104"/>
                  </a:lnTo>
                  <a:lnTo>
                    <a:pt x="140" y="104"/>
                  </a:lnTo>
                  <a:lnTo>
                    <a:pt x="140" y="104"/>
                  </a:lnTo>
                  <a:lnTo>
                    <a:pt x="144" y="106"/>
                  </a:lnTo>
                  <a:lnTo>
                    <a:pt x="144" y="106"/>
                  </a:lnTo>
                  <a:lnTo>
                    <a:pt x="146" y="110"/>
                  </a:lnTo>
                  <a:lnTo>
                    <a:pt x="146" y="150"/>
                  </a:lnTo>
                  <a:lnTo>
                    <a:pt x="146" y="150"/>
                  </a:lnTo>
                  <a:lnTo>
                    <a:pt x="144" y="156"/>
                  </a:lnTo>
                  <a:lnTo>
                    <a:pt x="144" y="156"/>
                  </a:lnTo>
                  <a:lnTo>
                    <a:pt x="140" y="156"/>
                  </a:lnTo>
                  <a:lnTo>
                    <a:pt x="66" y="156"/>
                  </a:lnTo>
                  <a:lnTo>
                    <a:pt x="66" y="156"/>
                  </a:lnTo>
                  <a:lnTo>
                    <a:pt x="64" y="158"/>
                  </a:lnTo>
                  <a:lnTo>
                    <a:pt x="64" y="160"/>
                  </a:lnTo>
                  <a:lnTo>
                    <a:pt x="64" y="258"/>
                  </a:lnTo>
                  <a:lnTo>
                    <a:pt x="64" y="258"/>
                  </a:lnTo>
                  <a:lnTo>
                    <a:pt x="62" y="262"/>
                  </a:lnTo>
                  <a:lnTo>
                    <a:pt x="62" y="262"/>
                  </a:lnTo>
                  <a:lnTo>
                    <a:pt x="56" y="264"/>
                  </a:lnTo>
                  <a:lnTo>
                    <a:pt x="8" y="264"/>
                  </a:lnTo>
                  <a:lnTo>
                    <a:pt x="8" y="264"/>
                  </a:lnTo>
                  <a:lnTo>
                    <a:pt x="2" y="262"/>
                  </a:lnTo>
                  <a:lnTo>
                    <a:pt x="2" y="262"/>
                  </a:lnTo>
                  <a:lnTo>
                    <a:pt x="0" y="258"/>
                  </a:lnTo>
                  <a:lnTo>
                    <a:pt x="0" y="6"/>
                  </a:lnTo>
                  <a:lnTo>
                    <a:pt x="0" y="6"/>
                  </a:lnTo>
                  <a:lnTo>
                    <a:pt x="2" y="2"/>
                  </a:lnTo>
                  <a:lnTo>
                    <a:pt x="2" y="2"/>
                  </a:lnTo>
                  <a:lnTo>
                    <a:pt x="8" y="0"/>
                  </a:lnTo>
                  <a:lnTo>
                    <a:pt x="182" y="0"/>
                  </a:lnTo>
                  <a:lnTo>
                    <a:pt x="182" y="0"/>
                  </a:lnTo>
                  <a:lnTo>
                    <a:pt x="186" y="2"/>
                  </a:lnTo>
                  <a:lnTo>
                    <a:pt x="186" y="2"/>
                  </a:lnTo>
                  <a:lnTo>
                    <a:pt x="188" y="6"/>
                  </a:lnTo>
                  <a:lnTo>
                    <a:pt x="188" y="46"/>
                  </a:lnTo>
                  <a:lnTo>
                    <a:pt x="188" y="46"/>
                  </a:lnTo>
                  <a:lnTo>
                    <a:pt x="186" y="52"/>
                  </a:lnTo>
                  <a:lnTo>
                    <a:pt x="186" y="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4" name="Freeform 18">
              <a:extLst>
                <a:ext uri="{FF2B5EF4-FFF2-40B4-BE49-F238E27FC236}">
                  <a16:creationId xmlns:a16="http://schemas.microsoft.com/office/drawing/2014/main" id="{8F5A569C-3BDC-4415-B9DA-793F1E421879}"/>
                </a:ext>
              </a:extLst>
            </p:cNvPr>
            <p:cNvSpPr>
              <a:spLocks/>
            </p:cNvSpPr>
            <p:nvPr userDrawn="1"/>
          </p:nvSpPr>
          <p:spPr bwMode="auto">
            <a:xfrm>
              <a:off x="8396288" y="2509838"/>
              <a:ext cx="298450" cy="419100"/>
            </a:xfrm>
            <a:custGeom>
              <a:avLst/>
              <a:gdLst>
                <a:gd name="T0" fmla="*/ 186 w 188"/>
                <a:gd name="T1" fmla="*/ 52 h 264"/>
                <a:gd name="T2" fmla="*/ 186 w 188"/>
                <a:gd name="T3" fmla="*/ 52 h 264"/>
                <a:gd name="T4" fmla="*/ 180 w 188"/>
                <a:gd name="T5" fmla="*/ 54 h 264"/>
                <a:gd name="T6" fmla="*/ 64 w 188"/>
                <a:gd name="T7" fmla="*/ 54 h 264"/>
                <a:gd name="T8" fmla="*/ 64 w 188"/>
                <a:gd name="T9" fmla="*/ 54 h 264"/>
                <a:gd name="T10" fmla="*/ 62 w 188"/>
                <a:gd name="T11" fmla="*/ 54 h 264"/>
                <a:gd name="T12" fmla="*/ 62 w 188"/>
                <a:gd name="T13" fmla="*/ 56 h 264"/>
                <a:gd name="T14" fmla="*/ 62 w 188"/>
                <a:gd name="T15" fmla="*/ 100 h 264"/>
                <a:gd name="T16" fmla="*/ 62 w 188"/>
                <a:gd name="T17" fmla="*/ 100 h 264"/>
                <a:gd name="T18" fmla="*/ 62 w 188"/>
                <a:gd name="T19" fmla="*/ 102 h 264"/>
                <a:gd name="T20" fmla="*/ 64 w 188"/>
                <a:gd name="T21" fmla="*/ 104 h 264"/>
                <a:gd name="T22" fmla="*/ 138 w 188"/>
                <a:gd name="T23" fmla="*/ 104 h 264"/>
                <a:gd name="T24" fmla="*/ 138 w 188"/>
                <a:gd name="T25" fmla="*/ 104 h 264"/>
                <a:gd name="T26" fmla="*/ 142 w 188"/>
                <a:gd name="T27" fmla="*/ 106 h 264"/>
                <a:gd name="T28" fmla="*/ 142 w 188"/>
                <a:gd name="T29" fmla="*/ 106 h 264"/>
                <a:gd name="T30" fmla="*/ 144 w 188"/>
                <a:gd name="T31" fmla="*/ 110 h 264"/>
                <a:gd name="T32" fmla="*/ 144 w 188"/>
                <a:gd name="T33" fmla="*/ 150 h 264"/>
                <a:gd name="T34" fmla="*/ 144 w 188"/>
                <a:gd name="T35" fmla="*/ 150 h 264"/>
                <a:gd name="T36" fmla="*/ 142 w 188"/>
                <a:gd name="T37" fmla="*/ 156 h 264"/>
                <a:gd name="T38" fmla="*/ 142 w 188"/>
                <a:gd name="T39" fmla="*/ 156 h 264"/>
                <a:gd name="T40" fmla="*/ 138 w 188"/>
                <a:gd name="T41" fmla="*/ 156 h 264"/>
                <a:gd name="T42" fmla="*/ 64 w 188"/>
                <a:gd name="T43" fmla="*/ 156 h 264"/>
                <a:gd name="T44" fmla="*/ 64 w 188"/>
                <a:gd name="T45" fmla="*/ 156 h 264"/>
                <a:gd name="T46" fmla="*/ 62 w 188"/>
                <a:gd name="T47" fmla="*/ 158 h 264"/>
                <a:gd name="T48" fmla="*/ 62 w 188"/>
                <a:gd name="T49" fmla="*/ 160 h 264"/>
                <a:gd name="T50" fmla="*/ 62 w 188"/>
                <a:gd name="T51" fmla="*/ 208 h 264"/>
                <a:gd name="T52" fmla="*/ 62 w 188"/>
                <a:gd name="T53" fmla="*/ 208 h 264"/>
                <a:gd name="T54" fmla="*/ 62 w 188"/>
                <a:gd name="T55" fmla="*/ 210 h 264"/>
                <a:gd name="T56" fmla="*/ 64 w 188"/>
                <a:gd name="T57" fmla="*/ 210 h 264"/>
                <a:gd name="T58" fmla="*/ 180 w 188"/>
                <a:gd name="T59" fmla="*/ 210 h 264"/>
                <a:gd name="T60" fmla="*/ 180 w 188"/>
                <a:gd name="T61" fmla="*/ 210 h 264"/>
                <a:gd name="T62" fmla="*/ 186 w 188"/>
                <a:gd name="T63" fmla="*/ 212 h 264"/>
                <a:gd name="T64" fmla="*/ 186 w 188"/>
                <a:gd name="T65" fmla="*/ 212 h 264"/>
                <a:gd name="T66" fmla="*/ 188 w 188"/>
                <a:gd name="T67" fmla="*/ 218 h 264"/>
                <a:gd name="T68" fmla="*/ 188 w 188"/>
                <a:gd name="T69" fmla="*/ 258 h 264"/>
                <a:gd name="T70" fmla="*/ 188 w 188"/>
                <a:gd name="T71" fmla="*/ 258 h 264"/>
                <a:gd name="T72" fmla="*/ 186 w 188"/>
                <a:gd name="T73" fmla="*/ 262 h 264"/>
                <a:gd name="T74" fmla="*/ 186 w 188"/>
                <a:gd name="T75" fmla="*/ 262 h 264"/>
                <a:gd name="T76" fmla="*/ 180 w 188"/>
                <a:gd name="T77" fmla="*/ 264 h 264"/>
                <a:gd name="T78" fmla="*/ 6 w 188"/>
                <a:gd name="T79" fmla="*/ 264 h 264"/>
                <a:gd name="T80" fmla="*/ 6 w 188"/>
                <a:gd name="T81" fmla="*/ 264 h 264"/>
                <a:gd name="T82" fmla="*/ 2 w 188"/>
                <a:gd name="T83" fmla="*/ 262 h 264"/>
                <a:gd name="T84" fmla="*/ 2 w 188"/>
                <a:gd name="T85" fmla="*/ 262 h 264"/>
                <a:gd name="T86" fmla="*/ 0 w 188"/>
                <a:gd name="T87" fmla="*/ 258 h 264"/>
                <a:gd name="T88" fmla="*/ 0 w 188"/>
                <a:gd name="T89" fmla="*/ 6 h 264"/>
                <a:gd name="T90" fmla="*/ 0 w 188"/>
                <a:gd name="T91" fmla="*/ 6 h 264"/>
                <a:gd name="T92" fmla="*/ 2 w 188"/>
                <a:gd name="T93" fmla="*/ 2 h 264"/>
                <a:gd name="T94" fmla="*/ 2 w 188"/>
                <a:gd name="T95" fmla="*/ 2 h 264"/>
                <a:gd name="T96" fmla="*/ 6 w 188"/>
                <a:gd name="T97" fmla="*/ 0 h 264"/>
                <a:gd name="T98" fmla="*/ 180 w 188"/>
                <a:gd name="T99" fmla="*/ 0 h 264"/>
                <a:gd name="T100" fmla="*/ 180 w 188"/>
                <a:gd name="T101" fmla="*/ 0 h 264"/>
                <a:gd name="T102" fmla="*/ 186 w 188"/>
                <a:gd name="T103" fmla="*/ 2 h 264"/>
                <a:gd name="T104" fmla="*/ 186 w 188"/>
                <a:gd name="T105" fmla="*/ 2 h 264"/>
                <a:gd name="T106" fmla="*/ 188 w 188"/>
                <a:gd name="T107" fmla="*/ 6 h 264"/>
                <a:gd name="T108" fmla="*/ 188 w 188"/>
                <a:gd name="T109" fmla="*/ 46 h 264"/>
                <a:gd name="T110" fmla="*/ 188 w 188"/>
                <a:gd name="T111" fmla="*/ 46 h 264"/>
                <a:gd name="T112" fmla="*/ 186 w 188"/>
                <a:gd name="T113" fmla="*/ 52 h 264"/>
                <a:gd name="T114" fmla="*/ 186 w 188"/>
                <a:gd name="T115" fmla="*/ 5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8" h="264">
                  <a:moveTo>
                    <a:pt x="186" y="52"/>
                  </a:moveTo>
                  <a:lnTo>
                    <a:pt x="186" y="52"/>
                  </a:lnTo>
                  <a:lnTo>
                    <a:pt x="180" y="54"/>
                  </a:lnTo>
                  <a:lnTo>
                    <a:pt x="64" y="54"/>
                  </a:lnTo>
                  <a:lnTo>
                    <a:pt x="64" y="54"/>
                  </a:lnTo>
                  <a:lnTo>
                    <a:pt x="62" y="54"/>
                  </a:lnTo>
                  <a:lnTo>
                    <a:pt x="62" y="56"/>
                  </a:lnTo>
                  <a:lnTo>
                    <a:pt x="62" y="100"/>
                  </a:lnTo>
                  <a:lnTo>
                    <a:pt x="62" y="100"/>
                  </a:lnTo>
                  <a:lnTo>
                    <a:pt x="62" y="102"/>
                  </a:lnTo>
                  <a:lnTo>
                    <a:pt x="64" y="104"/>
                  </a:lnTo>
                  <a:lnTo>
                    <a:pt x="138" y="104"/>
                  </a:lnTo>
                  <a:lnTo>
                    <a:pt x="138" y="104"/>
                  </a:lnTo>
                  <a:lnTo>
                    <a:pt x="142" y="106"/>
                  </a:lnTo>
                  <a:lnTo>
                    <a:pt x="142" y="106"/>
                  </a:lnTo>
                  <a:lnTo>
                    <a:pt x="144" y="110"/>
                  </a:lnTo>
                  <a:lnTo>
                    <a:pt x="144" y="150"/>
                  </a:lnTo>
                  <a:lnTo>
                    <a:pt x="144" y="150"/>
                  </a:lnTo>
                  <a:lnTo>
                    <a:pt x="142" y="156"/>
                  </a:lnTo>
                  <a:lnTo>
                    <a:pt x="142" y="156"/>
                  </a:lnTo>
                  <a:lnTo>
                    <a:pt x="138" y="156"/>
                  </a:lnTo>
                  <a:lnTo>
                    <a:pt x="64" y="156"/>
                  </a:lnTo>
                  <a:lnTo>
                    <a:pt x="64" y="156"/>
                  </a:lnTo>
                  <a:lnTo>
                    <a:pt x="62" y="158"/>
                  </a:lnTo>
                  <a:lnTo>
                    <a:pt x="62" y="160"/>
                  </a:lnTo>
                  <a:lnTo>
                    <a:pt x="62" y="208"/>
                  </a:lnTo>
                  <a:lnTo>
                    <a:pt x="62" y="208"/>
                  </a:lnTo>
                  <a:lnTo>
                    <a:pt x="62" y="210"/>
                  </a:lnTo>
                  <a:lnTo>
                    <a:pt x="64" y="210"/>
                  </a:lnTo>
                  <a:lnTo>
                    <a:pt x="180" y="210"/>
                  </a:lnTo>
                  <a:lnTo>
                    <a:pt x="180" y="210"/>
                  </a:lnTo>
                  <a:lnTo>
                    <a:pt x="186" y="212"/>
                  </a:lnTo>
                  <a:lnTo>
                    <a:pt x="186" y="212"/>
                  </a:lnTo>
                  <a:lnTo>
                    <a:pt x="188" y="218"/>
                  </a:lnTo>
                  <a:lnTo>
                    <a:pt x="188" y="258"/>
                  </a:lnTo>
                  <a:lnTo>
                    <a:pt x="188" y="258"/>
                  </a:lnTo>
                  <a:lnTo>
                    <a:pt x="186" y="262"/>
                  </a:lnTo>
                  <a:lnTo>
                    <a:pt x="186" y="262"/>
                  </a:lnTo>
                  <a:lnTo>
                    <a:pt x="180" y="264"/>
                  </a:lnTo>
                  <a:lnTo>
                    <a:pt x="6" y="264"/>
                  </a:lnTo>
                  <a:lnTo>
                    <a:pt x="6" y="264"/>
                  </a:lnTo>
                  <a:lnTo>
                    <a:pt x="2" y="262"/>
                  </a:lnTo>
                  <a:lnTo>
                    <a:pt x="2" y="262"/>
                  </a:lnTo>
                  <a:lnTo>
                    <a:pt x="0" y="258"/>
                  </a:lnTo>
                  <a:lnTo>
                    <a:pt x="0" y="6"/>
                  </a:lnTo>
                  <a:lnTo>
                    <a:pt x="0" y="6"/>
                  </a:lnTo>
                  <a:lnTo>
                    <a:pt x="2" y="2"/>
                  </a:lnTo>
                  <a:lnTo>
                    <a:pt x="2" y="2"/>
                  </a:lnTo>
                  <a:lnTo>
                    <a:pt x="6" y="0"/>
                  </a:lnTo>
                  <a:lnTo>
                    <a:pt x="180" y="0"/>
                  </a:lnTo>
                  <a:lnTo>
                    <a:pt x="180" y="0"/>
                  </a:lnTo>
                  <a:lnTo>
                    <a:pt x="186" y="2"/>
                  </a:lnTo>
                  <a:lnTo>
                    <a:pt x="186" y="2"/>
                  </a:lnTo>
                  <a:lnTo>
                    <a:pt x="188" y="6"/>
                  </a:lnTo>
                  <a:lnTo>
                    <a:pt x="188" y="46"/>
                  </a:lnTo>
                  <a:lnTo>
                    <a:pt x="188" y="46"/>
                  </a:lnTo>
                  <a:lnTo>
                    <a:pt x="186" y="52"/>
                  </a:lnTo>
                  <a:lnTo>
                    <a:pt x="186" y="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5" name="Freeform 19">
              <a:extLst>
                <a:ext uri="{FF2B5EF4-FFF2-40B4-BE49-F238E27FC236}">
                  <a16:creationId xmlns:a16="http://schemas.microsoft.com/office/drawing/2014/main" id="{45FA6EB1-5B3D-434C-84CE-3B9B5C1E4EDF}"/>
                </a:ext>
              </a:extLst>
            </p:cNvPr>
            <p:cNvSpPr>
              <a:spLocks/>
            </p:cNvSpPr>
            <p:nvPr userDrawn="1"/>
          </p:nvSpPr>
          <p:spPr bwMode="auto">
            <a:xfrm>
              <a:off x="8755063" y="2503488"/>
              <a:ext cx="319087" cy="431800"/>
            </a:xfrm>
            <a:custGeom>
              <a:avLst/>
              <a:gdLst>
                <a:gd name="T0" fmla="*/ 36 w 201"/>
                <a:gd name="T1" fmla="*/ 256 h 272"/>
                <a:gd name="T2" fmla="*/ 12 w 201"/>
                <a:gd name="T3" fmla="*/ 232 h 272"/>
                <a:gd name="T4" fmla="*/ 2 w 201"/>
                <a:gd name="T5" fmla="*/ 212 h 272"/>
                <a:gd name="T6" fmla="*/ 0 w 201"/>
                <a:gd name="T7" fmla="*/ 184 h 272"/>
                <a:gd name="T8" fmla="*/ 2 w 201"/>
                <a:gd name="T9" fmla="*/ 180 h 272"/>
                <a:gd name="T10" fmla="*/ 54 w 201"/>
                <a:gd name="T11" fmla="*/ 178 h 272"/>
                <a:gd name="T12" fmla="*/ 62 w 201"/>
                <a:gd name="T13" fmla="*/ 182 h 272"/>
                <a:gd name="T14" fmla="*/ 62 w 201"/>
                <a:gd name="T15" fmla="*/ 192 h 272"/>
                <a:gd name="T16" fmla="*/ 74 w 201"/>
                <a:gd name="T17" fmla="*/ 208 h 272"/>
                <a:gd name="T18" fmla="*/ 88 w 201"/>
                <a:gd name="T19" fmla="*/ 216 h 272"/>
                <a:gd name="T20" fmla="*/ 104 w 201"/>
                <a:gd name="T21" fmla="*/ 218 h 272"/>
                <a:gd name="T22" fmla="*/ 130 w 201"/>
                <a:gd name="T23" fmla="*/ 210 h 272"/>
                <a:gd name="T24" fmla="*/ 138 w 201"/>
                <a:gd name="T25" fmla="*/ 194 h 272"/>
                <a:gd name="T26" fmla="*/ 136 w 201"/>
                <a:gd name="T27" fmla="*/ 184 h 272"/>
                <a:gd name="T28" fmla="*/ 128 w 201"/>
                <a:gd name="T29" fmla="*/ 178 h 272"/>
                <a:gd name="T30" fmla="*/ 86 w 201"/>
                <a:gd name="T31" fmla="*/ 162 h 272"/>
                <a:gd name="T32" fmla="*/ 44 w 201"/>
                <a:gd name="T33" fmla="*/ 144 h 272"/>
                <a:gd name="T34" fmla="*/ 14 w 201"/>
                <a:gd name="T35" fmla="*/ 118 h 272"/>
                <a:gd name="T36" fmla="*/ 4 w 201"/>
                <a:gd name="T37" fmla="*/ 100 h 272"/>
                <a:gd name="T38" fmla="*/ 0 w 201"/>
                <a:gd name="T39" fmla="*/ 78 h 272"/>
                <a:gd name="T40" fmla="*/ 8 w 201"/>
                <a:gd name="T41" fmla="*/ 46 h 272"/>
                <a:gd name="T42" fmla="*/ 20 w 201"/>
                <a:gd name="T43" fmla="*/ 28 h 272"/>
                <a:gd name="T44" fmla="*/ 46 w 201"/>
                <a:gd name="T45" fmla="*/ 10 h 272"/>
                <a:gd name="T46" fmla="*/ 70 w 201"/>
                <a:gd name="T47" fmla="*/ 2 h 272"/>
                <a:gd name="T48" fmla="*/ 96 w 201"/>
                <a:gd name="T49" fmla="*/ 0 h 272"/>
                <a:gd name="T50" fmla="*/ 136 w 201"/>
                <a:gd name="T51" fmla="*/ 6 h 272"/>
                <a:gd name="T52" fmla="*/ 160 w 201"/>
                <a:gd name="T53" fmla="*/ 18 h 272"/>
                <a:gd name="T54" fmla="*/ 186 w 201"/>
                <a:gd name="T55" fmla="*/ 42 h 272"/>
                <a:gd name="T56" fmla="*/ 197 w 201"/>
                <a:gd name="T57" fmla="*/ 62 h 272"/>
                <a:gd name="T58" fmla="*/ 199 w 201"/>
                <a:gd name="T59" fmla="*/ 88 h 272"/>
                <a:gd name="T60" fmla="*/ 197 w 201"/>
                <a:gd name="T61" fmla="*/ 94 h 272"/>
                <a:gd name="T62" fmla="*/ 144 w 201"/>
                <a:gd name="T63" fmla="*/ 96 h 272"/>
                <a:gd name="T64" fmla="*/ 136 w 201"/>
                <a:gd name="T65" fmla="*/ 92 h 272"/>
                <a:gd name="T66" fmla="*/ 136 w 201"/>
                <a:gd name="T67" fmla="*/ 82 h 272"/>
                <a:gd name="T68" fmla="*/ 126 w 201"/>
                <a:gd name="T69" fmla="*/ 64 h 272"/>
                <a:gd name="T70" fmla="*/ 112 w 201"/>
                <a:gd name="T71" fmla="*/ 56 h 272"/>
                <a:gd name="T72" fmla="*/ 94 w 201"/>
                <a:gd name="T73" fmla="*/ 54 h 272"/>
                <a:gd name="T74" fmla="*/ 70 w 201"/>
                <a:gd name="T75" fmla="*/ 60 h 272"/>
                <a:gd name="T76" fmla="*/ 62 w 201"/>
                <a:gd name="T77" fmla="*/ 78 h 272"/>
                <a:gd name="T78" fmla="*/ 68 w 201"/>
                <a:gd name="T79" fmla="*/ 92 h 272"/>
                <a:gd name="T80" fmla="*/ 84 w 201"/>
                <a:gd name="T81" fmla="*/ 102 h 272"/>
                <a:gd name="T82" fmla="*/ 160 w 201"/>
                <a:gd name="T83" fmla="*/ 130 h 272"/>
                <a:gd name="T84" fmla="*/ 188 w 201"/>
                <a:gd name="T85" fmla="*/ 152 h 272"/>
                <a:gd name="T86" fmla="*/ 199 w 201"/>
                <a:gd name="T87" fmla="*/ 170 h 272"/>
                <a:gd name="T88" fmla="*/ 201 w 201"/>
                <a:gd name="T89" fmla="*/ 192 h 272"/>
                <a:gd name="T90" fmla="*/ 195 w 201"/>
                <a:gd name="T91" fmla="*/ 224 h 272"/>
                <a:gd name="T92" fmla="*/ 180 w 201"/>
                <a:gd name="T93" fmla="*/ 242 h 272"/>
                <a:gd name="T94" fmla="*/ 152 w 201"/>
                <a:gd name="T95" fmla="*/ 262 h 272"/>
                <a:gd name="T96" fmla="*/ 128 w 201"/>
                <a:gd name="T97" fmla="*/ 268 h 272"/>
                <a:gd name="T98" fmla="*/ 100 w 201"/>
                <a:gd name="T99" fmla="*/ 272 h 272"/>
                <a:gd name="T100" fmla="*/ 60 w 201"/>
                <a:gd name="T101" fmla="*/ 26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1" h="272">
                  <a:moveTo>
                    <a:pt x="48" y="262"/>
                  </a:moveTo>
                  <a:lnTo>
                    <a:pt x="48" y="262"/>
                  </a:lnTo>
                  <a:lnTo>
                    <a:pt x="36" y="256"/>
                  </a:lnTo>
                  <a:lnTo>
                    <a:pt x="26" y="250"/>
                  </a:lnTo>
                  <a:lnTo>
                    <a:pt x="18" y="242"/>
                  </a:lnTo>
                  <a:lnTo>
                    <a:pt x="12" y="232"/>
                  </a:lnTo>
                  <a:lnTo>
                    <a:pt x="12" y="232"/>
                  </a:lnTo>
                  <a:lnTo>
                    <a:pt x="6" y="222"/>
                  </a:lnTo>
                  <a:lnTo>
                    <a:pt x="2" y="212"/>
                  </a:lnTo>
                  <a:lnTo>
                    <a:pt x="0" y="202"/>
                  </a:lnTo>
                  <a:lnTo>
                    <a:pt x="0" y="190"/>
                  </a:lnTo>
                  <a:lnTo>
                    <a:pt x="0" y="184"/>
                  </a:lnTo>
                  <a:lnTo>
                    <a:pt x="0" y="184"/>
                  </a:lnTo>
                  <a:lnTo>
                    <a:pt x="2" y="180"/>
                  </a:lnTo>
                  <a:lnTo>
                    <a:pt x="2" y="180"/>
                  </a:lnTo>
                  <a:lnTo>
                    <a:pt x="6" y="178"/>
                  </a:lnTo>
                  <a:lnTo>
                    <a:pt x="54" y="178"/>
                  </a:lnTo>
                  <a:lnTo>
                    <a:pt x="54" y="178"/>
                  </a:lnTo>
                  <a:lnTo>
                    <a:pt x="60" y="178"/>
                  </a:lnTo>
                  <a:lnTo>
                    <a:pt x="60" y="178"/>
                  </a:lnTo>
                  <a:lnTo>
                    <a:pt x="62" y="182"/>
                  </a:lnTo>
                  <a:lnTo>
                    <a:pt x="62" y="186"/>
                  </a:lnTo>
                  <a:lnTo>
                    <a:pt x="62" y="186"/>
                  </a:lnTo>
                  <a:lnTo>
                    <a:pt x="62" y="192"/>
                  </a:lnTo>
                  <a:lnTo>
                    <a:pt x="64" y="198"/>
                  </a:lnTo>
                  <a:lnTo>
                    <a:pt x="68" y="204"/>
                  </a:lnTo>
                  <a:lnTo>
                    <a:pt x="74" y="208"/>
                  </a:lnTo>
                  <a:lnTo>
                    <a:pt x="74" y="208"/>
                  </a:lnTo>
                  <a:lnTo>
                    <a:pt x="80" y="212"/>
                  </a:lnTo>
                  <a:lnTo>
                    <a:pt x="88" y="216"/>
                  </a:lnTo>
                  <a:lnTo>
                    <a:pt x="96" y="218"/>
                  </a:lnTo>
                  <a:lnTo>
                    <a:pt x="104" y="218"/>
                  </a:lnTo>
                  <a:lnTo>
                    <a:pt x="104" y="218"/>
                  </a:lnTo>
                  <a:lnTo>
                    <a:pt x="120" y="216"/>
                  </a:lnTo>
                  <a:lnTo>
                    <a:pt x="126" y="214"/>
                  </a:lnTo>
                  <a:lnTo>
                    <a:pt x="130" y="210"/>
                  </a:lnTo>
                  <a:lnTo>
                    <a:pt x="130" y="210"/>
                  </a:lnTo>
                  <a:lnTo>
                    <a:pt x="136" y="202"/>
                  </a:lnTo>
                  <a:lnTo>
                    <a:pt x="138" y="194"/>
                  </a:lnTo>
                  <a:lnTo>
                    <a:pt x="138" y="194"/>
                  </a:lnTo>
                  <a:lnTo>
                    <a:pt x="136" y="188"/>
                  </a:lnTo>
                  <a:lnTo>
                    <a:pt x="136" y="184"/>
                  </a:lnTo>
                  <a:lnTo>
                    <a:pt x="132" y="180"/>
                  </a:lnTo>
                  <a:lnTo>
                    <a:pt x="128" y="178"/>
                  </a:lnTo>
                  <a:lnTo>
                    <a:pt x="128" y="178"/>
                  </a:lnTo>
                  <a:lnTo>
                    <a:pt x="116" y="172"/>
                  </a:lnTo>
                  <a:lnTo>
                    <a:pt x="96" y="164"/>
                  </a:lnTo>
                  <a:lnTo>
                    <a:pt x="86" y="162"/>
                  </a:lnTo>
                  <a:lnTo>
                    <a:pt x="86" y="162"/>
                  </a:lnTo>
                  <a:lnTo>
                    <a:pt x="64" y="154"/>
                  </a:lnTo>
                  <a:lnTo>
                    <a:pt x="44" y="144"/>
                  </a:lnTo>
                  <a:lnTo>
                    <a:pt x="44" y="144"/>
                  </a:lnTo>
                  <a:lnTo>
                    <a:pt x="28" y="134"/>
                  </a:lnTo>
                  <a:lnTo>
                    <a:pt x="14" y="118"/>
                  </a:lnTo>
                  <a:lnTo>
                    <a:pt x="14" y="118"/>
                  </a:lnTo>
                  <a:lnTo>
                    <a:pt x="8" y="110"/>
                  </a:lnTo>
                  <a:lnTo>
                    <a:pt x="4" y="100"/>
                  </a:lnTo>
                  <a:lnTo>
                    <a:pt x="2" y="90"/>
                  </a:lnTo>
                  <a:lnTo>
                    <a:pt x="0" y="78"/>
                  </a:lnTo>
                  <a:lnTo>
                    <a:pt x="0" y="78"/>
                  </a:lnTo>
                  <a:lnTo>
                    <a:pt x="2" y="66"/>
                  </a:lnTo>
                  <a:lnTo>
                    <a:pt x="4" y="56"/>
                  </a:lnTo>
                  <a:lnTo>
                    <a:pt x="8" y="46"/>
                  </a:lnTo>
                  <a:lnTo>
                    <a:pt x="12" y="38"/>
                  </a:lnTo>
                  <a:lnTo>
                    <a:pt x="12" y="38"/>
                  </a:lnTo>
                  <a:lnTo>
                    <a:pt x="20" y="28"/>
                  </a:lnTo>
                  <a:lnTo>
                    <a:pt x="28" y="22"/>
                  </a:lnTo>
                  <a:lnTo>
                    <a:pt x="36" y="16"/>
                  </a:lnTo>
                  <a:lnTo>
                    <a:pt x="46" y="10"/>
                  </a:lnTo>
                  <a:lnTo>
                    <a:pt x="46" y="10"/>
                  </a:lnTo>
                  <a:lnTo>
                    <a:pt x="58" y="6"/>
                  </a:lnTo>
                  <a:lnTo>
                    <a:pt x="70" y="2"/>
                  </a:lnTo>
                  <a:lnTo>
                    <a:pt x="82" y="2"/>
                  </a:lnTo>
                  <a:lnTo>
                    <a:pt x="96" y="0"/>
                  </a:lnTo>
                  <a:lnTo>
                    <a:pt x="96" y="0"/>
                  </a:lnTo>
                  <a:lnTo>
                    <a:pt x="110" y="2"/>
                  </a:lnTo>
                  <a:lnTo>
                    <a:pt x="124" y="4"/>
                  </a:lnTo>
                  <a:lnTo>
                    <a:pt x="136" y="6"/>
                  </a:lnTo>
                  <a:lnTo>
                    <a:pt x="148" y="12"/>
                  </a:lnTo>
                  <a:lnTo>
                    <a:pt x="148" y="12"/>
                  </a:lnTo>
                  <a:lnTo>
                    <a:pt x="160" y="18"/>
                  </a:lnTo>
                  <a:lnTo>
                    <a:pt x="170" y="24"/>
                  </a:lnTo>
                  <a:lnTo>
                    <a:pt x="178" y="32"/>
                  </a:lnTo>
                  <a:lnTo>
                    <a:pt x="186" y="42"/>
                  </a:lnTo>
                  <a:lnTo>
                    <a:pt x="186" y="42"/>
                  </a:lnTo>
                  <a:lnTo>
                    <a:pt x="190" y="52"/>
                  </a:lnTo>
                  <a:lnTo>
                    <a:pt x="197" y="62"/>
                  </a:lnTo>
                  <a:lnTo>
                    <a:pt x="199" y="74"/>
                  </a:lnTo>
                  <a:lnTo>
                    <a:pt x="199" y="86"/>
                  </a:lnTo>
                  <a:lnTo>
                    <a:pt x="199" y="88"/>
                  </a:lnTo>
                  <a:lnTo>
                    <a:pt x="199" y="88"/>
                  </a:lnTo>
                  <a:lnTo>
                    <a:pt x="197" y="94"/>
                  </a:lnTo>
                  <a:lnTo>
                    <a:pt x="197" y="94"/>
                  </a:lnTo>
                  <a:lnTo>
                    <a:pt x="193" y="96"/>
                  </a:lnTo>
                  <a:lnTo>
                    <a:pt x="144" y="96"/>
                  </a:lnTo>
                  <a:lnTo>
                    <a:pt x="144" y="96"/>
                  </a:lnTo>
                  <a:lnTo>
                    <a:pt x="138" y="94"/>
                  </a:lnTo>
                  <a:lnTo>
                    <a:pt x="138" y="94"/>
                  </a:lnTo>
                  <a:lnTo>
                    <a:pt x="136" y="92"/>
                  </a:lnTo>
                  <a:lnTo>
                    <a:pt x="136" y="88"/>
                  </a:lnTo>
                  <a:lnTo>
                    <a:pt x="136" y="88"/>
                  </a:lnTo>
                  <a:lnTo>
                    <a:pt x="136" y="82"/>
                  </a:lnTo>
                  <a:lnTo>
                    <a:pt x="134" y="76"/>
                  </a:lnTo>
                  <a:lnTo>
                    <a:pt x="130" y="70"/>
                  </a:lnTo>
                  <a:lnTo>
                    <a:pt x="126" y="64"/>
                  </a:lnTo>
                  <a:lnTo>
                    <a:pt x="126" y="64"/>
                  </a:lnTo>
                  <a:lnTo>
                    <a:pt x="118" y="60"/>
                  </a:lnTo>
                  <a:lnTo>
                    <a:pt x="112" y="56"/>
                  </a:lnTo>
                  <a:lnTo>
                    <a:pt x="102" y="54"/>
                  </a:lnTo>
                  <a:lnTo>
                    <a:pt x="94" y="54"/>
                  </a:lnTo>
                  <a:lnTo>
                    <a:pt x="94" y="54"/>
                  </a:lnTo>
                  <a:lnTo>
                    <a:pt x="80" y="56"/>
                  </a:lnTo>
                  <a:lnTo>
                    <a:pt x="70" y="60"/>
                  </a:lnTo>
                  <a:lnTo>
                    <a:pt x="70" y="60"/>
                  </a:lnTo>
                  <a:lnTo>
                    <a:pt x="64" y="68"/>
                  </a:lnTo>
                  <a:lnTo>
                    <a:pt x="62" y="78"/>
                  </a:lnTo>
                  <a:lnTo>
                    <a:pt x="62" y="78"/>
                  </a:lnTo>
                  <a:lnTo>
                    <a:pt x="64" y="84"/>
                  </a:lnTo>
                  <a:lnTo>
                    <a:pt x="68" y="92"/>
                  </a:lnTo>
                  <a:lnTo>
                    <a:pt x="68" y="92"/>
                  </a:lnTo>
                  <a:lnTo>
                    <a:pt x="74" y="96"/>
                  </a:lnTo>
                  <a:lnTo>
                    <a:pt x="84" y="102"/>
                  </a:lnTo>
                  <a:lnTo>
                    <a:pt x="84" y="102"/>
                  </a:lnTo>
                  <a:lnTo>
                    <a:pt x="118" y="114"/>
                  </a:lnTo>
                  <a:lnTo>
                    <a:pt x="118" y="114"/>
                  </a:lnTo>
                  <a:lnTo>
                    <a:pt x="160" y="130"/>
                  </a:lnTo>
                  <a:lnTo>
                    <a:pt x="160" y="130"/>
                  </a:lnTo>
                  <a:lnTo>
                    <a:pt x="174" y="138"/>
                  </a:lnTo>
                  <a:lnTo>
                    <a:pt x="188" y="152"/>
                  </a:lnTo>
                  <a:lnTo>
                    <a:pt x="188" y="152"/>
                  </a:lnTo>
                  <a:lnTo>
                    <a:pt x="193" y="160"/>
                  </a:lnTo>
                  <a:lnTo>
                    <a:pt x="199" y="170"/>
                  </a:lnTo>
                  <a:lnTo>
                    <a:pt x="201" y="180"/>
                  </a:lnTo>
                  <a:lnTo>
                    <a:pt x="201" y="192"/>
                  </a:lnTo>
                  <a:lnTo>
                    <a:pt x="201" y="192"/>
                  </a:lnTo>
                  <a:lnTo>
                    <a:pt x="201" y="204"/>
                  </a:lnTo>
                  <a:lnTo>
                    <a:pt x="199" y="214"/>
                  </a:lnTo>
                  <a:lnTo>
                    <a:pt x="195" y="224"/>
                  </a:lnTo>
                  <a:lnTo>
                    <a:pt x="188" y="234"/>
                  </a:lnTo>
                  <a:lnTo>
                    <a:pt x="188" y="234"/>
                  </a:lnTo>
                  <a:lnTo>
                    <a:pt x="180" y="242"/>
                  </a:lnTo>
                  <a:lnTo>
                    <a:pt x="172" y="250"/>
                  </a:lnTo>
                  <a:lnTo>
                    <a:pt x="164" y="256"/>
                  </a:lnTo>
                  <a:lnTo>
                    <a:pt x="152" y="262"/>
                  </a:lnTo>
                  <a:lnTo>
                    <a:pt x="152" y="262"/>
                  </a:lnTo>
                  <a:lnTo>
                    <a:pt x="140" y="266"/>
                  </a:lnTo>
                  <a:lnTo>
                    <a:pt x="128" y="268"/>
                  </a:lnTo>
                  <a:lnTo>
                    <a:pt x="114" y="270"/>
                  </a:lnTo>
                  <a:lnTo>
                    <a:pt x="100" y="272"/>
                  </a:lnTo>
                  <a:lnTo>
                    <a:pt x="100" y="272"/>
                  </a:lnTo>
                  <a:lnTo>
                    <a:pt x="86" y="270"/>
                  </a:lnTo>
                  <a:lnTo>
                    <a:pt x="72" y="268"/>
                  </a:lnTo>
                  <a:lnTo>
                    <a:pt x="60" y="266"/>
                  </a:lnTo>
                  <a:lnTo>
                    <a:pt x="48" y="262"/>
                  </a:lnTo>
                  <a:lnTo>
                    <a:pt x="48" y="26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6" name="Freeform 20">
              <a:extLst>
                <a:ext uri="{FF2B5EF4-FFF2-40B4-BE49-F238E27FC236}">
                  <a16:creationId xmlns:a16="http://schemas.microsoft.com/office/drawing/2014/main" id="{FDD25558-B3D1-42F6-8966-787DDCFFECB3}"/>
                </a:ext>
              </a:extLst>
            </p:cNvPr>
            <p:cNvSpPr>
              <a:spLocks/>
            </p:cNvSpPr>
            <p:nvPr userDrawn="1"/>
          </p:nvSpPr>
          <p:spPr bwMode="auto">
            <a:xfrm>
              <a:off x="9137650" y="2503488"/>
              <a:ext cx="317500" cy="431800"/>
            </a:xfrm>
            <a:custGeom>
              <a:avLst/>
              <a:gdLst>
                <a:gd name="T0" fmla="*/ 36 w 200"/>
                <a:gd name="T1" fmla="*/ 256 h 272"/>
                <a:gd name="T2" fmla="*/ 12 w 200"/>
                <a:gd name="T3" fmla="*/ 232 h 272"/>
                <a:gd name="T4" fmla="*/ 2 w 200"/>
                <a:gd name="T5" fmla="*/ 212 h 272"/>
                <a:gd name="T6" fmla="*/ 0 w 200"/>
                <a:gd name="T7" fmla="*/ 184 h 272"/>
                <a:gd name="T8" fmla="*/ 2 w 200"/>
                <a:gd name="T9" fmla="*/ 180 h 272"/>
                <a:gd name="T10" fmla="*/ 54 w 200"/>
                <a:gd name="T11" fmla="*/ 178 h 272"/>
                <a:gd name="T12" fmla="*/ 62 w 200"/>
                <a:gd name="T13" fmla="*/ 182 h 272"/>
                <a:gd name="T14" fmla="*/ 62 w 200"/>
                <a:gd name="T15" fmla="*/ 192 h 272"/>
                <a:gd name="T16" fmla="*/ 74 w 200"/>
                <a:gd name="T17" fmla="*/ 208 h 272"/>
                <a:gd name="T18" fmla="*/ 88 w 200"/>
                <a:gd name="T19" fmla="*/ 216 h 272"/>
                <a:gd name="T20" fmla="*/ 106 w 200"/>
                <a:gd name="T21" fmla="*/ 218 h 272"/>
                <a:gd name="T22" fmla="*/ 130 w 200"/>
                <a:gd name="T23" fmla="*/ 210 h 272"/>
                <a:gd name="T24" fmla="*/ 138 w 200"/>
                <a:gd name="T25" fmla="*/ 194 h 272"/>
                <a:gd name="T26" fmla="*/ 136 w 200"/>
                <a:gd name="T27" fmla="*/ 184 h 272"/>
                <a:gd name="T28" fmla="*/ 128 w 200"/>
                <a:gd name="T29" fmla="*/ 178 h 272"/>
                <a:gd name="T30" fmla="*/ 88 w 200"/>
                <a:gd name="T31" fmla="*/ 162 h 272"/>
                <a:gd name="T32" fmla="*/ 44 w 200"/>
                <a:gd name="T33" fmla="*/ 144 h 272"/>
                <a:gd name="T34" fmla="*/ 14 w 200"/>
                <a:gd name="T35" fmla="*/ 118 h 272"/>
                <a:gd name="T36" fmla="*/ 4 w 200"/>
                <a:gd name="T37" fmla="*/ 100 h 272"/>
                <a:gd name="T38" fmla="*/ 2 w 200"/>
                <a:gd name="T39" fmla="*/ 78 h 272"/>
                <a:gd name="T40" fmla="*/ 8 w 200"/>
                <a:gd name="T41" fmla="*/ 46 h 272"/>
                <a:gd name="T42" fmla="*/ 20 w 200"/>
                <a:gd name="T43" fmla="*/ 28 h 272"/>
                <a:gd name="T44" fmla="*/ 48 w 200"/>
                <a:gd name="T45" fmla="*/ 10 h 272"/>
                <a:gd name="T46" fmla="*/ 70 w 200"/>
                <a:gd name="T47" fmla="*/ 2 h 272"/>
                <a:gd name="T48" fmla="*/ 96 w 200"/>
                <a:gd name="T49" fmla="*/ 0 h 272"/>
                <a:gd name="T50" fmla="*/ 138 w 200"/>
                <a:gd name="T51" fmla="*/ 6 h 272"/>
                <a:gd name="T52" fmla="*/ 160 w 200"/>
                <a:gd name="T53" fmla="*/ 18 h 272"/>
                <a:gd name="T54" fmla="*/ 186 w 200"/>
                <a:gd name="T55" fmla="*/ 42 h 272"/>
                <a:gd name="T56" fmla="*/ 196 w 200"/>
                <a:gd name="T57" fmla="*/ 62 h 272"/>
                <a:gd name="T58" fmla="*/ 198 w 200"/>
                <a:gd name="T59" fmla="*/ 88 h 272"/>
                <a:gd name="T60" fmla="*/ 196 w 200"/>
                <a:gd name="T61" fmla="*/ 94 h 272"/>
                <a:gd name="T62" fmla="*/ 144 w 200"/>
                <a:gd name="T63" fmla="*/ 96 h 272"/>
                <a:gd name="T64" fmla="*/ 138 w 200"/>
                <a:gd name="T65" fmla="*/ 92 h 272"/>
                <a:gd name="T66" fmla="*/ 136 w 200"/>
                <a:gd name="T67" fmla="*/ 82 h 272"/>
                <a:gd name="T68" fmla="*/ 126 w 200"/>
                <a:gd name="T69" fmla="*/ 64 h 272"/>
                <a:gd name="T70" fmla="*/ 112 w 200"/>
                <a:gd name="T71" fmla="*/ 56 h 272"/>
                <a:gd name="T72" fmla="*/ 94 w 200"/>
                <a:gd name="T73" fmla="*/ 54 h 272"/>
                <a:gd name="T74" fmla="*/ 70 w 200"/>
                <a:gd name="T75" fmla="*/ 60 h 272"/>
                <a:gd name="T76" fmla="*/ 62 w 200"/>
                <a:gd name="T77" fmla="*/ 78 h 272"/>
                <a:gd name="T78" fmla="*/ 68 w 200"/>
                <a:gd name="T79" fmla="*/ 92 h 272"/>
                <a:gd name="T80" fmla="*/ 84 w 200"/>
                <a:gd name="T81" fmla="*/ 102 h 272"/>
                <a:gd name="T82" fmla="*/ 160 w 200"/>
                <a:gd name="T83" fmla="*/ 130 h 272"/>
                <a:gd name="T84" fmla="*/ 188 w 200"/>
                <a:gd name="T85" fmla="*/ 152 h 272"/>
                <a:gd name="T86" fmla="*/ 198 w 200"/>
                <a:gd name="T87" fmla="*/ 170 h 272"/>
                <a:gd name="T88" fmla="*/ 200 w 200"/>
                <a:gd name="T89" fmla="*/ 192 h 272"/>
                <a:gd name="T90" fmla="*/ 194 w 200"/>
                <a:gd name="T91" fmla="*/ 224 h 272"/>
                <a:gd name="T92" fmla="*/ 182 w 200"/>
                <a:gd name="T93" fmla="*/ 242 h 272"/>
                <a:gd name="T94" fmla="*/ 154 w 200"/>
                <a:gd name="T95" fmla="*/ 262 h 272"/>
                <a:gd name="T96" fmla="*/ 128 w 200"/>
                <a:gd name="T97" fmla="*/ 268 h 272"/>
                <a:gd name="T98" fmla="*/ 100 w 200"/>
                <a:gd name="T99" fmla="*/ 272 h 272"/>
                <a:gd name="T100" fmla="*/ 60 w 200"/>
                <a:gd name="T101" fmla="*/ 26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0" h="272">
                  <a:moveTo>
                    <a:pt x="48" y="262"/>
                  </a:moveTo>
                  <a:lnTo>
                    <a:pt x="48" y="262"/>
                  </a:lnTo>
                  <a:lnTo>
                    <a:pt x="36" y="256"/>
                  </a:lnTo>
                  <a:lnTo>
                    <a:pt x="28" y="250"/>
                  </a:lnTo>
                  <a:lnTo>
                    <a:pt x="20" y="242"/>
                  </a:lnTo>
                  <a:lnTo>
                    <a:pt x="12" y="232"/>
                  </a:lnTo>
                  <a:lnTo>
                    <a:pt x="12" y="232"/>
                  </a:lnTo>
                  <a:lnTo>
                    <a:pt x="6" y="222"/>
                  </a:lnTo>
                  <a:lnTo>
                    <a:pt x="2" y="212"/>
                  </a:lnTo>
                  <a:lnTo>
                    <a:pt x="0" y="202"/>
                  </a:lnTo>
                  <a:lnTo>
                    <a:pt x="0" y="190"/>
                  </a:lnTo>
                  <a:lnTo>
                    <a:pt x="0" y="184"/>
                  </a:lnTo>
                  <a:lnTo>
                    <a:pt x="0" y="184"/>
                  </a:lnTo>
                  <a:lnTo>
                    <a:pt x="2" y="180"/>
                  </a:lnTo>
                  <a:lnTo>
                    <a:pt x="2" y="180"/>
                  </a:lnTo>
                  <a:lnTo>
                    <a:pt x="6" y="178"/>
                  </a:lnTo>
                  <a:lnTo>
                    <a:pt x="54" y="178"/>
                  </a:lnTo>
                  <a:lnTo>
                    <a:pt x="54" y="178"/>
                  </a:lnTo>
                  <a:lnTo>
                    <a:pt x="60" y="178"/>
                  </a:lnTo>
                  <a:lnTo>
                    <a:pt x="60" y="178"/>
                  </a:lnTo>
                  <a:lnTo>
                    <a:pt x="62" y="182"/>
                  </a:lnTo>
                  <a:lnTo>
                    <a:pt x="62" y="186"/>
                  </a:lnTo>
                  <a:lnTo>
                    <a:pt x="62" y="186"/>
                  </a:lnTo>
                  <a:lnTo>
                    <a:pt x="62" y="192"/>
                  </a:lnTo>
                  <a:lnTo>
                    <a:pt x="64" y="198"/>
                  </a:lnTo>
                  <a:lnTo>
                    <a:pt x="68" y="204"/>
                  </a:lnTo>
                  <a:lnTo>
                    <a:pt x="74" y="208"/>
                  </a:lnTo>
                  <a:lnTo>
                    <a:pt x="74" y="208"/>
                  </a:lnTo>
                  <a:lnTo>
                    <a:pt x="80" y="212"/>
                  </a:lnTo>
                  <a:lnTo>
                    <a:pt x="88" y="216"/>
                  </a:lnTo>
                  <a:lnTo>
                    <a:pt x="96" y="218"/>
                  </a:lnTo>
                  <a:lnTo>
                    <a:pt x="106" y="218"/>
                  </a:lnTo>
                  <a:lnTo>
                    <a:pt x="106" y="218"/>
                  </a:lnTo>
                  <a:lnTo>
                    <a:pt x="120" y="216"/>
                  </a:lnTo>
                  <a:lnTo>
                    <a:pt x="126" y="214"/>
                  </a:lnTo>
                  <a:lnTo>
                    <a:pt x="130" y="210"/>
                  </a:lnTo>
                  <a:lnTo>
                    <a:pt x="130" y="210"/>
                  </a:lnTo>
                  <a:lnTo>
                    <a:pt x="136" y="202"/>
                  </a:lnTo>
                  <a:lnTo>
                    <a:pt x="138" y="194"/>
                  </a:lnTo>
                  <a:lnTo>
                    <a:pt x="138" y="194"/>
                  </a:lnTo>
                  <a:lnTo>
                    <a:pt x="138" y="188"/>
                  </a:lnTo>
                  <a:lnTo>
                    <a:pt x="136" y="184"/>
                  </a:lnTo>
                  <a:lnTo>
                    <a:pt x="132" y="180"/>
                  </a:lnTo>
                  <a:lnTo>
                    <a:pt x="128" y="178"/>
                  </a:lnTo>
                  <a:lnTo>
                    <a:pt x="128" y="178"/>
                  </a:lnTo>
                  <a:lnTo>
                    <a:pt x="116" y="172"/>
                  </a:lnTo>
                  <a:lnTo>
                    <a:pt x="96" y="164"/>
                  </a:lnTo>
                  <a:lnTo>
                    <a:pt x="88" y="162"/>
                  </a:lnTo>
                  <a:lnTo>
                    <a:pt x="88" y="162"/>
                  </a:lnTo>
                  <a:lnTo>
                    <a:pt x="64" y="154"/>
                  </a:lnTo>
                  <a:lnTo>
                    <a:pt x="44" y="144"/>
                  </a:lnTo>
                  <a:lnTo>
                    <a:pt x="44" y="144"/>
                  </a:lnTo>
                  <a:lnTo>
                    <a:pt x="28" y="134"/>
                  </a:lnTo>
                  <a:lnTo>
                    <a:pt x="14" y="118"/>
                  </a:lnTo>
                  <a:lnTo>
                    <a:pt x="14" y="118"/>
                  </a:lnTo>
                  <a:lnTo>
                    <a:pt x="8" y="110"/>
                  </a:lnTo>
                  <a:lnTo>
                    <a:pt x="4" y="100"/>
                  </a:lnTo>
                  <a:lnTo>
                    <a:pt x="2" y="90"/>
                  </a:lnTo>
                  <a:lnTo>
                    <a:pt x="2" y="78"/>
                  </a:lnTo>
                  <a:lnTo>
                    <a:pt x="2" y="78"/>
                  </a:lnTo>
                  <a:lnTo>
                    <a:pt x="2" y="66"/>
                  </a:lnTo>
                  <a:lnTo>
                    <a:pt x="4" y="56"/>
                  </a:lnTo>
                  <a:lnTo>
                    <a:pt x="8" y="46"/>
                  </a:lnTo>
                  <a:lnTo>
                    <a:pt x="14" y="38"/>
                  </a:lnTo>
                  <a:lnTo>
                    <a:pt x="14" y="38"/>
                  </a:lnTo>
                  <a:lnTo>
                    <a:pt x="20" y="28"/>
                  </a:lnTo>
                  <a:lnTo>
                    <a:pt x="28" y="22"/>
                  </a:lnTo>
                  <a:lnTo>
                    <a:pt x="38" y="16"/>
                  </a:lnTo>
                  <a:lnTo>
                    <a:pt x="48" y="10"/>
                  </a:lnTo>
                  <a:lnTo>
                    <a:pt x="48" y="10"/>
                  </a:lnTo>
                  <a:lnTo>
                    <a:pt x="58" y="6"/>
                  </a:lnTo>
                  <a:lnTo>
                    <a:pt x="70" y="2"/>
                  </a:lnTo>
                  <a:lnTo>
                    <a:pt x="84" y="2"/>
                  </a:lnTo>
                  <a:lnTo>
                    <a:pt x="96" y="0"/>
                  </a:lnTo>
                  <a:lnTo>
                    <a:pt x="96" y="0"/>
                  </a:lnTo>
                  <a:lnTo>
                    <a:pt x="110" y="2"/>
                  </a:lnTo>
                  <a:lnTo>
                    <a:pt x="124" y="4"/>
                  </a:lnTo>
                  <a:lnTo>
                    <a:pt x="138" y="6"/>
                  </a:lnTo>
                  <a:lnTo>
                    <a:pt x="150" y="12"/>
                  </a:lnTo>
                  <a:lnTo>
                    <a:pt x="150" y="12"/>
                  </a:lnTo>
                  <a:lnTo>
                    <a:pt x="160" y="18"/>
                  </a:lnTo>
                  <a:lnTo>
                    <a:pt x="170" y="24"/>
                  </a:lnTo>
                  <a:lnTo>
                    <a:pt x="178" y="32"/>
                  </a:lnTo>
                  <a:lnTo>
                    <a:pt x="186" y="42"/>
                  </a:lnTo>
                  <a:lnTo>
                    <a:pt x="186" y="42"/>
                  </a:lnTo>
                  <a:lnTo>
                    <a:pt x="192" y="52"/>
                  </a:lnTo>
                  <a:lnTo>
                    <a:pt x="196" y="62"/>
                  </a:lnTo>
                  <a:lnTo>
                    <a:pt x="198" y="74"/>
                  </a:lnTo>
                  <a:lnTo>
                    <a:pt x="198" y="86"/>
                  </a:lnTo>
                  <a:lnTo>
                    <a:pt x="198" y="88"/>
                  </a:lnTo>
                  <a:lnTo>
                    <a:pt x="198" y="88"/>
                  </a:lnTo>
                  <a:lnTo>
                    <a:pt x="196" y="94"/>
                  </a:lnTo>
                  <a:lnTo>
                    <a:pt x="196" y="94"/>
                  </a:lnTo>
                  <a:lnTo>
                    <a:pt x="192" y="96"/>
                  </a:lnTo>
                  <a:lnTo>
                    <a:pt x="144" y="96"/>
                  </a:lnTo>
                  <a:lnTo>
                    <a:pt x="144" y="96"/>
                  </a:lnTo>
                  <a:lnTo>
                    <a:pt x="140" y="94"/>
                  </a:lnTo>
                  <a:lnTo>
                    <a:pt x="140" y="94"/>
                  </a:lnTo>
                  <a:lnTo>
                    <a:pt x="138" y="92"/>
                  </a:lnTo>
                  <a:lnTo>
                    <a:pt x="138" y="88"/>
                  </a:lnTo>
                  <a:lnTo>
                    <a:pt x="138" y="88"/>
                  </a:lnTo>
                  <a:lnTo>
                    <a:pt x="136" y="82"/>
                  </a:lnTo>
                  <a:lnTo>
                    <a:pt x="134" y="76"/>
                  </a:lnTo>
                  <a:lnTo>
                    <a:pt x="130" y="70"/>
                  </a:lnTo>
                  <a:lnTo>
                    <a:pt x="126" y="64"/>
                  </a:lnTo>
                  <a:lnTo>
                    <a:pt x="126" y="64"/>
                  </a:lnTo>
                  <a:lnTo>
                    <a:pt x="120" y="60"/>
                  </a:lnTo>
                  <a:lnTo>
                    <a:pt x="112" y="56"/>
                  </a:lnTo>
                  <a:lnTo>
                    <a:pt x="104" y="54"/>
                  </a:lnTo>
                  <a:lnTo>
                    <a:pt x="94" y="54"/>
                  </a:lnTo>
                  <a:lnTo>
                    <a:pt x="94" y="54"/>
                  </a:lnTo>
                  <a:lnTo>
                    <a:pt x="80" y="56"/>
                  </a:lnTo>
                  <a:lnTo>
                    <a:pt x="70" y="60"/>
                  </a:lnTo>
                  <a:lnTo>
                    <a:pt x="70" y="60"/>
                  </a:lnTo>
                  <a:lnTo>
                    <a:pt x="64" y="68"/>
                  </a:lnTo>
                  <a:lnTo>
                    <a:pt x="62" y="78"/>
                  </a:lnTo>
                  <a:lnTo>
                    <a:pt x="62" y="78"/>
                  </a:lnTo>
                  <a:lnTo>
                    <a:pt x="64" y="84"/>
                  </a:lnTo>
                  <a:lnTo>
                    <a:pt x="68" y="92"/>
                  </a:lnTo>
                  <a:lnTo>
                    <a:pt x="68" y="92"/>
                  </a:lnTo>
                  <a:lnTo>
                    <a:pt x="74" y="96"/>
                  </a:lnTo>
                  <a:lnTo>
                    <a:pt x="84" y="102"/>
                  </a:lnTo>
                  <a:lnTo>
                    <a:pt x="84" y="102"/>
                  </a:lnTo>
                  <a:lnTo>
                    <a:pt x="118" y="114"/>
                  </a:lnTo>
                  <a:lnTo>
                    <a:pt x="118" y="114"/>
                  </a:lnTo>
                  <a:lnTo>
                    <a:pt x="160" y="130"/>
                  </a:lnTo>
                  <a:lnTo>
                    <a:pt x="160" y="130"/>
                  </a:lnTo>
                  <a:lnTo>
                    <a:pt x="174" y="138"/>
                  </a:lnTo>
                  <a:lnTo>
                    <a:pt x="188" y="152"/>
                  </a:lnTo>
                  <a:lnTo>
                    <a:pt x="188" y="152"/>
                  </a:lnTo>
                  <a:lnTo>
                    <a:pt x="194" y="160"/>
                  </a:lnTo>
                  <a:lnTo>
                    <a:pt x="198" y="170"/>
                  </a:lnTo>
                  <a:lnTo>
                    <a:pt x="200" y="180"/>
                  </a:lnTo>
                  <a:lnTo>
                    <a:pt x="200" y="192"/>
                  </a:lnTo>
                  <a:lnTo>
                    <a:pt x="200" y="192"/>
                  </a:lnTo>
                  <a:lnTo>
                    <a:pt x="200" y="204"/>
                  </a:lnTo>
                  <a:lnTo>
                    <a:pt x="198" y="214"/>
                  </a:lnTo>
                  <a:lnTo>
                    <a:pt x="194" y="224"/>
                  </a:lnTo>
                  <a:lnTo>
                    <a:pt x="188" y="234"/>
                  </a:lnTo>
                  <a:lnTo>
                    <a:pt x="188" y="234"/>
                  </a:lnTo>
                  <a:lnTo>
                    <a:pt x="182" y="242"/>
                  </a:lnTo>
                  <a:lnTo>
                    <a:pt x="174" y="250"/>
                  </a:lnTo>
                  <a:lnTo>
                    <a:pt x="164" y="256"/>
                  </a:lnTo>
                  <a:lnTo>
                    <a:pt x="154" y="262"/>
                  </a:lnTo>
                  <a:lnTo>
                    <a:pt x="154" y="262"/>
                  </a:lnTo>
                  <a:lnTo>
                    <a:pt x="142" y="266"/>
                  </a:lnTo>
                  <a:lnTo>
                    <a:pt x="128" y="268"/>
                  </a:lnTo>
                  <a:lnTo>
                    <a:pt x="116" y="270"/>
                  </a:lnTo>
                  <a:lnTo>
                    <a:pt x="100" y="272"/>
                  </a:lnTo>
                  <a:lnTo>
                    <a:pt x="100" y="272"/>
                  </a:lnTo>
                  <a:lnTo>
                    <a:pt x="86" y="270"/>
                  </a:lnTo>
                  <a:lnTo>
                    <a:pt x="72" y="268"/>
                  </a:lnTo>
                  <a:lnTo>
                    <a:pt x="60" y="266"/>
                  </a:lnTo>
                  <a:lnTo>
                    <a:pt x="48" y="262"/>
                  </a:lnTo>
                  <a:lnTo>
                    <a:pt x="48" y="26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7" name="Freeform 21">
              <a:extLst>
                <a:ext uri="{FF2B5EF4-FFF2-40B4-BE49-F238E27FC236}">
                  <a16:creationId xmlns:a16="http://schemas.microsoft.com/office/drawing/2014/main" id="{D628E520-6D79-4FDA-9A2D-55D0452F22AC}"/>
                </a:ext>
              </a:extLst>
            </p:cNvPr>
            <p:cNvSpPr>
              <a:spLocks/>
            </p:cNvSpPr>
            <p:nvPr userDrawn="1"/>
          </p:nvSpPr>
          <p:spPr bwMode="auto">
            <a:xfrm>
              <a:off x="9525000" y="2509838"/>
              <a:ext cx="98425" cy="419100"/>
            </a:xfrm>
            <a:custGeom>
              <a:avLst/>
              <a:gdLst>
                <a:gd name="T0" fmla="*/ 2 w 62"/>
                <a:gd name="T1" fmla="*/ 262 h 264"/>
                <a:gd name="T2" fmla="*/ 2 w 62"/>
                <a:gd name="T3" fmla="*/ 262 h 264"/>
                <a:gd name="T4" fmla="*/ 0 w 62"/>
                <a:gd name="T5" fmla="*/ 258 h 264"/>
                <a:gd name="T6" fmla="*/ 0 w 62"/>
                <a:gd name="T7" fmla="*/ 6 h 264"/>
                <a:gd name="T8" fmla="*/ 0 w 62"/>
                <a:gd name="T9" fmla="*/ 6 h 264"/>
                <a:gd name="T10" fmla="*/ 2 w 62"/>
                <a:gd name="T11" fmla="*/ 2 h 264"/>
                <a:gd name="T12" fmla="*/ 2 w 62"/>
                <a:gd name="T13" fmla="*/ 2 h 264"/>
                <a:gd name="T14" fmla="*/ 6 w 62"/>
                <a:gd name="T15" fmla="*/ 0 h 264"/>
                <a:gd name="T16" fmla="*/ 56 w 62"/>
                <a:gd name="T17" fmla="*/ 0 h 264"/>
                <a:gd name="T18" fmla="*/ 56 w 62"/>
                <a:gd name="T19" fmla="*/ 0 h 264"/>
                <a:gd name="T20" fmla="*/ 60 w 62"/>
                <a:gd name="T21" fmla="*/ 2 h 264"/>
                <a:gd name="T22" fmla="*/ 60 w 62"/>
                <a:gd name="T23" fmla="*/ 2 h 264"/>
                <a:gd name="T24" fmla="*/ 62 w 62"/>
                <a:gd name="T25" fmla="*/ 6 h 264"/>
                <a:gd name="T26" fmla="*/ 62 w 62"/>
                <a:gd name="T27" fmla="*/ 258 h 264"/>
                <a:gd name="T28" fmla="*/ 62 w 62"/>
                <a:gd name="T29" fmla="*/ 258 h 264"/>
                <a:gd name="T30" fmla="*/ 60 w 62"/>
                <a:gd name="T31" fmla="*/ 262 h 264"/>
                <a:gd name="T32" fmla="*/ 60 w 62"/>
                <a:gd name="T33" fmla="*/ 262 h 264"/>
                <a:gd name="T34" fmla="*/ 56 w 62"/>
                <a:gd name="T35" fmla="*/ 264 h 264"/>
                <a:gd name="T36" fmla="*/ 6 w 62"/>
                <a:gd name="T37" fmla="*/ 264 h 264"/>
                <a:gd name="T38" fmla="*/ 6 w 62"/>
                <a:gd name="T39" fmla="*/ 264 h 264"/>
                <a:gd name="T40" fmla="*/ 2 w 62"/>
                <a:gd name="T41" fmla="*/ 262 h 264"/>
                <a:gd name="T42" fmla="*/ 2 w 62"/>
                <a:gd name="T43" fmla="*/ 2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264">
                  <a:moveTo>
                    <a:pt x="2" y="262"/>
                  </a:moveTo>
                  <a:lnTo>
                    <a:pt x="2" y="262"/>
                  </a:lnTo>
                  <a:lnTo>
                    <a:pt x="0" y="258"/>
                  </a:lnTo>
                  <a:lnTo>
                    <a:pt x="0" y="6"/>
                  </a:lnTo>
                  <a:lnTo>
                    <a:pt x="0" y="6"/>
                  </a:lnTo>
                  <a:lnTo>
                    <a:pt x="2" y="2"/>
                  </a:lnTo>
                  <a:lnTo>
                    <a:pt x="2" y="2"/>
                  </a:lnTo>
                  <a:lnTo>
                    <a:pt x="6" y="0"/>
                  </a:lnTo>
                  <a:lnTo>
                    <a:pt x="56" y="0"/>
                  </a:lnTo>
                  <a:lnTo>
                    <a:pt x="56" y="0"/>
                  </a:lnTo>
                  <a:lnTo>
                    <a:pt x="60" y="2"/>
                  </a:lnTo>
                  <a:lnTo>
                    <a:pt x="60" y="2"/>
                  </a:lnTo>
                  <a:lnTo>
                    <a:pt x="62" y="6"/>
                  </a:lnTo>
                  <a:lnTo>
                    <a:pt x="62" y="258"/>
                  </a:lnTo>
                  <a:lnTo>
                    <a:pt x="62" y="258"/>
                  </a:lnTo>
                  <a:lnTo>
                    <a:pt x="60" y="262"/>
                  </a:lnTo>
                  <a:lnTo>
                    <a:pt x="60" y="262"/>
                  </a:lnTo>
                  <a:lnTo>
                    <a:pt x="56" y="264"/>
                  </a:lnTo>
                  <a:lnTo>
                    <a:pt x="6" y="264"/>
                  </a:lnTo>
                  <a:lnTo>
                    <a:pt x="6" y="264"/>
                  </a:lnTo>
                  <a:lnTo>
                    <a:pt x="2" y="262"/>
                  </a:lnTo>
                  <a:lnTo>
                    <a:pt x="2" y="26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8" name="Freeform 22">
              <a:extLst>
                <a:ext uri="{FF2B5EF4-FFF2-40B4-BE49-F238E27FC236}">
                  <a16:creationId xmlns:a16="http://schemas.microsoft.com/office/drawing/2014/main" id="{14B19E1F-510B-4FBA-8C2C-B19BA7D2A3E1}"/>
                </a:ext>
              </a:extLst>
            </p:cNvPr>
            <p:cNvSpPr>
              <a:spLocks noEditPoints="1"/>
            </p:cNvSpPr>
            <p:nvPr userDrawn="1"/>
          </p:nvSpPr>
          <p:spPr bwMode="auto">
            <a:xfrm>
              <a:off x="9699625" y="2503488"/>
              <a:ext cx="327025" cy="431800"/>
            </a:xfrm>
            <a:custGeom>
              <a:avLst/>
              <a:gdLst>
                <a:gd name="T0" fmla="*/ 48 w 206"/>
                <a:gd name="T1" fmla="*/ 260 h 272"/>
                <a:gd name="T2" fmla="*/ 28 w 206"/>
                <a:gd name="T3" fmla="*/ 246 h 272"/>
                <a:gd name="T4" fmla="*/ 12 w 206"/>
                <a:gd name="T5" fmla="*/ 226 h 272"/>
                <a:gd name="T6" fmla="*/ 6 w 206"/>
                <a:gd name="T7" fmla="*/ 214 h 272"/>
                <a:gd name="T8" fmla="*/ 0 w 206"/>
                <a:gd name="T9" fmla="*/ 188 h 272"/>
                <a:gd name="T10" fmla="*/ 0 w 206"/>
                <a:gd name="T11" fmla="*/ 98 h 272"/>
                <a:gd name="T12" fmla="*/ 0 w 206"/>
                <a:gd name="T13" fmla="*/ 84 h 272"/>
                <a:gd name="T14" fmla="*/ 6 w 206"/>
                <a:gd name="T15" fmla="*/ 58 h 272"/>
                <a:gd name="T16" fmla="*/ 12 w 206"/>
                <a:gd name="T17" fmla="*/ 48 h 272"/>
                <a:gd name="T18" fmla="*/ 28 w 206"/>
                <a:gd name="T19" fmla="*/ 28 h 272"/>
                <a:gd name="T20" fmla="*/ 48 w 206"/>
                <a:gd name="T21" fmla="*/ 12 h 272"/>
                <a:gd name="T22" fmla="*/ 60 w 206"/>
                <a:gd name="T23" fmla="*/ 8 h 272"/>
                <a:gd name="T24" fmla="*/ 88 w 206"/>
                <a:gd name="T25" fmla="*/ 2 h 272"/>
                <a:gd name="T26" fmla="*/ 102 w 206"/>
                <a:gd name="T27" fmla="*/ 0 h 272"/>
                <a:gd name="T28" fmla="*/ 132 w 206"/>
                <a:gd name="T29" fmla="*/ 4 h 272"/>
                <a:gd name="T30" fmla="*/ 156 w 206"/>
                <a:gd name="T31" fmla="*/ 12 h 272"/>
                <a:gd name="T32" fmla="*/ 168 w 206"/>
                <a:gd name="T33" fmla="*/ 20 h 272"/>
                <a:gd name="T34" fmla="*/ 186 w 206"/>
                <a:gd name="T35" fmla="*/ 36 h 272"/>
                <a:gd name="T36" fmla="*/ 192 w 206"/>
                <a:gd name="T37" fmla="*/ 48 h 272"/>
                <a:gd name="T38" fmla="*/ 202 w 206"/>
                <a:gd name="T39" fmla="*/ 72 h 272"/>
                <a:gd name="T40" fmla="*/ 206 w 206"/>
                <a:gd name="T41" fmla="*/ 98 h 272"/>
                <a:gd name="T42" fmla="*/ 206 w 206"/>
                <a:gd name="T43" fmla="*/ 174 h 272"/>
                <a:gd name="T44" fmla="*/ 202 w 206"/>
                <a:gd name="T45" fmla="*/ 202 h 272"/>
                <a:gd name="T46" fmla="*/ 192 w 206"/>
                <a:gd name="T47" fmla="*/ 226 h 272"/>
                <a:gd name="T48" fmla="*/ 186 w 206"/>
                <a:gd name="T49" fmla="*/ 236 h 272"/>
                <a:gd name="T50" fmla="*/ 168 w 206"/>
                <a:gd name="T51" fmla="*/ 254 h 272"/>
                <a:gd name="T52" fmla="*/ 156 w 206"/>
                <a:gd name="T53" fmla="*/ 260 h 272"/>
                <a:gd name="T54" fmla="*/ 132 w 206"/>
                <a:gd name="T55" fmla="*/ 270 h 272"/>
                <a:gd name="T56" fmla="*/ 102 w 206"/>
                <a:gd name="T57" fmla="*/ 272 h 272"/>
                <a:gd name="T58" fmla="*/ 88 w 206"/>
                <a:gd name="T59" fmla="*/ 272 h 272"/>
                <a:gd name="T60" fmla="*/ 60 w 206"/>
                <a:gd name="T61" fmla="*/ 266 h 272"/>
                <a:gd name="T62" fmla="*/ 48 w 206"/>
                <a:gd name="T63" fmla="*/ 260 h 272"/>
                <a:gd name="T64" fmla="*/ 132 w 206"/>
                <a:gd name="T65" fmla="*/ 208 h 272"/>
                <a:gd name="T66" fmla="*/ 140 w 206"/>
                <a:gd name="T67" fmla="*/ 194 h 272"/>
                <a:gd name="T68" fmla="*/ 142 w 206"/>
                <a:gd name="T69" fmla="*/ 176 h 272"/>
                <a:gd name="T70" fmla="*/ 142 w 206"/>
                <a:gd name="T71" fmla="*/ 98 h 272"/>
                <a:gd name="T72" fmla="*/ 140 w 206"/>
                <a:gd name="T73" fmla="*/ 80 h 272"/>
                <a:gd name="T74" fmla="*/ 132 w 206"/>
                <a:gd name="T75" fmla="*/ 66 h 272"/>
                <a:gd name="T76" fmla="*/ 126 w 206"/>
                <a:gd name="T77" fmla="*/ 60 h 272"/>
                <a:gd name="T78" fmla="*/ 112 w 206"/>
                <a:gd name="T79" fmla="*/ 56 h 272"/>
                <a:gd name="T80" fmla="*/ 102 w 206"/>
                <a:gd name="T81" fmla="*/ 54 h 272"/>
                <a:gd name="T82" fmla="*/ 86 w 206"/>
                <a:gd name="T83" fmla="*/ 58 h 272"/>
                <a:gd name="T84" fmla="*/ 74 w 206"/>
                <a:gd name="T85" fmla="*/ 66 h 272"/>
                <a:gd name="T86" fmla="*/ 68 w 206"/>
                <a:gd name="T87" fmla="*/ 72 h 272"/>
                <a:gd name="T88" fmla="*/ 64 w 206"/>
                <a:gd name="T89" fmla="*/ 88 h 272"/>
                <a:gd name="T90" fmla="*/ 62 w 206"/>
                <a:gd name="T91" fmla="*/ 176 h 272"/>
                <a:gd name="T92" fmla="*/ 64 w 206"/>
                <a:gd name="T93" fmla="*/ 186 h 272"/>
                <a:gd name="T94" fmla="*/ 68 w 206"/>
                <a:gd name="T95" fmla="*/ 200 h 272"/>
                <a:gd name="T96" fmla="*/ 74 w 206"/>
                <a:gd name="T97" fmla="*/ 208 h 272"/>
                <a:gd name="T98" fmla="*/ 86 w 206"/>
                <a:gd name="T99" fmla="*/ 216 h 272"/>
                <a:gd name="T100" fmla="*/ 102 w 206"/>
                <a:gd name="T101" fmla="*/ 218 h 272"/>
                <a:gd name="T102" fmla="*/ 112 w 206"/>
                <a:gd name="T103" fmla="*/ 218 h 272"/>
                <a:gd name="T104" fmla="*/ 126 w 206"/>
                <a:gd name="T105" fmla="*/ 212 h 272"/>
                <a:gd name="T106" fmla="*/ 132 w 206"/>
                <a:gd name="T107" fmla="*/ 20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 h="272">
                  <a:moveTo>
                    <a:pt x="48" y="260"/>
                  </a:moveTo>
                  <a:lnTo>
                    <a:pt x="48" y="260"/>
                  </a:lnTo>
                  <a:lnTo>
                    <a:pt x="38" y="254"/>
                  </a:lnTo>
                  <a:lnTo>
                    <a:pt x="28" y="246"/>
                  </a:lnTo>
                  <a:lnTo>
                    <a:pt x="20" y="236"/>
                  </a:lnTo>
                  <a:lnTo>
                    <a:pt x="12" y="226"/>
                  </a:lnTo>
                  <a:lnTo>
                    <a:pt x="12" y="226"/>
                  </a:lnTo>
                  <a:lnTo>
                    <a:pt x="6" y="214"/>
                  </a:lnTo>
                  <a:lnTo>
                    <a:pt x="2" y="202"/>
                  </a:lnTo>
                  <a:lnTo>
                    <a:pt x="0" y="188"/>
                  </a:lnTo>
                  <a:lnTo>
                    <a:pt x="0" y="174"/>
                  </a:lnTo>
                  <a:lnTo>
                    <a:pt x="0" y="98"/>
                  </a:lnTo>
                  <a:lnTo>
                    <a:pt x="0" y="98"/>
                  </a:lnTo>
                  <a:lnTo>
                    <a:pt x="0" y="84"/>
                  </a:lnTo>
                  <a:lnTo>
                    <a:pt x="2" y="72"/>
                  </a:lnTo>
                  <a:lnTo>
                    <a:pt x="6" y="58"/>
                  </a:lnTo>
                  <a:lnTo>
                    <a:pt x="12" y="48"/>
                  </a:lnTo>
                  <a:lnTo>
                    <a:pt x="12" y="48"/>
                  </a:lnTo>
                  <a:lnTo>
                    <a:pt x="20" y="36"/>
                  </a:lnTo>
                  <a:lnTo>
                    <a:pt x="28" y="28"/>
                  </a:lnTo>
                  <a:lnTo>
                    <a:pt x="38" y="20"/>
                  </a:lnTo>
                  <a:lnTo>
                    <a:pt x="48" y="12"/>
                  </a:lnTo>
                  <a:lnTo>
                    <a:pt x="48" y="12"/>
                  </a:lnTo>
                  <a:lnTo>
                    <a:pt x="60" y="8"/>
                  </a:lnTo>
                  <a:lnTo>
                    <a:pt x="74" y="4"/>
                  </a:lnTo>
                  <a:lnTo>
                    <a:pt x="88" y="2"/>
                  </a:lnTo>
                  <a:lnTo>
                    <a:pt x="102" y="0"/>
                  </a:lnTo>
                  <a:lnTo>
                    <a:pt x="102" y="0"/>
                  </a:lnTo>
                  <a:lnTo>
                    <a:pt x="118" y="2"/>
                  </a:lnTo>
                  <a:lnTo>
                    <a:pt x="132" y="4"/>
                  </a:lnTo>
                  <a:lnTo>
                    <a:pt x="144" y="8"/>
                  </a:lnTo>
                  <a:lnTo>
                    <a:pt x="156" y="12"/>
                  </a:lnTo>
                  <a:lnTo>
                    <a:pt x="156" y="12"/>
                  </a:lnTo>
                  <a:lnTo>
                    <a:pt x="168" y="20"/>
                  </a:lnTo>
                  <a:lnTo>
                    <a:pt x="178" y="28"/>
                  </a:lnTo>
                  <a:lnTo>
                    <a:pt x="186" y="36"/>
                  </a:lnTo>
                  <a:lnTo>
                    <a:pt x="192" y="48"/>
                  </a:lnTo>
                  <a:lnTo>
                    <a:pt x="192" y="48"/>
                  </a:lnTo>
                  <a:lnTo>
                    <a:pt x="198" y="58"/>
                  </a:lnTo>
                  <a:lnTo>
                    <a:pt x="202" y="72"/>
                  </a:lnTo>
                  <a:lnTo>
                    <a:pt x="204" y="84"/>
                  </a:lnTo>
                  <a:lnTo>
                    <a:pt x="206" y="98"/>
                  </a:lnTo>
                  <a:lnTo>
                    <a:pt x="206" y="174"/>
                  </a:lnTo>
                  <a:lnTo>
                    <a:pt x="206" y="174"/>
                  </a:lnTo>
                  <a:lnTo>
                    <a:pt x="204" y="188"/>
                  </a:lnTo>
                  <a:lnTo>
                    <a:pt x="202" y="202"/>
                  </a:lnTo>
                  <a:lnTo>
                    <a:pt x="198" y="214"/>
                  </a:lnTo>
                  <a:lnTo>
                    <a:pt x="192" y="226"/>
                  </a:lnTo>
                  <a:lnTo>
                    <a:pt x="192" y="226"/>
                  </a:lnTo>
                  <a:lnTo>
                    <a:pt x="186" y="236"/>
                  </a:lnTo>
                  <a:lnTo>
                    <a:pt x="178" y="246"/>
                  </a:lnTo>
                  <a:lnTo>
                    <a:pt x="168" y="254"/>
                  </a:lnTo>
                  <a:lnTo>
                    <a:pt x="156" y="260"/>
                  </a:lnTo>
                  <a:lnTo>
                    <a:pt x="156" y="260"/>
                  </a:lnTo>
                  <a:lnTo>
                    <a:pt x="144" y="266"/>
                  </a:lnTo>
                  <a:lnTo>
                    <a:pt x="132" y="270"/>
                  </a:lnTo>
                  <a:lnTo>
                    <a:pt x="118" y="272"/>
                  </a:lnTo>
                  <a:lnTo>
                    <a:pt x="102" y="272"/>
                  </a:lnTo>
                  <a:lnTo>
                    <a:pt x="102" y="272"/>
                  </a:lnTo>
                  <a:lnTo>
                    <a:pt x="88" y="272"/>
                  </a:lnTo>
                  <a:lnTo>
                    <a:pt x="74" y="270"/>
                  </a:lnTo>
                  <a:lnTo>
                    <a:pt x="60" y="266"/>
                  </a:lnTo>
                  <a:lnTo>
                    <a:pt x="48" y="260"/>
                  </a:lnTo>
                  <a:lnTo>
                    <a:pt x="48" y="260"/>
                  </a:lnTo>
                  <a:close/>
                  <a:moveTo>
                    <a:pt x="132" y="208"/>
                  </a:moveTo>
                  <a:lnTo>
                    <a:pt x="132" y="208"/>
                  </a:lnTo>
                  <a:lnTo>
                    <a:pt x="136" y="200"/>
                  </a:lnTo>
                  <a:lnTo>
                    <a:pt x="140" y="194"/>
                  </a:lnTo>
                  <a:lnTo>
                    <a:pt x="142" y="186"/>
                  </a:lnTo>
                  <a:lnTo>
                    <a:pt x="142" y="176"/>
                  </a:lnTo>
                  <a:lnTo>
                    <a:pt x="142" y="98"/>
                  </a:lnTo>
                  <a:lnTo>
                    <a:pt x="142" y="98"/>
                  </a:lnTo>
                  <a:lnTo>
                    <a:pt x="142" y="88"/>
                  </a:lnTo>
                  <a:lnTo>
                    <a:pt x="140" y="80"/>
                  </a:lnTo>
                  <a:lnTo>
                    <a:pt x="136" y="72"/>
                  </a:lnTo>
                  <a:lnTo>
                    <a:pt x="132" y="66"/>
                  </a:lnTo>
                  <a:lnTo>
                    <a:pt x="132" y="66"/>
                  </a:lnTo>
                  <a:lnTo>
                    <a:pt x="126" y="60"/>
                  </a:lnTo>
                  <a:lnTo>
                    <a:pt x="118" y="58"/>
                  </a:lnTo>
                  <a:lnTo>
                    <a:pt x="112" y="56"/>
                  </a:lnTo>
                  <a:lnTo>
                    <a:pt x="102" y="54"/>
                  </a:lnTo>
                  <a:lnTo>
                    <a:pt x="102" y="54"/>
                  </a:lnTo>
                  <a:lnTo>
                    <a:pt x="94" y="56"/>
                  </a:lnTo>
                  <a:lnTo>
                    <a:pt x="86" y="58"/>
                  </a:lnTo>
                  <a:lnTo>
                    <a:pt x="80" y="60"/>
                  </a:lnTo>
                  <a:lnTo>
                    <a:pt x="74" y="66"/>
                  </a:lnTo>
                  <a:lnTo>
                    <a:pt x="74" y="66"/>
                  </a:lnTo>
                  <a:lnTo>
                    <a:pt x="68" y="72"/>
                  </a:lnTo>
                  <a:lnTo>
                    <a:pt x="66" y="80"/>
                  </a:lnTo>
                  <a:lnTo>
                    <a:pt x="64" y="88"/>
                  </a:lnTo>
                  <a:lnTo>
                    <a:pt x="62" y="98"/>
                  </a:lnTo>
                  <a:lnTo>
                    <a:pt x="62" y="176"/>
                  </a:lnTo>
                  <a:lnTo>
                    <a:pt x="62" y="176"/>
                  </a:lnTo>
                  <a:lnTo>
                    <a:pt x="64" y="186"/>
                  </a:lnTo>
                  <a:lnTo>
                    <a:pt x="66" y="194"/>
                  </a:lnTo>
                  <a:lnTo>
                    <a:pt x="68" y="200"/>
                  </a:lnTo>
                  <a:lnTo>
                    <a:pt x="74" y="208"/>
                  </a:lnTo>
                  <a:lnTo>
                    <a:pt x="74" y="208"/>
                  </a:lnTo>
                  <a:lnTo>
                    <a:pt x="80" y="212"/>
                  </a:lnTo>
                  <a:lnTo>
                    <a:pt x="86" y="216"/>
                  </a:lnTo>
                  <a:lnTo>
                    <a:pt x="94" y="218"/>
                  </a:lnTo>
                  <a:lnTo>
                    <a:pt x="102" y="218"/>
                  </a:lnTo>
                  <a:lnTo>
                    <a:pt x="102" y="218"/>
                  </a:lnTo>
                  <a:lnTo>
                    <a:pt x="112" y="218"/>
                  </a:lnTo>
                  <a:lnTo>
                    <a:pt x="118" y="216"/>
                  </a:lnTo>
                  <a:lnTo>
                    <a:pt x="126" y="212"/>
                  </a:lnTo>
                  <a:lnTo>
                    <a:pt x="132" y="208"/>
                  </a:lnTo>
                  <a:lnTo>
                    <a:pt x="132" y="20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9" name="Freeform 23">
              <a:extLst>
                <a:ext uri="{FF2B5EF4-FFF2-40B4-BE49-F238E27FC236}">
                  <a16:creationId xmlns:a16="http://schemas.microsoft.com/office/drawing/2014/main" id="{649C9A48-D0EB-4275-9221-B3349229444D}"/>
                </a:ext>
              </a:extLst>
            </p:cNvPr>
            <p:cNvSpPr>
              <a:spLocks/>
            </p:cNvSpPr>
            <p:nvPr userDrawn="1"/>
          </p:nvSpPr>
          <p:spPr bwMode="auto">
            <a:xfrm>
              <a:off x="10099675" y="2509838"/>
              <a:ext cx="333375" cy="419100"/>
            </a:xfrm>
            <a:custGeom>
              <a:avLst/>
              <a:gdLst>
                <a:gd name="T0" fmla="*/ 2 w 210"/>
                <a:gd name="T1" fmla="*/ 262 h 264"/>
                <a:gd name="T2" fmla="*/ 2 w 210"/>
                <a:gd name="T3" fmla="*/ 262 h 264"/>
                <a:gd name="T4" fmla="*/ 0 w 210"/>
                <a:gd name="T5" fmla="*/ 258 h 264"/>
                <a:gd name="T6" fmla="*/ 0 w 210"/>
                <a:gd name="T7" fmla="*/ 6 h 264"/>
                <a:gd name="T8" fmla="*/ 0 w 210"/>
                <a:gd name="T9" fmla="*/ 6 h 264"/>
                <a:gd name="T10" fmla="*/ 2 w 210"/>
                <a:gd name="T11" fmla="*/ 2 h 264"/>
                <a:gd name="T12" fmla="*/ 2 w 210"/>
                <a:gd name="T13" fmla="*/ 2 h 264"/>
                <a:gd name="T14" fmla="*/ 8 w 210"/>
                <a:gd name="T15" fmla="*/ 0 h 264"/>
                <a:gd name="T16" fmla="*/ 54 w 210"/>
                <a:gd name="T17" fmla="*/ 0 h 264"/>
                <a:gd name="T18" fmla="*/ 54 w 210"/>
                <a:gd name="T19" fmla="*/ 0 h 264"/>
                <a:gd name="T20" fmla="*/ 58 w 210"/>
                <a:gd name="T21" fmla="*/ 0 h 264"/>
                <a:gd name="T22" fmla="*/ 62 w 210"/>
                <a:gd name="T23" fmla="*/ 4 h 264"/>
                <a:gd name="T24" fmla="*/ 144 w 210"/>
                <a:gd name="T25" fmla="*/ 144 h 264"/>
                <a:gd name="T26" fmla="*/ 144 w 210"/>
                <a:gd name="T27" fmla="*/ 144 h 264"/>
                <a:gd name="T28" fmla="*/ 146 w 210"/>
                <a:gd name="T29" fmla="*/ 146 h 264"/>
                <a:gd name="T30" fmla="*/ 146 w 210"/>
                <a:gd name="T31" fmla="*/ 146 h 264"/>
                <a:gd name="T32" fmla="*/ 148 w 210"/>
                <a:gd name="T33" fmla="*/ 144 h 264"/>
                <a:gd name="T34" fmla="*/ 148 w 210"/>
                <a:gd name="T35" fmla="*/ 6 h 264"/>
                <a:gd name="T36" fmla="*/ 148 w 210"/>
                <a:gd name="T37" fmla="*/ 6 h 264"/>
                <a:gd name="T38" fmla="*/ 150 w 210"/>
                <a:gd name="T39" fmla="*/ 2 h 264"/>
                <a:gd name="T40" fmla="*/ 150 w 210"/>
                <a:gd name="T41" fmla="*/ 2 h 264"/>
                <a:gd name="T42" fmla="*/ 154 w 210"/>
                <a:gd name="T43" fmla="*/ 0 h 264"/>
                <a:gd name="T44" fmla="*/ 202 w 210"/>
                <a:gd name="T45" fmla="*/ 0 h 264"/>
                <a:gd name="T46" fmla="*/ 202 w 210"/>
                <a:gd name="T47" fmla="*/ 0 h 264"/>
                <a:gd name="T48" fmla="*/ 208 w 210"/>
                <a:gd name="T49" fmla="*/ 2 h 264"/>
                <a:gd name="T50" fmla="*/ 208 w 210"/>
                <a:gd name="T51" fmla="*/ 2 h 264"/>
                <a:gd name="T52" fmla="*/ 210 w 210"/>
                <a:gd name="T53" fmla="*/ 6 h 264"/>
                <a:gd name="T54" fmla="*/ 210 w 210"/>
                <a:gd name="T55" fmla="*/ 258 h 264"/>
                <a:gd name="T56" fmla="*/ 210 w 210"/>
                <a:gd name="T57" fmla="*/ 258 h 264"/>
                <a:gd name="T58" fmla="*/ 208 w 210"/>
                <a:gd name="T59" fmla="*/ 262 h 264"/>
                <a:gd name="T60" fmla="*/ 208 w 210"/>
                <a:gd name="T61" fmla="*/ 262 h 264"/>
                <a:gd name="T62" fmla="*/ 202 w 210"/>
                <a:gd name="T63" fmla="*/ 264 h 264"/>
                <a:gd name="T64" fmla="*/ 156 w 210"/>
                <a:gd name="T65" fmla="*/ 264 h 264"/>
                <a:gd name="T66" fmla="*/ 156 w 210"/>
                <a:gd name="T67" fmla="*/ 264 h 264"/>
                <a:gd name="T68" fmla="*/ 152 w 210"/>
                <a:gd name="T69" fmla="*/ 264 h 264"/>
                <a:gd name="T70" fmla="*/ 148 w 210"/>
                <a:gd name="T71" fmla="*/ 260 h 264"/>
                <a:gd name="T72" fmla="*/ 66 w 210"/>
                <a:gd name="T73" fmla="*/ 118 h 264"/>
                <a:gd name="T74" fmla="*/ 66 w 210"/>
                <a:gd name="T75" fmla="*/ 118 h 264"/>
                <a:gd name="T76" fmla="*/ 64 w 210"/>
                <a:gd name="T77" fmla="*/ 116 h 264"/>
                <a:gd name="T78" fmla="*/ 64 w 210"/>
                <a:gd name="T79" fmla="*/ 116 h 264"/>
                <a:gd name="T80" fmla="*/ 62 w 210"/>
                <a:gd name="T81" fmla="*/ 118 h 264"/>
                <a:gd name="T82" fmla="*/ 62 w 210"/>
                <a:gd name="T83" fmla="*/ 258 h 264"/>
                <a:gd name="T84" fmla="*/ 62 w 210"/>
                <a:gd name="T85" fmla="*/ 258 h 264"/>
                <a:gd name="T86" fmla="*/ 60 w 210"/>
                <a:gd name="T87" fmla="*/ 262 h 264"/>
                <a:gd name="T88" fmla="*/ 60 w 210"/>
                <a:gd name="T89" fmla="*/ 262 h 264"/>
                <a:gd name="T90" fmla="*/ 56 w 210"/>
                <a:gd name="T91" fmla="*/ 264 h 264"/>
                <a:gd name="T92" fmla="*/ 8 w 210"/>
                <a:gd name="T93" fmla="*/ 264 h 264"/>
                <a:gd name="T94" fmla="*/ 8 w 210"/>
                <a:gd name="T95" fmla="*/ 264 h 264"/>
                <a:gd name="T96" fmla="*/ 2 w 210"/>
                <a:gd name="T97" fmla="*/ 262 h 264"/>
                <a:gd name="T98" fmla="*/ 2 w 210"/>
                <a:gd name="T99" fmla="*/ 2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0" h="264">
                  <a:moveTo>
                    <a:pt x="2" y="262"/>
                  </a:moveTo>
                  <a:lnTo>
                    <a:pt x="2" y="262"/>
                  </a:lnTo>
                  <a:lnTo>
                    <a:pt x="0" y="258"/>
                  </a:lnTo>
                  <a:lnTo>
                    <a:pt x="0" y="6"/>
                  </a:lnTo>
                  <a:lnTo>
                    <a:pt x="0" y="6"/>
                  </a:lnTo>
                  <a:lnTo>
                    <a:pt x="2" y="2"/>
                  </a:lnTo>
                  <a:lnTo>
                    <a:pt x="2" y="2"/>
                  </a:lnTo>
                  <a:lnTo>
                    <a:pt x="8" y="0"/>
                  </a:lnTo>
                  <a:lnTo>
                    <a:pt x="54" y="0"/>
                  </a:lnTo>
                  <a:lnTo>
                    <a:pt x="54" y="0"/>
                  </a:lnTo>
                  <a:lnTo>
                    <a:pt x="58" y="0"/>
                  </a:lnTo>
                  <a:lnTo>
                    <a:pt x="62" y="4"/>
                  </a:lnTo>
                  <a:lnTo>
                    <a:pt x="144" y="144"/>
                  </a:lnTo>
                  <a:lnTo>
                    <a:pt x="144" y="144"/>
                  </a:lnTo>
                  <a:lnTo>
                    <a:pt x="146" y="146"/>
                  </a:lnTo>
                  <a:lnTo>
                    <a:pt x="146" y="146"/>
                  </a:lnTo>
                  <a:lnTo>
                    <a:pt x="148" y="144"/>
                  </a:lnTo>
                  <a:lnTo>
                    <a:pt x="148" y="6"/>
                  </a:lnTo>
                  <a:lnTo>
                    <a:pt x="148" y="6"/>
                  </a:lnTo>
                  <a:lnTo>
                    <a:pt x="150" y="2"/>
                  </a:lnTo>
                  <a:lnTo>
                    <a:pt x="150" y="2"/>
                  </a:lnTo>
                  <a:lnTo>
                    <a:pt x="154" y="0"/>
                  </a:lnTo>
                  <a:lnTo>
                    <a:pt x="202" y="0"/>
                  </a:lnTo>
                  <a:lnTo>
                    <a:pt x="202" y="0"/>
                  </a:lnTo>
                  <a:lnTo>
                    <a:pt x="208" y="2"/>
                  </a:lnTo>
                  <a:lnTo>
                    <a:pt x="208" y="2"/>
                  </a:lnTo>
                  <a:lnTo>
                    <a:pt x="210" y="6"/>
                  </a:lnTo>
                  <a:lnTo>
                    <a:pt x="210" y="258"/>
                  </a:lnTo>
                  <a:lnTo>
                    <a:pt x="210" y="258"/>
                  </a:lnTo>
                  <a:lnTo>
                    <a:pt x="208" y="262"/>
                  </a:lnTo>
                  <a:lnTo>
                    <a:pt x="208" y="262"/>
                  </a:lnTo>
                  <a:lnTo>
                    <a:pt x="202" y="264"/>
                  </a:lnTo>
                  <a:lnTo>
                    <a:pt x="156" y="264"/>
                  </a:lnTo>
                  <a:lnTo>
                    <a:pt x="156" y="264"/>
                  </a:lnTo>
                  <a:lnTo>
                    <a:pt x="152" y="264"/>
                  </a:lnTo>
                  <a:lnTo>
                    <a:pt x="148" y="260"/>
                  </a:lnTo>
                  <a:lnTo>
                    <a:pt x="66" y="118"/>
                  </a:lnTo>
                  <a:lnTo>
                    <a:pt x="66" y="118"/>
                  </a:lnTo>
                  <a:lnTo>
                    <a:pt x="64" y="116"/>
                  </a:lnTo>
                  <a:lnTo>
                    <a:pt x="64" y="116"/>
                  </a:lnTo>
                  <a:lnTo>
                    <a:pt x="62" y="118"/>
                  </a:lnTo>
                  <a:lnTo>
                    <a:pt x="62" y="258"/>
                  </a:lnTo>
                  <a:lnTo>
                    <a:pt x="62" y="258"/>
                  </a:lnTo>
                  <a:lnTo>
                    <a:pt x="60" y="262"/>
                  </a:lnTo>
                  <a:lnTo>
                    <a:pt x="60" y="262"/>
                  </a:lnTo>
                  <a:lnTo>
                    <a:pt x="56" y="264"/>
                  </a:lnTo>
                  <a:lnTo>
                    <a:pt x="8" y="264"/>
                  </a:lnTo>
                  <a:lnTo>
                    <a:pt x="8" y="264"/>
                  </a:lnTo>
                  <a:lnTo>
                    <a:pt x="2" y="262"/>
                  </a:lnTo>
                  <a:lnTo>
                    <a:pt x="2" y="26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0" name="Freeform 24">
              <a:extLst>
                <a:ext uri="{FF2B5EF4-FFF2-40B4-BE49-F238E27FC236}">
                  <a16:creationId xmlns:a16="http://schemas.microsoft.com/office/drawing/2014/main" id="{FB550285-58FE-46E9-BEA1-D203B284EF92}"/>
                </a:ext>
              </a:extLst>
            </p:cNvPr>
            <p:cNvSpPr>
              <a:spLocks noEditPoints="1"/>
            </p:cNvSpPr>
            <p:nvPr userDrawn="1"/>
          </p:nvSpPr>
          <p:spPr bwMode="auto">
            <a:xfrm>
              <a:off x="10499725" y="2509838"/>
              <a:ext cx="384175" cy="419100"/>
            </a:xfrm>
            <a:custGeom>
              <a:avLst/>
              <a:gdLst>
                <a:gd name="T0" fmla="*/ 176 w 242"/>
                <a:gd name="T1" fmla="*/ 258 h 264"/>
                <a:gd name="T2" fmla="*/ 166 w 242"/>
                <a:gd name="T3" fmla="*/ 228 h 264"/>
                <a:gd name="T4" fmla="*/ 166 w 242"/>
                <a:gd name="T5" fmla="*/ 228 h 264"/>
                <a:gd name="T6" fmla="*/ 166 w 242"/>
                <a:gd name="T7" fmla="*/ 226 h 264"/>
                <a:gd name="T8" fmla="*/ 164 w 242"/>
                <a:gd name="T9" fmla="*/ 226 h 264"/>
                <a:gd name="T10" fmla="*/ 78 w 242"/>
                <a:gd name="T11" fmla="*/ 226 h 264"/>
                <a:gd name="T12" fmla="*/ 78 w 242"/>
                <a:gd name="T13" fmla="*/ 226 h 264"/>
                <a:gd name="T14" fmla="*/ 76 w 242"/>
                <a:gd name="T15" fmla="*/ 226 h 264"/>
                <a:gd name="T16" fmla="*/ 76 w 242"/>
                <a:gd name="T17" fmla="*/ 228 h 264"/>
                <a:gd name="T18" fmla="*/ 66 w 242"/>
                <a:gd name="T19" fmla="*/ 258 h 264"/>
                <a:gd name="T20" fmla="*/ 66 w 242"/>
                <a:gd name="T21" fmla="*/ 258 h 264"/>
                <a:gd name="T22" fmla="*/ 64 w 242"/>
                <a:gd name="T23" fmla="*/ 262 h 264"/>
                <a:gd name="T24" fmla="*/ 60 w 242"/>
                <a:gd name="T25" fmla="*/ 264 h 264"/>
                <a:gd name="T26" fmla="*/ 6 w 242"/>
                <a:gd name="T27" fmla="*/ 264 h 264"/>
                <a:gd name="T28" fmla="*/ 6 w 242"/>
                <a:gd name="T29" fmla="*/ 264 h 264"/>
                <a:gd name="T30" fmla="*/ 2 w 242"/>
                <a:gd name="T31" fmla="*/ 264 h 264"/>
                <a:gd name="T32" fmla="*/ 0 w 242"/>
                <a:gd name="T33" fmla="*/ 262 h 264"/>
                <a:gd name="T34" fmla="*/ 0 w 242"/>
                <a:gd name="T35" fmla="*/ 262 h 264"/>
                <a:gd name="T36" fmla="*/ 0 w 242"/>
                <a:gd name="T37" fmla="*/ 260 h 264"/>
                <a:gd name="T38" fmla="*/ 0 w 242"/>
                <a:gd name="T39" fmla="*/ 256 h 264"/>
                <a:gd name="T40" fmla="*/ 80 w 242"/>
                <a:gd name="T41" fmla="*/ 6 h 264"/>
                <a:gd name="T42" fmla="*/ 80 w 242"/>
                <a:gd name="T43" fmla="*/ 6 h 264"/>
                <a:gd name="T44" fmla="*/ 82 w 242"/>
                <a:gd name="T45" fmla="*/ 2 h 264"/>
                <a:gd name="T46" fmla="*/ 88 w 242"/>
                <a:gd name="T47" fmla="*/ 0 h 264"/>
                <a:gd name="T48" fmla="*/ 154 w 242"/>
                <a:gd name="T49" fmla="*/ 0 h 264"/>
                <a:gd name="T50" fmla="*/ 154 w 242"/>
                <a:gd name="T51" fmla="*/ 0 h 264"/>
                <a:gd name="T52" fmla="*/ 160 w 242"/>
                <a:gd name="T53" fmla="*/ 2 h 264"/>
                <a:gd name="T54" fmla="*/ 162 w 242"/>
                <a:gd name="T55" fmla="*/ 6 h 264"/>
                <a:gd name="T56" fmla="*/ 242 w 242"/>
                <a:gd name="T57" fmla="*/ 256 h 264"/>
                <a:gd name="T58" fmla="*/ 242 w 242"/>
                <a:gd name="T59" fmla="*/ 256 h 264"/>
                <a:gd name="T60" fmla="*/ 242 w 242"/>
                <a:gd name="T61" fmla="*/ 260 h 264"/>
                <a:gd name="T62" fmla="*/ 242 w 242"/>
                <a:gd name="T63" fmla="*/ 260 h 264"/>
                <a:gd name="T64" fmla="*/ 242 w 242"/>
                <a:gd name="T65" fmla="*/ 264 h 264"/>
                <a:gd name="T66" fmla="*/ 236 w 242"/>
                <a:gd name="T67" fmla="*/ 264 h 264"/>
                <a:gd name="T68" fmla="*/ 184 w 242"/>
                <a:gd name="T69" fmla="*/ 264 h 264"/>
                <a:gd name="T70" fmla="*/ 184 w 242"/>
                <a:gd name="T71" fmla="*/ 264 h 264"/>
                <a:gd name="T72" fmla="*/ 178 w 242"/>
                <a:gd name="T73" fmla="*/ 262 h 264"/>
                <a:gd name="T74" fmla="*/ 176 w 242"/>
                <a:gd name="T75" fmla="*/ 258 h 264"/>
                <a:gd name="T76" fmla="*/ 176 w 242"/>
                <a:gd name="T77" fmla="*/ 258 h 264"/>
                <a:gd name="T78" fmla="*/ 90 w 242"/>
                <a:gd name="T79" fmla="*/ 174 h 264"/>
                <a:gd name="T80" fmla="*/ 90 w 242"/>
                <a:gd name="T81" fmla="*/ 174 h 264"/>
                <a:gd name="T82" fmla="*/ 92 w 242"/>
                <a:gd name="T83" fmla="*/ 176 h 264"/>
                <a:gd name="T84" fmla="*/ 94 w 242"/>
                <a:gd name="T85" fmla="*/ 176 h 264"/>
                <a:gd name="T86" fmla="*/ 150 w 242"/>
                <a:gd name="T87" fmla="*/ 176 h 264"/>
                <a:gd name="T88" fmla="*/ 150 w 242"/>
                <a:gd name="T89" fmla="*/ 176 h 264"/>
                <a:gd name="T90" fmla="*/ 152 w 242"/>
                <a:gd name="T91" fmla="*/ 176 h 264"/>
                <a:gd name="T92" fmla="*/ 152 w 242"/>
                <a:gd name="T93" fmla="*/ 176 h 264"/>
                <a:gd name="T94" fmla="*/ 152 w 242"/>
                <a:gd name="T95" fmla="*/ 174 h 264"/>
                <a:gd name="T96" fmla="*/ 122 w 242"/>
                <a:gd name="T97" fmla="*/ 74 h 264"/>
                <a:gd name="T98" fmla="*/ 122 w 242"/>
                <a:gd name="T99" fmla="*/ 74 h 264"/>
                <a:gd name="T100" fmla="*/ 122 w 242"/>
                <a:gd name="T101" fmla="*/ 72 h 264"/>
                <a:gd name="T102" fmla="*/ 122 w 242"/>
                <a:gd name="T103" fmla="*/ 72 h 264"/>
                <a:gd name="T104" fmla="*/ 120 w 242"/>
                <a:gd name="T105" fmla="*/ 74 h 264"/>
                <a:gd name="T106" fmla="*/ 90 w 242"/>
                <a:gd name="T107" fmla="*/ 174 h 264"/>
                <a:gd name="T108" fmla="*/ 90 w 242"/>
                <a:gd name="T109" fmla="*/ 17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2" h="264">
                  <a:moveTo>
                    <a:pt x="176" y="258"/>
                  </a:moveTo>
                  <a:lnTo>
                    <a:pt x="166" y="228"/>
                  </a:lnTo>
                  <a:lnTo>
                    <a:pt x="166" y="228"/>
                  </a:lnTo>
                  <a:lnTo>
                    <a:pt x="166" y="226"/>
                  </a:lnTo>
                  <a:lnTo>
                    <a:pt x="164" y="226"/>
                  </a:lnTo>
                  <a:lnTo>
                    <a:pt x="78" y="226"/>
                  </a:lnTo>
                  <a:lnTo>
                    <a:pt x="78" y="226"/>
                  </a:lnTo>
                  <a:lnTo>
                    <a:pt x="76" y="226"/>
                  </a:lnTo>
                  <a:lnTo>
                    <a:pt x="76" y="228"/>
                  </a:lnTo>
                  <a:lnTo>
                    <a:pt x="66" y="258"/>
                  </a:lnTo>
                  <a:lnTo>
                    <a:pt x="66" y="258"/>
                  </a:lnTo>
                  <a:lnTo>
                    <a:pt x="64" y="262"/>
                  </a:lnTo>
                  <a:lnTo>
                    <a:pt x="60" y="264"/>
                  </a:lnTo>
                  <a:lnTo>
                    <a:pt x="6" y="264"/>
                  </a:lnTo>
                  <a:lnTo>
                    <a:pt x="6" y="264"/>
                  </a:lnTo>
                  <a:lnTo>
                    <a:pt x="2" y="264"/>
                  </a:lnTo>
                  <a:lnTo>
                    <a:pt x="0" y="262"/>
                  </a:lnTo>
                  <a:lnTo>
                    <a:pt x="0" y="262"/>
                  </a:lnTo>
                  <a:lnTo>
                    <a:pt x="0" y="260"/>
                  </a:lnTo>
                  <a:lnTo>
                    <a:pt x="0" y="256"/>
                  </a:lnTo>
                  <a:lnTo>
                    <a:pt x="80" y="6"/>
                  </a:lnTo>
                  <a:lnTo>
                    <a:pt x="80" y="6"/>
                  </a:lnTo>
                  <a:lnTo>
                    <a:pt x="82" y="2"/>
                  </a:lnTo>
                  <a:lnTo>
                    <a:pt x="88" y="0"/>
                  </a:lnTo>
                  <a:lnTo>
                    <a:pt x="154" y="0"/>
                  </a:lnTo>
                  <a:lnTo>
                    <a:pt x="154" y="0"/>
                  </a:lnTo>
                  <a:lnTo>
                    <a:pt x="160" y="2"/>
                  </a:lnTo>
                  <a:lnTo>
                    <a:pt x="162" y="6"/>
                  </a:lnTo>
                  <a:lnTo>
                    <a:pt x="242" y="256"/>
                  </a:lnTo>
                  <a:lnTo>
                    <a:pt x="242" y="256"/>
                  </a:lnTo>
                  <a:lnTo>
                    <a:pt x="242" y="260"/>
                  </a:lnTo>
                  <a:lnTo>
                    <a:pt x="242" y="260"/>
                  </a:lnTo>
                  <a:lnTo>
                    <a:pt x="242" y="264"/>
                  </a:lnTo>
                  <a:lnTo>
                    <a:pt x="236" y="264"/>
                  </a:lnTo>
                  <a:lnTo>
                    <a:pt x="184" y="264"/>
                  </a:lnTo>
                  <a:lnTo>
                    <a:pt x="184" y="264"/>
                  </a:lnTo>
                  <a:lnTo>
                    <a:pt x="178" y="262"/>
                  </a:lnTo>
                  <a:lnTo>
                    <a:pt x="176" y="258"/>
                  </a:lnTo>
                  <a:lnTo>
                    <a:pt x="176" y="258"/>
                  </a:lnTo>
                  <a:close/>
                  <a:moveTo>
                    <a:pt x="90" y="174"/>
                  </a:moveTo>
                  <a:lnTo>
                    <a:pt x="90" y="174"/>
                  </a:lnTo>
                  <a:lnTo>
                    <a:pt x="92" y="176"/>
                  </a:lnTo>
                  <a:lnTo>
                    <a:pt x="94" y="176"/>
                  </a:lnTo>
                  <a:lnTo>
                    <a:pt x="150" y="176"/>
                  </a:lnTo>
                  <a:lnTo>
                    <a:pt x="150" y="176"/>
                  </a:lnTo>
                  <a:lnTo>
                    <a:pt x="152" y="176"/>
                  </a:lnTo>
                  <a:lnTo>
                    <a:pt x="152" y="176"/>
                  </a:lnTo>
                  <a:lnTo>
                    <a:pt x="152" y="174"/>
                  </a:lnTo>
                  <a:lnTo>
                    <a:pt x="122" y="74"/>
                  </a:lnTo>
                  <a:lnTo>
                    <a:pt x="122" y="74"/>
                  </a:lnTo>
                  <a:lnTo>
                    <a:pt x="122" y="72"/>
                  </a:lnTo>
                  <a:lnTo>
                    <a:pt x="122" y="72"/>
                  </a:lnTo>
                  <a:lnTo>
                    <a:pt x="120" y="74"/>
                  </a:lnTo>
                  <a:lnTo>
                    <a:pt x="90" y="174"/>
                  </a:lnTo>
                  <a:lnTo>
                    <a:pt x="90" y="17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1" name="Freeform 25">
              <a:extLst>
                <a:ext uri="{FF2B5EF4-FFF2-40B4-BE49-F238E27FC236}">
                  <a16:creationId xmlns:a16="http://schemas.microsoft.com/office/drawing/2014/main" id="{39EEF25F-1621-43E3-BD54-B31C41B6ADED}"/>
                </a:ext>
              </a:extLst>
            </p:cNvPr>
            <p:cNvSpPr>
              <a:spLocks/>
            </p:cNvSpPr>
            <p:nvPr userDrawn="1"/>
          </p:nvSpPr>
          <p:spPr bwMode="auto">
            <a:xfrm>
              <a:off x="10950575" y="2509838"/>
              <a:ext cx="301625" cy="419100"/>
            </a:xfrm>
            <a:custGeom>
              <a:avLst/>
              <a:gdLst>
                <a:gd name="T0" fmla="*/ 2 w 190"/>
                <a:gd name="T1" fmla="*/ 262 h 264"/>
                <a:gd name="T2" fmla="*/ 2 w 190"/>
                <a:gd name="T3" fmla="*/ 262 h 264"/>
                <a:gd name="T4" fmla="*/ 0 w 190"/>
                <a:gd name="T5" fmla="*/ 258 h 264"/>
                <a:gd name="T6" fmla="*/ 0 w 190"/>
                <a:gd name="T7" fmla="*/ 6 h 264"/>
                <a:gd name="T8" fmla="*/ 0 w 190"/>
                <a:gd name="T9" fmla="*/ 6 h 264"/>
                <a:gd name="T10" fmla="*/ 2 w 190"/>
                <a:gd name="T11" fmla="*/ 2 h 264"/>
                <a:gd name="T12" fmla="*/ 2 w 190"/>
                <a:gd name="T13" fmla="*/ 2 h 264"/>
                <a:gd name="T14" fmla="*/ 8 w 190"/>
                <a:gd name="T15" fmla="*/ 0 h 264"/>
                <a:gd name="T16" fmla="*/ 56 w 190"/>
                <a:gd name="T17" fmla="*/ 0 h 264"/>
                <a:gd name="T18" fmla="*/ 56 w 190"/>
                <a:gd name="T19" fmla="*/ 0 h 264"/>
                <a:gd name="T20" fmla="*/ 62 w 190"/>
                <a:gd name="T21" fmla="*/ 2 h 264"/>
                <a:gd name="T22" fmla="*/ 62 w 190"/>
                <a:gd name="T23" fmla="*/ 2 h 264"/>
                <a:gd name="T24" fmla="*/ 64 w 190"/>
                <a:gd name="T25" fmla="*/ 6 h 264"/>
                <a:gd name="T26" fmla="*/ 64 w 190"/>
                <a:gd name="T27" fmla="*/ 208 h 264"/>
                <a:gd name="T28" fmla="*/ 64 w 190"/>
                <a:gd name="T29" fmla="*/ 208 h 264"/>
                <a:gd name="T30" fmla="*/ 64 w 190"/>
                <a:gd name="T31" fmla="*/ 210 h 264"/>
                <a:gd name="T32" fmla="*/ 66 w 190"/>
                <a:gd name="T33" fmla="*/ 210 h 264"/>
                <a:gd name="T34" fmla="*/ 184 w 190"/>
                <a:gd name="T35" fmla="*/ 210 h 264"/>
                <a:gd name="T36" fmla="*/ 184 w 190"/>
                <a:gd name="T37" fmla="*/ 210 h 264"/>
                <a:gd name="T38" fmla="*/ 188 w 190"/>
                <a:gd name="T39" fmla="*/ 212 h 264"/>
                <a:gd name="T40" fmla="*/ 188 w 190"/>
                <a:gd name="T41" fmla="*/ 212 h 264"/>
                <a:gd name="T42" fmla="*/ 190 w 190"/>
                <a:gd name="T43" fmla="*/ 218 h 264"/>
                <a:gd name="T44" fmla="*/ 190 w 190"/>
                <a:gd name="T45" fmla="*/ 258 h 264"/>
                <a:gd name="T46" fmla="*/ 190 w 190"/>
                <a:gd name="T47" fmla="*/ 258 h 264"/>
                <a:gd name="T48" fmla="*/ 188 w 190"/>
                <a:gd name="T49" fmla="*/ 262 h 264"/>
                <a:gd name="T50" fmla="*/ 188 w 190"/>
                <a:gd name="T51" fmla="*/ 262 h 264"/>
                <a:gd name="T52" fmla="*/ 184 w 190"/>
                <a:gd name="T53" fmla="*/ 264 h 264"/>
                <a:gd name="T54" fmla="*/ 8 w 190"/>
                <a:gd name="T55" fmla="*/ 264 h 264"/>
                <a:gd name="T56" fmla="*/ 8 w 190"/>
                <a:gd name="T57" fmla="*/ 264 h 264"/>
                <a:gd name="T58" fmla="*/ 2 w 190"/>
                <a:gd name="T59" fmla="*/ 262 h 264"/>
                <a:gd name="T60" fmla="*/ 2 w 190"/>
                <a:gd name="T61" fmla="*/ 2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 h="264">
                  <a:moveTo>
                    <a:pt x="2" y="262"/>
                  </a:moveTo>
                  <a:lnTo>
                    <a:pt x="2" y="262"/>
                  </a:lnTo>
                  <a:lnTo>
                    <a:pt x="0" y="258"/>
                  </a:lnTo>
                  <a:lnTo>
                    <a:pt x="0" y="6"/>
                  </a:lnTo>
                  <a:lnTo>
                    <a:pt x="0" y="6"/>
                  </a:lnTo>
                  <a:lnTo>
                    <a:pt x="2" y="2"/>
                  </a:lnTo>
                  <a:lnTo>
                    <a:pt x="2" y="2"/>
                  </a:lnTo>
                  <a:lnTo>
                    <a:pt x="8" y="0"/>
                  </a:lnTo>
                  <a:lnTo>
                    <a:pt x="56" y="0"/>
                  </a:lnTo>
                  <a:lnTo>
                    <a:pt x="56" y="0"/>
                  </a:lnTo>
                  <a:lnTo>
                    <a:pt x="62" y="2"/>
                  </a:lnTo>
                  <a:lnTo>
                    <a:pt x="62" y="2"/>
                  </a:lnTo>
                  <a:lnTo>
                    <a:pt x="64" y="6"/>
                  </a:lnTo>
                  <a:lnTo>
                    <a:pt x="64" y="208"/>
                  </a:lnTo>
                  <a:lnTo>
                    <a:pt x="64" y="208"/>
                  </a:lnTo>
                  <a:lnTo>
                    <a:pt x="64" y="210"/>
                  </a:lnTo>
                  <a:lnTo>
                    <a:pt x="66" y="210"/>
                  </a:lnTo>
                  <a:lnTo>
                    <a:pt x="184" y="210"/>
                  </a:lnTo>
                  <a:lnTo>
                    <a:pt x="184" y="210"/>
                  </a:lnTo>
                  <a:lnTo>
                    <a:pt x="188" y="212"/>
                  </a:lnTo>
                  <a:lnTo>
                    <a:pt x="188" y="212"/>
                  </a:lnTo>
                  <a:lnTo>
                    <a:pt x="190" y="218"/>
                  </a:lnTo>
                  <a:lnTo>
                    <a:pt x="190" y="258"/>
                  </a:lnTo>
                  <a:lnTo>
                    <a:pt x="190" y="258"/>
                  </a:lnTo>
                  <a:lnTo>
                    <a:pt x="188" y="262"/>
                  </a:lnTo>
                  <a:lnTo>
                    <a:pt x="188" y="262"/>
                  </a:lnTo>
                  <a:lnTo>
                    <a:pt x="184" y="264"/>
                  </a:lnTo>
                  <a:lnTo>
                    <a:pt x="8" y="264"/>
                  </a:lnTo>
                  <a:lnTo>
                    <a:pt x="8" y="264"/>
                  </a:lnTo>
                  <a:lnTo>
                    <a:pt x="2" y="262"/>
                  </a:lnTo>
                  <a:lnTo>
                    <a:pt x="2" y="26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2" name="Freeform 26">
              <a:extLst>
                <a:ext uri="{FF2B5EF4-FFF2-40B4-BE49-F238E27FC236}">
                  <a16:creationId xmlns:a16="http://schemas.microsoft.com/office/drawing/2014/main" id="{C01E8A5E-92DC-443E-988F-F6D5AA3A08B3}"/>
                </a:ext>
              </a:extLst>
            </p:cNvPr>
            <p:cNvSpPr>
              <a:spLocks/>
            </p:cNvSpPr>
            <p:nvPr userDrawn="1"/>
          </p:nvSpPr>
          <p:spPr bwMode="auto">
            <a:xfrm>
              <a:off x="7446963" y="3078163"/>
              <a:ext cx="298450" cy="422275"/>
            </a:xfrm>
            <a:custGeom>
              <a:avLst/>
              <a:gdLst>
                <a:gd name="T0" fmla="*/ 186 w 188"/>
                <a:gd name="T1" fmla="*/ 52 h 266"/>
                <a:gd name="T2" fmla="*/ 186 w 188"/>
                <a:gd name="T3" fmla="*/ 52 h 266"/>
                <a:gd name="T4" fmla="*/ 182 w 188"/>
                <a:gd name="T5" fmla="*/ 54 h 266"/>
                <a:gd name="T6" fmla="*/ 66 w 188"/>
                <a:gd name="T7" fmla="*/ 54 h 266"/>
                <a:gd name="T8" fmla="*/ 66 w 188"/>
                <a:gd name="T9" fmla="*/ 54 h 266"/>
                <a:gd name="T10" fmla="*/ 64 w 188"/>
                <a:gd name="T11" fmla="*/ 54 h 266"/>
                <a:gd name="T12" fmla="*/ 62 w 188"/>
                <a:gd name="T13" fmla="*/ 56 h 266"/>
                <a:gd name="T14" fmla="*/ 62 w 188"/>
                <a:gd name="T15" fmla="*/ 102 h 266"/>
                <a:gd name="T16" fmla="*/ 62 w 188"/>
                <a:gd name="T17" fmla="*/ 102 h 266"/>
                <a:gd name="T18" fmla="*/ 64 w 188"/>
                <a:gd name="T19" fmla="*/ 104 h 266"/>
                <a:gd name="T20" fmla="*/ 66 w 188"/>
                <a:gd name="T21" fmla="*/ 104 h 266"/>
                <a:gd name="T22" fmla="*/ 138 w 188"/>
                <a:gd name="T23" fmla="*/ 104 h 266"/>
                <a:gd name="T24" fmla="*/ 138 w 188"/>
                <a:gd name="T25" fmla="*/ 104 h 266"/>
                <a:gd name="T26" fmla="*/ 144 w 188"/>
                <a:gd name="T27" fmla="*/ 106 h 266"/>
                <a:gd name="T28" fmla="*/ 144 w 188"/>
                <a:gd name="T29" fmla="*/ 106 h 266"/>
                <a:gd name="T30" fmla="*/ 146 w 188"/>
                <a:gd name="T31" fmla="*/ 112 h 266"/>
                <a:gd name="T32" fmla="*/ 146 w 188"/>
                <a:gd name="T33" fmla="*/ 150 h 266"/>
                <a:gd name="T34" fmla="*/ 146 w 188"/>
                <a:gd name="T35" fmla="*/ 150 h 266"/>
                <a:gd name="T36" fmla="*/ 144 w 188"/>
                <a:gd name="T37" fmla="*/ 156 h 266"/>
                <a:gd name="T38" fmla="*/ 144 w 188"/>
                <a:gd name="T39" fmla="*/ 156 h 266"/>
                <a:gd name="T40" fmla="*/ 138 w 188"/>
                <a:gd name="T41" fmla="*/ 158 h 266"/>
                <a:gd name="T42" fmla="*/ 66 w 188"/>
                <a:gd name="T43" fmla="*/ 158 h 266"/>
                <a:gd name="T44" fmla="*/ 66 w 188"/>
                <a:gd name="T45" fmla="*/ 158 h 266"/>
                <a:gd name="T46" fmla="*/ 64 w 188"/>
                <a:gd name="T47" fmla="*/ 158 h 266"/>
                <a:gd name="T48" fmla="*/ 62 w 188"/>
                <a:gd name="T49" fmla="*/ 160 h 266"/>
                <a:gd name="T50" fmla="*/ 62 w 188"/>
                <a:gd name="T51" fmla="*/ 208 h 266"/>
                <a:gd name="T52" fmla="*/ 62 w 188"/>
                <a:gd name="T53" fmla="*/ 208 h 266"/>
                <a:gd name="T54" fmla="*/ 64 w 188"/>
                <a:gd name="T55" fmla="*/ 210 h 266"/>
                <a:gd name="T56" fmla="*/ 66 w 188"/>
                <a:gd name="T57" fmla="*/ 212 h 266"/>
                <a:gd name="T58" fmla="*/ 182 w 188"/>
                <a:gd name="T59" fmla="*/ 212 h 266"/>
                <a:gd name="T60" fmla="*/ 182 w 188"/>
                <a:gd name="T61" fmla="*/ 212 h 266"/>
                <a:gd name="T62" fmla="*/ 186 w 188"/>
                <a:gd name="T63" fmla="*/ 214 h 266"/>
                <a:gd name="T64" fmla="*/ 186 w 188"/>
                <a:gd name="T65" fmla="*/ 214 h 266"/>
                <a:gd name="T66" fmla="*/ 188 w 188"/>
                <a:gd name="T67" fmla="*/ 218 h 266"/>
                <a:gd name="T68" fmla="*/ 188 w 188"/>
                <a:gd name="T69" fmla="*/ 258 h 266"/>
                <a:gd name="T70" fmla="*/ 188 w 188"/>
                <a:gd name="T71" fmla="*/ 258 h 266"/>
                <a:gd name="T72" fmla="*/ 186 w 188"/>
                <a:gd name="T73" fmla="*/ 264 h 266"/>
                <a:gd name="T74" fmla="*/ 186 w 188"/>
                <a:gd name="T75" fmla="*/ 264 h 266"/>
                <a:gd name="T76" fmla="*/ 182 w 188"/>
                <a:gd name="T77" fmla="*/ 266 h 266"/>
                <a:gd name="T78" fmla="*/ 6 w 188"/>
                <a:gd name="T79" fmla="*/ 266 h 266"/>
                <a:gd name="T80" fmla="*/ 6 w 188"/>
                <a:gd name="T81" fmla="*/ 266 h 266"/>
                <a:gd name="T82" fmla="*/ 2 w 188"/>
                <a:gd name="T83" fmla="*/ 264 h 266"/>
                <a:gd name="T84" fmla="*/ 2 w 188"/>
                <a:gd name="T85" fmla="*/ 264 h 266"/>
                <a:gd name="T86" fmla="*/ 0 w 188"/>
                <a:gd name="T87" fmla="*/ 258 h 266"/>
                <a:gd name="T88" fmla="*/ 0 w 188"/>
                <a:gd name="T89" fmla="*/ 8 h 266"/>
                <a:gd name="T90" fmla="*/ 0 w 188"/>
                <a:gd name="T91" fmla="*/ 8 h 266"/>
                <a:gd name="T92" fmla="*/ 2 w 188"/>
                <a:gd name="T93" fmla="*/ 2 h 266"/>
                <a:gd name="T94" fmla="*/ 2 w 188"/>
                <a:gd name="T95" fmla="*/ 2 h 266"/>
                <a:gd name="T96" fmla="*/ 6 w 188"/>
                <a:gd name="T97" fmla="*/ 0 h 266"/>
                <a:gd name="T98" fmla="*/ 182 w 188"/>
                <a:gd name="T99" fmla="*/ 0 h 266"/>
                <a:gd name="T100" fmla="*/ 182 w 188"/>
                <a:gd name="T101" fmla="*/ 0 h 266"/>
                <a:gd name="T102" fmla="*/ 186 w 188"/>
                <a:gd name="T103" fmla="*/ 2 h 266"/>
                <a:gd name="T104" fmla="*/ 186 w 188"/>
                <a:gd name="T105" fmla="*/ 2 h 266"/>
                <a:gd name="T106" fmla="*/ 188 w 188"/>
                <a:gd name="T107" fmla="*/ 8 h 266"/>
                <a:gd name="T108" fmla="*/ 188 w 188"/>
                <a:gd name="T109" fmla="*/ 48 h 266"/>
                <a:gd name="T110" fmla="*/ 188 w 188"/>
                <a:gd name="T111" fmla="*/ 48 h 266"/>
                <a:gd name="T112" fmla="*/ 186 w 188"/>
                <a:gd name="T113" fmla="*/ 52 h 266"/>
                <a:gd name="T114" fmla="*/ 186 w 188"/>
                <a:gd name="T115" fmla="*/ 5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8" h="266">
                  <a:moveTo>
                    <a:pt x="186" y="52"/>
                  </a:moveTo>
                  <a:lnTo>
                    <a:pt x="186" y="52"/>
                  </a:lnTo>
                  <a:lnTo>
                    <a:pt x="182" y="54"/>
                  </a:lnTo>
                  <a:lnTo>
                    <a:pt x="66" y="54"/>
                  </a:lnTo>
                  <a:lnTo>
                    <a:pt x="66" y="54"/>
                  </a:lnTo>
                  <a:lnTo>
                    <a:pt x="64" y="54"/>
                  </a:lnTo>
                  <a:lnTo>
                    <a:pt x="62" y="56"/>
                  </a:lnTo>
                  <a:lnTo>
                    <a:pt x="62" y="102"/>
                  </a:lnTo>
                  <a:lnTo>
                    <a:pt x="62" y="102"/>
                  </a:lnTo>
                  <a:lnTo>
                    <a:pt x="64" y="104"/>
                  </a:lnTo>
                  <a:lnTo>
                    <a:pt x="66" y="104"/>
                  </a:lnTo>
                  <a:lnTo>
                    <a:pt x="138" y="104"/>
                  </a:lnTo>
                  <a:lnTo>
                    <a:pt x="138" y="104"/>
                  </a:lnTo>
                  <a:lnTo>
                    <a:pt x="144" y="106"/>
                  </a:lnTo>
                  <a:lnTo>
                    <a:pt x="144" y="106"/>
                  </a:lnTo>
                  <a:lnTo>
                    <a:pt x="146" y="112"/>
                  </a:lnTo>
                  <a:lnTo>
                    <a:pt x="146" y="150"/>
                  </a:lnTo>
                  <a:lnTo>
                    <a:pt x="146" y="150"/>
                  </a:lnTo>
                  <a:lnTo>
                    <a:pt x="144" y="156"/>
                  </a:lnTo>
                  <a:lnTo>
                    <a:pt x="144" y="156"/>
                  </a:lnTo>
                  <a:lnTo>
                    <a:pt x="138" y="158"/>
                  </a:lnTo>
                  <a:lnTo>
                    <a:pt x="66" y="158"/>
                  </a:lnTo>
                  <a:lnTo>
                    <a:pt x="66" y="158"/>
                  </a:lnTo>
                  <a:lnTo>
                    <a:pt x="64" y="158"/>
                  </a:lnTo>
                  <a:lnTo>
                    <a:pt x="62" y="160"/>
                  </a:lnTo>
                  <a:lnTo>
                    <a:pt x="62" y="208"/>
                  </a:lnTo>
                  <a:lnTo>
                    <a:pt x="62" y="208"/>
                  </a:lnTo>
                  <a:lnTo>
                    <a:pt x="64" y="210"/>
                  </a:lnTo>
                  <a:lnTo>
                    <a:pt x="66" y="212"/>
                  </a:lnTo>
                  <a:lnTo>
                    <a:pt x="182" y="212"/>
                  </a:lnTo>
                  <a:lnTo>
                    <a:pt x="182" y="212"/>
                  </a:lnTo>
                  <a:lnTo>
                    <a:pt x="186" y="214"/>
                  </a:lnTo>
                  <a:lnTo>
                    <a:pt x="186" y="214"/>
                  </a:lnTo>
                  <a:lnTo>
                    <a:pt x="188" y="218"/>
                  </a:lnTo>
                  <a:lnTo>
                    <a:pt x="188" y="258"/>
                  </a:lnTo>
                  <a:lnTo>
                    <a:pt x="188" y="258"/>
                  </a:lnTo>
                  <a:lnTo>
                    <a:pt x="186" y="264"/>
                  </a:lnTo>
                  <a:lnTo>
                    <a:pt x="186" y="264"/>
                  </a:lnTo>
                  <a:lnTo>
                    <a:pt x="182" y="266"/>
                  </a:lnTo>
                  <a:lnTo>
                    <a:pt x="6" y="266"/>
                  </a:lnTo>
                  <a:lnTo>
                    <a:pt x="6" y="266"/>
                  </a:lnTo>
                  <a:lnTo>
                    <a:pt x="2" y="264"/>
                  </a:lnTo>
                  <a:lnTo>
                    <a:pt x="2" y="264"/>
                  </a:lnTo>
                  <a:lnTo>
                    <a:pt x="0" y="258"/>
                  </a:lnTo>
                  <a:lnTo>
                    <a:pt x="0" y="8"/>
                  </a:lnTo>
                  <a:lnTo>
                    <a:pt x="0" y="8"/>
                  </a:lnTo>
                  <a:lnTo>
                    <a:pt x="2" y="2"/>
                  </a:lnTo>
                  <a:lnTo>
                    <a:pt x="2" y="2"/>
                  </a:lnTo>
                  <a:lnTo>
                    <a:pt x="6" y="0"/>
                  </a:lnTo>
                  <a:lnTo>
                    <a:pt x="182" y="0"/>
                  </a:lnTo>
                  <a:lnTo>
                    <a:pt x="182" y="0"/>
                  </a:lnTo>
                  <a:lnTo>
                    <a:pt x="186" y="2"/>
                  </a:lnTo>
                  <a:lnTo>
                    <a:pt x="186" y="2"/>
                  </a:lnTo>
                  <a:lnTo>
                    <a:pt x="188" y="8"/>
                  </a:lnTo>
                  <a:lnTo>
                    <a:pt x="188" y="48"/>
                  </a:lnTo>
                  <a:lnTo>
                    <a:pt x="188" y="48"/>
                  </a:lnTo>
                  <a:lnTo>
                    <a:pt x="186" y="52"/>
                  </a:lnTo>
                  <a:lnTo>
                    <a:pt x="186" y="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3" name="Freeform 27">
              <a:extLst>
                <a:ext uri="{FF2B5EF4-FFF2-40B4-BE49-F238E27FC236}">
                  <a16:creationId xmlns:a16="http://schemas.microsoft.com/office/drawing/2014/main" id="{7AA70BB2-C205-453D-988A-548B9B1266DB}"/>
                </a:ext>
              </a:extLst>
            </p:cNvPr>
            <p:cNvSpPr>
              <a:spLocks noEditPoints="1"/>
            </p:cNvSpPr>
            <p:nvPr userDrawn="1"/>
          </p:nvSpPr>
          <p:spPr bwMode="auto">
            <a:xfrm>
              <a:off x="7815263" y="3078163"/>
              <a:ext cx="317500" cy="422275"/>
            </a:xfrm>
            <a:custGeom>
              <a:avLst/>
              <a:gdLst>
                <a:gd name="T0" fmla="*/ 0 w 200"/>
                <a:gd name="T1" fmla="*/ 264 h 266"/>
                <a:gd name="T2" fmla="*/ 0 w 200"/>
                <a:gd name="T3" fmla="*/ 8 h 266"/>
                <a:gd name="T4" fmla="*/ 0 w 200"/>
                <a:gd name="T5" fmla="*/ 2 h 266"/>
                <a:gd name="T6" fmla="*/ 6 w 200"/>
                <a:gd name="T7" fmla="*/ 0 h 266"/>
                <a:gd name="T8" fmla="*/ 100 w 200"/>
                <a:gd name="T9" fmla="*/ 0 h 266"/>
                <a:gd name="T10" fmla="*/ 128 w 200"/>
                <a:gd name="T11" fmla="*/ 2 h 266"/>
                <a:gd name="T12" fmla="*/ 152 w 200"/>
                <a:gd name="T13" fmla="*/ 10 h 266"/>
                <a:gd name="T14" fmla="*/ 162 w 200"/>
                <a:gd name="T15" fmla="*/ 16 h 266"/>
                <a:gd name="T16" fmla="*/ 180 w 200"/>
                <a:gd name="T17" fmla="*/ 30 h 266"/>
                <a:gd name="T18" fmla="*/ 188 w 200"/>
                <a:gd name="T19" fmla="*/ 40 h 266"/>
                <a:gd name="T20" fmla="*/ 196 w 200"/>
                <a:gd name="T21" fmla="*/ 60 h 266"/>
                <a:gd name="T22" fmla="*/ 200 w 200"/>
                <a:gd name="T23" fmla="*/ 84 h 266"/>
                <a:gd name="T24" fmla="*/ 200 w 200"/>
                <a:gd name="T25" fmla="*/ 182 h 266"/>
                <a:gd name="T26" fmla="*/ 196 w 200"/>
                <a:gd name="T27" fmla="*/ 206 h 266"/>
                <a:gd name="T28" fmla="*/ 188 w 200"/>
                <a:gd name="T29" fmla="*/ 226 h 266"/>
                <a:gd name="T30" fmla="*/ 180 w 200"/>
                <a:gd name="T31" fmla="*/ 234 h 266"/>
                <a:gd name="T32" fmla="*/ 162 w 200"/>
                <a:gd name="T33" fmla="*/ 250 h 266"/>
                <a:gd name="T34" fmla="*/ 152 w 200"/>
                <a:gd name="T35" fmla="*/ 254 h 266"/>
                <a:gd name="T36" fmla="*/ 128 w 200"/>
                <a:gd name="T37" fmla="*/ 262 h 266"/>
                <a:gd name="T38" fmla="*/ 100 w 200"/>
                <a:gd name="T39" fmla="*/ 266 h 266"/>
                <a:gd name="T40" fmla="*/ 6 w 200"/>
                <a:gd name="T41" fmla="*/ 266 h 266"/>
                <a:gd name="T42" fmla="*/ 0 w 200"/>
                <a:gd name="T43" fmla="*/ 264 h 266"/>
                <a:gd name="T44" fmla="*/ 102 w 200"/>
                <a:gd name="T45" fmla="*/ 212 h 266"/>
                <a:gd name="T46" fmla="*/ 110 w 200"/>
                <a:gd name="T47" fmla="*/ 210 h 266"/>
                <a:gd name="T48" fmla="*/ 122 w 200"/>
                <a:gd name="T49" fmla="*/ 206 h 266"/>
                <a:gd name="T50" fmla="*/ 128 w 200"/>
                <a:gd name="T51" fmla="*/ 200 h 266"/>
                <a:gd name="T52" fmla="*/ 134 w 200"/>
                <a:gd name="T53" fmla="*/ 188 h 266"/>
                <a:gd name="T54" fmla="*/ 138 w 200"/>
                <a:gd name="T55" fmla="*/ 172 h 266"/>
                <a:gd name="T56" fmla="*/ 138 w 200"/>
                <a:gd name="T57" fmla="*/ 94 h 266"/>
                <a:gd name="T58" fmla="*/ 134 w 200"/>
                <a:gd name="T59" fmla="*/ 78 h 266"/>
                <a:gd name="T60" fmla="*/ 128 w 200"/>
                <a:gd name="T61" fmla="*/ 64 h 266"/>
                <a:gd name="T62" fmla="*/ 122 w 200"/>
                <a:gd name="T63" fmla="*/ 60 h 266"/>
                <a:gd name="T64" fmla="*/ 110 w 200"/>
                <a:gd name="T65" fmla="*/ 54 h 266"/>
                <a:gd name="T66" fmla="*/ 64 w 200"/>
                <a:gd name="T67" fmla="*/ 54 h 266"/>
                <a:gd name="T68" fmla="*/ 62 w 200"/>
                <a:gd name="T69" fmla="*/ 54 h 266"/>
                <a:gd name="T70" fmla="*/ 62 w 200"/>
                <a:gd name="T71" fmla="*/ 208 h 266"/>
                <a:gd name="T72" fmla="*/ 62 w 200"/>
                <a:gd name="T73" fmla="*/ 210 h 266"/>
                <a:gd name="T74" fmla="*/ 64 w 200"/>
                <a:gd name="T75" fmla="*/ 21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0" h="266">
                  <a:moveTo>
                    <a:pt x="0" y="264"/>
                  </a:moveTo>
                  <a:lnTo>
                    <a:pt x="0" y="264"/>
                  </a:lnTo>
                  <a:lnTo>
                    <a:pt x="0" y="258"/>
                  </a:lnTo>
                  <a:lnTo>
                    <a:pt x="0" y="8"/>
                  </a:lnTo>
                  <a:lnTo>
                    <a:pt x="0" y="8"/>
                  </a:lnTo>
                  <a:lnTo>
                    <a:pt x="0" y="2"/>
                  </a:lnTo>
                  <a:lnTo>
                    <a:pt x="0" y="2"/>
                  </a:lnTo>
                  <a:lnTo>
                    <a:pt x="6" y="0"/>
                  </a:lnTo>
                  <a:lnTo>
                    <a:pt x="100" y="0"/>
                  </a:lnTo>
                  <a:lnTo>
                    <a:pt x="100" y="0"/>
                  </a:lnTo>
                  <a:lnTo>
                    <a:pt x="114" y="0"/>
                  </a:lnTo>
                  <a:lnTo>
                    <a:pt x="128" y="2"/>
                  </a:lnTo>
                  <a:lnTo>
                    <a:pt x="140" y="6"/>
                  </a:lnTo>
                  <a:lnTo>
                    <a:pt x="152" y="10"/>
                  </a:lnTo>
                  <a:lnTo>
                    <a:pt x="152" y="10"/>
                  </a:lnTo>
                  <a:lnTo>
                    <a:pt x="162" y="16"/>
                  </a:lnTo>
                  <a:lnTo>
                    <a:pt x="172" y="22"/>
                  </a:lnTo>
                  <a:lnTo>
                    <a:pt x="180" y="30"/>
                  </a:lnTo>
                  <a:lnTo>
                    <a:pt x="188" y="40"/>
                  </a:lnTo>
                  <a:lnTo>
                    <a:pt x="188" y="40"/>
                  </a:lnTo>
                  <a:lnTo>
                    <a:pt x="192" y="50"/>
                  </a:lnTo>
                  <a:lnTo>
                    <a:pt x="196" y="60"/>
                  </a:lnTo>
                  <a:lnTo>
                    <a:pt x="200" y="72"/>
                  </a:lnTo>
                  <a:lnTo>
                    <a:pt x="200" y="84"/>
                  </a:lnTo>
                  <a:lnTo>
                    <a:pt x="200" y="182"/>
                  </a:lnTo>
                  <a:lnTo>
                    <a:pt x="200" y="182"/>
                  </a:lnTo>
                  <a:lnTo>
                    <a:pt x="200" y="194"/>
                  </a:lnTo>
                  <a:lnTo>
                    <a:pt x="196" y="206"/>
                  </a:lnTo>
                  <a:lnTo>
                    <a:pt x="192" y="216"/>
                  </a:lnTo>
                  <a:lnTo>
                    <a:pt x="188" y="226"/>
                  </a:lnTo>
                  <a:lnTo>
                    <a:pt x="188" y="226"/>
                  </a:lnTo>
                  <a:lnTo>
                    <a:pt x="180" y="234"/>
                  </a:lnTo>
                  <a:lnTo>
                    <a:pt x="172" y="242"/>
                  </a:lnTo>
                  <a:lnTo>
                    <a:pt x="162" y="250"/>
                  </a:lnTo>
                  <a:lnTo>
                    <a:pt x="152" y="254"/>
                  </a:lnTo>
                  <a:lnTo>
                    <a:pt x="152" y="254"/>
                  </a:lnTo>
                  <a:lnTo>
                    <a:pt x="140" y="260"/>
                  </a:lnTo>
                  <a:lnTo>
                    <a:pt x="128" y="262"/>
                  </a:lnTo>
                  <a:lnTo>
                    <a:pt x="114" y="264"/>
                  </a:lnTo>
                  <a:lnTo>
                    <a:pt x="100" y="266"/>
                  </a:lnTo>
                  <a:lnTo>
                    <a:pt x="6" y="266"/>
                  </a:lnTo>
                  <a:lnTo>
                    <a:pt x="6" y="266"/>
                  </a:lnTo>
                  <a:lnTo>
                    <a:pt x="0" y="264"/>
                  </a:lnTo>
                  <a:lnTo>
                    <a:pt x="0" y="264"/>
                  </a:lnTo>
                  <a:close/>
                  <a:moveTo>
                    <a:pt x="64" y="212"/>
                  </a:moveTo>
                  <a:lnTo>
                    <a:pt x="102" y="212"/>
                  </a:lnTo>
                  <a:lnTo>
                    <a:pt x="102" y="212"/>
                  </a:lnTo>
                  <a:lnTo>
                    <a:pt x="110" y="210"/>
                  </a:lnTo>
                  <a:lnTo>
                    <a:pt x="116" y="208"/>
                  </a:lnTo>
                  <a:lnTo>
                    <a:pt x="122" y="206"/>
                  </a:lnTo>
                  <a:lnTo>
                    <a:pt x="128" y="200"/>
                  </a:lnTo>
                  <a:lnTo>
                    <a:pt x="128" y="200"/>
                  </a:lnTo>
                  <a:lnTo>
                    <a:pt x="132" y="194"/>
                  </a:lnTo>
                  <a:lnTo>
                    <a:pt x="134" y="188"/>
                  </a:lnTo>
                  <a:lnTo>
                    <a:pt x="136" y="180"/>
                  </a:lnTo>
                  <a:lnTo>
                    <a:pt x="138" y="172"/>
                  </a:lnTo>
                  <a:lnTo>
                    <a:pt x="138" y="94"/>
                  </a:lnTo>
                  <a:lnTo>
                    <a:pt x="138" y="94"/>
                  </a:lnTo>
                  <a:lnTo>
                    <a:pt x="136" y="86"/>
                  </a:lnTo>
                  <a:lnTo>
                    <a:pt x="134" y="78"/>
                  </a:lnTo>
                  <a:lnTo>
                    <a:pt x="132" y="70"/>
                  </a:lnTo>
                  <a:lnTo>
                    <a:pt x="128" y="64"/>
                  </a:lnTo>
                  <a:lnTo>
                    <a:pt x="128" y="64"/>
                  </a:lnTo>
                  <a:lnTo>
                    <a:pt x="122" y="60"/>
                  </a:lnTo>
                  <a:lnTo>
                    <a:pt x="116" y="56"/>
                  </a:lnTo>
                  <a:lnTo>
                    <a:pt x="110" y="54"/>
                  </a:lnTo>
                  <a:lnTo>
                    <a:pt x="102" y="54"/>
                  </a:lnTo>
                  <a:lnTo>
                    <a:pt x="64" y="54"/>
                  </a:lnTo>
                  <a:lnTo>
                    <a:pt x="64" y="54"/>
                  </a:lnTo>
                  <a:lnTo>
                    <a:pt x="62" y="54"/>
                  </a:lnTo>
                  <a:lnTo>
                    <a:pt x="62" y="56"/>
                  </a:lnTo>
                  <a:lnTo>
                    <a:pt x="62" y="208"/>
                  </a:lnTo>
                  <a:lnTo>
                    <a:pt x="62" y="208"/>
                  </a:lnTo>
                  <a:lnTo>
                    <a:pt x="62" y="210"/>
                  </a:lnTo>
                  <a:lnTo>
                    <a:pt x="64" y="212"/>
                  </a:lnTo>
                  <a:lnTo>
                    <a:pt x="64" y="2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4" name="Freeform 28">
              <a:extLst>
                <a:ext uri="{FF2B5EF4-FFF2-40B4-BE49-F238E27FC236}">
                  <a16:creationId xmlns:a16="http://schemas.microsoft.com/office/drawing/2014/main" id="{46E854A6-6BD3-476B-9237-0B572BA01F7A}"/>
                </a:ext>
              </a:extLst>
            </p:cNvPr>
            <p:cNvSpPr>
              <a:spLocks/>
            </p:cNvSpPr>
            <p:nvPr userDrawn="1"/>
          </p:nvSpPr>
          <p:spPr bwMode="auto">
            <a:xfrm>
              <a:off x="8205788" y="3078163"/>
              <a:ext cx="320675" cy="425450"/>
            </a:xfrm>
            <a:custGeom>
              <a:avLst/>
              <a:gdLst>
                <a:gd name="T0" fmla="*/ 48 w 202"/>
                <a:gd name="T1" fmla="*/ 256 h 268"/>
                <a:gd name="T2" fmla="*/ 28 w 202"/>
                <a:gd name="T3" fmla="*/ 242 h 268"/>
                <a:gd name="T4" fmla="*/ 12 w 202"/>
                <a:gd name="T5" fmla="*/ 224 h 268"/>
                <a:gd name="T6" fmla="*/ 6 w 202"/>
                <a:gd name="T7" fmla="*/ 212 h 268"/>
                <a:gd name="T8" fmla="*/ 0 w 202"/>
                <a:gd name="T9" fmla="*/ 188 h 268"/>
                <a:gd name="T10" fmla="*/ 0 w 202"/>
                <a:gd name="T11" fmla="*/ 8 h 268"/>
                <a:gd name="T12" fmla="*/ 2 w 202"/>
                <a:gd name="T13" fmla="*/ 2 h 268"/>
                <a:gd name="T14" fmla="*/ 6 w 202"/>
                <a:gd name="T15" fmla="*/ 0 h 268"/>
                <a:gd name="T16" fmla="*/ 56 w 202"/>
                <a:gd name="T17" fmla="*/ 0 h 268"/>
                <a:gd name="T18" fmla="*/ 60 w 202"/>
                <a:gd name="T19" fmla="*/ 2 h 268"/>
                <a:gd name="T20" fmla="*/ 62 w 202"/>
                <a:gd name="T21" fmla="*/ 176 h 268"/>
                <a:gd name="T22" fmla="*/ 62 w 202"/>
                <a:gd name="T23" fmla="*/ 184 h 268"/>
                <a:gd name="T24" fmla="*/ 68 w 202"/>
                <a:gd name="T25" fmla="*/ 198 h 268"/>
                <a:gd name="T26" fmla="*/ 72 w 202"/>
                <a:gd name="T27" fmla="*/ 204 h 268"/>
                <a:gd name="T28" fmla="*/ 84 w 202"/>
                <a:gd name="T29" fmla="*/ 212 h 268"/>
                <a:gd name="T30" fmla="*/ 100 w 202"/>
                <a:gd name="T31" fmla="*/ 214 h 268"/>
                <a:gd name="T32" fmla="*/ 108 w 202"/>
                <a:gd name="T33" fmla="*/ 214 h 268"/>
                <a:gd name="T34" fmla="*/ 122 w 202"/>
                <a:gd name="T35" fmla="*/ 208 h 268"/>
                <a:gd name="T36" fmla="*/ 128 w 202"/>
                <a:gd name="T37" fmla="*/ 204 h 268"/>
                <a:gd name="T38" fmla="*/ 136 w 202"/>
                <a:gd name="T39" fmla="*/ 192 h 268"/>
                <a:gd name="T40" fmla="*/ 138 w 202"/>
                <a:gd name="T41" fmla="*/ 176 h 268"/>
                <a:gd name="T42" fmla="*/ 138 w 202"/>
                <a:gd name="T43" fmla="*/ 8 h 268"/>
                <a:gd name="T44" fmla="*/ 140 w 202"/>
                <a:gd name="T45" fmla="*/ 2 h 268"/>
                <a:gd name="T46" fmla="*/ 194 w 202"/>
                <a:gd name="T47" fmla="*/ 0 h 268"/>
                <a:gd name="T48" fmla="*/ 200 w 202"/>
                <a:gd name="T49" fmla="*/ 2 h 268"/>
                <a:gd name="T50" fmla="*/ 202 w 202"/>
                <a:gd name="T51" fmla="*/ 8 h 268"/>
                <a:gd name="T52" fmla="*/ 202 w 202"/>
                <a:gd name="T53" fmla="*/ 176 h 268"/>
                <a:gd name="T54" fmla="*/ 198 w 202"/>
                <a:gd name="T55" fmla="*/ 202 h 268"/>
                <a:gd name="T56" fmla="*/ 188 w 202"/>
                <a:gd name="T57" fmla="*/ 224 h 268"/>
                <a:gd name="T58" fmla="*/ 182 w 202"/>
                <a:gd name="T59" fmla="*/ 234 h 268"/>
                <a:gd name="T60" fmla="*/ 164 w 202"/>
                <a:gd name="T61" fmla="*/ 250 h 268"/>
                <a:gd name="T62" fmla="*/ 154 w 202"/>
                <a:gd name="T63" fmla="*/ 256 h 268"/>
                <a:gd name="T64" fmla="*/ 128 w 202"/>
                <a:gd name="T65" fmla="*/ 266 h 268"/>
                <a:gd name="T66" fmla="*/ 100 w 202"/>
                <a:gd name="T67" fmla="*/ 268 h 268"/>
                <a:gd name="T68" fmla="*/ 86 w 202"/>
                <a:gd name="T69" fmla="*/ 268 h 268"/>
                <a:gd name="T70" fmla="*/ 60 w 202"/>
                <a:gd name="T71" fmla="*/ 262 h 268"/>
                <a:gd name="T72" fmla="*/ 48 w 202"/>
                <a:gd name="T73" fmla="*/ 256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2" h="268">
                  <a:moveTo>
                    <a:pt x="48" y="256"/>
                  </a:moveTo>
                  <a:lnTo>
                    <a:pt x="48" y="256"/>
                  </a:lnTo>
                  <a:lnTo>
                    <a:pt x="36" y="250"/>
                  </a:lnTo>
                  <a:lnTo>
                    <a:pt x="28" y="242"/>
                  </a:lnTo>
                  <a:lnTo>
                    <a:pt x="20" y="234"/>
                  </a:lnTo>
                  <a:lnTo>
                    <a:pt x="12" y="224"/>
                  </a:lnTo>
                  <a:lnTo>
                    <a:pt x="12" y="224"/>
                  </a:lnTo>
                  <a:lnTo>
                    <a:pt x="6" y="212"/>
                  </a:lnTo>
                  <a:lnTo>
                    <a:pt x="2" y="202"/>
                  </a:lnTo>
                  <a:lnTo>
                    <a:pt x="0" y="188"/>
                  </a:lnTo>
                  <a:lnTo>
                    <a:pt x="0" y="176"/>
                  </a:lnTo>
                  <a:lnTo>
                    <a:pt x="0" y="8"/>
                  </a:lnTo>
                  <a:lnTo>
                    <a:pt x="0" y="8"/>
                  </a:lnTo>
                  <a:lnTo>
                    <a:pt x="2" y="2"/>
                  </a:lnTo>
                  <a:lnTo>
                    <a:pt x="2" y="2"/>
                  </a:lnTo>
                  <a:lnTo>
                    <a:pt x="6" y="0"/>
                  </a:lnTo>
                  <a:lnTo>
                    <a:pt x="56" y="0"/>
                  </a:lnTo>
                  <a:lnTo>
                    <a:pt x="56" y="0"/>
                  </a:lnTo>
                  <a:lnTo>
                    <a:pt x="60" y="2"/>
                  </a:lnTo>
                  <a:lnTo>
                    <a:pt x="60" y="2"/>
                  </a:lnTo>
                  <a:lnTo>
                    <a:pt x="62" y="8"/>
                  </a:lnTo>
                  <a:lnTo>
                    <a:pt x="62" y="176"/>
                  </a:lnTo>
                  <a:lnTo>
                    <a:pt x="62" y="176"/>
                  </a:lnTo>
                  <a:lnTo>
                    <a:pt x="62" y="184"/>
                  </a:lnTo>
                  <a:lnTo>
                    <a:pt x="64" y="192"/>
                  </a:lnTo>
                  <a:lnTo>
                    <a:pt x="68" y="198"/>
                  </a:lnTo>
                  <a:lnTo>
                    <a:pt x="72" y="204"/>
                  </a:lnTo>
                  <a:lnTo>
                    <a:pt x="72" y="204"/>
                  </a:lnTo>
                  <a:lnTo>
                    <a:pt x="78" y="208"/>
                  </a:lnTo>
                  <a:lnTo>
                    <a:pt x="84" y="212"/>
                  </a:lnTo>
                  <a:lnTo>
                    <a:pt x="92" y="214"/>
                  </a:lnTo>
                  <a:lnTo>
                    <a:pt x="100" y="214"/>
                  </a:lnTo>
                  <a:lnTo>
                    <a:pt x="100" y="214"/>
                  </a:lnTo>
                  <a:lnTo>
                    <a:pt x="108" y="214"/>
                  </a:lnTo>
                  <a:lnTo>
                    <a:pt x="116" y="212"/>
                  </a:lnTo>
                  <a:lnTo>
                    <a:pt x="122" y="208"/>
                  </a:lnTo>
                  <a:lnTo>
                    <a:pt x="128" y="204"/>
                  </a:lnTo>
                  <a:lnTo>
                    <a:pt x="128" y="204"/>
                  </a:lnTo>
                  <a:lnTo>
                    <a:pt x="132" y="198"/>
                  </a:lnTo>
                  <a:lnTo>
                    <a:pt x="136" y="192"/>
                  </a:lnTo>
                  <a:lnTo>
                    <a:pt x="138" y="184"/>
                  </a:lnTo>
                  <a:lnTo>
                    <a:pt x="138" y="176"/>
                  </a:lnTo>
                  <a:lnTo>
                    <a:pt x="138" y="8"/>
                  </a:lnTo>
                  <a:lnTo>
                    <a:pt x="138" y="8"/>
                  </a:lnTo>
                  <a:lnTo>
                    <a:pt x="140" y="2"/>
                  </a:lnTo>
                  <a:lnTo>
                    <a:pt x="140" y="2"/>
                  </a:lnTo>
                  <a:lnTo>
                    <a:pt x="146" y="0"/>
                  </a:lnTo>
                  <a:lnTo>
                    <a:pt x="194" y="0"/>
                  </a:lnTo>
                  <a:lnTo>
                    <a:pt x="194" y="0"/>
                  </a:lnTo>
                  <a:lnTo>
                    <a:pt x="200" y="2"/>
                  </a:lnTo>
                  <a:lnTo>
                    <a:pt x="200" y="2"/>
                  </a:lnTo>
                  <a:lnTo>
                    <a:pt x="202" y="8"/>
                  </a:lnTo>
                  <a:lnTo>
                    <a:pt x="202" y="176"/>
                  </a:lnTo>
                  <a:lnTo>
                    <a:pt x="202" y="176"/>
                  </a:lnTo>
                  <a:lnTo>
                    <a:pt x="200" y="188"/>
                  </a:lnTo>
                  <a:lnTo>
                    <a:pt x="198" y="202"/>
                  </a:lnTo>
                  <a:lnTo>
                    <a:pt x="194" y="212"/>
                  </a:lnTo>
                  <a:lnTo>
                    <a:pt x="188" y="224"/>
                  </a:lnTo>
                  <a:lnTo>
                    <a:pt x="188" y="224"/>
                  </a:lnTo>
                  <a:lnTo>
                    <a:pt x="182" y="234"/>
                  </a:lnTo>
                  <a:lnTo>
                    <a:pt x="174" y="242"/>
                  </a:lnTo>
                  <a:lnTo>
                    <a:pt x="164" y="250"/>
                  </a:lnTo>
                  <a:lnTo>
                    <a:pt x="154" y="256"/>
                  </a:lnTo>
                  <a:lnTo>
                    <a:pt x="154" y="256"/>
                  </a:lnTo>
                  <a:lnTo>
                    <a:pt x="142" y="262"/>
                  </a:lnTo>
                  <a:lnTo>
                    <a:pt x="128" y="266"/>
                  </a:lnTo>
                  <a:lnTo>
                    <a:pt x="116" y="268"/>
                  </a:lnTo>
                  <a:lnTo>
                    <a:pt x="100" y="268"/>
                  </a:lnTo>
                  <a:lnTo>
                    <a:pt x="100" y="268"/>
                  </a:lnTo>
                  <a:lnTo>
                    <a:pt x="86" y="268"/>
                  </a:lnTo>
                  <a:lnTo>
                    <a:pt x="72" y="266"/>
                  </a:lnTo>
                  <a:lnTo>
                    <a:pt x="60" y="262"/>
                  </a:lnTo>
                  <a:lnTo>
                    <a:pt x="48" y="256"/>
                  </a:lnTo>
                  <a:lnTo>
                    <a:pt x="48" y="25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5" name="Freeform 29">
              <a:extLst>
                <a:ext uri="{FF2B5EF4-FFF2-40B4-BE49-F238E27FC236}">
                  <a16:creationId xmlns:a16="http://schemas.microsoft.com/office/drawing/2014/main" id="{6C51CDDC-260E-4010-A565-77C53029665A}"/>
                </a:ext>
              </a:extLst>
            </p:cNvPr>
            <p:cNvSpPr>
              <a:spLocks/>
            </p:cNvSpPr>
            <p:nvPr userDrawn="1"/>
          </p:nvSpPr>
          <p:spPr bwMode="auto">
            <a:xfrm>
              <a:off x="8596313" y="3074988"/>
              <a:ext cx="323850" cy="428625"/>
            </a:xfrm>
            <a:custGeom>
              <a:avLst/>
              <a:gdLst>
                <a:gd name="T0" fmla="*/ 48 w 204"/>
                <a:gd name="T1" fmla="*/ 258 h 270"/>
                <a:gd name="T2" fmla="*/ 28 w 204"/>
                <a:gd name="T3" fmla="*/ 244 h 270"/>
                <a:gd name="T4" fmla="*/ 14 w 204"/>
                <a:gd name="T5" fmla="*/ 226 h 270"/>
                <a:gd name="T6" fmla="*/ 8 w 204"/>
                <a:gd name="T7" fmla="*/ 214 h 270"/>
                <a:gd name="T8" fmla="*/ 2 w 204"/>
                <a:gd name="T9" fmla="*/ 188 h 270"/>
                <a:gd name="T10" fmla="*/ 0 w 204"/>
                <a:gd name="T11" fmla="*/ 94 h 270"/>
                <a:gd name="T12" fmla="*/ 2 w 204"/>
                <a:gd name="T13" fmla="*/ 80 h 270"/>
                <a:gd name="T14" fmla="*/ 8 w 204"/>
                <a:gd name="T15" fmla="*/ 56 h 270"/>
                <a:gd name="T16" fmla="*/ 14 w 204"/>
                <a:gd name="T17" fmla="*/ 44 h 270"/>
                <a:gd name="T18" fmla="*/ 28 w 204"/>
                <a:gd name="T19" fmla="*/ 26 h 270"/>
                <a:gd name="T20" fmla="*/ 48 w 204"/>
                <a:gd name="T21" fmla="*/ 12 h 270"/>
                <a:gd name="T22" fmla="*/ 60 w 204"/>
                <a:gd name="T23" fmla="*/ 6 h 270"/>
                <a:gd name="T24" fmla="*/ 88 w 204"/>
                <a:gd name="T25" fmla="*/ 0 h 270"/>
                <a:gd name="T26" fmla="*/ 102 w 204"/>
                <a:gd name="T27" fmla="*/ 0 h 270"/>
                <a:gd name="T28" fmla="*/ 130 w 204"/>
                <a:gd name="T29" fmla="*/ 2 h 270"/>
                <a:gd name="T30" fmla="*/ 156 w 204"/>
                <a:gd name="T31" fmla="*/ 10 h 270"/>
                <a:gd name="T32" fmla="*/ 166 w 204"/>
                <a:gd name="T33" fmla="*/ 16 h 270"/>
                <a:gd name="T34" fmla="*/ 184 w 204"/>
                <a:gd name="T35" fmla="*/ 32 h 270"/>
                <a:gd name="T36" fmla="*/ 190 w 204"/>
                <a:gd name="T37" fmla="*/ 42 h 270"/>
                <a:gd name="T38" fmla="*/ 200 w 204"/>
                <a:gd name="T39" fmla="*/ 64 h 270"/>
                <a:gd name="T40" fmla="*/ 204 w 204"/>
                <a:gd name="T41" fmla="*/ 88 h 270"/>
                <a:gd name="T42" fmla="*/ 202 w 204"/>
                <a:gd name="T43" fmla="*/ 92 h 270"/>
                <a:gd name="T44" fmla="*/ 148 w 204"/>
                <a:gd name="T45" fmla="*/ 96 h 270"/>
                <a:gd name="T46" fmla="*/ 146 w 204"/>
                <a:gd name="T47" fmla="*/ 96 h 270"/>
                <a:gd name="T48" fmla="*/ 140 w 204"/>
                <a:gd name="T49" fmla="*/ 94 h 270"/>
                <a:gd name="T50" fmla="*/ 140 w 204"/>
                <a:gd name="T51" fmla="*/ 92 h 270"/>
                <a:gd name="T52" fmla="*/ 138 w 204"/>
                <a:gd name="T53" fmla="*/ 76 h 270"/>
                <a:gd name="T54" fmla="*/ 130 w 204"/>
                <a:gd name="T55" fmla="*/ 64 h 270"/>
                <a:gd name="T56" fmla="*/ 124 w 204"/>
                <a:gd name="T57" fmla="*/ 58 h 270"/>
                <a:gd name="T58" fmla="*/ 110 w 204"/>
                <a:gd name="T59" fmla="*/ 54 h 270"/>
                <a:gd name="T60" fmla="*/ 102 w 204"/>
                <a:gd name="T61" fmla="*/ 54 h 270"/>
                <a:gd name="T62" fmla="*/ 86 w 204"/>
                <a:gd name="T63" fmla="*/ 56 h 270"/>
                <a:gd name="T64" fmla="*/ 74 w 204"/>
                <a:gd name="T65" fmla="*/ 64 h 270"/>
                <a:gd name="T66" fmla="*/ 70 w 204"/>
                <a:gd name="T67" fmla="*/ 70 h 270"/>
                <a:gd name="T68" fmla="*/ 64 w 204"/>
                <a:gd name="T69" fmla="*/ 84 h 270"/>
                <a:gd name="T70" fmla="*/ 64 w 204"/>
                <a:gd name="T71" fmla="*/ 178 h 270"/>
                <a:gd name="T72" fmla="*/ 64 w 204"/>
                <a:gd name="T73" fmla="*/ 186 h 270"/>
                <a:gd name="T74" fmla="*/ 70 w 204"/>
                <a:gd name="T75" fmla="*/ 200 h 270"/>
                <a:gd name="T76" fmla="*/ 74 w 204"/>
                <a:gd name="T77" fmla="*/ 206 h 270"/>
                <a:gd name="T78" fmla="*/ 86 w 204"/>
                <a:gd name="T79" fmla="*/ 214 h 270"/>
                <a:gd name="T80" fmla="*/ 102 w 204"/>
                <a:gd name="T81" fmla="*/ 216 h 270"/>
                <a:gd name="T82" fmla="*/ 110 w 204"/>
                <a:gd name="T83" fmla="*/ 216 h 270"/>
                <a:gd name="T84" fmla="*/ 124 w 204"/>
                <a:gd name="T85" fmla="*/ 210 h 270"/>
                <a:gd name="T86" fmla="*/ 130 w 204"/>
                <a:gd name="T87" fmla="*/ 206 h 270"/>
                <a:gd name="T88" fmla="*/ 138 w 204"/>
                <a:gd name="T89" fmla="*/ 194 h 270"/>
                <a:gd name="T90" fmla="*/ 140 w 204"/>
                <a:gd name="T91" fmla="*/ 178 h 270"/>
                <a:gd name="T92" fmla="*/ 142 w 204"/>
                <a:gd name="T93" fmla="*/ 174 h 270"/>
                <a:gd name="T94" fmla="*/ 148 w 204"/>
                <a:gd name="T95" fmla="*/ 174 h 270"/>
                <a:gd name="T96" fmla="*/ 196 w 204"/>
                <a:gd name="T97" fmla="*/ 176 h 270"/>
                <a:gd name="T98" fmla="*/ 204 w 204"/>
                <a:gd name="T99" fmla="*/ 180 h 270"/>
                <a:gd name="T100" fmla="*/ 202 w 204"/>
                <a:gd name="T101" fmla="*/ 194 h 270"/>
                <a:gd name="T102" fmla="*/ 196 w 204"/>
                <a:gd name="T103" fmla="*/ 216 h 270"/>
                <a:gd name="T104" fmla="*/ 190 w 204"/>
                <a:gd name="T105" fmla="*/ 228 h 270"/>
                <a:gd name="T106" fmla="*/ 176 w 204"/>
                <a:gd name="T107" fmla="*/ 246 h 270"/>
                <a:gd name="T108" fmla="*/ 156 w 204"/>
                <a:gd name="T109" fmla="*/ 258 h 270"/>
                <a:gd name="T110" fmla="*/ 144 w 204"/>
                <a:gd name="T111" fmla="*/ 264 h 270"/>
                <a:gd name="T112" fmla="*/ 116 w 204"/>
                <a:gd name="T113" fmla="*/ 270 h 270"/>
                <a:gd name="T114" fmla="*/ 102 w 204"/>
                <a:gd name="T115" fmla="*/ 270 h 270"/>
                <a:gd name="T116" fmla="*/ 74 w 204"/>
                <a:gd name="T117" fmla="*/ 268 h 270"/>
                <a:gd name="T118" fmla="*/ 48 w 204"/>
                <a:gd name="T119" fmla="*/ 258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4" h="270">
                  <a:moveTo>
                    <a:pt x="48" y="258"/>
                  </a:moveTo>
                  <a:lnTo>
                    <a:pt x="48" y="258"/>
                  </a:lnTo>
                  <a:lnTo>
                    <a:pt x="38" y="252"/>
                  </a:lnTo>
                  <a:lnTo>
                    <a:pt x="28" y="244"/>
                  </a:lnTo>
                  <a:lnTo>
                    <a:pt x="20" y="236"/>
                  </a:lnTo>
                  <a:lnTo>
                    <a:pt x="14" y="226"/>
                  </a:lnTo>
                  <a:lnTo>
                    <a:pt x="14" y="226"/>
                  </a:lnTo>
                  <a:lnTo>
                    <a:pt x="8" y="214"/>
                  </a:lnTo>
                  <a:lnTo>
                    <a:pt x="4" y="202"/>
                  </a:lnTo>
                  <a:lnTo>
                    <a:pt x="2" y="188"/>
                  </a:lnTo>
                  <a:lnTo>
                    <a:pt x="0" y="176"/>
                  </a:lnTo>
                  <a:lnTo>
                    <a:pt x="0" y="94"/>
                  </a:lnTo>
                  <a:lnTo>
                    <a:pt x="0" y="94"/>
                  </a:lnTo>
                  <a:lnTo>
                    <a:pt x="2" y="80"/>
                  </a:lnTo>
                  <a:lnTo>
                    <a:pt x="4" y="68"/>
                  </a:lnTo>
                  <a:lnTo>
                    <a:pt x="8" y="56"/>
                  </a:lnTo>
                  <a:lnTo>
                    <a:pt x="14" y="44"/>
                  </a:lnTo>
                  <a:lnTo>
                    <a:pt x="14" y="44"/>
                  </a:lnTo>
                  <a:lnTo>
                    <a:pt x="20" y="34"/>
                  </a:lnTo>
                  <a:lnTo>
                    <a:pt x="28" y="26"/>
                  </a:lnTo>
                  <a:lnTo>
                    <a:pt x="38" y="18"/>
                  </a:lnTo>
                  <a:lnTo>
                    <a:pt x="48" y="12"/>
                  </a:lnTo>
                  <a:lnTo>
                    <a:pt x="48" y="12"/>
                  </a:lnTo>
                  <a:lnTo>
                    <a:pt x="60" y="6"/>
                  </a:lnTo>
                  <a:lnTo>
                    <a:pt x="74" y="2"/>
                  </a:lnTo>
                  <a:lnTo>
                    <a:pt x="88" y="0"/>
                  </a:lnTo>
                  <a:lnTo>
                    <a:pt x="102" y="0"/>
                  </a:lnTo>
                  <a:lnTo>
                    <a:pt x="102" y="0"/>
                  </a:lnTo>
                  <a:lnTo>
                    <a:pt x="116" y="0"/>
                  </a:lnTo>
                  <a:lnTo>
                    <a:pt x="130" y="2"/>
                  </a:lnTo>
                  <a:lnTo>
                    <a:pt x="144" y="6"/>
                  </a:lnTo>
                  <a:lnTo>
                    <a:pt x="156" y="10"/>
                  </a:lnTo>
                  <a:lnTo>
                    <a:pt x="156" y="10"/>
                  </a:lnTo>
                  <a:lnTo>
                    <a:pt x="166" y="16"/>
                  </a:lnTo>
                  <a:lnTo>
                    <a:pt x="176" y="24"/>
                  </a:lnTo>
                  <a:lnTo>
                    <a:pt x="184" y="32"/>
                  </a:lnTo>
                  <a:lnTo>
                    <a:pt x="190" y="42"/>
                  </a:lnTo>
                  <a:lnTo>
                    <a:pt x="190" y="42"/>
                  </a:lnTo>
                  <a:lnTo>
                    <a:pt x="196" y="52"/>
                  </a:lnTo>
                  <a:lnTo>
                    <a:pt x="200" y="64"/>
                  </a:lnTo>
                  <a:lnTo>
                    <a:pt x="202" y="76"/>
                  </a:lnTo>
                  <a:lnTo>
                    <a:pt x="204" y="88"/>
                  </a:lnTo>
                  <a:lnTo>
                    <a:pt x="204" y="88"/>
                  </a:lnTo>
                  <a:lnTo>
                    <a:pt x="202" y="92"/>
                  </a:lnTo>
                  <a:lnTo>
                    <a:pt x="196" y="92"/>
                  </a:lnTo>
                  <a:lnTo>
                    <a:pt x="148" y="96"/>
                  </a:lnTo>
                  <a:lnTo>
                    <a:pt x="146" y="96"/>
                  </a:lnTo>
                  <a:lnTo>
                    <a:pt x="146" y="96"/>
                  </a:lnTo>
                  <a:lnTo>
                    <a:pt x="142" y="96"/>
                  </a:lnTo>
                  <a:lnTo>
                    <a:pt x="140" y="94"/>
                  </a:lnTo>
                  <a:lnTo>
                    <a:pt x="140" y="92"/>
                  </a:lnTo>
                  <a:lnTo>
                    <a:pt x="140" y="92"/>
                  </a:lnTo>
                  <a:lnTo>
                    <a:pt x="140" y="84"/>
                  </a:lnTo>
                  <a:lnTo>
                    <a:pt x="138" y="76"/>
                  </a:lnTo>
                  <a:lnTo>
                    <a:pt x="134" y="70"/>
                  </a:lnTo>
                  <a:lnTo>
                    <a:pt x="130" y="64"/>
                  </a:lnTo>
                  <a:lnTo>
                    <a:pt x="130" y="64"/>
                  </a:lnTo>
                  <a:lnTo>
                    <a:pt x="124" y="58"/>
                  </a:lnTo>
                  <a:lnTo>
                    <a:pt x="118" y="56"/>
                  </a:lnTo>
                  <a:lnTo>
                    <a:pt x="110" y="54"/>
                  </a:lnTo>
                  <a:lnTo>
                    <a:pt x="102" y="54"/>
                  </a:lnTo>
                  <a:lnTo>
                    <a:pt x="102" y="54"/>
                  </a:lnTo>
                  <a:lnTo>
                    <a:pt x="94" y="54"/>
                  </a:lnTo>
                  <a:lnTo>
                    <a:pt x="86" y="56"/>
                  </a:lnTo>
                  <a:lnTo>
                    <a:pt x="80" y="60"/>
                  </a:lnTo>
                  <a:lnTo>
                    <a:pt x="74" y="64"/>
                  </a:lnTo>
                  <a:lnTo>
                    <a:pt x="74" y="64"/>
                  </a:lnTo>
                  <a:lnTo>
                    <a:pt x="70" y="70"/>
                  </a:lnTo>
                  <a:lnTo>
                    <a:pt x="66" y="76"/>
                  </a:lnTo>
                  <a:lnTo>
                    <a:pt x="64" y="84"/>
                  </a:lnTo>
                  <a:lnTo>
                    <a:pt x="64" y="92"/>
                  </a:lnTo>
                  <a:lnTo>
                    <a:pt x="64" y="178"/>
                  </a:lnTo>
                  <a:lnTo>
                    <a:pt x="64" y="178"/>
                  </a:lnTo>
                  <a:lnTo>
                    <a:pt x="64" y="186"/>
                  </a:lnTo>
                  <a:lnTo>
                    <a:pt x="66" y="194"/>
                  </a:lnTo>
                  <a:lnTo>
                    <a:pt x="70" y="200"/>
                  </a:lnTo>
                  <a:lnTo>
                    <a:pt x="74" y="206"/>
                  </a:lnTo>
                  <a:lnTo>
                    <a:pt x="74" y="206"/>
                  </a:lnTo>
                  <a:lnTo>
                    <a:pt x="80" y="210"/>
                  </a:lnTo>
                  <a:lnTo>
                    <a:pt x="86" y="214"/>
                  </a:lnTo>
                  <a:lnTo>
                    <a:pt x="94" y="216"/>
                  </a:lnTo>
                  <a:lnTo>
                    <a:pt x="102" y="216"/>
                  </a:lnTo>
                  <a:lnTo>
                    <a:pt x="102" y="216"/>
                  </a:lnTo>
                  <a:lnTo>
                    <a:pt x="110" y="216"/>
                  </a:lnTo>
                  <a:lnTo>
                    <a:pt x="118" y="214"/>
                  </a:lnTo>
                  <a:lnTo>
                    <a:pt x="124" y="210"/>
                  </a:lnTo>
                  <a:lnTo>
                    <a:pt x="130" y="206"/>
                  </a:lnTo>
                  <a:lnTo>
                    <a:pt x="130" y="206"/>
                  </a:lnTo>
                  <a:lnTo>
                    <a:pt x="134" y="200"/>
                  </a:lnTo>
                  <a:lnTo>
                    <a:pt x="138" y="194"/>
                  </a:lnTo>
                  <a:lnTo>
                    <a:pt x="140" y="186"/>
                  </a:lnTo>
                  <a:lnTo>
                    <a:pt x="140" y="178"/>
                  </a:lnTo>
                  <a:lnTo>
                    <a:pt x="140" y="178"/>
                  </a:lnTo>
                  <a:lnTo>
                    <a:pt x="142" y="174"/>
                  </a:lnTo>
                  <a:lnTo>
                    <a:pt x="142" y="174"/>
                  </a:lnTo>
                  <a:lnTo>
                    <a:pt x="148" y="174"/>
                  </a:lnTo>
                  <a:lnTo>
                    <a:pt x="196" y="176"/>
                  </a:lnTo>
                  <a:lnTo>
                    <a:pt x="196" y="176"/>
                  </a:lnTo>
                  <a:lnTo>
                    <a:pt x="204" y="178"/>
                  </a:lnTo>
                  <a:lnTo>
                    <a:pt x="204" y="180"/>
                  </a:lnTo>
                  <a:lnTo>
                    <a:pt x="204" y="180"/>
                  </a:lnTo>
                  <a:lnTo>
                    <a:pt x="202" y="194"/>
                  </a:lnTo>
                  <a:lnTo>
                    <a:pt x="200" y="206"/>
                  </a:lnTo>
                  <a:lnTo>
                    <a:pt x="196" y="216"/>
                  </a:lnTo>
                  <a:lnTo>
                    <a:pt x="190" y="228"/>
                  </a:lnTo>
                  <a:lnTo>
                    <a:pt x="190" y="228"/>
                  </a:lnTo>
                  <a:lnTo>
                    <a:pt x="184" y="238"/>
                  </a:lnTo>
                  <a:lnTo>
                    <a:pt x="176" y="246"/>
                  </a:lnTo>
                  <a:lnTo>
                    <a:pt x="166" y="252"/>
                  </a:lnTo>
                  <a:lnTo>
                    <a:pt x="156" y="258"/>
                  </a:lnTo>
                  <a:lnTo>
                    <a:pt x="156" y="258"/>
                  </a:lnTo>
                  <a:lnTo>
                    <a:pt x="144" y="264"/>
                  </a:lnTo>
                  <a:lnTo>
                    <a:pt x="130" y="268"/>
                  </a:lnTo>
                  <a:lnTo>
                    <a:pt x="116" y="270"/>
                  </a:lnTo>
                  <a:lnTo>
                    <a:pt x="102" y="270"/>
                  </a:lnTo>
                  <a:lnTo>
                    <a:pt x="102" y="270"/>
                  </a:lnTo>
                  <a:lnTo>
                    <a:pt x="88" y="270"/>
                  </a:lnTo>
                  <a:lnTo>
                    <a:pt x="74" y="268"/>
                  </a:lnTo>
                  <a:lnTo>
                    <a:pt x="60" y="264"/>
                  </a:lnTo>
                  <a:lnTo>
                    <a:pt x="48" y="258"/>
                  </a:lnTo>
                  <a:lnTo>
                    <a:pt x="48" y="25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6" name="Freeform 30">
              <a:extLst>
                <a:ext uri="{FF2B5EF4-FFF2-40B4-BE49-F238E27FC236}">
                  <a16:creationId xmlns:a16="http://schemas.microsoft.com/office/drawing/2014/main" id="{0399862A-2644-4114-978F-9765AA21EEA9}"/>
                </a:ext>
              </a:extLst>
            </p:cNvPr>
            <p:cNvSpPr>
              <a:spLocks noEditPoints="1"/>
            </p:cNvSpPr>
            <p:nvPr userDrawn="1"/>
          </p:nvSpPr>
          <p:spPr bwMode="auto">
            <a:xfrm>
              <a:off x="8964613" y="3078163"/>
              <a:ext cx="388937" cy="422275"/>
            </a:xfrm>
            <a:custGeom>
              <a:avLst/>
              <a:gdLst>
                <a:gd name="T0" fmla="*/ 177 w 245"/>
                <a:gd name="T1" fmla="*/ 260 h 266"/>
                <a:gd name="T2" fmla="*/ 169 w 245"/>
                <a:gd name="T3" fmla="*/ 228 h 266"/>
                <a:gd name="T4" fmla="*/ 169 w 245"/>
                <a:gd name="T5" fmla="*/ 228 h 266"/>
                <a:gd name="T6" fmla="*/ 169 w 245"/>
                <a:gd name="T7" fmla="*/ 226 h 266"/>
                <a:gd name="T8" fmla="*/ 167 w 245"/>
                <a:gd name="T9" fmla="*/ 226 h 266"/>
                <a:gd name="T10" fmla="*/ 81 w 245"/>
                <a:gd name="T11" fmla="*/ 226 h 266"/>
                <a:gd name="T12" fmla="*/ 81 w 245"/>
                <a:gd name="T13" fmla="*/ 226 h 266"/>
                <a:gd name="T14" fmla="*/ 79 w 245"/>
                <a:gd name="T15" fmla="*/ 226 h 266"/>
                <a:gd name="T16" fmla="*/ 77 w 245"/>
                <a:gd name="T17" fmla="*/ 228 h 266"/>
                <a:gd name="T18" fmla="*/ 69 w 245"/>
                <a:gd name="T19" fmla="*/ 260 h 266"/>
                <a:gd name="T20" fmla="*/ 69 w 245"/>
                <a:gd name="T21" fmla="*/ 260 h 266"/>
                <a:gd name="T22" fmla="*/ 67 w 245"/>
                <a:gd name="T23" fmla="*/ 264 h 266"/>
                <a:gd name="T24" fmla="*/ 61 w 245"/>
                <a:gd name="T25" fmla="*/ 266 h 266"/>
                <a:gd name="T26" fmla="*/ 6 w 245"/>
                <a:gd name="T27" fmla="*/ 266 h 266"/>
                <a:gd name="T28" fmla="*/ 6 w 245"/>
                <a:gd name="T29" fmla="*/ 266 h 266"/>
                <a:gd name="T30" fmla="*/ 4 w 245"/>
                <a:gd name="T31" fmla="*/ 264 h 266"/>
                <a:gd name="T32" fmla="*/ 2 w 245"/>
                <a:gd name="T33" fmla="*/ 264 h 266"/>
                <a:gd name="T34" fmla="*/ 2 w 245"/>
                <a:gd name="T35" fmla="*/ 264 h 266"/>
                <a:gd name="T36" fmla="*/ 0 w 245"/>
                <a:gd name="T37" fmla="*/ 260 h 266"/>
                <a:gd name="T38" fmla="*/ 2 w 245"/>
                <a:gd name="T39" fmla="*/ 258 h 266"/>
                <a:gd name="T40" fmla="*/ 81 w 245"/>
                <a:gd name="T41" fmla="*/ 6 h 266"/>
                <a:gd name="T42" fmla="*/ 81 w 245"/>
                <a:gd name="T43" fmla="*/ 6 h 266"/>
                <a:gd name="T44" fmla="*/ 85 w 245"/>
                <a:gd name="T45" fmla="*/ 2 h 266"/>
                <a:gd name="T46" fmla="*/ 89 w 245"/>
                <a:gd name="T47" fmla="*/ 0 h 266"/>
                <a:gd name="T48" fmla="*/ 157 w 245"/>
                <a:gd name="T49" fmla="*/ 0 h 266"/>
                <a:gd name="T50" fmla="*/ 157 w 245"/>
                <a:gd name="T51" fmla="*/ 0 h 266"/>
                <a:gd name="T52" fmla="*/ 161 w 245"/>
                <a:gd name="T53" fmla="*/ 2 h 266"/>
                <a:gd name="T54" fmla="*/ 165 w 245"/>
                <a:gd name="T55" fmla="*/ 6 h 266"/>
                <a:gd name="T56" fmla="*/ 245 w 245"/>
                <a:gd name="T57" fmla="*/ 258 h 266"/>
                <a:gd name="T58" fmla="*/ 245 w 245"/>
                <a:gd name="T59" fmla="*/ 258 h 266"/>
                <a:gd name="T60" fmla="*/ 245 w 245"/>
                <a:gd name="T61" fmla="*/ 260 h 266"/>
                <a:gd name="T62" fmla="*/ 245 w 245"/>
                <a:gd name="T63" fmla="*/ 260 h 266"/>
                <a:gd name="T64" fmla="*/ 243 w 245"/>
                <a:gd name="T65" fmla="*/ 264 h 266"/>
                <a:gd name="T66" fmla="*/ 239 w 245"/>
                <a:gd name="T67" fmla="*/ 266 h 266"/>
                <a:gd name="T68" fmla="*/ 185 w 245"/>
                <a:gd name="T69" fmla="*/ 266 h 266"/>
                <a:gd name="T70" fmla="*/ 185 w 245"/>
                <a:gd name="T71" fmla="*/ 266 h 266"/>
                <a:gd name="T72" fmla="*/ 181 w 245"/>
                <a:gd name="T73" fmla="*/ 264 h 266"/>
                <a:gd name="T74" fmla="*/ 177 w 245"/>
                <a:gd name="T75" fmla="*/ 260 h 266"/>
                <a:gd name="T76" fmla="*/ 177 w 245"/>
                <a:gd name="T77" fmla="*/ 260 h 266"/>
                <a:gd name="T78" fmla="*/ 93 w 245"/>
                <a:gd name="T79" fmla="*/ 176 h 266"/>
                <a:gd name="T80" fmla="*/ 93 w 245"/>
                <a:gd name="T81" fmla="*/ 176 h 266"/>
                <a:gd name="T82" fmla="*/ 93 w 245"/>
                <a:gd name="T83" fmla="*/ 178 h 266"/>
                <a:gd name="T84" fmla="*/ 95 w 245"/>
                <a:gd name="T85" fmla="*/ 178 h 266"/>
                <a:gd name="T86" fmla="*/ 151 w 245"/>
                <a:gd name="T87" fmla="*/ 178 h 266"/>
                <a:gd name="T88" fmla="*/ 151 w 245"/>
                <a:gd name="T89" fmla="*/ 178 h 266"/>
                <a:gd name="T90" fmla="*/ 153 w 245"/>
                <a:gd name="T91" fmla="*/ 176 h 266"/>
                <a:gd name="T92" fmla="*/ 153 w 245"/>
                <a:gd name="T93" fmla="*/ 176 h 266"/>
                <a:gd name="T94" fmla="*/ 153 w 245"/>
                <a:gd name="T95" fmla="*/ 174 h 266"/>
                <a:gd name="T96" fmla="*/ 125 w 245"/>
                <a:gd name="T97" fmla="*/ 74 h 266"/>
                <a:gd name="T98" fmla="*/ 125 w 245"/>
                <a:gd name="T99" fmla="*/ 74 h 266"/>
                <a:gd name="T100" fmla="*/ 123 w 245"/>
                <a:gd name="T101" fmla="*/ 72 h 266"/>
                <a:gd name="T102" fmla="*/ 123 w 245"/>
                <a:gd name="T103" fmla="*/ 72 h 266"/>
                <a:gd name="T104" fmla="*/ 121 w 245"/>
                <a:gd name="T105" fmla="*/ 74 h 266"/>
                <a:gd name="T106" fmla="*/ 93 w 245"/>
                <a:gd name="T107" fmla="*/ 174 h 266"/>
                <a:gd name="T108" fmla="*/ 93 w 245"/>
                <a:gd name="T109" fmla="*/ 17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5" h="266">
                  <a:moveTo>
                    <a:pt x="177" y="260"/>
                  </a:moveTo>
                  <a:lnTo>
                    <a:pt x="169" y="228"/>
                  </a:lnTo>
                  <a:lnTo>
                    <a:pt x="169" y="228"/>
                  </a:lnTo>
                  <a:lnTo>
                    <a:pt x="169" y="226"/>
                  </a:lnTo>
                  <a:lnTo>
                    <a:pt x="167" y="226"/>
                  </a:lnTo>
                  <a:lnTo>
                    <a:pt x="81" y="226"/>
                  </a:lnTo>
                  <a:lnTo>
                    <a:pt x="81" y="226"/>
                  </a:lnTo>
                  <a:lnTo>
                    <a:pt x="79" y="226"/>
                  </a:lnTo>
                  <a:lnTo>
                    <a:pt x="77" y="228"/>
                  </a:lnTo>
                  <a:lnTo>
                    <a:pt x="69" y="260"/>
                  </a:lnTo>
                  <a:lnTo>
                    <a:pt x="69" y="260"/>
                  </a:lnTo>
                  <a:lnTo>
                    <a:pt x="67" y="264"/>
                  </a:lnTo>
                  <a:lnTo>
                    <a:pt x="61" y="266"/>
                  </a:lnTo>
                  <a:lnTo>
                    <a:pt x="6" y="266"/>
                  </a:lnTo>
                  <a:lnTo>
                    <a:pt x="6" y="266"/>
                  </a:lnTo>
                  <a:lnTo>
                    <a:pt x="4" y="264"/>
                  </a:lnTo>
                  <a:lnTo>
                    <a:pt x="2" y="264"/>
                  </a:lnTo>
                  <a:lnTo>
                    <a:pt x="2" y="264"/>
                  </a:lnTo>
                  <a:lnTo>
                    <a:pt x="0" y="260"/>
                  </a:lnTo>
                  <a:lnTo>
                    <a:pt x="2" y="258"/>
                  </a:lnTo>
                  <a:lnTo>
                    <a:pt x="81" y="6"/>
                  </a:lnTo>
                  <a:lnTo>
                    <a:pt x="81" y="6"/>
                  </a:lnTo>
                  <a:lnTo>
                    <a:pt x="85" y="2"/>
                  </a:lnTo>
                  <a:lnTo>
                    <a:pt x="89" y="0"/>
                  </a:lnTo>
                  <a:lnTo>
                    <a:pt x="157" y="0"/>
                  </a:lnTo>
                  <a:lnTo>
                    <a:pt x="157" y="0"/>
                  </a:lnTo>
                  <a:lnTo>
                    <a:pt x="161" y="2"/>
                  </a:lnTo>
                  <a:lnTo>
                    <a:pt x="165" y="6"/>
                  </a:lnTo>
                  <a:lnTo>
                    <a:pt x="245" y="258"/>
                  </a:lnTo>
                  <a:lnTo>
                    <a:pt x="245" y="258"/>
                  </a:lnTo>
                  <a:lnTo>
                    <a:pt x="245" y="260"/>
                  </a:lnTo>
                  <a:lnTo>
                    <a:pt x="245" y="260"/>
                  </a:lnTo>
                  <a:lnTo>
                    <a:pt x="243" y="264"/>
                  </a:lnTo>
                  <a:lnTo>
                    <a:pt x="239" y="266"/>
                  </a:lnTo>
                  <a:lnTo>
                    <a:pt x="185" y="266"/>
                  </a:lnTo>
                  <a:lnTo>
                    <a:pt x="185" y="266"/>
                  </a:lnTo>
                  <a:lnTo>
                    <a:pt x="181" y="264"/>
                  </a:lnTo>
                  <a:lnTo>
                    <a:pt x="177" y="260"/>
                  </a:lnTo>
                  <a:lnTo>
                    <a:pt x="177" y="260"/>
                  </a:lnTo>
                  <a:close/>
                  <a:moveTo>
                    <a:pt x="93" y="176"/>
                  </a:moveTo>
                  <a:lnTo>
                    <a:pt x="93" y="176"/>
                  </a:lnTo>
                  <a:lnTo>
                    <a:pt x="93" y="178"/>
                  </a:lnTo>
                  <a:lnTo>
                    <a:pt x="95" y="178"/>
                  </a:lnTo>
                  <a:lnTo>
                    <a:pt x="151" y="178"/>
                  </a:lnTo>
                  <a:lnTo>
                    <a:pt x="151" y="178"/>
                  </a:lnTo>
                  <a:lnTo>
                    <a:pt x="153" y="176"/>
                  </a:lnTo>
                  <a:lnTo>
                    <a:pt x="153" y="176"/>
                  </a:lnTo>
                  <a:lnTo>
                    <a:pt x="153" y="174"/>
                  </a:lnTo>
                  <a:lnTo>
                    <a:pt x="125" y="74"/>
                  </a:lnTo>
                  <a:lnTo>
                    <a:pt x="125" y="74"/>
                  </a:lnTo>
                  <a:lnTo>
                    <a:pt x="123" y="72"/>
                  </a:lnTo>
                  <a:lnTo>
                    <a:pt x="123" y="72"/>
                  </a:lnTo>
                  <a:lnTo>
                    <a:pt x="121" y="74"/>
                  </a:lnTo>
                  <a:lnTo>
                    <a:pt x="93" y="174"/>
                  </a:lnTo>
                  <a:lnTo>
                    <a:pt x="93" y="1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7" name="Freeform 31">
              <a:extLst>
                <a:ext uri="{FF2B5EF4-FFF2-40B4-BE49-F238E27FC236}">
                  <a16:creationId xmlns:a16="http://schemas.microsoft.com/office/drawing/2014/main" id="{502D9A98-19BC-4FF0-B910-4D5887D040E0}"/>
                </a:ext>
              </a:extLst>
            </p:cNvPr>
            <p:cNvSpPr>
              <a:spLocks/>
            </p:cNvSpPr>
            <p:nvPr userDrawn="1"/>
          </p:nvSpPr>
          <p:spPr bwMode="auto">
            <a:xfrm>
              <a:off x="9356725" y="3078163"/>
              <a:ext cx="327025" cy="422275"/>
            </a:xfrm>
            <a:custGeom>
              <a:avLst/>
              <a:gdLst>
                <a:gd name="T0" fmla="*/ 204 w 206"/>
                <a:gd name="T1" fmla="*/ 2 h 266"/>
                <a:gd name="T2" fmla="*/ 204 w 206"/>
                <a:gd name="T3" fmla="*/ 2 h 266"/>
                <a:gd name="T4" fmla="*/ 206 w 206"/>
                <a:gd name="T5" fmla="*/ 8 h 266"/>
                <a:gd name="T6" fmla="*/ 206 w 206"/>
                <a:gd name="T7" fmla="*/ 48 h 266"/>
                <a:gd name="T8" fmla="*/ 206 w 206"/>
                <a:gd name="T9" fmla="*/ 48 h 266"/>
                <a:gd name="T10" fmla="*/ 204 w 206"/>
                <a:gd name="T11" fmla="*/ 52 h 266"/>
                <a:gd name="T12" fmla="*/ 204 w 206"/>
                <a:gd name="T13" fmla="*/ 52 h 266"/>
                <a:gd name="T14" fmla="*/ 200 w 206"/>
                <a:gd name="T15" fmla="*/ 54 h 266"/>
                <a:gd name="T16" fmla="*/ 136 w 206"/>
                <a:gd name="T17" fmla="*/ 54 h 266"/>
                <a:gd name="T18" fmla="*/ 136 w 206"/>
                <a:gd name="T19" fmla="*/ 54 h 266"/>
                <a:gd name="T20" fmla="*/ 134 w 206"/>
                <a:gd name="T21" fmla="*/ 56 h 266"/>
                <a:gd name="T22" fmla="*/ 134 w 206"/>
                <a:gd name="T23" fmla="*/ 58 h 266"/>
                <a:gd name="T24" fmla="*/ 134 w 206"/>
                <a:gd name="T25" fmla="*/ 258 h 266"/>
                <a:gd name="T26" fmla="*/ 134 w 206"/>
                <a:gd name="T27" fmla="*/ 258 h 266"/>
                <a:gd name="T28" fmla="*/ 132 w 206"/>
                <a:gd name="T29" fmla="*/ 264 h 266"/>
                <a:gd name="T30" fmla="*/ 132 w 206"/>
                <a:gd name="T31" fmla="*/ 264 h 266"/>
                <a:gd name="T32" fmla="*/ 128 w 206"/>
                <a:gd name="T33" fmla="*/ 266 h 266"/>
                <a:gd name="T34" fmla="*/ 78 w 206"/>
                <a:gd name="T35" fmla="*/ 266 h 266"/>
                <a:gd name="T36" fmla="*/ 78 w 206"/>
                <a:gd name="T37" fmla="*/ 266 h 266"/>
                <a:gd name="T38" fmla="*/ 74 w 206"/>
                <a:gd name="T39" fmla="*/ 264 h 266"/>
                <a:gd name="T40" fmla="*/ 74 w 206"/>
                <a:gd name="T41" fmla="*/ 264 h 266"/>
                <a:gd name="T42" fmla="*/ 72 w 206"/>
                <a:gd name="T43" fmla="*/ 258 h 266"/>
                <a:gd name="T44" fmla="*/ 72 w 206"/>
                <a:gd name="T45" fmla="*/ 58 h 266"/>
                <a:gd name="T46" fmla="*/ 72 w 206"/>
                <a:gd name="T47" fmla="*/ 58 h 266"/>
                <a:gd name="T48" fmla="*/ 70 w 206"/>
                <a:gd name="T49" fmla="*/ 56 h 266"/>
                <a:gd name="T50" fmla="*/ 68 w 206"/>
                <a:gd name="T51" fmla="*/ 54 h 266"/>
                <a:gd name="T52" fmla="*/ 8 w 206"/>
                <a:gd name="T53" fmla="*/ 54 h 266"/>
                <a:gd name="T54" fmla="*/ 8 w 206"/>
                <a:gd name="T55" fmla="*/ 54 h 266"/>
                <a:gd name="T56" fmla="*/ 2 w 206"/>
                <a:gd name="T57" fmla="*/ 52 h 266"/>
                <a:gd name="T58" fmla="*/ 2 w 206"/>
                <a:gd name="T59" fmla="*/ 52 h 266"/>
                <a:gd name="T60" fmla="*/ 0 w 206"/>
                <a:gd name="T61" fmla="*/ 48 h 266"/>
                <a:gd name="T62" fmla="*/ 0 w 206"/>
                <a:gd name="T63" fmla="*/ 8 h 266"/>
                <a:gd name="T64" fmla="*/ 0 w 206"/>
                <a:gd name="T65" fmla="*/ 8 h 266"/>
                <a:gd name="T66" fmla="*/ 2 w 206"/>
                <a:gd name="T67" fmla="*/ 2 h 266"/>
                <a:gd name="T68" fmla="*/ 2 w 206"/>
                <a:gd name="T69" fmla="*/ 2 h 266"/>
                <a:gd name="T70" fmla="*/ 8 w 206"/>
                <a:gd name="T71" fmla="*/ 0 h 266"/>
                <a:gd name="T72" fmla="*/ 200 w 206"/>
                <a:gd name="T73" fmla="*/ 0 h 266"/>
                <a:gd name="T74" fmla="*/ 200 w 206"/>
                <a:gd name="T75" fmla="*/ 0 h 266"/>
                <a:gd name="T76" fmla="*/ 204 w 206"/>
                <a:gd name="T77" fmla="*/ 2 h 266"/>
                <a:gd name="T78" fmla="*/ 204 w 206"/>
                <a:gd name="T79" fmla="*/ 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6" h="266">
                  <a:moveTo>
                    <a:pt x="204" y="2"/>
                  </a:moveTo>
                  <a:lnTo>
                    <a:pt x="204" y="2"/>
                  </a:lnTo>
                  <a:lnTo>
                    <a:pt x="206" y="8"/>
                  </a:lnTo>
                  <a:lnTo>
                    <a:pt x="206" y="48"/>
                  </a:lnTo>
                  <a:lnTo>
                    <a:pt x="206" y="48"/>
                  </a:lnTo>
                  <a:lnTo>
                    <a:pt x="204" y="52"/>
                  </a:lnTo>
                  <a:lnTo>
                    <a:pt x="204" y="52"/>
                  </a:lnTo>
                  <a:lnTo>
                    <a:pt x="200" y="54"/>
                  </a:lnTo>
                  <a:lnTo>
                    <a:pt x="136" y="54"/>
                  </a:lnTo>
                  <a:lnTo>
                    <a:pt x="136" y="54"/>
                  </a:lnTo>
                  <a:lnTo>
                    <a:pt x="134" y="56"/>
                  </a:lnTo>
                  <a:lnTo>
                    <a:pt x="134" y="58"/>
                  </a:lnTo>
                  <a:lnTo>
                    <a:pt x="134" y="258"/>
                  </a:lnTo>
                  <a:lnTo>
                    <a:pt x="134" y="258"/>
                  </a:lnTo>
                  <a:lnTo>
                    <a:pt x="132" y="264"/>
                  </a:lnTo>
                  <a:lnTo>
                    <a:pt x="132" y="264"/>
                  </a:lnTo>
                  <a:lnTo>
                    <a:pt x="128" y="266"/>
                  </a:lnTo>
                  <a:lnTo>
                    <a:pt x="78" y="266"/>
                  </a:lnTo>
                  <a:lnTo>
                    <a:pt x="78" y="266"/>
                  </a:lnTo>
                  <a:lnTo>
                    <a:pt x="74" y="264"/>
                  </a:lnTo>
                  <a:lnTo>
                    <a:pt x="74" y="264"/>
                  </a:lnTo>
                  <a:lnTo>
                    <a:pt x="72" y="258"/>
                  </a:lnTo>
                  <a:lnTo>
                    <a:pt x="72" y="58"/>
                  </a:lnTo>
                  <a:lnTo>
                    <a:pt x="72" y="58"/>
                  </a:lnTo>
                  <a:lnTo>
                    <a:pt x="70" y="56"/>
                  </a:lnTo>
                  <a:lnTo>
                    <a:pt x="68" y="54"/>
                  </a:lnTo>
                  <a:lnTo>
                    <a:pt x="8" y="54"/>
                  </a:lnTo>
                  <a:lnTo>
                    <a:pt x="8" y="54"/>
                  </a:lnTo>
                  <a:lnTo>
                    <a:pt x="2" y="52"/>
                  </a:lnTo>
                  <a:lnTo>
                    <a:pt x="2" y="52"/>
                  </a:lnTo>
                  <a:lnTo>
                    <a:pt x="0" y="48"/>
                  </a:lnTo>
                  <a:lnTo>
                    <a:pt x="0" y="8"/>
                  </a:lnTo>
                  <a:lnTo>
                    <a:pt x="0" y="8"/>
                  </a:lnTo>
                  <a:lnTo>
                    <a:pt x="2" y="2"/>
                  </a:lnTo>
                  <a:lnTo>
                    <a:pt x="2" y="2"/>
                  </a:lnTo>
                  <a:lnTo>
                    <a:pt x="8" y="0"/>
                  </a:lnTo>
                  <a:lnTo>
                    <a:pt x="200" y="0"/>
                  </a:lnTo>
                  <a:lnTo>
                    <a:pt x="200" y="0"/>
                  </a:lnTo>
                  <a:lnTo>
                    <a:pt x="204" y="2"/>
                  </a:lnTo>
                  <a:lnTo>
                    <a:pt x="204"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8" name="Freeform 32">
              <a:extLst>
                <a:ext uri="{FF2B5EF4-FFF2-40B4-BE49-F238E27FC236}">
                  <a16:creationId xmlns:a16="http://schemas.microsoft.com/office/drawing/2014/main" id="{6E906B3E-02FC-46AA-AC73-0C4E1DF150D6}"/>
                </a:ext>
              </a:extLst>
            </p:cNvPr>
            <p:cNvSpPr>
              <a:spLocks/>
            </p:cNvSpPr>
            <p:nvPr userDrawn="1"/>
          </p:nvSpPr>
          <p:spPr bwMode="auto">
            <a:xfrm>
              <a:off x="9750425" y="3078163"/>
              <a:ext cx="98425" cy="422275"/>
            </a:xfrm>
            <a:custGeom>
              <a:avLst/>
              <a:gdLst>
                <a:gd name="T0" fmla="*/ 2 w 62"/>
                <a:gd name="T1" fmla="*/ 264 h 266"/>
                <a:gd name="T2" fmla="*/ 2 w 62"/>
                <a:gd name="T3" fmla="*/ 264 h 266"/>
                <a:gd name="T4" fmla="*/ 0 w 62"/>
                <a:gd name="T5" fmla="*/ 258 h 266"/>
                <a:gd name="T6" fmla="*/ 0 w 62"/>
                <a:gd name="T7" fmla="*/ 8 h 266"/>
                <a:gd name="T8" fmla="*/ 0 w 62"/>
                <a:gd name="T9" fmla="*/ 8 h 266"/>
                <a:gd name="T10" fmla="*/ 2 w 62"/>
                <a:gd name="T11" fmla="*/ 2 h 266"/>
                <a:gd name="T12" fmla="*/ 2 w 62"/>
                <a:gd name="T13" fmla="*/ 2 h 266"/>
                <a:gd name="T14" fmla="*/ 6 w 62"/>
                <a:gd name="T15" fmla="*/ 0 h 266"/>
                <a:gd name="T16" fmla="*/ 56 w 62"/>
                <a:gd name="T17" fmla="*/ 0 h 266"/>
                <a:gd name="T18" fmla="*/ 56 w 62"/>
                <a:gd name="T19" fmla="*/ 0 h 266"/>
                <a:gd name="T20" fmla="*/ 60 w 62"/>
                <a:gd name="T21" fmla="*/ 2 h 266"/>
                <a:gd name="T22" fmla="*/ 60 w 62"/>
                <a:gd name="T23" fmla="*/ 2 h 266"/>
                <a:gd name="T24" fmla="*/ 62 w 62"/>
                <a:gd name="T25" fmla="*/ 8 h 266"/>
                <a:gd name="T26" fmla="*/ 62 w 62"/>
                <a:gd name="T27" fmla="*/ 258 h 266"/>
                <a:gd name="T28" fmla="*/ 62 w 62"/>
                <a:gd name="T29" fmla="*/ 258 h 266"/>
                <a:gd name="T30" fmla="*/ 60 w 62"/>
                <a:gd name="T31" fmla="*/ 264 h 266"/>
                <a:gd name="T32" fmla="*/ 60 w 62"/>
                <a:gd name="T33" fmla="*/ 264 h 266"/>
                <a:gd name="T34" fmla="*/ 56 w 62"/>
                <a:gd name="T35" fmla="*/ 266 h 266"/>
                <a:gd name="T36" fmla="*/ 6 w 62"/>
                <a:gd name="T37" fmla="*/ 266 h 266"/>
                <a:gd name="T38" fmla="*/ 6 w 62"/>
                <a:gd name="T39" fmla="*/ 266 h 266"/>
                <a:gd name="T40" fmla="*/ 2 w 62"/>
                <a:gd name="T41" fmla="*/ 264 h 266"/>
                <a:gd name="T42" fmla="*/ 2 w 62"/>
                <a:gd name="T43" fmla="*/ 264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266">
                  <a:moveTo>
                    <a:pt x="2" y="264"/>
                  </a:moveTo>
                  <a:lnTo>
                    <a:pt x="2" y="264"/>
                  </a:lnTo>
                  <a:lnTo>
                    <a:pt x="0" y="258"/>
                  </a:lnTo>
                  <a:lnTo>
                    <a:pt x="0" y="8"/>
                  </a:lnTo>
                  <a:lnTo>
                    <a:pt x="0" y="8"/>
                  </a:lnTo>
                  <a:lnTo>
                    <a:pt x="2" y="2"/>
                  </a:lnTo>
                  <a:lnTo>
                    <a:pt x="2" y="2"/>
                  </a:lnTo>
                  <a:lnTo>
                    <a:pt x="6" y="0"/>
                  </a:lnTo>
                  <a:lnTo>
                    <a:pt x="56" y="0"/>
                  </a:lnTo>
                  <a:lnTo>
                    <a:pt x="56" y="0"/>
                  </a:lnTo>
                  <a:lnTo>
                    <a:pt x="60" y="2"/>
                  </a:lnTo>
                  <a:lnTo>
                    <a:pt x="60" y="2"/>
                  </a:lnTo>
                  <a:lnTo>
                    <a:pt x="62" y="8"/>
                  </a:lnTo>
                  <a:lnTo>
                    <a:pt x="62" y="258"/>
                  </a:lnTo>
                  <a:lnTo>
                    <a:pt x="62" y="258"/>
                  </a:lnTo>
                  <a:lnTo>
                    <a:pt x="60" y="264"/>
                  </a:lnTo>
                  <a:lnTo>
                    <a:pt x="60" y="264"/>
                  </a:lnTo>
                  <a:lnTo>
                    <a:pt x="56" y="266"/>
                  </a:lnTo>
                  <a:lnTo>
                    <a:pt x="6" y="266"/>
                  </a:lnTo>
                  <a:lnTo>
                    <a:pt x="6" y="266"/>
                  </a:lnTo>
                  <a:lnTo>
                    <a:pt x="2" y="264"/>
                  </a:lnTo>
                  <a:lnTo>
                    <a:pt x="2" y="26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9" name="Freeform 33">
              <a:extLst>
                <a:ext uri="{FF2B5EF4-FFF2-40B4-BE49-F238E27FC236}">
                  <a16:creationId xmlns:a16="http://schemas.microsoft.com/office/drawing/2014/main" id="{7F26DC8E-1C29-4BDB-B53E-077AD9AE94F5}"/>
                </a:ext>
              </a:extLst>
            </p:cNvPr>
            <p:cNvSpPr>
              <a:spLocks noEditPoints="1"/>
            </p:cNvSpPr>
            <p:nvPr userDrawn="1"/>
          </p:nvSpPr>
          <p:spPr bwMode="auto">
            <a:xfrm>
              <a:off x="9925050" y="3074988"/>
              <a:ext cx="327025" cy="431800"/>
            </a:xfrm>
            <a:custGeom>
              <a:avLst/>
              <a:gdLst>
                <a:gd name="T0" fmla="*/ 48 w 206"/>
                <a:gd name="T1" fmla="*/ 258 h 272"/>
                <a:gd name="T2" fmla="*/ 28 w 206"/>
                <a:gd name="T3" fmla="*/ 244 h 272"/>
                <a:gd name="T4" fmla="*/ 12 w 206"/>
                <a:gd name="T5" fmla="*/ 224 h 272"/>
                <a:gd name="T6" fmla="*/ 6 w 206"/>
                <a:gd name="T7" fmla="*/ 212 h 272"/>
                <a:gd name="T8" fmla="*/ 0 w 206"/>
                <a:gd name="T9" fmla="*/ 186 h 272"/>
                <a:gd name="T10" fmla="*/ 0 w 206"/>
                <a:gd name="T11" fmla="*/ 96 h 272"/>
                <a:gd name="T12" fmla="*/ 0 w 206"/>
                <a:gd name="T13" fmla="*/ 82 h 272"/>
                <a:gd name="T14" fmla="*/ 6 w 206"/>
                <a:gd name="T15" fmla="*/ 58 h 272"/>
                <a:gd name="T16" fmla="*/ 12 w 206"/>
                <a:gd name="T17" fmla="*/ 46 h 272"/>
                <a:gd name="T18" fmla="*/ 28 w 206"/>
                <a:gd name="T19" fmla="*/ 26 h 272"/>
                <a:gd name="T20" fmla="*/ 48 w 206"/>
                <a:gd name="T21" fmla="*/ 12 h 272"/>
                <a:gd name="T22" fmla="*/ 60 w 206"/>
                <a:gd name="T23" fmla="*/ 6 h 272"/>
                <a:gd name="T24" fmla="*/ 88 w 206"/>
                <a:gd name="T25" fmla="*/ 0 h 272"/>
                <a:gd name="T26" fmla="*/ 102 w 206"/>
                <a:gd name="T27" fmla="*/ 0 h 272"/>
                <a:gd name="T28" fmla="*/ 132 w 206"/>
                <a:gd name="T29" fmla="*/ 2 h 272"/>
                <a:gd name="T30" fmla="*/ 156 w 206"/>
                <a:gd name="T31" fmla="*/ 12 h 272"/>
                <a:gd name="T32" fmla="*/ 168 w 206"/>
                <a:gd name="T33" fmla="*/ 18 h 272"/>
                <a:gd name="T34" fmla="*/ 186 w 206"/>
                <a:gd name="T35" fmla="*/ 36 h 272"/>
                <a:gd name="T36" fmla="*/ 192 w 206"/>
                <a:gd name="T37" fmla="*/ 46 h 272"/>
                <a:gd name="T38" fmla="*/ 202 w 206"/>
                <a:gd name="T39" fmla="*/ 70 h 272"/>
                <a:gd name="T40" fmla="*/ 206 w 206"/>
                <a:gd name="T41" fmla="*/ 96 h 272"/>
                <a:gd name="T42" fmla="*/ 206 w 206"/>
                <a:gd name="T43" fmla="*/ 172 h 272"/>
                <a:gd name="T44" fmla="*/ 202 w 206"/>
                <a:gd name="T45" fmla="*/ 200 h 272"/>
                <a:gd name="T46" fmla="*/ 192 w 206"/>
                <a:gd name="T47" fmla="*/ 224 h 272"/>
                <a:gd name="T48" fmla="*/ 186 w 206"/>
                <a:gd name="T49" fmla="*/ 234 h 272"/>
                <a:gd name="T50" fmla="*/ 168 w 206"/>
                <a:gd name="T51" fmla="*/ 252 h 272"/>
                <a:gd name="T52" fmla="*/ 156 w 206"/>
                <a:gd name="T53" fmla="*/ 258 h 272"/>
                <a:gd name="T54" fmla="*/ 132 w 206"/>
                <a:gd name="T55" fmla="*/ 268 h 272"/>
                <a:gd name="T56" fmla="*/ 102 w 206"/>
                <a:gd name="T57" fmla="*/ 272 h 272"/>
                <a:gd name="T58" fmla="*/ 88 w 206"/>
                <a:gd name="T59" fmla="*/ 270 h 272"/>
                <a:gd name="T60" fmla="*/ 60 w 206"/>
                <a:gd name="T61" fmla="*/ 264 h 272"/>
                <a:gd name="T62" fmla="*/ 48 w 206"/>
                <a:gd name="T63" fmla="*/ 258 h 272"/>
                <a:gd name="T64" fmla="*/ 132 w 206"/>
                <a:gd name="T65" fmla="*/ 206 h 272"/>
                <a:gd name="T66" fmla="*/ 140 w 206"/>
                <a:gd name="T67" fmla="*/ 192 h 272"/>
                <a:gd name="T68" fmla="*/ 142 w 206"/>
                <a:gd name="T69" fmla="*/ 174 h 272"/>
                <a:gd name="T70" fmla="*/ 142 w 206"/>
                <a:gd name="T71" fmla="*/ 96 h 272"/>
                <a:gd name="T72" fmla="*/ 140 w 206"/>
                <a:gd name="T73" fmla="*/ 78 h 272"/>
                <a:gd name="T74" fmla="*/ 132 w 206"/>
                <a:gd name="T75" fmla="*/ 64 h 272"/>
                <a:gd name="T76" fmla="*/ 126 w 206"/>
                <a:gd name="T77" fmla="*/ 60 h 272"/>
                <a:gd name="T78" fmla="*/ 110 w 206"/>
                <a:gd name="T79" fmla="*/ 54 h 272"/>
                <a:gd name="T80" fmla="*/ 102 w 206"/>
                <a:gd name="T81" fmla="*/ 54 h 272"/>
                <a:gd name="T82" fmla="*/ 86 w 206"/>
                <a:gd name="T83" fmla="*/ 56 h 272"/>
                <a:gd name="T84" fmla="*/ 74 w 206"/>
                <a:gd name="T85" fmla="*/ 64 h 272"/>
                <a:gd name="T86" fmla="*/ 68 w 206"/>
                <a:gd name="T87" fmla="*/ 72 h 272"/>
                <a:gd name="T88" fmla="*/ 62 w 206"/>
                <a:gd name="T89" fmla="*/ 86 h 272"/>
                <a:gd name="T90" fmla="*/ 62 w 206"/>
                <a:gd name="T91" fmla="*/ 174 h 272"/>
                <a:gd name="T92" fmla="*/ 62 w 206"/>
                <a:gd name="T93" fmla="*/ 184 h 272"/>
                <a:gd name="T94" fmla="*/ 68 w 206"/>
                <a:gd name="T95" fmla="*/ 200 h 272"/>
                <a:gd name="T96" fmla="*/ 74 w 206"/>
                <a:gd name="T97" fmla="*/ 206 h 272"/>
                <a:gd name="T98" fmla="*/ 86 w 206"/>
                <a:gd name="T99" fmla="*/ 214 h 272"/>
                <a:gd name="T100" fmla="*/ 102 w 206"/>
                <a:gd name="T101" fmla="*/ 218 h 272"/>
                <a:gd name="T102" fmla="*/ 110 w 206"/>
                <a:gd name="T103" fmla="*/ 216 h 272"/>
                <a:gd name="T104" fmla="*/ 126 w 206"/>
                <a:gd name="T105" fmla="*/ 210 h 272"/>
                <a:gd name="T106" fmla="*/ 132 w 206"/>
                <a:gd name="T107" fmla="*/ 20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 h="272">
                  <a:moveTo>
                    <a:pt x="48" y="258"/>
                  </a:moveTo>
                  <a:lnTo>
                    <a:pt x="48" y="258"/>
                  </a:lnTo>
                  <a:lnTo>
                    <a:pt x="38" y="252"/>
                  </a:lnTo>
                  <a:lnTo>
                    <a:pt x="28" y="244"/>
                  </a:lnTo>
                  <a:lnTo>
                    <a:pt x="20" y="234"/>
                  </a:lnTo>
                  <a:lnTo>
                    <a:pt x="12" y="224"/>
                  </a:lnTo>
                  <a:lnTo>
                    <a:pt x="12" y="224"/>
                  </a:lnTo>
                  <a:lnTo>
                    <a:pt x="6" y="212"/>
                  </a:lnTo>
                  <a:lnTo>
                    <a:pt x="2" y="200"/>
                  </a:lnTo>
                  <a:lnTo>
                    <a:pt x="0" y="186"/>
                  </a:lnTo>
                  <a:lnTo>
                    <a:pt x="0" y="172"/>
                  </a:lnTo>
                  <a:lnTo>
                    <a:pt x="0" y="96"/>
                  </a:lnTo>
                  <a:lnTo>
                    <a:pt x="0" y="96"/>
                  </a:lnTo>
                  <a:lnTo>
                    <a:pt x="0" y="82"/>
                  </a:lnTo>
                  <a:lnTo>
                    <a:pt x="2" y="70"/>
                  </a:lnTo>
                  <a:lnTo>
                    <a:pt x="6" y="58"/>
                  </a:lnTo>
                  <a:lnTo>
                    <a:pt x="12" y="46"/>
                  </a:lnTo>
                  <a:lnTo>
                    <a:pt x="12" y="46"/>
                  </a:lnTo>
                  <a:lnTo>
                    <a:pt x="20" y="36"/>
                  </a:lnTo>
                  <a:lnTo>
                    <a:pt x="28" y="26"/>
                  </a:lnTo>
                  <a:lnTo>
                    <a:pt x="38" y="18"/>
                  </a:lnTo>
                  <a:lnTo>
                    <a:pt x="48" y="12"/>
                  </a:lnTo>
                  <a:lnTo>
                    <a:pt x="48" y="12"/>
                  </a:lnTo>
                  <a:lnTo>
                    <a:pt x="60" y="6"/>
                  </a:lnTo>
                  <a:lnTo>
                    <a:pt x="74" y="2"/>
                  </a:lnTo>
                  <a:lnTo>
                    <a:pt x="88" y="0"/>
                  </a:lnTo>
                  <a:lnTo>
                    <a:pt x="102" y="0"/>
                  </a:lnTo>
                  <a:lnTo>
                    <a:pt x="102" y="0"/>
                  </a:lnTo>
                  <a:lnTo>
                    <a:pt x="118" y="0"/>
                  </a:lnTo>
                  <a:lnTo>
                    <a:pt x="132" y="2"/>
                  </a:lnTo>
                  <a:lnTo>
                    <a:pt x="144" y="6"/>
                  </a:lnTo>
                  <a:lnTo>
                    <a:pt x="156" y="12"/>
                  </a:lnTo>
                  <a:lnTo>
                    <a:pt x="156" y="12"/>
                  </a:lnTo>
                  <a:lnTo>
                    <a:pt x="168" y="18"/>
                  </a:lnTo>
                  <a:lnTo>
                    <a:pt x="178" y="26"/>
                  </a:lnTo>
                  <a:lnTo>
                    <a:pt x="186" y="36"/>
                  </a:lnTo>
                  <a:lnTo>
                    <a:pt x="192" y="46"/>
                  </a:lnTo>
                  <a:lnTo>
                    <a:pt x="192" y="46"/>
                  </a:lnTo>
                  <a:lnTo>
                    <a:pt x="198" y="58"/>
                  </a:lnTo>
                  <a:lnTo>
                    <a:pt x="202" y="70"/>
                  </a:lnTo>
                  <a:lnTo>
                    <a:pt x="204" y="82"/>
                  </a:lnTo>
                  <a:lnTo>
                    <a:pt x="206" y="96"/>
                  </a:lnTo>
                  <a:lnTo>
                    <a:pt x="206" y="172"/>
                  </a:lnTo>
                  <a:lnTo>
                    <a:pt x="206" y="172"/>
                  </a:lnTo>
                  <a:lnTo>
                    <a:pt x="204" y="186"/>
                  </a:lnTo>
                  <a:lnTo>
                    <a:pt x="202" y="200"/>
                  </a:lnTo>
                  <a:lnTo>
                    <a:pt x="198" y="212"/>
                  </a:lnTo>
                  <a:lnTo>
                    <a:pt x="192" y="224"/>
                  </a:lnTo>
                  <a:lnTo>
                    <a:pt x="192" y="224"/>
                  </a:lnTo>
                  <a:lnTo>
                    <a:pt x="186" y="234"/>
                  </a:lnTo>
                  <a:lnTo>
                    <a:pt x="178" y="244"/>
                  </a:lnTo>
                  <a:lnTo>
                    <a:pt x="168" y="252"/>
                  </a:lnTo>
                  <a:lnTo>
                    <a:pt x="156" y="258"/>
                  </a:lnTo>
                  <a:lnTo>
                    <a:pt x="156" y="258"/>
                  </a:lnTo>
                  <a:lnTo>
                    <a:pt x="144" y="264"/>
                  </a:lnTo>
                  <a:lnTo>
                    <a:pt x="132" y="268"/>
                  </a:lnTo>
                  <a:lnTo>
                    <a:pt x="118" y="270"/>
                  </a:lnTo>
                  <a:lnTo>
                    <a:pt x="102" y="272"/>
                  </a:lnTo>
                  <a:lnTo>
                    <a:pt x="102" y="272"/>
                  </a:lnTo>
                  <a:lnTo>
                    <a:pt x="88" y="270"/>
                  </a:lnTo>
                  <a:lnTo>
                    <a:pt x="74" y="268"/>
                  </a:lnTo>
                  <a:lnTo>
                    <a:pt x="60" y="264"/>
                  </a:lnTo>
                  <a:lnTo>
                    <a:pt x="48" y="258"/>
                  </a:lnTo>
                  <a:lnTo>
                    <a:pt x="48" y="258"/>
                  </a:lnTo>
                  <a:close/>
                  <a:moveTo>
                    <a:pt x="132" y="206"/>
                  </a:moveTo>
                  <a:lnTo>
                    <a:pt x="132" y="206"/>
                  </a:lnTo>
                  <a:lnTo>
                    <a:pt x="136" y="200"/>
                  </a:lnTo>
                  <a:lnTo>
                    <a:pt x="140" y="192"/>
                  </a:lnTo>
                  <a:lnTo>
                    <a:pt x="142" y="184"/>
                  </a:lnTo>
                  <a:lnTo>
                    <a:pt x="142" y="174"/>
                  </a:lnTo>
                  <a:lnTo>
                    <a:pt x="142" y="96"/>
                  </a:lnTo>
                  <a:lnTo>
                    <a:pt x="142" y="96"/>
                  </a:lnTo>
                  <a:lnTo>
                    <a:pt x="142" y="86"/>
                  </a:lnTo>
                  <a:lnTo>
                    <a:pt x="140" y="78"/>
                  </a:lnTo>
                  <a:lnTo>
                    <a:pt x="136" y="72"/>
                  </a:lnTo>
                  <a:lnTo>
                    <a:pt x="132" y="64"/>
                  </a:lnTo>
                  <a:lnTo>
                    <a:pt x="132" y="64"/>
                  </a:lnTo>
                  <a:lnTo>
                    <a:pt x="126" y="60"/>
                  </a:lnTo>
                  <a:lnTo>
                    <a:pt x="118" y="56"/>
                  </a:lnTo>
                  <a:lnTo>
                    <a:pt x="110" y="54"/>
                  </a:lnTo>
                  <a:lnTo>
                    <a:pt x="102" y="54"/>
                  </a:lnTo>
                  <a:lnTo>
                    <a:pt x="102" y="54"/>
                  </a:lnTo>
                  <a:lnTo>
                    <a:pt x="94" y="54"/>
                  </a:lnTo>
                  <a:lnTo>
                    <a:pt x="86" y="56"/>
                  </a:lnTo>
                  <a:lnTo>
                    <a:pt x="80" y="60"/>
                  </a:lnTo>
                  <a:lnTo>
                    <a:pt x="74" y="64"/>
                  </a:lnTo>
                  <a:lnTo>
                    <a:pt x="74" y="64"/>
                  </a:lnTo>
                  <a:lnTo>
                    <a:pt x="68" y="72"/>
                  </a:lnTo>
                  <a:lnTo>
                    <a:pt x="64" y="78"/>
                  </a:lnTo>
                  <a:lnTo>
                    <a:pt x="62" y="86"/>
                  </a:lnTo>
                  <a:lnTo>
                    <a:pt x="62" y="96"/>
                  </a:lnTo>
                  <a:lnTo>
                    <a:pt x="62" y="174"/>
                  </a:lnTo>
                  <a:lnTo>
                    <a:pt x="62" y="174"/>
                  </a:lnTo>
                  <a:lnTo>
                    <a:pt x="62" y="184"/>
                  </a:lnTo>
                  <a:lnTo>
                    <a:pt x="64" y="192"/>
                  </a:lnTo>
                  <a:lnTo>
                    <a:pt x="68" y="200"/>
                  </a:lnTo>
                  <a:lnTo>
                    <a:pt x="74" y="206"/>
                  </a:lnTo>
                  <a:lnTo>
                    <a:pt x="74" y="206"/>
                  </a:lnTo>
                  <a:lnTo>
                    <a:pt x="80" y="210"/>
                  </a:lnTo>
                  <a:lnTo>
                    <a:pt x="86" y="214"/>
                  </a:lnTo>
                  <a:lnTo>
                    <a:pt x="94" y="216"/>
                  </a:lnTo>
                  <a:lnTo>
                    <a:pt x="102" y="218"/>
                  </a:lnTo>
                  <a:lnTo>
                    <a:pt x="102" y="218"/>
                  </a:lnTo>
                  <a:lnTo>
                    <a:pt x="110" y="216"/>
                  </a:lnTo>
                  <a:lnTo>
                    <a:pt x="118" y="214"/>
                  </a:lnTo>
                  <a:lnTo>
                    <a:pt x="126" y="210"/>
                  </a:lnTo>
                  <a:lnTo>
                    <a:pt x="132" y="206"/>
                  </a:lnTo>
                  <a:lnTo>
                    <a:pt x="132" y="20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0" name="Freeform 34">
              <a:extLst>
                <a:ext uri="{FF2B5EF4-FFF2-40B4-BE49-F238E27FC236}">
                  <a16:creationId xmlns:a16="http://schemas.microsoft.com/office/drawing/2014/main" id="{A5919912-A121-4BB6-8C93-E07F70CA6F60}"/>
                </a:ext>
              </a:extLst>
            </p:cNvPr>
            <p:cNvSpPr>
              <a:spLocks/>
            </p:cNvSpPr>
            <p:nvPr userDrawn="1"/>
          </p:nvSpPr>
          <p:spPr bwMode="auto">
            <a:xfrm>
              <a:off x="10325100" y="3078163"/>
              <a:ext cx="333375" cy="422275"/>
            </a:xfrm>
            <a:custGeom>
              <a:avLst/>
              <a:gdLst>
                <a:gd name="T0" fmla="*/ 2 w 210"/>
                <a:gd name="T1" fmla="*/ 264 h 266"/>
                <a:gd name="T2" fmla="*/ 2 w 210"/>
                <a:gd name="T3" fmla="*/ 264 h 266"/>
                <a:gd name="T4" fmla="*/ 0 w 210"/>
                <a:gd name="T5" fmla="*/ 258 h 266"/>
                <a:gd name="T6" fmla="*/ 0 w 210"/>
                <a:gd name="T7" fmla="*/ 8 h 266"/>
                <a:gd name="T8" fmla="*/ 0 w 210"/>
                <a:gd name="T9" fmla="*/ 8 h 266"/>
                <a:gd name="T10" fmla="*/ 2 w 210"/>
                <a:gd name="T11" fmla="*/ 2 h 266"/>
                <a:gd name="T12" fmla="*/ 2 w 210"/>
                <a:gd name="T13" fmla="*/ 2 h 266"/>
                <a:gd name="T14" fmla="*/ 8 w 210"/>
                <a:gd name="T15" fmla="*/ 0 h 266"/>
                <a:gd name="T16" fmla="*/ 54 w 210"/>
                <a:gd name="T17" fmla="*/ 0 h 266"/>
                <a:gd name="T18" fmla="*/ 54 w 210"/>
                <a:gd name="T19" fmla="*/ 0 h 266"/>
                <a:gd name="T20" fmla="*/ 58 w 210"/>
                <a:gd name="T21" fmla="*/ 2 h 266"/>
                <a:gd name="T22" fmla="*/ 62 w 210"/>
                <a:gd name="T23" fmla="*/ 4 h 266"/>
                <a:gd name="T24" fmla="*/ 144 w 210"/>
                <a:gd name="T25" fmla="*/ 146 h 266"/>
                <a:gd name="T26" fmla="*/ 144 w 210"/>
                <a:gd name="T27" fmla="*/ 146 h 266"/>
                <a:gd name="T28" fmla="*/ 146 w 210"/>
                <a:gd name="T29" fmla="*/ 146 h 266"/>
                <a:gd name="T30" fmla="*/ 146 w 210"/>
                <a:gd name="T31" fmla="*/ 146 h 266"/>
                <a:gd name="T32" fmla="*/ 148 w 210"/>
                <a:gd name="T33" fmla="*/ 144 h 266"/>
                <a:gd name="T34" fmla="*/ 148 w 210"/>
                <a:gd name="T35" fmla="*/ 8 h 266"/>
                <a:gd name="T36" fmla="*/ 148 w 210"/>
                <a:gd name="T37" fmla="*/ 8 h 266"/>
                <a:gd name="T38" fmla="*/ 150 w 210"/>
                <a:gd name="T39" fmla="*/ 2 h 266"/>
                <a:gd name="T40" fmla="*/ 150 w 210"/>
                <a:gd name="T41" fmla="*/ 2 h 266"/>
                <a:gd name="T42" fmla="*/ 154 w 210"/>
                <a:gd name="T43" fmla="*/ 0 h 266"/>
                <a:gd name="T44" fmla="*/ 202 w 210"/>
                <a:gd name="T45" fmla="*/ 0 h 266"/>
                <a:gd name="T46" fmla="*/ 202 w 210"/>
                <a:gd name="T47" fmla="*/ 0 h 266"/>
                <a:gd name="T48" fmla="*/ 208 w 210"/>
                <a:gd name="T49" fmla="*/ 2 h 266"/>
                <a:gd name="T50" fmla="*/ 208 w 210"/>
                <a:gd name="T51" fmla="*/ 2 h 266"/>
                <a:gd name="T52" fmla="*/ 210 w 210"/>
                <a:gd name="T53" fmla="*/ 8 h 266"/>
                <a:gd name="T54" fmla="*/ 210 w 210"/>
                <a:gd name="T55" fmla="*/ 258 h 266"/>
                <a:gd name="T56" fmla="*/ 210 w 210"/>
                <a:gd name="T57" fmla="*/ 258 h 266"/>
                <a:gd name="T58" fmla="*/ 208 w 210"/>
                <a:gd name="T59" fmla="*/ 264 h 266"/>
                <a:gd name="T60" fmla="*/ 208 w 210"/>
                <a:gd name="T61" fmla="*/ 264 h 266"/>
                <a:gd name="T62" fmla="*/ 202 w 210"/>
                <a:gd name="T63" fmla="*/ 266 h 266"/>
                <a:gd name="T64" fmla="*/ 156 w 210"/>
                <a:gd name="T65" fmla="*/ 266 h 266"/>
                <a:gd name="T66" fmla="*/ 156 w 210"/>
                <a:gd name="T67" fmla="*/ 266 h 266"/>
                <a:gd name="T68" fmla="*/ 152 w 210"/>
                <a:gd name="T69" fmla="*/ 264 h 266"/>
                <a:gd name="T70" fmla="*/ 148 w 210"/>
                <a:gd name="T71" fmla="*/ 260 h 266"/>
                <a:gd name="T72" fmla="*/ 64 w 210"/>
                <a:gd name="T73" fmla="*/ 118 h 266"/>
                <a:gd name="T74" fmla="*/ 64 w 210"/>
                <a:gd name="T75" fmla="*/ 118 h 266"/>
                <a:gd name="T76" fmla="*/ 62 w 210"/>
                <a:gd name="T77" fmla="*/ 116 h 266"/>
                <a:gd name="T78" fmla="*/ 62 w 210"/>
                <a:gd name="T79" fmla="*/ 116 h 266"/>
                <a:gd name="T80" fmla="*/ 62 w 210"/>
                <a:gd name="T81" fmla="*/ 118 h 266"/>
                <a:gd name="T82" fmla="*/ 62 w 210"/>
                <a:gd name="T83" fmla="*/ 258 h 266"/>
                <a:gd name="T84" fmla="*/ 62 w 210"/>
                <a:gd name="T85" fmla="*/ 258 h 266"/>
                <a:gd name="T86" fmla="*/ 60 w 210"/>
                <a:gd name="T87" fmla="*/ 264 h 266"/>
                <a:gd name="T88" fmla="*/ 60 w 210"/>
                <a:gd name="T89" fmla="*/ 264 h 266"/>
                <a:gd name="T90" fmla="*/ 56 w 210"/>
                <a:gd name="T91" fmla="*/ 266 h 266"/>
                <a:gd name="T92" fmla="*/ 8 w 210"/>
                <a:gd name="T93" fmla="*/ 266 h 266"/>
                <a:gd name="T94" fmla="*/ 8 w 210"/>
                <a:gd name="T95" fmla="*/ 266 h 266"/>
                <a:gd name="T96" fmla="*/ 2 w 210"/>
                <a:gd name="T97" fmla="*/ 264 h 266"/>
                <a:gd name="T98" fmla="*/ 2 w 210"/>
                <a:gd name="T99" fmla="*/ 264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0" h="266">
                  <a:moveTo>
                    <a:pt x="2" y="264"/>
                  </a:moveTo>
                  <a:lnTo>
                    <a:pt x="2" y="264"/>
                  </a:lnTo>
                  <a:lnTo>
                    <a:pt x="0" y="258"/>
                  </a:lnTo>
                  <a:lnTo>
                    <a:pt x="0" y="8"/>
                  </a:lnTo>
                  <a:lnTo>
                    <a:pt x="0" y="8"/>
                  </a:lnTo>
                  <a:lnTo>
                    <a:pt x="2" y="2"/>
                  </a:lnTo>
                  <a:lnTo>
                    <a:pt x="2" y="2"/>
                  </a:lnTo>
                  <a:lnTo>
                    <a:pt x="8" y="0"/>
                  </a:lnTo>
                  <a:lnTo>
                    <a:pt x="54" y="0"/>
                  </a:lnTo>
                  <a:lnTo>
                    <a:pt x="54" y="0"/>
                  </a:lnTo>
                  <a:lnTo>
                    <a:pt x="58" y="2"/>
                  </a:lnTo>
                  <a:lnTo>
                    <a:pt x="62" y="4"/>
                  </a:lnTo>
                  <a:lnTo>
                    <a:pt x="144" y="146"/>
                  </a:lnTo>
                  <a:lnTo>
                    <a:pt x="144" y="146"/>
                  </a:lnTo>
                  <a:lnTo>
                    <a:pt x="146" y="146"/>
                  </a:lnTo>
                  <a:lnTo>
                    <a:pt x="146" y="146"/>
                  </a:lnTo>
                  <a:lnTo>
                    <a:pt x="148" y="144"/>
                  </a:lnTo>
                  <a:lnTo>
                    <a:pt x="148" y="8"/>
                  </a:lnTo>
                  <a:lnTo>
                    <a:pt x="148" y="8"/>
                  </a:lnTo>
                  <a:lnTo>
                    <a:pt x="150" y="2"/>
                  </a:lnTo>
                  <a:lnTo>
                    <a:pt x="150" y="2"/>
                  </a:lnTo>
                  <a:lnTo>
                    <a:pt x="154" y="0"/>
                  </a:lnTo>
                  <a:lnTo>
                    <a:pt x="202" y="0"/>
                  </a:lnTo>
                  <a:lnTo>
                    <a:pt x="202" y="0"/>
                  </a:lnTo>
                  <a:lnTo>
                    <a:pt x="208" y="2"/>
                  </a:lnTo>
                  <a:lnTo>
                    <a:pt x="208" y="2"/>
                  </a:lnTo>
                  <a:lnTo>
                    <a:pt x="210" y="8"/>
                  </a:lnTo>
                  <a:lnTo>
                    <a:pt x="210" y="258"/>
                  </a:lnTo>
                  <a:lnTo>
                    <a:pt x="210" y="258"/>
                  </a:lnTo>
                  <a:lnTo>
                    <a:pt x="208" y="264"/>
                  </a:lnTo>
                  <a:lnTo>
                    <a:pt x="208" y="264"/>
                  </a:lnTo>
                  <a:lnTo>
                    <a:pt x="202" y="266"/>
                  </a:lnTo>
                  <a:lnTo>
                    <a:pt x="156" y="266"/>
                  </a:lnTo>
                  <a:lnTo>
                    <a:pt x="156" y="266"/>
                  </a:lnTo>
                  <a:lnTo>
                    <a:pt x="152" y="264"/>
                  </a:lnTo>
                  <a:lnTo>
                    <a:pt x="148" y="260"/>
                  </a:lnTo>
                  <a:lnTo>
                    <a:pt x="64" y="118"/>
                  </a:lnTo>
                  <a:lnTo>
                    <a:pt x="64" y="118"/>
                  </a:lnTo>
                  <a:lnTo>
                    <a:pt x="62" y="116"/>
                  </a:lnTo>
                  <a:lnTo>
                    <a:pt x="62" y="116"/>
                  </a:lnTo>
                  <a:lnTo>
                    <a:pt x="62" y="118"/>
                  </a:lnTo>
                  <a:lnTo>
                    <a:pt x="62" y="258"/>
                  </a:lnTo>
                  <a:lnTo>
                    <a:pt x="62" y="258"/>
                  </a:lnTo>
                  <a:lnTo>
                    <a:pt x="60" y="264"/>
                  </a:lnTo>
                  <a:lnTo>
                    <a:pt x="60" y="264"/>
                  </a:lnTo>
                  <a:lnTo>
                    <a:pt x="56" y="266"/>
                  </a:lnTo>
                  <a:lnTo>
                    <a:pt x="8" y="266"/>
                  </a:lnTo>
                  <a:lnTo>
                    <a:pt x="8" y="266"/>
                  </a:lnTo>
                  <a:lnTo>
                    <a:pt x="2" y="264"/>
                  </a:lnTo>
                  <a:lnTo>
                    <a:pt x="2" y="26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1" name="Freeform 36">
              <a:extLst>
                <a:ext uri="{FF2B5EF4-FFF2-40B4-BE49-F238E27FC236}">
                  <a16:creationId xmlns:a16="http://schemas.microsoft.com/office/drawing/2014/main" id="{AF9D42C0-F792-4578-874D-A4115CA26B0D}"/>
                </a:ext>
              </a:extLst>
            </p:cNvPr>
            <p:cNvSpPr>
              <a:spLocks/>
            </p:cNvSpPr>
            <p:nvPr userDrawn="1"/>
          </p:nvSpPr>
          <p:spPr bwMode="auto">
            <a:xfrm>
              <a:off x="7872413" y="1390650"/>
              <a:ext cx="2351087" cy="523875"/>
            </a:xfrm>
            <a:custGeom>
              <a:avLst/>
              <a:gdLst>
                <a:gd name="T0" fmla="*/ 740 w 1481"/>
                <a:gd name="T1" fmla="*/ 330 h 330"/>
                <a:gd name="T2" fmla="*/ 803 w 1481"/>
                <a:gd name="T3" fmla="*/ 306 h 330"/>
                <a:gd name="T4" fmla="*/ 875 w 1481"/>
                <a:gd name="T5" fmla="*/ 284 h 330"/>
                <a:gd name="T6" fmla="*/ 969 w 1481"/>
                <a:gd name="T7" fmla="*/ 264 h 330"/>
                <a:gd name="T8" fmla="*/ 1081 w 1481"/>
                <a:gd name="T9" fmla="*/ 248 h 330"/>
                <a:gd name="T10" fmla="*/ 1205 w 1481"/>
                <a:gd name="T11" fmla="*/ 246 h 330"/>
                <a:gd name="T12" fmla="*/ 1307 w 1481"/>
                <a:gd name="T13" fmla="*/ 254 h 330"/>
                <a:gd name="T14" fmla="*/ 1375 w 1481"/>
                <a:gd name="T15" fmla="*/ 266 h 330"/>
                <a:gd name="T16" fmla="*/ 1445 w 1481"/>
                <a:gd name="T17" fmla="*/ 284 h 330"/>
                <a:gd name="T18" fmla="*/ 1481 w 1481"/>
                <a:gd name="T19" fmla="*/ 54 h 330"/>
                <a:gd name="T20" fmla="*/ 1417 w 1481"/>
                <a:gd name="T21" fmla="*/ 188 h 330"/>
                <a:gd name="T22" fmla="*/ 1401 w 1481"/>
                <a:gd name="T23" fmla="*/ 186 h 330"/>
                <a:gd name="T24" fmla="*/ 1287 w 1481"/>
                <a:gd name="T25" fmla="*/ 186 h 330"/>
                <a:gd name="T26" fmla="*/ 1199 w 1481"/>
                <a:gd name="T27" fmla="*/ 190 h 330"/>
                <a:gd name="T28" fmla="*/ 1095 w 1481"/>
                <a:gd name="T29" fmla="*/ 202 h 330"/>
                <a:gd name="T30" fmla="*/ 981 w 1481"/>
                <a:gd name="T31" fmla="*/ 222 h 330"/>
                <a:gd name="T32" fmla="*/ 861 w 1481"/>
                <a:gd name="T33" fmla="*/ 252 h 330"/>
                <a:gd name="T34" fmla="*/ 740 w 1481"/>
                <a:gd name="T35" fmla="*/ 298 h 330"/>
                <a:gd name="T36" fmla="*/ 680 w 1481"/>
                <a:gd name="T37" fmla="*/ 274 h 330"/>
                <a:gd name="T38" fmla="*/ 560 w 1481"/>
                <a:gd name="T39" fmla="*/ 236 h 330"/>
                <a:gd name="T40" fmla="*/ 442 w 1481"/>
                <a:gd name="T41" fmla="*/ 210 h 330"/>
                <a:gd name="T42" fmla="*/ 334 w 1481"/>
                <a:gd name="T43" fmla="*/ 196 h 330"/>
                <a:gd name="T44" fmla="*/ 236 w 1481"/>
                <a:gd name="T45" fmla="*/ 188 h 330"/>
                <a:gd name="T46" fmla="*/ 124 w 1481"/>
                <a:gd name="T47" fmla="*/ 186 h 330"/>
                <a:gd name="T48" fmla="*/ 64 w 1481"/>
                <a:gd name="T49" fmla="*/ 188 h 330"/>
                <a:gd name="T50" fmla="*/ 0 w 1481"/>
                <a:gd name="T51" fmla="*/ 54 h 330"/>
                <a:gd name="T52" fmla="*/ 0 w 1481"/>
                <a:gd name="T53" fmla="*/ 296 h 330"/>
                <a:gd name="T54" fmla="*/ 70 w 1481"/>
                <a:gd name="T55" fmla="*/ 274 h 330"/>
                <a:gd name="T56" fmla="*/ 140 w 1481"/>
                <a:gd name="T57" fmla="*/ 260 h 330"/>
                <a:gd name="T58" fmla="*/ 210 w 1481"/>
                <a:gd name="T59" fmla="*/ 250 h 330"/>
                <a:gd name="T60" fmla="*/ 340 w 1481"/>
                <a:gd name="T61" fmla="*/ 246 h 330"/>
                <a:gd name="T62" fmla="*/ 458 w 1481"/>
                <a:gd name="T63" fmla="*/ 256 h 330"/>
                <a:gd name="T64" fmla="*/ 562 w 1481"/>
                <a:gd name="T65" fmla="*/ 274 h 330"/>
                <a:gd name="T66" fmla="*/ 644 w 1481"/>
                <a:gd name="T67" fmla="*/ 296 h 330"/>
                <a:gd name="T68" fmla="*/ 724 w 1481"/>
                <a:gd name="T69" fmla="*/ 324 h 330"/>
                <a:gd name="T70" fmla="*/ 740 w 1481"/>
                <a:gd name="T71" fmla="*/ 33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81" h="330">
                  <a:moveTo>
                    <a:pt x="740" y="330"/>
                  </a:moveTo>
                  <a:lnTo>
                    <a:pt x="740" y="330"/>
                  </a:lnTo>
                  <a:lnTo>
                    <a:pt x="757" y="324"/>
                  </a:lnTo>
                  <a:lnTo>
                    <a:pt x="803" y="306"/>
                  </a:lnTo>
                  <a:lnTo>
                    <a:pt x="837" y="296"/>
                  </a:lnTo>
                  <a:lnTo>
                    <a:pt x="875" y="284"/>
                  </a:lnTo>
                  <a:lnTo>
                    <a:pt x="919" y="274"/>
                  </a:lnTo>
                  <a:lnTo>
                    <a:pt x="969" y="264"/>
                  </a:lnTo>
                  <a:lnTo>
                    <a:pt x="1023" y="256"/>
                  </a:lnTo>
                  <a:lnTo>
                    <a:pt x="1081" y="248"/>
                  </a:lnTo>
                  <a:lnTo>
                    <a:pt x="1141" y="246"/>
                  </a:lnTo>
                  <a:lnTo>
                    <a:pt x="1205" y="246"/>
                  </a:lnTo>
                  <a:lnTo>
                    <a:pt x="1271" y="250"/>
                  </a:lnTo>
                  <a:lnTo>
                    <a:pt x="1307" y="254"/>
                  </a:lnTo>
                  <a:lnTo>
                    <a:pt x="1341" y="260"/>
                  </a:lnTo>
                  <a:lnTo>
                    <a:pt x="1375" y="266"/>
                  </a:lnTo>
                  <a:lnTo>
                    <a:pt x="1411" y="274"/>
                  </a:lnTo>
                  <a:lnTo>
                    <a:pt x="1445" y="284"/>
                  </a:lnTo>
                  <a:lnTo>
                    <a:pt x="1481" y="296"/>
                  </a:lnTo>
                  <a:lnTo>
                    <a:pt x="1481" y="54"/>
                  </a:lnTo>
                  <a:lnTo>
                    <a:pt x="1417" y="0"/>
                  </a:lnTo>
                  <a:lnTo>
                    <a:pt x="1417" y="188"/>
                  </a:lnTo>
                  <a:lnTo>
                    <a:pt x="1417" y="188"/>
                  </a:lnTo>
                  <a:lnTo>
                    <a:pt x="1401" y="186"/>
                  </a:lnTo>
                  <a:lnTo>
                    <a:pt x="1357" y="186"/>
                  </a:lnTo>
                  <a:lnTo>
                    <a:pt x="1287" y="186"/>
                  </a:lnTo>
                  <a:lnTo>
                    <a:pt x="1245" y="188"/>
                  </a:lnTo>
                  <a:lnTo>
                    <a:pt x="1199" y="190"/>
                  </a:lnTo>
                  <a:lnTo>
                    <a:pt x="1147" y="196"/>
                  </a:lnTo>
                  <a:lnTo>
                    <a:pt x="1095" y="202"/>
                  </a:lnTo>
                  <a:lnTo>
                    <a:pt x="1039" y="210"/>
                  </a:lnTo>
                  <a:lnTo>
                    <a:pt x="981" y="222"/>
                  </a:lnTo>
                  <a:lnTo>
                    <a:pt x="921" y="236"/>
                  </a:lnTo>
                  <a:lnTo>
                    <a:pt x="861" y="252"/>
                  </a:lnTo>
                  <a:lnTo>
                    <a:pt x="801" y="274"/>
                  </a:lnTo>
                  <a:lnTo>
                    <a:pt x="740" y="298"/>
                  </a:lnTo>
                  <a:lnTo>
                    <a:pt x="740" y="298"/>
                  </a:lnTo>
                  <a:lnTo>
                    <a:pt x="680" y="274"/>
                  </a:lnTo>
                  <a:lnTo>
                    <a:pt x="620" y="252"/>
                  </a:lnTo>
                  <a:lnTo>
                    <a:pt x="560" y="236"/>
                  </a:lnTo>
                  <a:lnTo>
                    <a:pt x="500" y="222"/>
                  </a:lnTo>
                  <a:lnTo>
                    <a:pt x="442" y="210"/>
                  </a:lnTo>
                  <a:lnTo>
                    <a:pt x="386" y="202"/>
                  </a:lnTo>
                  <a:lnTo>
                    <a:pt x="334" y="196"/>
                  </a:lnTo>
                  <a:lnTo>
                    <a:pt x="282" y="190"/>
                  </a:lnTo>
                  <a:lnTo>
                    <a:pt x="236" y="188"/>
                  </a:lnTo>
                  <a:lnTo>
                    <a:pt x="194" y="186"/>
                  </a:lnTo>
                  <a:lnTo>
                    <a:pt x="124" y="186"/>
                  </a:lnTo>
                  <a:lnTo>
                    <a:pt x="80" y="186"/>
                  </a:lnTo>
                  <a:lnTo>
                    <a:pt x="64" y="188"/>
                  </a:lnTo>
                  <a:lnTo>
                    <a:pt x="64" y="0"/>
                  </a:lnTo>
                  <a:lnTo>
                    <a:pt x="0" y="54"/>
                  </a:lnTo>
                  <a:lnTo>
                    <a:pt x="0" y="296"/>
                  </a:lnTo>
                  <a:lnTo>
                    <a:pt x="0" y="296"/>
                  </a:lnTo>
                  <a:lnTo>
                    <a:pt x="36" y="284"/>
                  </a:lnTo>
                  <a:lnTo>
                    <a:pt x="70" y="274"/>
                  </a:lnTo>
                  <a:lnTo>
                    <a:pt x="106" y="266"/>
                  </a:lnTo>
                  <a:lnTo>
                    <a:pt x="140" y="260"/>
                  </a:lnTo>
                  <a:lnTo>
                    <a:pt x="174" y="254"/>
                  </a:lnTo>
                  <a:lnTo>
                    <a:pt x="210" y="250"/>
                  </a:lnTo>
                  <a:lnTo>
                    <a:pt x="276" y="246"/>
                  </a:lnTo>
                  <a:lnTo>
                    <a:pt x="340" y="246"/>
                  </a:lnTo>
                  <a:lnTo>
                    <a:pt x="400" y="248"/>
                  </a:lnTo>
                  <a:lnTo>
                    <a:pt x="458" y="256"/>
                  </a:lnTo>
                  <a:lnTo>
                    <a:pt x="512" y="264"/>
                  </a:lnTo>
                  <a:lnTo>
                    <a:pt x="562" y="274"/>
                  </a:lnTo>
                  <a:lnTo>
                    <a:pt x="606" y="284"/>
                  </a:lnTo>
                  <a:lnTo>
                    <a:pt x="644" y="296"/>
                  </a:lnTo>
                  <a:lnTo>
                    <a:pt x="678" y="306"/>
                  </a:lnTo>
                  <a:lnTo>
                    <a:pt x="724" y="324"/>
                  </a:lnTo>
                  <a:lnTo>
                    <a:pt x="740" y="330"/>
                  </a:lnTo>
                  <a:lnTo>
                    <a:pt x="740" y="33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2" name="Freeform 37">
              <a:extLst>
                <a:ext uri="{FF2B5EF4-FFF2-40B4-BE49-F238E27FC236}">
                  <a16:creationId xmlns:a16="http://schemas.microsoft.com/office/drawing/2014/main" id="{3D1E9AFE-343B-4A1F-98D0-5B70766D03B0}"/>
                </a:ext>
              </a:extLst>
            </p:cNvPr>
            <p:cNvSpPr>
              <a:spLocks/>
            </p:cNvSpPr>
            <p:nvPr userDrawn="1"/>
          </p:nvSpPr>
          <p:spPr bwMode="auto">
            <a:xfrm>
              <a:off x="8494713" y="879475"/>
              <a:ext cx="1106487" cy="930275"/>
            </a:xfrm>
            <a:custGeom>
              <a:avLst/>
              <a:gdLst>
                <a:gd name="T0" fmla="*/ 365 w 697"/>
                <a:gd name="T1" fmla="*/ 302 h 586"/>
                <a:gd name="T2" fmla="*/ 348 w 697"/>
                <a:gd name="T3" fmla="*/ 322 h 586"/>
                <a:gd name="T4" fmla="*/ 332 w 697"/>
                <a:gd name="T5" fmla="*/ 302 h 586"/>
                <a:gd name="T6" fmla="*/ 332 w 697"/>
                <a:gd name="T7" fmla="*/ 302 h 586"/>
                <a:gd name="T8" fmla="*/ 296 w 697"/>
                <a:gd name="T9" fmla="*/ 260 h 586"/>
                <a:gd name="T10" fmla="*/ 260 w 697"/>
                <a:gd name="T11" fmla="*/ 222 h 586"/>
                <a:gd name="T12" fmla="*/ 194 w 697"/>
                <a:gd name="T13" fmla="*/ 156 h 586"/>
                <a:gd name="T14" fmla="*/ 138 w 697"/>
                <a:gd name="T15" fmla="*/ 102 h 586"/>
                <a:gd name="T16" fmla="*/ 90 w 697"/>
                <a:gd name="T17" fmla="*/ 62 h 586"/>
                <a:gd name="T18" fmla="*/ 52 w 697"/>
                <a:gd name="T19" fmla="*/ 34 h 586"/>
                <a:gd name="T20" fmla="*/ 24 w 697"/>
                <a:gd name="T21" fmla="*/ 14 h 586"/>
                <a:gd name="T22" fmla="*/ 0 w 697"/>
                <a:gd name="T23" fmla="*/ 0 h 586"/>
                <a:gd name="T24" fmla="*/ 0 w 697"/>
                <a:gd name="T25" fmla="*/ 0 h 586"/>
                <a:gd name="T26" fmla="*/ 10 w 697"/>
                <a:gd name="T27" fmla="*/ 12 h 586"/>
                <a:gd name="T28" fmla="*/ 36 w 697"/>
                <a:gd name="T29" fmla="*/ 46 h 586"/>
                <a:gd name="T30" fmla="*/ 74 w 697"/>
                <a:gd name="T31" fmla="*/ 98 h 586"/>
                <a:gd name="T32" fmla="*/ 120 w 697"/>
                <a:gd name="T33" fmla="*/ 166 h 586"/>
                <a:gd name="T34" fmla="*/ 144 w 697"/>
                <a:gd name="T35" fmla="*/ 206 h 586"/>
                <a:gd name="T36" fmla="*/ 168 w 697"/>
                <a:gd name="T37" fmla="*/ 248 h 586"/>
                <a:gd name="T38" fmla="*/ 190 w 697"/>
                <a:gd name="T39" fmla="*/ 294 h 586"/>
                <a:gd name="T40" fmla="*/ 212 w 697"/>
                <a:gd name="T41" fmla="*/ 342 h 586"/>
                <a:gd name="T42" fmla="*/ 234 w 697"/>
                <a:gd name="T43" fmla="*/ 392 h 586"/>
                <a:gd name="T44" fmla="*/ 252 w 697"/>
                <a:gd name="T45" fmla="*/ 444 h 586"/>
                <a:gd name="T46" fmla="*/ 266 w 697"/>
                <a:gd name="T47" fmla="*/ 498 h 586"/>
                <a:gd name="T48" fmla="*/ 278 w 697"/>
                <a:gd name="T49" fmla="*/ 552 h 586"/>
                <a:gd name="T50" fmla="*/ 348 w 697"/>
                <a:gd name="T51" fmla="*/ 586 h 586"/>
                <a:gd name="T52" fmla="*/ 419 w 697"/>
                <a:gd name="T53" fmla="*/ 552 h 586"/>
                <a:gd name="T54" fmla="*/ 419 w 697"/>
                <a:gd name="T55" fmla="*/ 552 h 586"/>
                <a:gd name="T56" fmla="*/ 431 w 697"/>
                <a:gd name="T57" fmla="*/ 498 h 586"/>
                <a:gd name="T58" fmla="*/ 445 w 697"/>
                <a:gd name="T59" fmla="*/ 444 h 586"/>
                <a:gd name="T60" fmla="*/ 463 w 697"/>
                <a:gd name="T61" fmla="*/ 392 h 586"/>
                <a:gd name="T62" fmla="*/ 485 w 697"/>
                <a:gd name="T63" fmla="*/ 342 h 586"/>
                <a:gd name="T64" fmla="*/ 507 w 697"/>
                <a:gd name="T65" fmla="*/ 294 h 586"/>
                <a:gd name="T66" fmla="*/ 529 w 697"/>
                <a:gd name="T67" fmla="*/ 248 h 586"/>
                <a:gd name="T68" fmla="*/ 553 w 697"/>
                <a:gd name="T69" fmla="*/ 206 h 586"/>
                <a:gd name="T70" fmla="*/ 577 w 697"/>
                <a:gd name="T71" fmla="*/ 166 h 586"/>
                <a:gd name="T72" fmla="*/ 623 w 697"/>
                <a:gd name="T73" fmla="*/ 98 h 586"/>
                <a:gd name="T74" fmla="*/ 661 w 697"/>
                <a:gd name="T75" fmla="*/ 46 h 586"/>
                <a:gd name="T76" fmla="*/ 687 w 697"/>
                <a:gd name="T77" fmla="*/ 12 h 586"/>
                <a:gd name="T78" fmla="*/ 697 w 697"/>
                <a:gd name="T79" fmla="*/ 0 h 586"/>
                <a:gd name="T80" fmla="*/ 697 w 697"/>
                <a:gd name="T81" fmla="*/ 0 h 586"/>
                <a:gd name="T82" fmla="*/ 673 w 697"/>
                <a:gd name="T83" fmla="*/ 14 h 586"/>
                <a:gd name="T84" fmla="*/ 645 w 697"/>
                <a:gd name="T85" fmla="*/ 34 h 586"/>
                <a:gd name="T86" fmla="*/ 607 w 697"/>
                <a:gd name="T87" fmla="*/ 62 h 586"/>
                <a:gd name="T88" fmla="*/ 559 w 697"/>
                <a:gd name="T89" fmla="*/ 102 h 586"/>
                <a:gd name="T90" fmla="*/ 503 w 697"/>
                <a:gd name="T91" fmla="*/ 156 h 586"/>
                <a:gd name="T92" fmla="*/ 437 w 697"/>
                <a:gd name="T93" fmla="*/ 220 h 586"/>
                <a:gd name="T94" fmla="*/ 403 w 697"/>
                <a:gd name="T95" fmla="*/ 260 h 586"/>
                <a:gd name="T96" fmla="*/ 365 w 697"/>
                <a:gd name="T97" fmla="*/ 302 h 586"/>
                <a:gd name="T98" fmla="*/ 365 w 697"/>
                <a:gd name="T99" fmla="*/ 302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7" h="586">
                  <a:moveTo>
                    <a:pt x="365" y="302"/>
                  </a:moveTo>
                  <a:lnTo>
                    <a:pt x="348" y="322"/>
                  </a:lnTo>
                  <a:lnTo>
                    <a:pt x="332" y="302"/>
                  </a:lnTo>
                  <a:lnTo>
                    <a:pt x="332" y="302"/>
                  </a:lnTo>
                  <a:lnTo>
                    <a:pt x="296" y="260"/>
                  </a:lnTo>
                  <a:lnTo>
                    <a:pt x="260" y="222"/>
                  </a:lnTo>
                  <a:lnTo>
                    <a:pt x="194" y="156"/>
                  </a:lnTo>
                  <a:lnTo>
                    <a:pt x="138" y="102"/>
                  </a:lnTo>
                  <a:lnTo>
                    <a:pt x="90" y="62"/>
                  </a:lnTo>
                  <a:lnTo>
                    <a:pt x="52" y="34"/>
                  </a:lnTo>
                  <a:lnTo>
                    <a:pt x="24" y="14"/>
                  </a:lnTo>
                  <a:lnTo>
                    <a:pt x="0" y="0"/>
                  </a:lnTo>
                  <a:lnTo>
                    <a:pt x="0" y="0"/>
                  </a:lnTo>
                  <a:lnTo>
                    <a:pt x="10" y="12"/>
                  </a:lnTo>
                  <a:lnTo>
                    <a:pt x="36" y="46"/>
                  </a:lnTo>
                  <a:lnTo>
                    <a:pt x="74" y="98"/>
                  </a:lnTo>
                  <a:lnTo>
                    <a:pt x="120" y="166"/>
                  </a:lnTo>
                  <a:lnTo>
                    <a:pt x="144" y="206"/>
                  </a:lnTo>
                  <a:lnTo>
                    <a:pt x="168" y="248"/>
                  </a:lnTo>
                  <a:lnTo>
                    <a:pt x="190" y="294"/>
                  </a:lnTo>
                  <a:lnTo>
                    <a:pt x="212" y="342"/>
                  </a:lnTo>
                  <a:lnTo>
                    <a:pt x="234" y="392"/>
                  </a:lnTo>
                  <a:lnTo>
                    <a:pt x="252" y="444"/>
                  </a:lnTo>
                  <a:lnTo>
                    <a:pt x="266" y="498"/>
                  </a:lnTo>
                  <a:lnTo>
                    <a:pt x="278" y="552"/>
                  </a:lnTo>
                  <a:lnTo>
                    <a:pt x="348" y="586"/>
                  </a:lnTo>
                  <a:lnTo>
                    <a:pt x="419" y="552"/>
                  </a:lnTo>
                  <a:lnTo>
                    <a:pt x="419" y="552"/>
                  </a:lnTo>
                  <a:lnTo>
                    <a:pt x="431" y="498"/>
                  </a:lnTo>
                  <a:lnTo>
                    <a:pt x="445" y="444"/>
                  </a:lnTo>
                  <a:lnTo>
                    <a:pt x="463" y="392"/>
                  </a:lnTo>
                  <a:lnTo>
                    <a:pt x="485" y="342"/>
                  </a:lnTo>
                  <a:lnTo>
                    <a:pt x="507" y="294"/>
                  </a:lnTo>
                  <a:lnTo>
                    <a:pt x="529" y="248"/>
                  </a:lnTo>
                  <a:lnTo>
                    <a:pt x="553" y="206"/>
                  </a:lnTo>
                  <a:lnTo>
                    <a:pt x="577" y="166"/>
                  </a:lnTo>
                  <a:lnTo>
                    <a:pt x="623" y="98"/>
                  </a:lnTo>
                  <a:lnTo>
                    <a:pt x="661" y="46"/>
                  </a:lnTo>
                  <a:lnTo>
                    <a:pt x="687" y="12"/>
                  </a:lnTo>
                  <a:lnTo>
                    <a:pt x="697" y="0"/>
                  </a:lnTo>
                  <a:lnTo>
                    <a:pt x="697" y="0"/>
                  </a:lnTo>
                  <a:lnTo>
                    <a:pt x="673" y="14"/>
                  </a:lnTo>
                  <a:lnTo>
                    <a:pt x="645" y="34"/>
                  </a:lnTo>
                  <a:lnTo>
                    <a:pt x="607" y="62"/>
                  </a:lnTo>
                  <a:lnTo>
                    <a:pt x="559" y="102"/>
                  </a:lnTo>
                  <a:lnTo>
                    <a:pt x="503" y="156"/>
                  </a:lnTo>
                  <a:lnTo>
                    <a:pt x="437" y="220"/>
                  </a:lnTo>
                  <a:lnTo>
                    <a:pt x="403" y="260"/>
                  </a:lnTo>
                  <a:lnTo>
                    <a:pt x="365" y="302"/>
                  </a:lnTo>
                  <a:lnTo>
                    <a:pt x="365" y="3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3" name="Freeform 38">
              <a:extLst>
                <a:ext uri="{FF2B5EF4-FFF2-40B4-BE49-F238E27FC236}">
                  <a16:creationId xmlns:a16="http://schemas.microsoft.com/office/drawing/2014/main" id="{43AD1303-C77A-4E0C-8BEE-B7BE310CECD8}"/>
                </a:ext>
              </a:extLst>
            </p:cNvPr>
            <p:cNvSpPr>
              <a:spLocks/>
            </p:cNvSpPr>
            <p:nvPr userDrawn="1"/>
          </p:nvSpPr>
          <p:spPr bwMode="auto">
            <a:xfrm>
              <a:off x="8904288" y="927100"/>
              <a:ext cx="296862" cy="29527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4" name="Line 39">
              <a:extLst>
                <a:ext uri="{FF2B5EF4-FFF2-40B4-BE49-F238E27FC236}">
                  <a16:creationId xmlns:a16="http://schemas.microsoft.com/office/drawing/2014/main" id="{5CEC1E9C-257D-4919-B864-9FAB802A39C3}"/>
                </a:ext>
              </a:extLst>
            </p:cNvPr>
            <p:cNvSpPr>
              <a:spLocks noChangeShapeType="1"/>
            </p:cNvSpPr>
            <p:nvPr userDrawn="1"/>
          </p:nvSpPr>
          <p:spPr bwMode="auto">
            <a:xfrm>
              <a:off x="8053388" y="1612900"/>
              <a:ext cx="0" cy="0"/>
            </a:xfrm>
            <a:prstGeom prst="line">
              <a:avLst/>
            </a:prstGeom>
            <a:grpFill/>
            <a:ln w="12700">
              <a:solidFill>
                <a:srgbClr val="0067B1"/>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25" name="Freeform 40">
              <a:extLst>
                <a:ext uri="{FF2B5EF4-FFF2-40B4-BE49-F238E27FC236}">
                  <a16:creationId xmlns:a16="http://schemas.microsoft.com/office/drawing/2014/main" id="{977E9DCD-5678-43EE-8F2D-5E4AE95634FD}"/>
                </a:ext>
              </a:extLst>
            </p:cNvPr>
            <p:cNvSpPr>
              <a:spLocks/>
            </p:cNvSpPr>
            <p:nvPr userDrawn="1"/>
          </p:nvSpPr>
          <p:spPr bwMode="auto">
            <a:xfrm>
              <a:off x="8053388" y="1266825"/>
              <a:ext cx="777875" cy="469900"/>
            </a:xfrm>
            <a:custGeom>
              <a:avLst/>
              <a:gdLst>
                <a:gd name="T0" fmla="*/ 50 w 490"/>
                <a:gd name="T1" fmla="*/ 162 h 296"/>
                <a:gd name="T2" fmla="*/ 50 w 490"/>
                <a:gd name="T3" fmla="*/ 44 h 296"/>
                <a:gd name="T4" fmla="*/ 50 w 490"/>
                <a:gd name="T5" fmla="*/ 44 h 296"/>
                <a:gd name="T6" fmla="*/ 86 w 490"/>
                <a:gd name="T7" fmla="*/ 48 h 296"/>
                <a:gd name="T8" fmla="*/ 128 w 490"/>
                <a:gd name="T9" fmla="*/ 54 h 296"/>
                <a:gd name="T10" fmla="*/ 176 w 490"/>
                <a:gd name="T11" fmla="*/ 66 h 296"/>
                <a:gd name="T12" fmla="*/ 226 w 490"/>
                <a:gd name="T13" fmla="*/ 80 h 296"/>
                <a:gd name="T14" fmla="*/ 278 w 490"/>
                <a:gd name="T15" fmla="*/ 100 h 296"/>
                <a:gd name="T16" fmla="*/ 332 w 490"/>
                <a:gd name="T17" fmla="*/ 124 h 296"/>
                <a:gd name="T18" fmla="*/ 388 w 490"/>
                <a:gd name="T19" fmla="*/ 152 h 296"/>
                <a:gd name="T20" fmla="*/ 444 w 490"/>
                <a:gd name="T21" fmla="*/ 184 h 296"/>
                <a:gd name="T22" fmla="*/ 444 w 490"/>
                <a:gd name="T23" fmla="*/ 184 h 296"/>
                <a:gd name="T24" fmla="*/ 422 w 490"/>
                <a:gd name="T25" fmla="*/ 162 h 296"/>
                <a:gd name="T26" fmla="*/ 398 w 490"/>
                <a:gd name="T27" fmla="*/ 144 h 296"/>
                <a:gd name="T28" fmla="*/ 374 w 490"/>
                <a:gd name="T29" fmla="*/ 124 h 296"/>
                <a:gd name="T30" fmla="*/ 348 w 490"/>
                <a:gd name="T31" fmla="*/ 108 h 296"/>
                <a:gd name="T32" fmla="*/ 320 w 490"/>
                <a:gd name="T33" fmla="*/ 92 h 296"/>
                <a:gd name="T34" fmla="*/ 294 w 490"/>
                <a:gd name="T35" fmla="*/ 78 h 296"/>
                <a:gd name="T36" fmla="*/ 238 w 490"/>
                <a:gd name="T37" fmla="*/ 52 h 296"/>
                <a:gd name="T38" fmla="*/ 184 w 490"/>
                <a:gd name="T39" fmla="*/ 32 h 296"/>
                <a:gd name="T40" fmla="*/ 132 w 490"/>
                <a:gd name="T41" fmla="*/ 18 h 296"/>
                <a:gd name="T42" fmla="*/ 88 w 490"/>
                <a:gd name="T43" fmla="*/ 6 h 296"/>
                <a:gd name="T44" fmla="*/ 50 w 490"/>
                <a:gd name="T45" fmla="*/ 0 h 296"/>
                <a:gd name="T46" fmla="*/ 0 w 490"/>
                <a:gd name="T47" fmla="*/ 40 h 296"/>
                <a:gd name="T48" fmla="*/ 0 w 490"/>
                <a:gd name="T49" fmla="*/ 218 h 296"/>
                <a:gd name="T50" fmla="*/ 0 w 490"/>
                <a:gd name="T51" fmla="*/ 218 h 296"/>
                <a:gd name="T52" fmla="*/ 42 w 490"/>
                <a:gd name="T53" fmla="*/ 218 h 296"/>
                <a:gd name="T54" fmla="*/ 92 w 490"/>
                <a:gd name="T55" fmla="*/ 220 h 296"/>
                <a:gd name="T56" fmla="*/ 154 w 490"/>
                <a:gd name="T57" fmla="*/ 226 h 296"/>
                <a:gd name="T58" fmla="*/ 228 w 490"/>
                <a:gd name="T59" fmla="*/ 234 h 296"/>
                <a:gd name="T60" fmla="*/ 310 w 490"/>
                <a:gd name="T61" fmla="*/ 248 h 296"/>
                <a:gd name="T62" fmla="*/ 354 w 490"/>
                <a:gd name="T63" fmla="*/ 258 h 296"/>
                <a:gd name="T64" fmla="*/ 398 w 490"/>
                <a:gd name="T65" fmla="*/ 268 h 296"/>
                <a:gd name="T66" fmla="*/ 444 w 490"/>
                <a:gd name="T67" fmla="*/ 280 h 296"/>
                <a:gd name="T68" fmla="*/ 490 w 490"/>
                <a:gd name="T69" fmla="*/ 296 h 296"/>
                <a:gd name="T70" fmla="*/ 490 w 490"/>
                <a:gd name="T71" fmla="*/ 296 h 296"/>
                <a:gd name="T72" fmla="*/ 452 w 490"/>
                <a:gd name="T73" fmla="*/ 278 h 296"/>
                <a:gd name="T74" fmla="*/ 408 w 490"/>
                <a:gd name="T75" fmla="*/ 260 h 296"/>
                <a:gd name="T76" fmla="*/ 352 w 490"/>
                <a:gd name="T77" fmla="*/ 238 h 296"/>
                <a:gd name="T78" fmla="*/ 286 w 490"/>
                <a:gd name="T79" fmla="*/ 216 h 296"/>
                <a:gd name="T80" fmla="*/ 210 w 490"/>
                <a:gd name="T81" fmla="*/ 194 h 296"/>
                <a:gd name="T82" fmla="*/ 172 w 490"/>
                <a:gd name="T83" fmla="*/ 184 h 296"/>
                <a:gd name="T84" fmla="*/ 132 w 490"/>
                <a:gd name="T85" fmla="*/ 174 h 296"/>
                <a:gd name="T86" fmla="*/ 90 w 490"/>
                <a:gd name="T87" fmla="*/ 168 h 296"/>
                <a:gd name="T88" fmla="*/ 50 w 490"/>
                <a:gd name="T89" fmla="*/ 162 h 296"/>
                <a:gd name="T90" fmla="*/ 50 w 490"/>
                <a:gd name="T91" fmla="*/ 162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90" h="296">
                  <a:moveTo>
                    <a:pt x="50" y="162"/>
                  </a:moveTo>
                  <a:lnTo>
                    <a:pt x="50" y="44"/>
                  </a:lnTo>
                  <a:lnTo>
                    <a:pt x="50" y="44"/>
                  </a:lnTo>
                  <a:lnTo>
                    <a:pt x="86" y="48"/>
                  </a:lnTo>
                  <a:lnTo>
                    <a:pt x="128" y="54"/>
                  </a:lnTo>
                  <a:lnTo>
                    <a:pt x="176" y="66"/>
                  </a:lnTo>
                  <a:lnTo>
                    <a:pt x="226" y="80"/>
                  </a:lnTo>
                  <a:lnTo>
                    <a:pt x="278" y="100"/>
                  </a:lnTo>
                  <a:lnTo>
                    <a:pt x="332" y="124"/>
                  </a:lnTo>
                  <a:lnTo>
                    <a:pt x="388" y="152"/>
                  </a:lnTo>
                  <a:lnTo>
                    <a:pt x="444" y="184"/>
                  </a:lnTo>
                  <a:lnTo>
                    <a:pt x="444" y="184"/>
                  </a:lnTo>
                  <a:lnTo>
                    <a:pt x="422" y="162"/>
                  </a:lnTo>
                  <a:lnTo>
                    <a:pt x="398" y="144"/>
                  </a:lnTo>
                  <a:lnTo>
                    <a:pt x="374" y="124"/>
                  </a:lnTo>
                  <a:lnTo>
                    <a:pt x="348" y="108"/>
                  </a:lnTo>
                  <a:lnTo>
                    <a:pt x="320" y="92"/>
                  </a:lnTo>
                  <a:lnTo>
                    <a:pt x="294" y="78"/>
                  </a:lnTo>
                  <a:lnTo>
                    <a:pt x="238" y="52"/>
                  </a:lnTo>
                  <a:lnTo>
                    <a:pt x="184" y="32"/>
                  </a:lnTo>
                  <a:lnTo>
                    <a:pt x="132" y="18"/>
                  </a:lnTo>
                  <a:lnTo>
                    <a:pt x="88" y="6"/>
                  </a:lnTo>
                  <a:lnTo>
                    <a:pt x="50" y="0"/>
                  </a:lnTo>
                  <a:lnTo>
                    <a:pt x="0" y="40"/>
                  </a:lnTo>
                  <a:lnTo>
                    <a:pt x="0" y="218"/>
                  </a:lnTo>
                  <a:lnTo>
                    <a:pt x="0" y="218"/>
                  </a:lnTo>
                  <a:lnTo>
                    <a:pt x="42" y="218"/>
                  </a:lnTo>
                  <a:lnTo>
                    <a:pt x="92" y="220"/>
                  </a:lnTo>
                  <a:lnTo>
                    <a:pt x="154" y="226"/>
                  </a:lnTo>
                  <a:lnTo>
                    <a:pt x="228" y="234"/>
                  </a:lnTo>
                  <a:lnTo>
                    <a:pt x="310" y="248"/>
                  </a:lnTo>
                  <a:lnTo>
                    <a:pt x="354" y="258"/>
                  </a:lnTo>
                  <a:lnTo>
                    <a:pt x="398" y="268"/>
                  </a:lnTo>
                  <a:lnTo>
                    <a:pt x="444" y="280"/>
                  </a:lnTo>
                  <a:lnTo>
                    <a:pt x="490" y="296"/>
                  </a:lnTo>
                  <a:lnTo>
                    <a:pt x="490" y="296"/>
                  </a:lnTo>
                  <a:lnTo>
                    <a:pt x="452" y="278"/>
                  </a:lnTo>
                  <a:lnTo>
                    <a:pt x="408" y="260"/>
                  </a:lnTo>
                  <a:lnTo>
                    <a:pt x="352" y="238"/>
                  </a:lnTo>
                  <a:lnTo>
                    <a:pt x="286" y="216"/>
                  </a:lnTo>
                  <a:lnTo>
                    <a:pt x="210" y="194"/>
                  </a:lnTo>
                  <a:lnTo>
                    <a:pt x="172" y="184"/>
                  </a:lnTo>
                  <a:lnTo>
                    <a:pt x="132" y="174"/>
                  </a:lnTo>
                  <a:lnTo>
                    <a:pt x="90" y="168"/>
                  </a:lnTo>
                  <a:lnTo>
                    <a:pt x="50" y="162"/>
                  </a:lnTo>
                  <a:lnTo>
                    <a:pt x="50" y="16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6" name="Freeform 41">
              <a:extLst>
                <a:ext uri="{FF2B5EF4-FFF2-40B4-BE49-F238E27FC236}">
                  <a16:creationId xmlns:a16="http://schemas.microsoft.com/office/drawing/2014/main" id="{62610C40-C5BB-4B1E-A6F8-F5B11A6E9187}"/>
                </a:ext>
              </a:extLst>
            </p:cNvPr>
            <p:cNvSpPr>
              <a:spLocks/>
            </p:cNvSpPr>
            <p:nvPr userDrawn="1"/>
          </p:nvSpPr>
          <p:spPr bwMode="auto">
            <a:xfrm>
              <a:off x="9264650" y="1266825"/>
              <a:ext cx="777875" cy="469900"/>
            </a:xfrm>
            <a:custGeom>
              <a:avLst/>
              <a:gdLst>
                <a:gd name="T0" fmla="*/ 440 w 490"/>
                <a:gd name="T1" fmla="*/ 0 h 296"/>
                <a:gd name="T2" fmla="*/ 440 w 490"/>
                <a:gd name="T3" fmla="*/ 0 h 296"/>
                <a:gd name="T4" fmla="*/ 402 w 490"/>
                <a:gd name="T5" fmla="*/ 6 h 296"/>
                <a:gd name="T6" fmla="*/ 358 w 490"/>
                <a:gd name="T7" fmla="*/ 18 h 296"/>
                <a:gd name="T8" fmla="*/ 306 w 490"/>
                <a:gd name="T9" fmla="*/ 32 h 296"/>
                <a:gd name="T10" fmla="*/ 252 w 490"/>
                <a:gd name="T11" fmla="*/ 52 h 296"/>
                <a:gd name="T12" fmla="*/ 196 w 490"/>
                <a:gd name="T13" fmla="*/ 78 h 296"/>
                <a:gd name="T14" fmla="*/ 170 w 490"/>
                <a:gd name="T15" fmla="*/ 92 h 296"/>
                <a:gd name="T16" fmla="*/ 142 w 490"/>
                <a:gd name="T17" fmla="*/ 108 h 296"/>
                <a:gd name="T18" fmla="*/ 116 w 490"/>
                <a:gd name="T19" fmla="*/ 124 h 296"/>
                <a:gd name="T20" fmla="*/ 92 w 490"/>
                <a:gd name="T21" fmla="*/ 144 h 296"/>
                <a:gd name="T22" fmla="*/ 68 w 490"/>
                <a:gd name="T23" fmla="*/ 162 h 296"/>
                <a:gd name="T24" fmla="*/ 46 w 490"/>
                <a:gd name="T25" fmla="*/ 184 h 296"/>
                <a:gd name="T26" fmla="*/ 46 w 490"/>
                <a:gd name="T27" fmla="*/ 184 h 296"/>
                <a:gd name="T28" fmla="*/ 102 w 490"/>
                <a:gd name="T29" fmla="*/ 152 h 296"/>
                <a:gd name="T30" fmla="*/ 158 w 490"/>
                <a:gd name="T31" fmla="*/ 124 h 296"/>
                <a:gd name="T32" fmla="*/ 212 w 490"/>
                <a:gd name="T33" fmla="*/ 100 h 296"/>
                <a:gd name="T34" fmla="*/ 264 w 490"/>
                <a:gd name="T35" fmla="*/ 80 h 296"/>
                <a:gd name="T36" fmla="*/ 314 w 490"/>
                <a:gd name="T37" fmla="*/ 66 h 296"/>
                <a:gd name="T38" fmla="*/ 362 w 490"/>
                <a:gd name="T39" fmla="*/ 54 h 296"/>
                <a:gd name="T40" fmla="*/ 404 w 490"/>
                <a:gd name="T41" fmla="*/ 48 h 296"/>
                <a:gd name="T42" fmla="*/ 440 w 490"/>
                <a:gd name="T43" fmla="*/ 44 h 296"/>
                <a:gd name="T44" fmla="*/ 440 w 490"/>
                <a:gd name="T45" fmla="*/ 162 h 296"/>
                <a:gd name="T46" fmla="*/ 440 w 490"/>
                <a:gd name="T47" fmla="*/ 162 h 296"/>
                <a:gd name="T48" fmla="*/ 400 w 490"/>
                <a:gd name="T49" fmla="*/ 168 h 296"/>
                <a:gd name="T50" fmla="*/ 358 w 490"/>
                <a:gd name="T51" fmla="*/ 174 h 296"/>
                <a:gd name="T52" fmla="*/ 318 w 490"/>
                <a:gd name="T53" fmla="*/ 184 h 296"/>
                <a:gd name="T54" fmla="*/ 280 w 490"/>
                <a:gd name="T55" fmla="*/ 194 h 296"/>
                <a:gd name="T56" fmla="*/ 204 w 490"/>
                <a:gd name="T57" fmla="*/ 216 h 296"/>
                <a:gd name="T58" fmla="*/ 138 w 490"/>
                <a:gd name="T59" fmla="*/ 238 h 296"/>
                <a:gd name="T60" fmla="*/ 82 w 490"/>
                <a:gd name="T61" fmla="*/ 260 h 296"/>
                <a:gd name="T62" fmla="*/ 38 w 490"/>
                <a:gd name="T63" fmla="*/ 278 h 296"/>
                <a:gd name="T64" fmla="*/ 0 w 490"/>
                <a:gd name="T65" fmla="*/ 296 h 296"/>
                <a:gd name="T66" fmla="*/ 0 w 490"/>
                <a:gd name="T67" fmla="*/ 296 h 296"/>
                <a:gd name="T68" fmla="*/ 46 w 490"/>
                <a:gd name="T69" fmla="*/ 280 h 296"/>
                <a:gd name="T70" fmla="*/ 92 w 490"/>
                <a:gd name="T71" fmla="*/ 268 h 296"/>
                <a:gd name="T72" fmla="*/ 136 w 490"/>
                <a:gd name="T73" fmla="*/ 258 h 296"/>
                <a:gd name="T74" fmla="*/ 180 w 490"/>
                <a:gd name="T75" fmla="*/ 248 h 296"/>
                <a:gd name="T76" fmla="*/ 262 w 490"/>
                <a:gd name="T77" fmla="*/ 234 h 296"/>
                <a:gd name="T78" fmla="*/ 336 w 490"/>
                <a:gd name="T79" fmla="*/ 226 h 296"/>
                <a:gd name="T80" fmla="*/ 398 w 490"/>
                <a:gd name="T81" fmla="*/ 220 h 296"/>
                <a:gd name="T82" fmla="*/ 448 w 490"/>
                <a:gd name="T83" fmla="*/ 218 h 296"/>
                <a:gd name="T84" fmla="*/ 490 w 490"/>
                <a:gd name="T85" fmla="*/ 218 h 296"/>
                <a:gd name="T86" fmla="*/ 490 w 490"/>
                <a:gd name="T87" fmla="*/ 40 h 296"/>
                <a:gd name="T88" fmla="*/ 440 w 490"/>
                <a:gd name="T89"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0" h="296">
                  <a:moveTo>
                    <a:pt x="440" y="0"/>
                  </a:moveTo>
                  <a:lnTo>
                    <a:pt x="440" y="0"/>
                  </a:lnTo>
                  <a:lnTo>
                    <a:pt x="402" y="6"/>
                  </a:lnTo>
                  <a:lnTo>
                    <a:pt x="358" y="18"/>
                  </a:lnTo>
                  <a:lnTo>
                    <a:pt x="306" y="32"/>
                  </a:lnTo>
                  <a:lnTo>
                    <a:pt x="252" y="52"/>
                  </a:lnTo>
                  <a:lnTo>
                    <a:pt x="196" y="78"/>
                  </a:lnTo>
                  <a:lnTo>
                    <a:pt x="170" y="92"/>
                  </a:lnTo>
                  <a:lnTo>
                    <a:pt x="142" y="108"/>
                  </a:lnTo>
                  <a:lnTo>
                    <a:pt x="116" y="124"/>
                  </a:lnTo>
                  <a:lnTo>
                    <a:pt x="92" y="144"/>
                  </a:lnTo>
                  <a:lnTo>
                    <a:pt x="68" y="162"/>
                  </a:lnTo>
                  <a:lnTo>
                    <a:pt x="46" y="184"/>
                  </a:lnTo>
                  <a:lnTo>
                    <a:pt x="46" y="184"/>
                  </a:lnTo>
                  <a:lnTo>
                    <a:pt x="102" y="152"/>
                  </a:lnTo>
                  <a:lnTo>
                    <a:pt x="158" y="124"/>
                  </a:lnTo>
                  <a:lnTo>
                    <a:pt x="212" y="100"/>
                  </a:lnTo>
                  <a:lnTo>
                    <a:pt x="264" y="80"/>
                  </a:lnTo>
                  <a:lnTo>
                    <a:pt x="314" y="66"/>
                  </a:lnTo>
                  <a:lnTo>
                    <a:pt x="362" y="54"/>
                  </a:lnTo>
                  <a:lnTo>
                    <a:pt x="404" y="48"/>
                  </a:lnTo>
                  <a:lnTo>
                    <a:pt x="440" y="44"/>
                  </a:lnTo>
                  <a:lnTo>
                    <a:pt x="440" y="162"/>
                  </a:lnTo>
                  <a:lnTo>
                    <a:pt x="440" y="162"/>
                  </a:lnTo>
                  <a:lnTo>
                    <a:pt x="400" y="168"/>
                  </a:lnTo>
                  <a:lnTo>
                    <a:pt x="358" y="174"/>
                  </a:lnTo>
                  <a:lnTo>
                    <a:pt x="318" y="184"/>
                  </a:lnTo>
                  <a:lnTo>
                    <a:pt x="280" y="194"/>
                  </a:lnTo>
                  <a:lnTo>
                    <a:pt x="204" y="216"/>
                  </a:lnTo>
                  <a:lnTo>
                    <a:pt x="138" y="238"/>
                  </a:lnTo>
                  <a:lnTo>
                    <a:pt x="82" y="260"/>
                  </a:lnTo>
                  <a:lnTo>
                    <a:pt x="38" y="278"/>
                  </a:lnTo>
                  <a:lnTo>
                    <a:pt x="0" y="296"/>
                  </a:lnTo>
                  <a:lnTo>
                    <a:pt x="0" y="296"/>
                  </a:lnTo>
                  <a:lnTo>
                    <a:pt x="46" y="280"/>
                  </a:lnTo>
                  <a:lnTo>
                    <a:pt x="92" y="268"/>
                  </a:lnTo>
                  <a:lnTo>
                    <a:pt x="136" y="258"/>
                  </a:lnTo>
                  <a:lnTo>
                    <a:pt x="180" y="248"/>
                  </a:lnTo>
                  <a:lnTo>
                    <a:pt x="262" y="234"/>
                  </a:lnTo>
                  <a:lnTo>
                    <a:pt x="336" y="226"/>
                  </a:lnTo>
                  <a:lnTo>
                    <a:pt x="398" y="220"/>
                  </a:lnTo>
                  <a:lnTo>
                    <a:pt x="448" y="218"/>
                  </a:lnTo>
                  <a:lnTo>
                    <a:pt x="490" y="218"/>
                  </a:lnTo>
                  <a:lnTo>
                    <a:pt x="490" y="40"/>
                  </a:lnTo>
                  <a:lnTo>
                    <a:pt x="44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888541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3CD85-E910-4EDB-BA08-EFA4A00D9A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880309-EBD0-4774-8847-FE2616ECD22D}"/>
              </a:ext>
            </a:extLst>
          </p:cNvPr>
          <p:cNvSpPr>
            <a:spLocks noGrp="1"/>
          </p:cNvSpPr>
          <p:nvPr>
            <p:ph sz="half" idx="1"/>
          </p:nvPr>
        </p:nvSpPr>
        <p:spPr>
          <a:xfrm>
            <a:off x="457201" y="1790701"/>
            <a:ext cx="3983795" cy="43862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7E7288B-3B21-40CE-9547-7A1AA326CD54}"/>
              </a:ext>
            </a:extLst>
          </p:cNvPr>
          <p:cNvSpPr>
            <a:spLocks noGrp="1"/>
          </p:cNvSpPr>
          <p:nvPr>
            <p:ph sz="half" idx="2"/>
          </p:nvPr>
        </p:nvSpPr>
        <p:spPr>
          <a:xfrm>
            <a:off x="4703005" y="1790701"/>
            <a:ext cx="3983795" cy="4386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CBC47F-B9CF-4EC7-96CC-AD214DDAD316}"/>
              </a:ext>
            </a:extLst>
          </p:cNvPr>
          <p:cNvSpPr>
            <a:spLocks noGrp="1"/>
          </p:cNvSpPr>
          <p:nvPr>
            <p:ph type="dt" sz="half" idx="10"/>
          </p:nvPr>
        </p:nvSpPr>
        <p:spPr/>
        <p:txBody>
          <a:bodyPr/>
          <a:lstStyle/>
          <a:p>
            <a:fld id="{2CAE0601-9B82-4B9F-B45B-C791E1C95478}" type="datetime1">
              <a:rPr lang="en-US" smtClean="0"/>
              <a:t>6/2/21</a:t>
            </a:fld>
            <a:endParaRPr lang="en-US"/>
          </a:p>
        </p:txBody>
      </p:sp>
      <p:sp>
        <p:nvSpPr>
          <p:cNvPr id="6" name="Footer Placeholder 5">
            <a:extLst>
              <a:ext uri="{FF2B5EF4-FFF2-40B4-BE49-F238E27FC236}">
                <a16:creationId xmlns:a16="http://schemas.microsoft.com/office/drawing/2014/main" id="{0BC6B4D5-1155-4868-8234-F6B13A1B14F6}"/>
              </a:ext>
            </a:extLst>
          </p:cNvPr>
          <p:cNvSpPr>
            <a:spLocks noGrp="1"/>
          </p:cNvSpPr>
          <p:nvPr>
            <p:ph type="ftr" sz="quarter" idx="11"/>
          </p:nvPr>
        </p:nvSpPr>
        <p:spPr/>
        <p:txBody>
          <a:bodyPr/>
          <a:lstStyle/>
          <a:p>
            <a:r>
              <a:rPr lang="en-US"/>
              <a:t>CONFIDENTIAL - DO NOT PRINT OR COPY - THESE MATERIALS ARE FOR YOUR VIEWING ONLY AND ARE NOT INTENDED FOR DISTRIBUTION; FOR PRESENTATION PURPOSES ONLY</a:t>
            </a:r>
          </a:p>
        </p:txBody>
      </p:sp>
      <p:sp>
        <p:nvSpPr>
          <p:cNvPr id="7" name="Slide Number Placeholder 6">
            <a:extLst>
              <a:ext uri="{FF2B5EF4-FFF2-40B4-BE49-F238E27FC236}">
                <a16:creationId xmlns:a16="http://schemas.microsoft.com/office/drawing/2014/main" id="{2275A9D3-DF58-4026-8A70-4D6ABF4F6255}"/>
              </a:ext>
            </a:extLst>
          </p:cNvPr>
          <p:cNvSpPr>
            <a:spLocks noGrp="1"/>
          </p:cNvSpPr>
          <p:nvPr>
            <p:ph type="sldNum" sz="quarter" idx="12"/>
          </p:nvPr>
        </p:nvSpPr>
        <p:spPr/>
        <p:txBody>
          <a:bodyPr/>
          <a:lstStyle/>
          <a:p>
            <a:fld id="{AAC118CB-F64A-43FC-9E51-DC857DC08C7C}" type="slidenum">
              <a:rPr lang="en-US" smtClean="0"/>
              <a:t>‹#›</a:t>
            </a:fld>
            <a:endParaRPr lang="en-US"/>
          </a:p>
        </p:txBody>
      </p:sp>
    </p:spTree>
    <p:extLst>
      <p:ext uri="{BB962C8B-B14F-4D97-AF65-F5344CB8AC3E}">
        <p14:creationId xmlns:p14="http://schemas.microsoft.com/office/powerpoint/2010/main" val="16549881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914BB-1A73-4F4D-9081-8027694A6D3B}"/>
              </a:ext>
            </a:extLst>
          </p:cNvPr>
          <p:cNvSpPr>
            <a:spLocks noGrp="1"/>
          </p:cNvSpPr>
          <p:nvPr>
            <p:ph type="title"/>
          </p:nvPr>
        </p:nvSpPr>
        <p:spPr>
          <a:xfrm>
            <a:off x="457200" y="419100"/>
            <a:ext cx="8229600" cy="118110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1C0B484-F71B-42BC-AA38-BB3D753DD507}"/>
              </a:ext>
            </a:extLst>
          </p:cNvPr>
          <p:cNvSpPr>
            <a:spLocks noGrp="1"/>
          </p:cNvSpPr>
          <p:nvPr>
            <p:ph type="body" idx="1"/>
          </p:nvPr>
        </p:nvSpPr>
        <p:spPr>
          <a:xfrm>
            <a:off x="457201" y="1790700"/>
            <a:ext cx="3960092" cy="680964"/>
          </a:xfrm>
        </p:spPr>
        <p:txBody>
          <a:bodyPr anchor="b">
            <a:normAutofit/>
          </a:bodyPr>
          <a:lstStyle>
            <a:lvl1pPr marL="0" indent="0">
              <a:buNone/>
              <a:defRPr sz="21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38A0825-E90F-4F37-AB27-F257E81A7D22}"/>
              </a:ext>
            </a:extLst>
          </p:cNvPr>
          <p:cNvSpPr>
            <a:spLocks noGrp="1"/>
          </p:cNvSpPr>
          <p:nvPr>
            <p:ph sz="half" idx="2"/>
          </p:nvPr>
        </p:nvSpPr>
        <p:spPr>
          <a:xfrm>
            <a:off x="457201" y="2505076"/>
            <a:ext cx="3960092" cy="3667125"/>
          </a:xfrm>
        </p:spPr>
        <p:txBody>
          <a:bodyPr>
            <a:normAutofit/>
          </a:bodyPr>
          <a:lstStyle>
            <a:lvl1pPr>
              <a:defRPr sz="1350"/>
            </a:lvl1pPr>
            <a:lvl2pPr>
              <a:defRPr sz="1200"/>
            </a:lvl2pPr>
            <a:lvl3pPr>
              <a:defRPr sz="1050"/>
            </a:lvl3pPr>
            <a:lvl4pPr>
              <a:defRPr sz="900"/>
            </a:lvl4pPr>
            <a:lvl5pP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E2B4404-1691-41DD-B089-B34182174F75}"/>
              </a:ext>
            </a:extLst>
          </p:cNvPr>
          <p:cNvSpPr>
            <a:spLocks noGrp="1"/>
          </p:cNvSpPr>
          <p:nvPr>
            <p:ph type="body" sz="quarter" idx="3"/>
          </p:nvPr>
        </p:nvSpPr>
        <p:spPr>
          <a:xfrm>
            <a:off x="4707205" y="1790700"/>
            <a:ext cx="3979595" cy="680964"/>
          </a:xfrm>
        </p:spPr>
        <p:txBody>
          <a:bodyPr anchor="b">
            <a:normAutofit/>
          </a:bodyPr>
          <a:lstStyle>
            <a:lvl1pPr marL="0" indent="0">
              <a:buNone/>
              <a:defRPr sz="21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9A9F970-F96F-4914-A914-C423040AF2BA}"/>
              </a:ext>
            </a:extLst>
          </p:cNvPr>
          <p:cNvSpPr>
            <a:spLocks noGrp="1"/>
          </p:cNvSpPr>
          <p:nvPr>
            <p:ph sz="quarter" idx="4"/>
          </p:nvPr>
        </p:nvSpPr>
        <p:spPr>
          <a:xfrm>
            <a:off x="4707205" y="2505076"/>
            <a:ext cx="3979595" cy="3667125"/>
          </a:xfrm>
        </p:spPr>
        <p:txBody>
          <a:bodyPr>
            <a:normAutofit/>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354066-E41B-4593-972E-303467FC2965}"/>
              </a:ext>
            </a:extLst>
          </p:cNvPr>
          <p:cNvSpPr>
            <a:spLocks noGrp="1"/>
          </p:cNvSpPr>
          <p:nvPr>
            <p:ph type="dt" sz="half" idx="10"/>
          </p:nvPr>
        </p:nvSpPr>
        <p:spPr/>
        <p:txBody>
          <a:bodyPr/>
          <a:lstStyle/>
          <a:p>
            <a:fld id="{0BA106F1-174B-41F2-A879-198B588A111E}" type="datetime1">
              <a:rPr lang="en-US" smtClean="0"/>
              <a:t>6/2/21</a:t>
            </a:fld>
            <a:endParaRPr lang="en-US"/>
          </a:p>
        </p:txBody>
      </p:sp>
      <p:sp>
        <p:nvSpPr>
          <p:cNvPr id="8" name="Footer Placeholder 7">
            <a:extLst>
              <a:ext uri="{FF2B5EF4-FFF2-40B4-BE49-F238E27FC236}">
                <a16:creationId xmlns:a16="http://schemas.microsoft.com/office/drawing/2014/main" id="{08FEEB3D-40E1-425F-86B9-4FEC6883E34D}"/>
              </a:ext>
            </a:extLst>
          </p:cNvPr>
          <p:cNvSpPr>
            <a:spLocks noGrp="1"/>
          </p:cNvSpPr>
          <p:nvPr>
            <p:ph type="ftr" sz="quarter" idx="11"/>
          </p:nvPr>
        </p:nvSpPr>
        <p:spPr/>
        <p:txBody>
          <a:bodyPr/>
          <a:lstStyle/>
          <a:p>
            <a:r>
              <a:rPr lang="en-US"/>
              <a:t>CONFIDENTIAL - DO NOT PRINT OR COPY - THESE MATERIALS ARE FOR YOUR VIEWING ONLY AND ARE NOT INTENDED FOR DISTRIBUTION; FOR PRESENTATION PURPOSES ONLY</a:t>
            </a:r>
          </a:p>
        </p:txBody>
      </p:sp>
      <p:sp>
        <p:nvSpPr>
          <p:cNvPr id="9" name="Slide Number Placeholder 8">
            <a:extLst>
              <a:ext uri="{FF2B5EF4-FFF2-40B4-BE49-F238E27FC236}">
                <a16:creationId xmlns:a16="http://schemas.microsoft.com/office/drawing/2014/main" id="{FF33CD42-C081-45C7-AD30-D834FFCFDDA8}"/>
              </a:ext>
            </a:extLst>
          </p:cNvPr>
          <p:cNvSpPr>
            <a:spLocks noGrp="1"/>
          </p:cNvSpPr>
          <p:nvPr>
            <p:ph type="sldNum" sz="quarter" idx="12"/>
          </p:nvPr>
        </p:nvSpPr>
        <p:spPr/>
        <p:txBody>
          <a:bodyPr/>
          <a:lstStyle/>
          <a:p>
            <a:fld id="{AAC118CB-F64A-43FC-9E51-DC857DC08C7C}" type="slidenum">
              <a:rPr lang="en-US" smtClean="0"/>
              <a:t>‹#›</a:t>
            </a:fld>
            <a:endParaRPr lang="en-US"/>
          </a:p>
        </p:txBody>
      </p:sp>
    </p:spTree>
    <p:extLst>
      <p:ext uri="{BB962C8B-B14F-4D97-AF65-F5344CB8AC3E}">
        <p14:creationId xmlns:p14="http://schemas.microsoft.com/office/powerpoint/2010/main" val="10417226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57A2A-9F42-45FD-8A05-6FC3BCBEF2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44B1A6-2B6F-47E9-B5E0-58D0B07B495D}"/>
              </a:ext>
            </a:extLst>
          </p:cNvPr>
          <p:cNvSpPr>
            <a:spLocks noGrp="1"/>
          </p:cNvSpPr>
          <p:nvPr>
            <p:ph type="dt" sz="half" idx="10"/>
          </p:nvPr>
        </p:nvSpPr>
        <p:spPr/>
        <p:txBody>
          <a:bodyPr/>
          <a:lstStyle/>
          <a:p>
            <a:fld id="{656BCEE2-7BA8-482A-B0B4-CF2FBBC4D777}" type="datetime1">
              <a:rPr lang="en-US" smtClean="0"/>
              <a:t>6/2/21</a:t>
            </a:fld>
            <a:endParaRPr lang="en-US"/>
          </a:p>
        </p:txBody>
      </p:sp>
      <p:sp>
        <p:nvSpPr>
          <p:cNvPr id="4" name="Footer Placeholder 3">
            <a:extLst>
              <a:ext uri="{FF2B5EF4-FFF2-40B4-BE49-F238E27FC236}">
                <a16:creationId xmlns:a16="http://schemas.microsoft.com/office/drawing/2014/main" id="{EB6F9F92-7471-42D7-AD98-DAAD0045A868}"/>
              </a:ext>
            </a:extLst>
          </p:cNvPr>
          <p:cNvSpPr>
            <a:spLocks noGrp="1"/>
          </p:cNvSpPr>
          <p:nvPr>
            <p:ph type="ftr" sz="quarter" idx="11"/>
          </p:nvPr>
        </p:nvSpPr>
        <p:spPr/>
        <p:txBody>
          <a:bodyPr/>
          <a:lstStyle/>
          <a:p>
            <a:r>
              <a:rPr lang="en-US"/>
              <a:t>CONFIDENTIAL - DO NOT PRINT OR COPY - THESE MATERIALS ARE FOR YOUR VIEWING ONLY AND ARE NOT INTENDED FOR DISTRIBUTION; FOR PRESENTATION PURPOSES ONLY</a:t>
            </a:r>
          </a:p>
        </p:txBody>
      </p:sp>
      <p:sp>
        <p:nvSpPr>
          <p:cNvPr id="5" name="Slide Number Placeholder 4">
            <a:extLst>
              <a:ext uri="{FF2B5EF4-FFF2-40B4-BE49-F238E27FC236}">
                <a16:creationId xmlns:a16="http://schemas.microsoft.com/office/drawing/2014/main" id="{4356DB67-FC58-415E-A080-33D6E234ED30}"/>
              </a:ext>
            </a:extLst>
          </p:cNvPr>
          <p:cNvSpPr>
            <a:spLocks noGrp="1"/>
          </p:cNvSpPr>
          <p:nvPr>
            <p:ph type="sldNum" sz="quarter" idx="12"/>
          </p:nvPr>
        </p:nvSpPr>
        <p:spPr>
          <a:xfrm>
            <a:off x="-15766" y="6356351"/>
            <a:ext cx="319744" cy="365125"/>
          </a:xfrm>
        </p:spPr>
        <p:txBody>
          <a:bodyPr/>
          <a:lstStyle/>
          <a:p>
            <a:fld id="{AAC118CB-F64A-43FC-9E51-DC857DC08C7C}" type="slidenum">
              <a:rPr lang="en-US" smtClean="0"/>
              <a:t>‹#›</a:t>
            </a:fld>
            <a:endParaRPr lang="en-US"/>
          </a:p>
        </p:txBody>
      </p:sp>
    </p:spTree>
    <p:extLst>
      <p:ext uri="{BB962C8B-B14F-4D97-AF65-F5344CB8AC3E}">
        <p14:creationId xmlns:p14="http://schemas.microsoft.com/office/powerpoint/2010/main" val="3889867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FE199F-95BC-4C15-9479-E65888A9D9A3}"/>
              </a:ext>
            </a:extLst>
          </p:cNvPr>
          <p:cNvSpPr>
            <a:spLocks noGrp="1"/>
          </p:cNvSpPr>
          <p:nvPr>
            <p:ph type="dt" sz="half" idx="10"/>
          </p:nvPr>
        </p:nvSpPr>
        <p:spPr/>
        <p:txBody>
          <a:bodyPr/>
          <a:lstStyle/>
          <a:p>
            <a:fld id="{310AADEF-97C0-4A8E-BCF1-C112AE498605}" type="datetime1">
              <a:rPr lang="en-US" smtClean="0"/>
              <a:t>6/2/21</a:t>
            </a:fld>
            <a:endParaRPr lang="en-US"/>
          </a:p>
        </p:txBody>
      </p:sp>
      <p:sp>
        <p:nvSpPr>
          <p:cNvPr id="3" name="Footer Placeholder 2">
            <a:extLst>
              <a:ext uri="{FF2B5EF4-FFF2-40B4-BE49-F238E27FC236}">
                <a16:creationId xmlns:a16="http://schemas.microsoft.com/office/drawing/2014/main" id="{574F2536-5965-403E-BE7C-0D919EDCCE5F}"/>
              </a:ext>
            </a:extLst>
          </p:cNvPr>
          <p:cNvSpPr>
            <a:spLocks noGrp="1"/>
          </p:cNvSpPr>
          <p:nvPr>
            <p:ph type="ftr" sz="quarter" idx="11"/>
          </p:nvPr>
        </p:nvSpPr>
        <p:spPr/>
        <p:txBody>
          <a:bodyPr/>
          <a:lstStyle/>
          <a:p>
            <a:r>
              <a:rPr lang="en-US"/>
              <a:t>CONFIDENTIAL - DO NOT PRINT OR COPY - THESE MATERIALS ARE FOR YOUR VIEWING ONLY AND ARE NOT INTENDED FOR DISTRIBUTION; FOR PRESENTATION PURPOSES ONLY</a:t>
            </a:r>
          </a:p>
        </p:txBody>
      </p:sp>
      <p:sp>
        <p:nvSpPr>
          <p:cNvPr id="4" name="Slide Number Placeholder 3">
            <a:extLst>
              <a:ext uri="{FF2B5EF4-FFF2-40B4-BE49-F238E27FC236}">
                <a16:creationId xmlns:a16="http://schemas.microsoft.com/office/drawing/2014/main" id="{5F62605D-7C9F-42C5-8CE8-5E5E90CA91FD}"/>
              </a:ext>
            </a:extLst>
          </p:cNvPr>
          <p:cNvSpPr>
            <a:spLocks noGrp="1"/>
          </p:cNvSpPr>
          <p:nvPr>
            <p:ph type="sldNum" sz="quarter" idx="12"/>
          </p:nvPr>
        </p:nvSpPr>
        <p:spPr/>
        <p:txBody>
          <a:bodyPr/>
          <a:lstStyle/>
          <a:p>
            <a:fld id="{AAC118CB-F64A-43FC-9E51-DC857DC08C7C}" type="slidenum">
              <a:rPr lang="en-US" smtClean="0"/>
              <a:t>‹#›</a:t>
            </a:fld>
            <a:endParaRPr lang="en-US"/>
          </a:p>
        </p:txBody>
      </p:sp>
    </p:spTree>
    <p:extLst>
      <p:ext uri="{BB962C8B-B14F-4D97-AF65-F5344CB8AC3E}">
        <p14:creationId xmlns:p14="http://schemas.microsoft.com/office/powerpoint/2010/main" val="15586132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A88E7-34D3-4C5C-B1AC-E025C547E4EC}"/>
              </a:ext>
            </a:extLst>
          </p:cNvPr>
          <p:cNvSpPr>
            <a:spLocks noGrp="1"/>
          </p:cNvSpPr>
          <p:nvPr>
            <p:ph type="title"/>
          </p:nvPr>
        </p:nvSpPr>
        <p:spPr>
          <a:xfrm>
            <a:off x="457200" y="419100"/>
            <a:ext cx="3121819" cy="1638300"/>
          </a:xfrm>
        </p:spPr>
        <p:txBody>
          <a:bodyPr anchor="b"/>
          <a:lstStyle>
            <a:lvl1pPr>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0215F13D-E72D-4B76-BD16-1E4FE18BA639}"/>
              </a:ext>
            </a:extLst>
          </p:cNvPr>
          <p:cNvSpPr>
            <a:spLocks noGrp="1"/>
          </p:cNvSpPr>
          <p:nvPr>
            <p:ph idx="1"/>
          </p:nvPr>
        </p:nvSpPr>
        <p:spPr>
          <a:xfrm>
            <a:off x="4114800" y="419101"/>
            <a:ext cx="4572000" cy="5753099"/>
          </a:xfrm>
        </p:spPr>
        <p:txBody>
          <a:bodyPr anchor="ctr">
            <a:normAutofit/>
          </a:bodyPr>
          <a:lstStyle>
            <a:lvl1pPr>
              <a:defRPr sz="1800"/>
            </a:lvl1pPr>
            <a:lvl2pPr>
              <a:defRPr sz="1500"/>
            </a:lvl2pPr>
            <a:lvl3pPr>
              <a:defRPr sz="1350"/>
            </a:lvl3pPr>
            <a:lvl4pPr>
              <a:defRPr sz="1200"/>
            </a:lvl4pPr>
            <a:lvl5pPr>
              <a:defRPr sz="12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20D5B47-B33F-410E-9C9C-C7A5A722F958}"/>
              </a:ext>
            </a:extLst>
          </p:cNvPr>
          <p:cNvSpPr>
            <a:spLocks noGrp="1"/>
          </p:cNvSpPr>
          <p:nvPr>
            <p:ph type="body" sz="half" idx="2"/>
          </p:nvPr>
        </p:nvSpPr>
        <p:spPr>
          <a:xfrm>
            <a:off x="457200" y="2166424"/>
            <a:ext cx="3121819" cy="400577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a:extLst>
              <a:ext uri="{FF2B5EF4-FFF2-40B4-BE49-F238E27FC236}">
                <a16:creationId xmlns:a16="http://schemas.microsoft.com/office/drawing/2014/main" id="{20B6DE5E-46CF-4A5A-97AB-37427C2E475B}"/>
              </a:ext>
            </a:extLst>
          </p:cNvPr>
          <p:cNvSpPr>
            <a:spLocks noGrp="1"/>
          </p:cNvSpPr>
          <p:nvPr>
            <p:ph type="dt" sz="half" idx="10"/>
          </p:nvPr>
        </p:nvSpPr>
        <p:spPr/>
        <p:txBody>
          <a:bodyPr/>
          <a:lstStyle/>
          <a:p>
            <a:fld id="{067CC118-C0E3-4A45-9C55-C77B416E8F11}" type="datetime1">
              <a:rPr lang="en-US" smtClean="0"/>
              <a:t>6/2/21</a:t>
            </a:fld>
            <a:endParaRPr lang="en-US"/>
          </a:p>
        </p:txBody>
      </p:sp>
      <p:sp>
        <p:nvSpPr>
          <p:cNvPr id="6" name="Footer Placeholder 5">
            <a:extLst>
              <a:ext uri="{FF2B5EF4-FFF2-40B4-BE49-F238E27FC236}">
                <a16:creationId xmlns:a16="http://schemas.microsoft.com/office/drawing/2014/main" id="{9513456F-A1DC-4B5E-8C4A-B19FDB346B13}"/>
              </a:ext>
            </a:extLst>
          </p:cNvPr>
          <p:cNvSpPr>
            <a:spLocks noGrp="1"/>
          </p:cNvSpPr>
          <p:nvPr>
            <p:ph type="ftr" sz="quarter" idx="11"/>
          </p:nvPr>
        </p:nvSpPr>
        <p:spPr/>
        <p:txBody>
          <a:bodyPr/>
          <a:lstStyle/>
          <a:p>
            <a:r>
              <a:rPr lang="en-US"/>
              <a:t>CONFIDENTIAL - DO NOT PRINT OR COPY - THESE MATERIALS ARE FOR YOUR VIEWING ONLY AND ARE NOT INTENDED FOR DISTRIBUTION; FOR PRESENTATION PURPOSES ONLY</a:t>
            </a:r>
          </a:p>
        </p:txBody>
      </p:sp>
      <p:sp>
        <p:nvSpPr>
          <p:cNvPr id="7" name="Slide Number Placeholder 6">
            <a:extLst>
              <a:ext uri="{FF2B5EF4-FFF2-40B4-BE49-F238E27FC236}">
                <a16:creationId xmlns:a16="http://schemas.microsoft.com/office/drawing/2014/main" id="{61C82AE5-C4AA-460D-9F43-B37F4059FE0C}"/>
              </a:ext>
            </a:extLst>
          </p:cNvPr>
          <p:cNvSpPr>
            <a:spLocks noGrp="1"/>
          </p:cNvSpPr>
          <p:nvPr>
            <p:ph type="sldNum" sz="quarter" idx="12"/>
          </p:nvPr>
        </p:nvSpPr>
        <p:spPr/>
        <p:txBody>
          <a:bodyPr/>
          <a:lstStyle/>
          <a:p>
            <a:fld id="{AAC118CB-F64A-43FC-9E51-DC857DC08C7C}" type="slidenum">
              <a:rPr lang="en-US" smtClean="0"/>
              <a:t>‹#›</a:t>
            </a:fld>
            <a:endParaRPr lang="en-US"/>
          </a:p>
        </p:txBody>
      </p:sp>
    </p:spTree>
    <p:extLst>
      <p:ext uri="{BB962C8B-B14F-4D97-AF65-F5344CB8AC3E}">
        <p14:creationId xmlns:p14="http://schemas.microsoft.com/office/powerpoint/2010/main" val="31245031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2A21C43B-B9AA-4B54-B946-21B9369B44B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3246"/>
          <a:stretch/>
        </p:blipFill>
        <p:spPr>
          <a:xfrm flipH="1">
            <a:off x="-1" y="0"/>
            <a:ext cx="6967334" cy="6858000"/>
          </a:xfrm>
          <a:prstGeom prst="rect">
            <a:avLst/>
          </a:prstGeom>
        </p:spPr>
      </p:pic>
      <p:sp>
        <p:nvSpPr>
          <p:cNvPr id="17" name="Rectangle 16">
            <a:extLst>
              <a:ext uri="{FF2B5EF4-FFF2-40B4-BE49-F238E27FC236}">
                <a16:creationId xmlns:a16="http://schemas.microsoft.com/office/drawing/2014/main" id="{6ECBDEFC-8F99-491C-B5E6-2FA6182DFEFD}"/>
              </a:ext>
            </a:extLst>
          </p:cNvPr>
          <p:cNvSpPr/>
          <p:nvPr userDrawn="1"/>
        </p:nvSpPr>
        <p:spPr>
          <a:xfrm>
            <a:off x="0" y="0"/>
            <a:ext cx="3315488" cy="6858000"/>
          </a:xfrm>
          <a:prstGeom prst="rect">
            <a:avLst/>
          </a:prstGeom>
          <a:solidFill>
            <a:srgbClr val="0067B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800"/>
          </a:p>
        </p:txBody>
      </p:sp>
      <p:sp>
        <p:nvSpPr>
          <p:cNvPr id="8" name="Freeform: Shape 7">
            <a:extLst>
              <a:ext uri="{FF2B5EF4-FFF2-40B4-BE49-F238E27FC236}">
                <a16:creationId xmlns:a16="http://schemas.microsoft.com/office/drawing/2014/main" id="{819CA184-DA1A-4AEB-BFBC-9A758DCC9755}"/>
              </a:ext>
            </a:extLst>
          </p:cNvPr>
          <p:cNvSpPr/>
          <p:nvPr userDrawn="1"/>
        </p:nvSpPr>
        <p:spPr>
          <a:xfrm>
            <a:off x="1835911" y="0"/>
            <a:ext cx="7308089" cy="6858000"/>
          </a:xfrm>
          <a:custGeom>
            <a:avLst/>
            <a:gdLst>
              <a:gd name="connsiteX0" fmla="*/ 0 w 9744118"/>
              <a:gd name="connsiteY0" fmla="*/ 0 h 6858000"/>
              <a:gd name="connsiteX1" fmla="*/ 9744118 w 9744118"/>
              <a:gd name="connsiteY1" fmla="*/ 0 h 6858000"/>
              <a:gd name="connsiteX2" fmla="*/ 9744118 w 9744118"/>
              <a:gd name="connsiteY2" fmla="*/ 6858000 h 6858000"/>
              <a:gd name="connsiteX3" fmla="*/ 0 w 9744118"/>
              <a:gd name="connsiteY3" fmla="*/ 6858000 h 6858000"/>
              <a:gd name="connsiteX4" fmla="*/ 9775 w 9744118"/>
              <a:gd name="connsiteY4" fmla="*/ 6850318 h 6858000"/>
              <a:gd name="connsiteX5" fmla="*/ 1623258 w 9744118"/>
              <a:gd name="connsiteY5" fmla="*/ 3429000 h 6858000"/>
              <a:gd name="connsiteX6" fmla="*/ 9775 w 9744118"/>
              <a:gd name="connsiteY6" fmla="*/ 7682 h 6858000"/>
              <a:gd name="connsiteX7" fmla="*/ 0 w 9744118"/>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44118" h="6858000">
                <a:moveTo>
                  <a:pt x="0" y="0"/>
                </a:moveTo>
                <a:lnTo>
                  <a:pt x="9744118" y="0"/>
                </a:lnTo>
                <a:lnTo>
                  <a:pt x="9744118" y="6858000"/>
                </a:lnTo>
                <a:lnTo>
                  <a:pt x="0" y="6858000"/>
                </a:lnTo>
                <a:lnTo>
                  <a:pt x="9775" y="6850318"/>
                </a:lnTo>
                <a:cubicBezTo>
                  <a:pt x="995170" y="6037098"/>
                  <a:pt x="1623258" y="4806398"/>
                  <a:pt x="1623258" y="3429000"/>
                </a:cubicBezTo>
                <a:cubicBezTo>
                  <a:pt x="1623258" y="2051602"/>
                  <a:pt x="995170" y="820902"/>
                  <a:pt x="9775" y="7682"/>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Chord 15">
            <a:extLst>
              <a:ext uri="{FF2B5EF4-FFF2-40B4-BE49-F238E27FC236}">
                <a16:creationId xmlns:a16="http://schemas.microsoft.com/office/drawing/2014/main" id="{EA68ED41-8C02-4AD8-90E6-1AE497353EBA}"/>
              </a:ext>
            </a:extLst>
          </p:cNvPr>
          <p:cNvSpPr/>
          <p:nvPr userDrawn="1"/>
        </p:nvSpPr>
        <p:spPr>
          <a:xfrm flipH="1">
            <a:off x="-116000" y="6313099"/>
            <a:ext cx="336747" cy="448996"/>
          </a:xfrm>
          <a:prstGeom prst="chord">
            <a:avLst>
              <a:gd name="adj1" fmla="val 4302217"/>
              <a:gd name="adj2" fmla="val 1728699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800"/>
          </a:p>
        </p:txBody>
      </p:sp>
      <p:sp>
        <p:nvSpPr>
          <p:cNvPr id="5" name="Date Placeholder 4">
            <a:extLst>
              <a:ext uri="{FF2B5EF4-FFF2-40B4-BE49-F238E27FC236}">
                <a16:creationId xmlns:a16="http://schemas.microsoft.com/office/drawing/2014/main" id="{20B6DE5E-46CF-4A5A-97AB-37427C2E475B}"/>
              </a:ext>
            </a:extLst>
          </p:cNvPr>
          <p:cNvSpPr>
            <a:spLocks noGrp="1"/>
          </p:cNvSpPr>
          <p:nvPr>
            <p:ph type="dt" sz="half" idx="10"/>
          </p:nvPr>
        </p:nvSpPr>
        <p:spPr/>
        <p:txBody>
          <a:bodyPr/>
          <a:lstStyle/>
          <a:p>
            <a:fld id="{99C3BFD0-1354-404C-BD29-55C6729B1386}" type="datetime1">
              <a:rPr lang="en-US" smtClean="0"/>
              <a:t>6/2/21</a:t>
            </a:fld>
            <a:endParaRPr lang="en-US"/>
          </a:p>
        </p:txBody>
      </p:sp>
      <p:sp>
        <p:nvSpPr>
          <p:cNvPr id="6" name="Footer Placeholder 5">
            <a:extLst>
              <a:ext uri="{FF2B5EF4-FFF2-40B4-BE49-F238E27FC236}">
                <a16:creationId xmlns:a16="http://schemas.microsoft.com/office/drawing/2014/main" id="{9513456F-A1DC-4B5E-8C4A-B19FDB346B13}"/>
              </a:ext>
            </a:extLst>
          </p:cNvPr>
          <p:cNvSpPr>
            <a:spLocks noGrp="1"/>
          </p:cNvSpPr>
          <p:nvPr>
            <p:ph type="ftr" sz="quarter" idx="11"/>
          </p:nvPr>
        </p:nvSpPr>
        <p:spPr>
          <a:xfrm>
            <a:off x="259136" y="6356351"/>
            <a:ext cx="1754622" cy="365125"/>
          </a:xfrm>
        </p:spPr>
        <p:txBody>
          <a:bodyPr/>
          <a:lstStyle>
            <a:lvl1pPr>
              <a:defRPr>
                <a:solidFill>
                  <a:schemeClr val="accent3">
                    <a:lumMod val="20000"/>
                    <a:lumOff val="80000"/>
                  </a:schemeClr>
                </a:solidFill>
              </a:defRPr>
            </a:lvl1pPr>
          </a:lstStyle>
          <a:p>
            <a:r>
              <a:rPr lang="en-US" dirty="0"/>
              <a:t>CONFIDENTIAL - DO NOT PRINT OR COPY - THESE MATERIALS ARE FOR YOUR VIEWING ONLY AND ARE NOT INTENDED FOR DISTRIBUTION; FOR PRESENTATION PURPOSES ONLY</a:t>
            </a:r>
          </a:p>
        </p:txBody>
      </p:sp>
      <p:sp>
        <p:nvSpPr>
          <p:cNvPr id="7" name="Slide Number Placeholder 6">
            <a:extLst>
              <a:ext uri="{FF2B5EF4-FFF2-40B4-BE49-F238E27FC236}">
                <a16:creationId xmlns:a16="http://schemas.microsoft.com/office/drawing/2014/main" id="{61C82AE5-C4AA-460D-9F43-B37F4059FE0C}"/>
              </a:ext>
            </a:extLst>
          </p:cNvPr>
          <p:cNvSpPr>
            <a:spLocks noGrp="1"/>
          </p:cNvSpPr>
          <p:nvPr>
            <p:ph type="sldNum" sz="quarter" idx="12"/>
          </p:nvPr>
        </p:nvSpPr>
        <p:spPr/>
        <p:txBody>
          <a:bodyPr/>
          <a:lstStyle/>
          <a:p>
            <a:fld id="{AAC118CB-F64A-43FC-9E51-DC857DC08C7C}" type="slidenum">
              <a:rPr lang="en-US" smtClean="0"/>
              <a:t>‹#›</a:t>
            </a:fld>
            <a:endParaRPr lang="en-US"/>
          </a:p>
        </p:txBody>
      </p:sp>
      <p:sp>
        <p:nvSpPr>
          <p:cNvPr id="2" name="Title 1">
            <a:extLst>
              <a:ext uri="{FF2B5EF4-FFF2-40B4-BE49-F238E27FC236}">
                <a16:creationId xmlns:a16="http://schemas.microsoft.com/office/drawing/2014/main" id="{AE1A88E7-34D3-4C5C-B1AC-E025C547E4EC}"/>
              </a:ext>
            </a:extLst>
          </p:cNvPr>
          <p:cNvSpPr>
            <a:spLocks noGrp="1"/>
          </p:cNvSpPr>
          <p:nvPr>
            <p:ph type="title"/>
          </p:nvPr>
        </p:nvSpPr>
        <p:spPr>
          <a:xfrm>
            <a:off x="383057" y="1600200"/>
            <a:ext cx="2436725" cy="1638300"/>
          </a:xfrm>
        </p:spPr>
        <p:txBody>
          <a:bodyPr anchor="b"/>
          <a:lstStyle>
            <a:lvl1pPr>
              <a:defRPr sz="2400">
                <a:solidFill>
                  <a:schemeClr val="bg1"/>
                </a:solidFill>
              </a:defRPr>
            </a:lvl1pPr>
          </a:lstStyle>
          <a:p>
            <a:r>
              <a:rPr lang="en-US" dirty="0"/>
              <a:t>Click to edit Master title style</a:t>
            </a:r>
          </a:p>
        </p:txBody>
      </p:sp>
      <p:grpSp>
        <p:nvGrpSpPr>
          <p:cNvPr id="58" name="Group 57">
            <a:extLst>
              <a:ext uri="{FF2B5EF4-FFF2-40B4-BE49-F238E27FC236}">
                <a16:creationId xmlns:a16="http://schemas.microsoft.com/office/drawing/2014/main" id="{E0BC4255-1216-4ECD-B622-4BDBAF3A5494}"/>
              </a:ext>
            </a:extLst>
          </p:cNvPr>
          <p:cNvGrpSpPr/>
          <p:nvPr userDrawn="1"/>
        </p:nvGrpSpPr>
        <p:grpSpPr>
          <a:xfrm>
            <a:off x="8331161" y="6295582"/>
            <a:ext cx="513434" cy="410053"/>
            <a:chOff x="6865938" y="879475"/>
            <a:chExt cx="4386262" cy="2627313"/>
          </a:xfrm>
        </p:grpSpPr>
        <p:sp>
          <p:nvSpPr>
            <p:cNvPr id="59" name="Freeform 5">
              <a:extLst>
                <a:ext uri="{FF2B5EF4-FFF2-40B4-BE49-F238E27FC236}">
                  <a16:creationId xmlns:a16="http://schemas.microsoft.com/office/drawing/2014/main" id="{58CEEAFD-26FF-4892-A15E-11D0BA8F8C59}"/>
                </a:ext>
              </a:extLst>
            </p:cNvPr>
            <p:cNvSpPr>
              <a:spLocks noEditPoints="1"/>
            </p:cNvSpPr>
            <p:nvPr userDrawn="1"/>
          </p:nvSpPr>
          <p:spPr bwMode="auto">
            <a:xfrm>
              <a:off x="8615363" y="2049463"/>
              <a:ext cx="231775" cy="273050"/>
            </a:xfrm>
            <a:custGeom>
              <a:avLst/>
              <a:gdLst>
                <a:gd name="T0" fmla="*/ 0 w 146"/>
                <a:gd name="T1" fmla="*/ 172 h 172"/>
                <a:gd name="T2" fmla="*/ 0 w 146"/>
                <a:gd name="T3" fmla="*/ 0 h 172"/>
                <a:gd name="T4" fmla="*/ 80 w 146"/>
                <a:gd name="T5" fmla="*/ 0 h 172"/>
                <a:gd name="T6" fmla="*/ 80 w 146"/>
                <a:gd name="T7" fmla="*/ 0 h 172"/>
                <a:gd name="T8" fmla="*/ 102 w 146"/>
                <a:gd name="T9" fmla="*/ 2 h 172"/>
                <a:gd name="T10" fmla="*/ 112 w 146"/>
                <a:gd name="T11" fmla="*/ 4 h 172"/>
                <a:gd name="T12" fmla="*/ 120 w 146"/>
                <a:gd name="T13" fmla="*/ 8 h 172"/>
                <a:gd name="T14" fmla="*/ 120 w 146"/>
                <a:gd name="T15" fmla="*/ 8 h 172"/>
                <a:gd name="T16" fmla="*/ 132 w 146"/>
                <a:gd name="T17" fmla="*/ 18 h 172"/>
                <a:gd name="T18" fmla="*/ 140 w 146"/>
                <a:gd name="T19" fmla="*/ 28 h 172"/>
                <a:gd name="T20" fmla="*/ 146 w 146"/>
                <a:gd name="T21" fmla="*/ 38 h 172"/>
                <a:gd name="T22" fmla="*/ 146 w 146"/>
                <a:gd name="T23" fmla="*/ 50 h 172"/>
                <a:gd name="T24" fmla="*/ 146 w 146"/>
                <a:gd name="T25" fmla="*/ 50 h 172"/>
                <a:gd name="T26" fmla="*/ 146 w 146"/>
                <a:gd name="T27" fmla="*/ 62 h 172"/>
                <a:gd name="T28" fmla="*/ 142 w 146"/>
                <a:gd name="T29" fmla="*/ 74 h 172"/>
                <a:gd name="T30" fmla="*/ 136 w 146"/>
                <a:gd name="T31" fmla="*/ 82 h 172"/>
                <a:gd name="T32" fmla="*/ 128 w 146"/>
                <a:gd name="T33" fmla="*/ 90 h 172"/>
                <a:gd name="T34" fmla="*/ 118 w 146"/>
                <a:gd name="T35" fmla="*/ 96 h 172"/>
                <a:gd name="T36" fmla="*/ 108 w 146"/>
                <a:gd name="T37" fmla="*/ 100 h 172"/>
                <a:gd name="T38" fmla="*/ 96 w 146"/>
                <a:gd name="T39" fmla="*/ 102 h 172"/>
                <a:gd name="T40" fmla="*/ 84 w 146"/>
                <a:gd name="T41" fmla="*/ 104 h 172"/>
                <a:gd name="T42" fmla="*/ 36 w 146"/>
                <a:gd name="T43" fmla="*/ 104 h 172"/>
                <a:gd name="T44" fmla="*/ 36 w 146"/>
                <a:gd name="T45" fmla="*/ 172 h 172"/>
                <a:gd name="T46" fmla="*/ 0 w 146"/>
                <a:gd name="T47" fmla="*/ 172 h 172"/>
                <a:gd name="T48" fmla="*/ 36 w 146"/>
                <a:gd name="T49" fmla="*/ 78 h 172"/>
                <a:gd name="T50" fmla="*/ 78 w 146"/>
                <a:gd name="T51" fmla="*/ 78 h 172"/>
                <a:gd name="T52" fmla="*/ 78 w 146"/>
                <a:gd name="T53" fmla="*/ 78 h 172"/>
                <a:gd name="T54" fmla="*/ 86 w 146"/>
                <a:gd name="T55" fmla="*/ 76 h 172"/>
                <a:gd name="T56" fmla="*/ 94 w 146"/>
                <a:gd name="T57" fmla="*/ 74 h 172"/>
                <a:gd name="T58" fmla="*/ 98 w 146"/>
                <a:gd name="T59" fmla="*/ 72 h 172"/>
                <a:gd name="T60" fmla="*/ 104 w 146"/>
                <a:gd name="T61" fmla="*/ 68 h 172"/>
                <a:gd name="T62" fmla="*/ 108 w 146"/>
                <a:gd name="T63" fmla="*/ 60 h 172"/>
                <a:gd name="T64" fmla="*/ 110 w 146"/>
                <a:gd name="T65" fmla="*/ 52 h 172"/>
                <a:gd name="T66" fmla="*/ 110 w 146"/>
                <a:gd name="T67" fmla="*/ 52 h 172"/>
                <a:gd name="T68" fmla="*/ 108 w 146"/>
                <a:gd name="T69" fmla="*/ 42 h 172"/>
                <a:gd name="T70" fmla="*/ 106 w 146"/>
                <a:gd name="T71" fmla="*/ 36 h 172"/>
                <a:gd name="T72" fmla="*/ 106 w 146"/>
                <a:gd name="T73" fmla="*/ 36 h 172"/>
                <a:gd name="T74" fmla="*/ 100 w 146"/>
                <a:gd name="T75" fmla="*/ 32 h 172"/>
                <a:gd name="T76" fmla="*/ 94 w 146"/>
                <a:gd name="T77" fmla="*/ 28 h 172"/>
                <a:gd name="T78" fmla="*/ 84 w 146"/>
                <a:gd name="T79" fmla="*/ 26 h 172"/>
                <a:gd name="T80" fmla="*/ 74 w 146"/>
                <a:gd name="T81" fmla="*/ 26 h 172"/>
                <a:gd name="T82" fmla="*/ 36 w 146"/>
                <a:gd name="T83" fmla="*/ 26 h 172"/>
                <a:gd name="T84" fmla="*/ 36 w 146"/>
                <a:gd name="T85" fmla="*/ 78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6" h="172">
                  <a:moveTo>
                    <a:pt x="0" y="172"/>
                  </a:moveTo>
                  <a:lnTo>
                    <a:pt x="0" y="0"/>
                  </a:lnTo>
                  <a:lnTo>
                    <a:pt x="80" y="0"/>
                  </a:lnTo>
                  <a:lnTo>
                    <a:pt x="80" y="0"/>
                  </a:lnTo>
                  <a:lnTo>
                    <a:pt x="102" y="2"/>
                  </a:lnTo>
                  <a:lnTo>
                    <a:pt x="112" y="4"/>
                  </a:lnTo>
                  <a:lnTo>
                    <a:pt x="120" y="8"/>
                  </a:lnTo>
                  <a:lnTo>
                    <a:pt x="120" y="8"/>
                  </a:lnTo>
                  <a:lnTo>
                    <a:pt x="132" y="18"/>
                  </a:lnTo>
                  <a:lnTo>
                    <a:pt x="140" y="28"/>
                  </a:lnTo>
                  <a:lnTo>
                    <a:pt x="146" y="38"/>
                  </a:lnTo>
                  <a:lnTo>
                    <a:pt x="146" y="50"/>
                  </a:lnTo>
                  <a:lnTo>
                    <a:pt x="146" y="50"/>
                  </a:lnTo>
                  <a:lnTo>
                    <a:pt x="146" y="62"/>
                  </a:lnTo>
                  <a:lnTo>
                    <a:pt x="142" y="74"/>
                  </a:lnTo>
                  <a:lnTo>
                    <a:pt x="136" y="82"/>
                  </a:lnTo>
                  <a:lnTo>
                    <a:pt x="128" y="90"/>
                  </a:lnTo>
                  <a:lnTo>
                    <a:pt x="118" y="96"/>
                  </a:lnTo>
                  <a:lnTo>
                    <a:pt x="108" y="100"/>
                  </a:lnTo>
                  <a:lnTo>
                    <a:pt x="96" y="102"/>
                  </a:lnTo>
                  <a:lnTo>
                    <a:pt x="84" y="104"/>
                  </a:lnTo>
                  <a:lnTo>
                    <a:pt x="36" y="104"/>
                  </a:lnTo>
                  <a:lnTo>
                    <a:pt x="36" y="172"/>
                  </a:lnTo>
                  <a:lnTo>
                    <a:pt x="0" y="172"/>
                  </a:lnTo>
                  <a:close/>
                  <a:moveTo>
                    <a:pt x="36" y="78"/>
                  </a:moveTo>
                  <a:lnTo>
                    <a:pt x="78" y="78"/>
                  </a:lnTo>
                  <a:lnTo>
                    <a:pt x="78" y="78"/>
                  </a:lnTo>
                  <a:lnTo>
                    <a:pt x="86" y="76"/>
                  </a:lnTo>
                  <a:lnTo>
                    <a:pt x="94" y="74"/>
                  </a:lnTo>
                  <a:lnTo>
                    <a:pt x="98" y="72"/>
                  </a:lnTo>
                  <a:lnTo>
                    <a:pt x="104" y="68"/>
                  </a:lnTo>
                  <a:lnTo>
                    <a:pt x="108" y="60"/>
                  </a:lnTo>
                  <a:lnTo>
                    <a:pt x="110" y="52"/>
                  </a:lnTo>
                  <a:lnTo>
                    <a:pt x="110" y="52"/>
                  </a:lnTo>
                  <a:lnTo>
                    <a:pt x="108" y="42"/>
                  </a:lnTo>
                  <a:lnTo>
                    <a:pt x="106" y="36"/>
                  </a:lnTo>
                  <a:lnTo>
                    <a:pt x="106" y="36"/>
                  </a:lnTo>
                  <a:lnTo>
                    <a:pt x="100" y="32"/>
                  </a:lnTo>
                  <a:lnTo>
                    <a:pt x="94" y="28"/>
                  </a:lnTo>
                  <a:lnTo>
                    <a:pt x="84" y="26"/>
                  </a:lnTo>
                  <a:lnTo>
                    <a:pt x="74" y="26"/>
                  </a:lnTo>
                  <a:lnTo>
                    <a:pt x="36" y="26"/>
                  </a:lnTo>
                  <a:lnTo>
                    <a:pt x="36" y="78"/>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0" name="Freeform 6">
              <a:extLst>
                <a:ext uri="{FF2B5EF4-FFF2-40B4-BE49-F238E27FC236}">
                  <a16:creationId xmlns:a16="http://schemas.microsoft.com/office/drawing/2014/main" id="{CED22A9B-B4BE-416C-AE12-BF38333DAB79}"/>
                </a:ext>
              </a:extLst>
            </p:cNvPr>
            <p:cNvSpPr>
              <a:spLocks/>
            </p:cNvSpPr>
            <p:nvPr userDrawn="1"/>
          </p:nvSpPr>
          <p:spPr bwMode="auto">
            <a:xfrm>
              <a:off x="8856663" y="2049463"/>
              <a:ext cx="230187" cy="273050"/>
            </a:xfrm>
            <a:custGeom>
              <a:avLst/>
              <a:gdLst>
                <a:gd name="T0" fmla="*/ 145 w 145"/>
                <a:gd name="T1" fmla="*/ 172 h 172"/>
                <a:gd name="T2" fmla="*/ 108 w 145"/>
                <a:gd name="T3" fmla="*/ 172 h 172"/>
                <a:gd name="T4" fmla="*/ 108 w 145"/>
                <a:gd name="T5" fmla="*/ 98 h 172"/>
                <a:gd name="T6" fmla="*/ 34 w 145"/>
                <a:gd name="T7" fmla="*/ 98 h 172"/>
                <a:gd name="T8" fmla="*/ 34 w 145"/>
                <a:gd name="T9" fmla="*/ 172 h 172"/>
                <a:gd name="T10" fmla="*/ 0 w 145"/>
                <a:gd name="T11" fmla="*/ 172 h 172"/>
                <a:gd name="T12" fmla="*/ 0 w 145"/>
                <a:gd name="T13" fmla="*/ 0 h 172"/>
                <a:gd name="T14" fmla="*/ 34 w 145"/>
                <a:gd name="T15" fmla="*/ 0 h 172"/>
                <a:gd name="T16" fmla="*/ 34 w 145"/>
                <a:gd name="T17" fmla="*/ 70 h 172"/>
                <a:gd name="T18" fmla="*/ 108 w 145"/>
                <a:gd name="T19" fmla="*/ 70 h 172"/>
                <a:gd name="T20" fmla="*/ 108 w 145"/>
                <a:gd name="T21" fmla="*/ 0 h 172"/>
                <a:gd name="T22" fmla="*/ 145 w 145"/>
                <a:gd name="T23" fmla="*/ 0 h 172"/>
                <a:gd name="T24" fmla="*/ 145 w 145"/>
                <a:gd name="T25"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172">
                  <a:moveTo>
                    <a:pt x="145" y="172"/>
                  </a:moveTo>
                  <a:lnTo>
                    <a:pt x="108" y="172"/>
                  </a:lnTo>
                  <a:lnTo>
                    <a:pt x="108" y="98"/>
                  </a:lnTo>
                  <a:lnTo>
                    <a:pt x="34" y="98"/>
                  </a:lnTo>
                  <a:lnTo>
                    <a:pt x="34" y="172"/>
                  </a:lnTo>
                  <a:lnTo>
                    <a:pt x="0" y="172"/>
                  </a:lnTo>
                  <a:lnTo>
                    <a:pt x="0" y="0"/>
                  </a:lnTo>
                  <a:lnTo>
                    <a:pt x="34" y="0"/>
                  </a:lnTo>
                  <a:lnTo>
                    <a:pt x="34" y="70"/>
                  </a:lnTo>
                  <a:lnTo>
                    <a:pt x="108" y="70"/>
                  </a:lnTo>
                  <a:lnTo>
                    <a:pt x="108" y="0"/>
                  </a:lnTo>
                  <a:lnTo>
                    <a:pt x="145" y="0"/>
                  </a:lnTo>
                  <a:lnTo>
                    <a:pt x="145" y="172"/>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1" name="Freeform 7">
              <a:extLst>
                <a:ext uri="{FF2B5EF4-FFF2-40B4-BE49-F238E27FC236}">
                  <a16:creationId xmlns:a16="http://schemas.microsoft.com/office/drawing/2014/main" id="{F469C761-266C-43EF-AE69-BFEC8CFB8632}"/>
                </a:ext>
              </a:extLst>
            </p:cNvPr>
            <p:cNvSpPr>
              <a:spLocks noEditPoints="1"/>
            </p:cNvSpPr>
            <p:nvPr userDrawn="1"/>
          </p:nvSpPr>
          <p:spPr bwMode="auto">
            <a:xfrm>
              <a:off x="9093200" y="2049463"/>
              <a:ext cx="273050" cy="273050"/>
            </a:xfrm>
            <a:custGeom>
              <a:avLst/>
              <a:gdLst>
                <a:gd name="T0" fmla="*/ 172 w 172"/>
                <a:gd name="T1" fmla="*/ 172 h 172"/>
                <a:gd name="T2" fmla="*/ 136 w 172"/>
                <a:gd name="T3" fmla="*/ 172 h 172"/>
                <a:gd name="T4" fmla="*/ 120 w 172"/>
                <a:gd name="T5" fmla="*/ 130 h 172"/>
                <a:gd name="T6" fmla="*/ 46 w 172"/>
                <a:gd name="T7" fmla="*/ 130 h 172"/>
                <a:gd name="T8" fmla="*/ 30 w 172"/>
                <a:gd name="T9" fmla="*/ 172 h 172"/>
                <a:gd name="T10" fmla="*/ 0 w 172"/>
                <a:gd name="T11" fmla="*/ 172 h 172"/>
                <a:gd name="T12" fmla="*/ 64 w 172"/>
                <a:gd name="T13" fmla="*/ 0 h 172"/>
                <a:gd name="T14" fmla="*/ 108 w 172"/>
                <a:gd name="T15" fmla="*/ 0 h 172"/>
                <a:gd name="T16" fmla="*/ 172 w 172"/>
                <a:gd name="T17" fmla="*/ 172 h 172"/>
                <a:gd name="T18" fmla="*/ 110 w 172"/>
                <a:gd name="T19" fmla="*/ 106 h 172"/>
                <a:gd name="T20" fmla="*/ 82 w 172"/>
                <a:gd name="T21" fmla="*/ 30 h 172"/>
                <a:gd name="T22" fmla="*/ 54 w 172"/>
                <a:gd name="T23" fmla="*/ 106 h 172"/>
                <a:gd name="T24" fmla="*/ 110 w 172"/>
                <a:gd name="T25" fmla="*/ 10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 h="172">
                  <a:moveTo>
                    <a:pt x="172" y="172"/>
                  </a:moveTo>
                  <a:lnTo>
                    <a:pt x="136" y="172"/>
                  </a:lnTo>
                  <a:lnTo>
                    <a:pt x="120" y="130"/>
                  </a:lnTo>
                  <a:lnTo>
                    <a:pt x="46" y="130"/>
                  </a:lnTo>
                  <a:lnTo>
                    <a:pt x="30" y="172"/>
                  </a:lnTo>
                  <a:lnTo>
                    <a:pt x="0" y="172"/>
                  </a:lnTo>
                  <a:lnTo>
                    <a:pt x="64" y="0"/>
                  </a:lnTo>
                  <a:lnTo>
                    <a:pt x="108" y="0"/>
                  </a:lnTo>
                  <a:lnTo>
                    <a:pt x="172" y="172"/>
                  </a:lnTo>
                  <a:close/>
                  <a:moveTo>
                    <a:pt x="110" y="106"/>
                  </a:moveTo>
                  <a:lnTo>
                    <a:pt x="82" y="30"/>
                  </a:lnTo>
                  <a:lnTo>
                    <a:pt x="54" y="106"/>
                  </a:lnTo>
                  <a:lnTo>
                    <a:pt x="110" y="106"/>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2" name="Freeform 8">
              <a:extLst>
                <a:ext uri="{FF2B5EF4-FFF2-40B4-BE49-F238E27FC236}">
                  <a16:creationId xmlns:a16="http://schemas.microsoft.com/office/drawing/2014/main" id="{26B24CC7-A361-42BE-9EFA-EB2A95DBF638}"/>
                </a:ext>
              </a:extLst>
            </p:cNvPr>
            <p:cNvSpPr>
              <a:spLocks noEditPoints="1"/>
            </p:cNvSpPr>
            <p:nvPr userDrawn="1"/>
          </p:nvSpPr>
          <p:spPr bwMode="auto">
            <a:xfrm>
              <a:off x="9375775" y="2049463"/>
              <a:ext cx="241300" cy="273050"/>
            </a:xfrm>
            <a:custGeom>
              <a:avLst/>
              <a:gdLst>
                <a:gd name="T0" fmla="*/ 114 w 152"/>
                <a:gd name="T1" fmla="*/ 172 h 172"/>
                <a:gd name="T2" fmla="*/ 84 w 152"/>
                <a:gd name="T3" fmla="*/ 102 h 172"/>
                <a:gd name="T4" fmla="*/ 34 w 152"/>
                <a:gd name="T5" fmla="*/ 102 h 172"/>
                <a:gd name="T6" fmla="*/ 34 w 152"/>
                <a:gd name="T7" fmla="*/ 172 h 172"/>
                <a:gd name="T8" fmla="*/ 0 w 152"/>
                <a:gd name="T9" fmla="*/ 172 h 172"/>
                <a:gd name="T10" fmla="*/ 0 w 152"/>
                <a:gd name="T11" fmla="*/ 0 h 172"/>
                <a:gd name="T12" fmla="*/ 84 w 152"/>
                <a:gd name="T13" fmla="*/ 0 h 172"/>
                <a:gd name="T14" fmla="*/ 84 w 152"/>
                <a:gd name="T15" fmla="*/ 0 h 172"/>
                <a:gd name="T16" fmla="*/ 100 w 152"/>
                <a:gd name="T17" fmla="*/ 0 h 172"/>
                <a:gd name="T18" fmla="*/ 114 w 152"/>
                <a:gd name="T19" fmla="*/ 4 h 172"/>
                <a:gd name="T20" fmla="*/ 124 w 152"/>
                <a:gd name="T21" fmla="*/ 8 h 172"/>
                <a:gd name="T22" fmla="*/ 134 w 152"/>
                <a:gd name="T23" fmla="*/ 14 h 172"/>
                <a:gd name="T24" fmla="*/ 134 w 152"/>
                <a:gd name="T25" fmla="*/ 14 h 172"/>
                <a:gd name="T26" fmla="*/ 140 w 152"/>
                <a:gd name="T27" fmla="*/ 20 h 172"/>
                <a:gd name="T28" fmla="*/ 146 w 152"/>
                <a:gd name="T29" fmla="*/ 28 h 172"/>
                <a:gd name="T30" fmla="*/ 150 w 152"/>
                <a:gd name="T31" fmla="*/ 38 h 172"/>
                <a:gd name="T32" fmla="*/ 152 w 152"/>
                <a:gd name="T33" fmla="*/ 50 h 172"/>
                <a:gd name="T34" fmla="*/ 152 w 152"/>
                <a:gd name="T35" fmla="*/ 50 h 172"/>
                <a:gd name="T36" fmla="*/ 150 w 152"/>
                <a:gd name="T37" fmla="*/ 62 h 172"/>
                <a:gd name="T38" fmla="*/ 148 w 152"/>
                <a:gd name="T39" fmla="*/ 70 h 172"/>
                <a:gd name="T40" fmla="*/ 142 w 152"/>
                <a:gd name="T41" fmla="*/ 78 h 172"/>
                <a:gd name="T42" fmla="*/ 138 w 152"/>
                <a:gd name="T43" fmla="*/ 84 h 172"/>
                <a:gd name="T44" fmla="*/ 126 w 152"/>
                <a:gd name="T45" fmla="*/ 92 h 172"/>
                <a:gd name="T46" fmla="*/ 116 w 152"/>
                <a:gd name="T47" fmla="*/ 96 h 172"/>
                <a:gd name="T48" fmla="*/ 150 w 152"/>
                <a:gd name="T49" fmla="*/ 172 h 172"/>
                <a:gd name="T50" fmla="*/ 114 w 152"/>
                <a:gd name="T51" fmla="*/ 172 h 172"/>
                <a:gd name="T52" fmla="*/ 34 w 152"/>
                <a:gd name="T53" fmla="*/ 76 h 172"/>
                <a:gd name="T54" fmla="*/ 78 w 152"/>
                <a:gd name="T55" fmla="*/ 76 h 172"/>
                <a:gd name="T56" fmla="*/ 78 w 152"/>
                <a:gd name="T57" fmla="*/ 76 h 172"/>
                <a:gd name="T58" fmla="*/ 90 w 152"/>
                <a:gd name="T59" fmla="*/ 76 h 172"/>
                <a:gd name="T60" fmla="*/ 102 w 152"/>
                <a:gd name="T61" fmla="*/ 72 h 172"/>
                <a:gd name="T62" fmla="*/ 108 w 152"/>
                <a:gd name="T63" fmla="*/ 68 h 172"/>
                <a:gd name="T64" fmla="*/ 112 w 152"/>
                <a:gd name="T65" fmla="*/ 64 h 172"/>
                <a:gd name="T66" fmla="*/ 114 w 152"/>
                <a:gd name="T67" fmla="*/ 58 h 172"/>
                <a:gd name="T68" fmla="*/ 114 w 152"/>
                <a:gd name="T69" fmla="*/ 50 h 172"/>
                <a:gd name="T70" fmla="*/ 114 w 152"/>
                <a:gd name="T71" fmla="*/ 50 h 172"/>
                <a:gd name="T72" fmla="*/ 114 w 152"/>
                <a:gd name="T73" fmla="*/ 40 h 172"/>
                <a:gd name="T74" fmla="*/ 108 w 152"/>
                <a:gd name="T75" fmla="*/ 32 h 172"/>
                <a:gd name="T76" fmla="*/ 102 w 152"/>
                <a:gd name="T77" fmla="*/ 30 h 172"/>
                <a:gd name="T78" fmla="*/ 96 w 152"/>
                <a:gd name="T79" fmla="*/ 26 h 172"/>
                <a:gd name="T80" fmla="*/ 90 w 152"/>
                <a:gd name="T81" fmla="*/ 26 h 172"/>
                <a:gd name="T82" fmla="*/ 80 w 152"/>
                <a:gd name="T83" fmla="*/ 24 h 172"/>
                <a:gd name="T84" fmla="*/ 34 w 152"/>
                <a:gd name="T85" fmla="*/ 24 h 172"/>
                <a:gd name="T86" fmla="*/ 34 w 152"/>
                <a:gd name="T87" fmla="*/ 7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2" h="172">
                  <a:moveTo>
                    <a:pt x="114" y="172"/>
                  </a:moveTo>
                  <a:lnTo>
                    <a:pt x="84" y="102"/>
                  </a:lnTo>
                  <a:lnTo>
                    <a:pt x="34" y="102"/>
                  </a:lnTo>
                  <a:lnTo>
                    <a:pt x="34" y="172"/>
                  </a:lnTo>
                  <a:lnTo>
                    <a:pt x="0" y="172"/>
                  </a:lnTo>
                  <a:lnTo>
                    <a:pt x="0" y="0"/>
                  </a:lnTo>
                  <a:lnTo>
                    <a:pt x="84" y="0"/>
                  </a:lnTo>
                  <a:lnTo>
                    <a:pt x="84" y="0"/>
                  </a:lnTo>
                  <a:lnTo>
                    <a:pt x="100" y="0"/>
                  </a:lnTo>
                  <a:lnTo>
                    <a:pt x="114" y="4"/>
                  </a:lnTo>
                  <a:lnTo>
                    <a:pt x="124" y="8"/>
                  </a:lnTo>
                  <a:lnTo>
                    <a:pt x="134" y="14"/>
                  </a:lnTo>
                  <a:lnTo>
                    <a:pt x="134" y="14"/>
                  </a:lnTo>
                  <a:lnTo>
                    <a:pt x="140" y="20"/>
                  </a:lnTo>
                  <a:lnTo>
                    <a:pt x="146" y="28"/>
                  </a:lnTo>
                  <a:lnTo>
                    <a:pt x="150" y="38"/>
                  </a:lnTo>
                  <a:lnTo>
                    <a:pt x="152" y="50"/>
                  </a:lnTo>
                  <a:lnTo>
                    <a:pt x="152" y="50"/>
                  </a:lnTo>
                  <a:lnTo>
                    <a:pt x="150" y="62"/>
                  </a:lnTo>
                  <a:lnTo>
                    <a:pt x="148" y="70"/>
                  </a:lnTo>
                  <a:lnTo>
                    <a:pt x="142" y="78"/>
                  </a:lnTo>
                  <a:lnTo>
                    <a:pt x="138" y="84"/>
                  </a:lnTo>
                  <a:lnTo>
                    <a:pt x="126" y="92"/>
                  </a:lnTo>
                  <a:lnTo>
                    <a:pt x="116" y="96"/>
                  </a:lnTo>
                  <a:lnTo>
                    <a:pt x="150" y="172"/>
                  </a:lnTo>
                  <a:lnTo>
                    <a:pt x="114" y="172"/>
                  </a:lnTo>
                  <a:close/>
                  <a:moveTo>
                    <a:pt x="34" y="76"/>
                  </a:moveTo>
                  <a:lnTo>
                    <a:pt x="78" y="76"/>
                  </a:lnTo>
                  <a:lnTo>
                    <a:pt x="78" y="76"/>
                  </a:lnTo>
                  <a:lnTo>
                    <a:pt x="90" y="76"/>
                  </a:lnTo>
                  <a:lnTo>
                    <a:pt x="102" y="72"/>
                  </a:lnTo>
                  <a:lnTo>
                    <a:pt x="108" y="68"/>
                  </a:lnTo>
                  <a:lnTo>
                    <a:pt x="112" y="64"/>
                  </a:lnTo>
                  <a:lnTo>
                    <a:pt x="114" y="58"/>
                  </a:lnTo>
                  <a:lnTo>
                    <a:pt x="114" y="50"/>
                  </a:lnTo>
                  <a:lnTo>
                    <a:pt x="114" y="50"/>
                  </a:lnTo>
                  <a:lnTo>
                    <a:pt x="114" y="40"/>
                  </a:lnTo>
                  <a:lnTo>
                    <a:pt x="108" y="32"/>
                  </a:lnTo>
                  <a:lnTo>
                    <a:pt x="102" y="30"/>
                  </a:lnTo>
                  <a:lnTo>
                    <a:pt x="96" y="26"/>
                  </a:lnTo>
                  <a:lnTo>
                    <a:pt x="90" y="26"/>
                  </a:lnTo>
                  <a:lnTo>
                    <a:pt x="80" y="24"/>
                  </a:lnTo>
                  <a:lnTo>
                    <a:pt x="34" y="24"/>
                  </a:lnTo>
                  <a:lnTo>
                    <a:pt x="34" y="76"/>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3" name="Freeform 9">
              <a:extLst>
                <a:ext uri="{FF2B5EF4-FFF2-40B4-BE49-F238E27FC236}">
                  <a16:creationId xmlns:a16="http://schemas.microsoft.com/office/drawing/2014/main" id="{992CA0D3-CC75-4A9F-9356-77BAFD9C8DA2}"/>
                </a:ext>
              </a:extLst>
            </p:cNvPr>
            <p:cNvSpPr>
              <a:spLocks/>
            </p:cNvSpPr>
            <p:nvPr userDrawn="1"/>
          </p:nvSpPr>
          <p:spPr bwMode="auto">
            <a:xfrm>
              <a:off x="9636125" y="2049463"/>
              <a:ext cx="298450" cy="273050"/>
            </a:xfrm>
            <a:custGeom>
              <a:avLst/>
              <a:gdLst>
                <a:gd name="T0" fmla="*/ 154 w 188"/>
                <a:gd name="T1" fmla="*/ 172 h 172"/>
                <a:gd name="T2" fmla="*/ 154 w 188"/>
                <a:gd name="T3" fmla="*/ 22 h 172"/>
                <a:gd name="T4" fmla="*/ 100 w 188"/>
                <a:gd name="T5" fmla="*/ 172 h 172"/>
                <a:gd name="T6" fmla="*/ 82 w 188"/>
                <a:gd name="T7" fmla="*/ 172 h 172"/>
                <a:gd name="T8" fmla="*/ 28 w 188"/>
                <a:gd name="T9" fmla="*/ 22 h 172"/>
                <a:gd name="T10" fmla="*/ 28 w 188"/>
                <a:gd name="T11" fmla="*/ 172 h 172"/>
                <a:gd name="T12" fmla="*/ 0 w 188"/>
                <a:gd name="T13" fmla="*/ 172 h 172"/>
                <a:gd name="T14" fmla="*/ 0 w 188"/>
                <a:gd name="T15" fmla="*/ 0 h 172"/>
                <a:gd name="T16" fmla="*/ 54 w 188"/>
                <a:gd name="T17" fmla="*/ 0 h 172"/>
                <a:gd name="T18" fmla="*/ 94 w 188"/>
                <a:gd name="T19" fmla="*/ 110 h 172"/>
                <a:gd name="T20" fmla="*/ 134 w 188"/>
                <a:gd name="T21" fmla="*/ 0 h 172"/>
                <a:gd name="T22" fmla="*/ 188 w 188"/>
                <a:gd name="T23" fmla="*/ 0 h 172"/>
                <a:gd name="T24" fmla="*/ 188 w 188"/>
                <a:gd name="T25" fmla="*/ 172 h 172"/>
                <a:gd name="T26" fmla="*/ 154 w 188"/>
                <a:gd name="T27"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8" h="172">
                  <a:moveTo>
                    <a:pt x="154" y="172"/>
                  </a:moveTo>
                  <a:lnTo>
                    <a:pt x="154" y="22"/>
                  </a:lnTo>
                  <a:lnTo>
                    <a:pt x="100" y="172"/>
                  </a:lnTo>
                  <a:lnTo>
                    <a:pt x="82" y="172"/>
                  </a:lnTo>
                  <a:lnTo>
                    <a:pt x="28" y="22"/>
                  </a:lnTo>
                  <a:lnTo>
                    <a:pt x="28" y="172"/>
                  </a:lnTo>
                  <a:lnTo>
                    <a:pt x="0" y="172"/>
                  </a:lnTo>
                  <a:lnTo>
                    <a:pt x="0" y="0"/>
                  </a:lnTo>
                  <a:lnTo>
                    <a:pt x="54" y="0"/>
                  </a:lnTo>
                  <a:lnTo>
                    <a:pt x="94" y="110"/>
                  </a:lnTo>
                  <a:lnTo>
                    <a:pt x="134" y="0"/>
                  </a:lnTo>
                  <a:lnTo>
                    <a:pt x="188" y="0"/>
                  </a:lnTo>
                  <a:lnTo>
                    <a:pt x="188" y="172"/>
                  </a:lnTo>
                  <a:lnTo>
                    <a:pt x="154" y="172"/>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4" name="Freeform 10">
              <a:extLst>
                <a:ext uri="{FF2B5EF4-FFF2-40B4-BE49-F238E27FC236}">
                  <a16:creationId xmlns:a16="http://schemas.microsoft.com/office/drawing/2014/main" id="{F2A84085-4A05-4AD7-B56E-6E0E19EA1E82}"/>
                </a:ext>
              </a:extLst>
            </p:cNvPr>
            <p:cNvSpPr>
              <a:spLocks noEditPoints="1"/>
            </p:cNvSpPr>
            <p:nvPr userDrawn="1"/>
          </p:nvSpPr>
          <p:spPr bwMode="auto">
            <a:xfrm>
              <a:off x="9947275" y="2049463"/>
              <a:ext cx="273050" cy="273050"/>
            </a:xfrm>
            <a:custGeom>
              <a:avLst/>
              <a:gdLst>
                <a:gd name="T0" fmla="*/ 172 w 172"/>
                <a:gd name="T1" fmla="*/ 172 h 172"/>
                <a:gd name="T2" fmla="*/ 134 w 172"/>
                <a:gd name="T3" fmla="*/ 172 h 172"/>
                <a:gd name="T4" fmla="*/ 118 w 172"/>
                <a:gd name="T5" fmla="*/ 130 h 172"/>
                <a:gd name="T6" fmla="*/ 44 w 172"/>
                <a:gd name="T7" fmla="*/ 130 h 172"/>
                <a:gd name="T8" fmla="*/ 30 w 172"/>
                <a:gd name="T9" fmla="*/ 172 h 172"/>
                <a:gd name="T10" fmla="*/ 0 w 172"/>
                <a:gd name="T11" fmla="*/ 172 h 172"/>
                <a:gd name="T12" fmla="*/ 64 w 172"/>
                <a:gd name="T13" fmla="*/ 0 h 172"/>
                <a:gd name="T14" fmla="*/ 106 w 172"/>
                <a:gd name="T15" fmla="*/ 0 h 172"/>
                <a:gd name="T16" fmla="*/ 172 w 172"/>
                <a:gd name="T17" fmla="*/ 172 h 172"/>
                <a:gd name="T18" fmla="*/ 110 w 172"/>
                <a:gd name="T19" fmla="*/ 106 h 172"/>
                <a:gd name="T20" fmla="*/ 82 w 172"/>
                <a:gd name="T21" fmla="*/ 30 h 172"/>
                <a:gd name="T22" fmla="*/ 54 w 172"/>
                <a:gd name="T23" fmla="*/ 106 h 172"/>
                <a:gd name="T24" fmla="*/ 110 w 172"/>
                <a:gd name="T25" fmla="*/ 10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 h="172">
                  <a:moveTo>
                    <a:pt x="172" y="172"/>
                  </a:moveTo>
                  <a:lnTo>
                    <a:pt x="134" y="172"/>
                  </a:lnTo>
                  <a:lnTo>
                    <a:pt x="118" y="130"/>
                  </a:lnTo>
                  <a:lnTo>
                    <a:pt x="44" y="130"/>
                  </a:lnTo>
                  <a:lnTo>
                    <a:pt x="30" y="172"/>
                  </a:lnTo>
                  <a:lnTo>
                    <a:pt x="0" y="172"/>
                  </a:lnTo>
                  <a:lnTo>
                    <a:pt x="64" y="0"/>
                  </a:lnTo>
                  <a:lnTo>
                    <a:pt x="106" y="0"/>
                  </a:lnTo>
                  <a:lnTo>
                    <a:pt x="172" y="172"/>
                  </a:lnTo>
                  <a:close/>
                  <a:moveTo>
                    <a:pt x="110" y="106"/>
                  </a:moveTo>
                  <a:lnTo>
                    <a:pt x="82" y="30"/>
                  </a:lnTo>
                  <a:lnTo>
                    <a:pt x="54" y="106"/>
                  </a:lnTo>
                  <a:lnTo>
                    <a:pt x="110" y="106"/>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5" name="Freeform 11">
              <a:extLst>
                <a:ext uri="{FF2B5EF4-FFF2-40B4-BE49-F238E27FC236}">
                  <a16:creationId xmlns:a16="http://schemas.microsoft.com/office/drawing/2014/main" id="{5341E92C-904C-49BD-AD6A-5F415A00FE90}"/>
                </a:ext>
              </a:extLst>
            </p:cNvPr>
            <p:cNvSpPr>
              <a:spLocks/>
            </p:cNvSpPr>
            <p:nvPr userDrawn="1"/>
          </p:nvSpPr>
          <p:spPr bwMode="auto">
            <a:xfrm>
              <a:off x="8154988" y="2046288"/>
              <a:ext cx="269875" cy="276225"/>
            </a:xfrm>
            <a:custGeom>
              <a:avLst/>
              <a:gdLst>
                <a:gd name="T0" fmla="*/ 132 w 170"/>
                <a:gd name="T1" fmla="*/ 56 h 174"/>
                <a:gd name="T2" fmla="*/ 170 w 170"/>
                <a:gd name="T3" fmla="*/ 10 h 174"/>
                <a:gd name="T4" fmla="*/ 170 w 170"/>
                <a:gd name="T5" fmla="*/ 10 h 174"/>
                <a:gd name="T6" fmla="*/ 156 w 170"/>
                <a:gd name="T7" fmla="*/ 2 h 174"/>
                <a:gd name="T8" fmla="*/ 142 w 170"/>
                <a:gd name="T9" fmla="*/ 0 h 174"/>
                <a:gd name="T10" fmla="*/ 142 w 170"/>
                <a:gd name="T11" fmla="*/ 0 h 174"/>
                <a:gd name="T12" fmla="*/ 128 w 170"/>
                <a:gd name="T13" fmla="*/ 2 h 174"/>
                <a:gd name="T14" fmla="*/ 116 w 170"/>
                <a:gd name="T15" fmla="*/ 6 h 174"/>
                <a:gd name="T16" fmla="*/ 116 w 170"/>
                <a:gd name="T17" fmla="*/ 6 h 174"/>
                <a:gd name="T18" fmla="*/ 102 w 170"/>
                <a:gd name="T19" fmla="*/ 16 h 174"/>
                <a:gd name="T20" fmla="*/ 88 w 170"/>
                <a:gd name="T21" fmla="*/ 32 h 174"/>
                <a:gd name="T22" fmla="*/ 98 w 170"/>
                <a:gd name="T23" fmla="*/ 4 h 174"/>
                <a:gd name="T24" fmla="*/ 62 w 170"/>
                <a:gd name="T25" fmla="*/ 4 h 174"/>
                <a:gd name="T26" fmla="*/ 0 w 170"/>
                <a:gd name="T27" fmla="*/ 174 h 174"/>
                <a:gd name="T28" fmla="*/ 42 w 170"/>
                <a:gd name="T29" fmla="*/ 174 h 174"/>
                <a:gd name="T30" fmla="*/ 62 w 170"/>
                <a:gd name="T31" fmla="*/ 118 h 174"/>
                <a:gd name="T32" fmla="*/ 62 w 170"/>
                <a:gd name="T33" fmla="*/ 118 h 174"/>
                <a:gd name="T34" fmla="*/ 70 w 170"/>
                <a:gd name="T35" fmla="*/ 98 h 174"/>
                <a:gd name="T36" fmla="*/ 76 w 170"/>
                <a:gd name="T37" fmla="*/ 82 h 174"/>
                <a:gd name="T38" fmla="*/ 84 w 170"/>
                <a:gd name="T39" fmla="*/ 70 h 174"/>
                <a:gd name="T40" fmla="*/ 92 w 170"/>
                <a:gd name="T41" fmla="*/ 62 h 174"/>
                <a:gd name="T42" fmla="*/ 92 w 170"/>
                <a:gd name="T43" fmla="*/ 62 h 174"/>
                <a:gd name="T44" fmla="*/ 98 w 170"/>
                <a:gd name="T45" fmla="*/ 56 h 174"/>
                <a:gd name="T46" fmla="*/ 104 w 170"/>
                <a:gd name="T47" fmla="*/ 54 h 174"/>
                <a:gd name="T48" fmla="*/ 110 w 170"/>
                <a:gd name="T49" fmla="*/ 52 h 174"/>
                <a:gd name="T50" fmla="*/ 116 w 170"/>
                <a:gd name="T51" fmla="*/ 50 h 174"/>
                <a:gd name="T52" fmla="*/ 116 w 170"/>
                <a:gd name="T53" fmla="*/ 50 h 174"/>
                <a:gd name="T54" fmla="*/ 124 w 170"/>
                <a:gd name="T55" fmla="*/ 52 h 174"/>
                <a:gd name="T56" fmla="*/ 132 w 170"/>
                <a:gd name="T57" fmla="*/ 56 h 174"/>
                <a:gd name="T58" fmla="*/ 132 w 170"/>
                <a:gd name="T59" fmla="*/ 5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0" h="174">
                  <a:moveTo>
                    <a:pt x="132" y="56"/>
                  </a:moveTo>
                  <a:lnTo>
                    <a:pt x="170" y="10"/>
                  </a:lnTo>
                  <a:lnTo>
                    <a:pt x="170" y="10"/>
                  </a:lnTo>
                  <a:lnTo>
                    <a:pt x="156" y="2"/>
                  </a:lnTo>
                  <a:lnTo>
                    <a:pt x="142" y="0"/>
                  </a:lnTo>
                  <a:lnTo>
                    <a:pt x="142" y="0"/>
                  </a:lnTo>
                  <a:lnTo>
                    <a:pt x="128" y="2"/>
                  </a:lnTo>
                  <a:lnTo>
                    <a:pt x="116" y="6"/>
                  </a:lnTo>
                  <a:lnTo>
                    <a:pt x="116" y="6"/>
                  </a:lnTo>
                  <a:lnTo>
                    <a:pt x="102" y="16"/>
                  </a:lnTo>
                  <a:lnTo>
                    <a:pt x="88" y="32"/>
                  </a:lnTo>
                  <a:lnTo>
                    <a:pt x="98" y="4"/>
                  </a:lnTo>
                  <a:lnTo>
                    <a:pt x="62" y="4"/>
                  </a:lnTo>
                  <a:lnTo>
                    <a:pt x="0" y="174"/>
                  </a:lnTo>
                  <a:lnTo>
                    <a:pt x="42" y="174"/>
                  </a:lnTo>
                  <a:lnTo>
                    <a:pt x="62" y="118"/>
                  </a:lnTo>
                  <a:lnTo>
                    <a:pt x="62" y="118"/>
                  </a:lnTo>
                  <a:lnTo>
                    <a:pt x="70" y="98"/>
                  </a:lnTo>
                  <a:lnTo>
                    <a:pt x="76" y="82"/>
                  </a:lnTo>
                  <a:lnTo>
                    <a:pt x="84" y="70"/>
                  </a:lnTo>
                  <a:lnTo>
                    <a:pt x="92" y="62"/>
                  </a:lnTo>
                  <a:lnTo>
                    <a:pt x="92" y="62"/>
                  </a:lnTo>
                  <a:lnTo>
                    <a:pt x="98" y="56"/>
                  </a:lnTo>
                  <a:lnTo>
                    <a:pt x="104" y="54"/>
                  </a:lnTo>
                  <a:lnTo>
                    <a:pt x="110" y="52"/>
                  </a:lnTo>
                  <a:lnTo>
                    <a:pt x="116" y="50"/>
                  </a:lnTo>
                  <a:lnTo>
                    <a:pt x="116" y="50"/>
                  </a:lnTo>
                  <a:lnTo>
                    <a:pt x="124" y="52"/>
                  </a:lnTo>
                  <a:lnTo>
                    <a:pt x="132" y="56"/>
                  </a:lnTo>
                  <a:lnTo>
                    <a:pt x="132" y="56"/>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6" name="Freeform 12">
              <a:extLst>
                <a:ext uri="{FF2B5EF4-FFF2-40B4-BE49-F238E27FC236}">
                  <a16:creationId xmlns:a16="http://schemas.microsoft.com/office/drawing/2014/main" id="{D0304935-214E-4EEA-8459-00B15F3D6174}"/>
                </a:ext>
              </a:extLst>
            </p:cNvPr>
            <p:cNvSpPr>
              <a:spLocks noEditPoints="1"/>
            </p:cNvSpPr>
            <p:nvPr userDrawn="1"/>
          </p:nvSpPr>
          <p:spPr bwMode="auto">
            <a:xfrm>
              <a:off x="8326438" y="2046288"/>
              <a:ext cx="263525" cy="282575"/>
            </a:xfrm>
            <a:custGeom>
              <a:avLst/>
              <a:gdLst>
                <a:gd name="T0" fmla="*/ 166 w 166"/>
                <a:gd name="T1" fmla="*/ 2 h 178"/>
                <a:gd name="T2" fmla="*/ 142 w 166"/>
                <a:gd name="T3" fmla="*/ 0 h 178"/>
                <a:gd name="T4" fmla="*/ 124 w 166"/>
                <a:gd name="T5" fmla="*/ 0 h 178"/>
                <a:gd name="T6" fmla="*/ 108 w 166"/>
                <a:gd name="T7" fmla="*/ 2 h 178"/>
                <a:gd name="T8" fmla="*/ 80 w 166"/>
                <a:gd name="T9" fmla="*/ 10 h 178"/>
                <a:gd name="T10" fmla="*/ 68 w 166"/>
                <a:gd name="T11" fmla="*/ 18 h 178"/>
                <a:gd name="T12" fmla="*/ 56 w 166"/>
                <a:gd name="T13" fmla="*/ 26 h 178"/>
                <a:gd name="T14" fmla="*/ 36 w 166"/>
                <a:gd name="T15" fmla="*/ 52 h 178"/>
                <a:gd name="T16" fmla="*/ 96 w 166"/>
                <a:gd name="T17" fmla="*/ 58 h 178"/>
                <a:gd name="T18" fmla="*/ 112 w 166"/>
                <a:gd name="T19" fmla="*/ 44 h 178"/>
                <a:gd name="T20" fmla="*/ 120 w 166"/>
                <a:gd name="T21" fmla="*/ 40 h 178"/>
                <a:gd name="T22" fmla="*/ 132 w 166"/>
                <a:gd name="T23" fmla="*/ 38 h 178"/>
                <a:gd name="T24" fmla="*/ 144 w 166"/>
                <a:gd name="T25" fmla="*/ 44 h 178"/>
                <a:gd name="T26" fmla="*/ 146 w 166"/>
                <a:gd name="T27" fmla="*/ 52 h 178"/>
                <a:gd name="T28" fmla="*/ 144 w 166"/>
                <a:gd name="T29" fmla="*/ 62 h 178"/>
                <a:gd name="T30" fmla="*/ 126 w 166"/>
                <a:gd name="T31" fmla="*/ 68 h 178"/>
                <a:gd name="T32" fmla="*/ 76 w 166"/>
                <a:gd name="T33" fmla="*/ 78 h 178"/>
                <a:gd name="T34" fmla="*/ 46 w 166"/>
                <a:gd name="T35" fmla="*/ 86 h 178"/>
                <a:gd name="T36" fmla="*/ 26 w 166"/>
                <a:gd name="T37" fmla="*/ 96 h 178"/>
                <a:gd name="T38" fmla="*/ 18 w 166"/>
                <a:gd name="T39" fmla="*/ 104 h 178"/>
                <a:gd name="T40" fmla="*/ 8 w 166"/>
                <a:gd name="T41" fmla="*/ 120 h 178"/>
                <a:gd name="T42" fmla="*/ 4 w 166"/>
                <a:gd name="T43" fmla="*/ 128 h 178"/>
                <a:gd name="T44" fmla="*/ 0 w 166"/>
                <a:gd name="T45" fmla="*/ 148 h 178"/>
                <a:gd name="T46" fmla="*/ 6 w 166"/>
                <a:gd name="T47" fmla="*/ 164 h 178"/>
                <a:gd name="T48" fmla="*/ 14 w 166"/>
                <a:gd name="T49" fmla="*/ 170 h 178"/>
                <a:gd name="T50" fmla="*/ 34 w 166"/>
                <a:gd name="T51" fmla="*/ 176 h 178"/>
                <a:gd name="T52" fmla="*/ 48 w 166"/>
                <a:gd name="T53" fmla="*/ 178 h 178"/>
                <a:gd name="T54" fmla="*/ 80 w 166"/>
                <a:gd name="T55" fmla="*/ 174 h 178"/>
                <a:gd name="T56" fmla="*/ 90 w 166"/>
                <a:gd name="T57" fmla="*/ 170 h 178"/>
                <a:gd name="T58" fmla="*/ 114 w 166"/>
                <a:gd name="T59" fmla="*/ 158 h 178"/>
                <a:gd name="T60" fmla="*/ 132 w 166"/>
                <a:gd name="T61" fmla="*/ 174 h 178"/>
                <a:gd name="T62" fmla="*/ 166 w 166"/>
                <a:gd name="T63" fmla="*/ 2 h 178"/>
                <a:gd name="T64" fmla="*/ 126 w 166"/>
                <a:gd name="T65" fmla="*/ 106 h 178"/>
                <a:gd name="T66" fmla="*/ 114 w 166"/>
                <a:gd name="T67" fmla="*/ 126 h 178"/>
                <a:gd name="T68" fmla="*/ 106 w 166"/>
                <a:gd name="T69" fmla="*/ 134 h 178"/>
                <a:gd name="T70" fmla="*/ 94 w 166"/>
                <a:gd name="T71" fmla="*/ 140 h 178"/>
                <a:gd name="T72" fmla="*/ 70 w 166"/>
                <a:gd name="T73" fmla="*/ 146 h 178"/>
                <a:gd name="T74" fmla="*/ 60 w 166"/>
                <a:gd name="T75" fmla="*/ 146 h 178"/>
                <a:gd name="T76" fmla="*/ 54 w 166"/>
                <a:gd name="T77" fmla="*/ 142 h 178"/>
                <a:gd name="T78" fmla="*/ 54 w 166"/>
                <a:gd name="T79" fmla="*/ 128 h 178"/>
                <a:gd name="T80" fmla="*/ 58 w 166"/>
                <a:gd name="T81" fmla="*/ 120 h 178"/>
                <a:gd name="T82" fmla="*/ 64 w 166"/>
                <a:gd name="T83" fmla="*/ 114 h 178"/>
                <a:gd name="T84" fmla="*/ 96 w 166"/>
                <a:gd name="T85" fmla="*/ 104 h 178"/>
                <a:gd name="T86" fmla="*/ 130 w 166"/>
                <a:gd name="T87" fmla="*/ 94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6" h="178">
                  <a:moveTo>
                    <a:pt x="166" y="2"/>
                  </a:moveTo>
                  <a:lnTo>
                    <a:pt x="166" y="2"/>
                  </a:lnTo>
                  <a:lnTo>
                    <a:pt x="152" y="0"/>
                  </a:lnTo>
                  <a:lnTo>
                    <a:pt x="142" y="0"/>
                  </a:lnTo>
                  <a:lnTo>
                    <a:pt x="142" y="0"/>
                  </a:lnTo>
                  <a:lnTo>
                    <a:pt x="124" y="0"/>
                  </a:lnTo>
                  <a:lnTo>
                    <a:pt x="108" y="2"/>
                  </a:lnTo>
                  <a:lnTo>
                    <a:pt x="108" y="2"/>
                  </a:lnTo>
                  <a:lnTo>
                    <a:pt x="94" y="6"/>
                  </a:lnTo>
                  <a:lnTo>
                    <a:pt x="80" y="10"/>
                  </a:lnTo>
                  <a:lnTo>
                    <a:pt x="80" y="10"/>
                  </a:lnTo>
                  <a:lnTo>
                    <a:pt x="68" y="18"/>
                  </a:lnTo>
                  <a:lnTo>
                    <a:pt x="56" y="26"/>
                  </a:lnTo>
                  <a:lnTo>
                    <a:pt x="56" y="26"/>
                  </a:lnTo>
                  <a:lnTo>
                    <a:pt x="46" y="38"/>
                  </a:lnTo>
                  <a:lnTo>
                    <a:pt x="36" y="52"/>
                  </a:lnTo>
                  <a:lnTo>
                    <a:pt x="96" y="58"/>
                  </a:lnTo>
                  <a:lnTo>
                    <a:pt x="96" y="58"/>
                  </a:lnTo>
                  <a:lnTo>
                    <a:pt x="104" y="50"/>
                  </a:lnTo>
                  <a:lnTo>
                    <a:pt x="112" y="44"/>
                  </a:lnTo>
                  <a:lnTo>
                    <a:pt x="112" y="44"/>
                  </a:lnTo>
                  <a:lnTo>
                    <a:pt x="120" y="40"/>
                  </a:lnTo>
                  <a:lnTo>
                    <a:pt x="132" y="38"/>
                  </a:lnTo>
                  <a:lnTo>
                    <a:pt x="132" y="38"/>
                  </a:lnTo>
                  <a:lnTo>
                    <a:pt x="140" y="40"/>
                  </a:lnTo>
                  <a:lnTo>
                    <a:pt x="144" y="44"/>
                  </a:lnTo>
                  <a:lnTo>
                    <a:pt x="144" y="44"/>
                  </a:lnTo>
                  <a:lnTo>
                    <a:pt x="146" y="52"/>
                  </a:lnTo>
                  <a:lnTo>
                    <a:pt x="144" y="62"/>
                  </a:lnTo>
                  <a:lnTo>
                    <a:pt x="144" y="62"/>
                  </a:lnTo>
                  <a:lnTo>
                    <a:pt x="126" y="68"/>
                  </a:lnTo>
                  <a:lnTo>
                    <a:pt x="126" y="68"/>
                  </a:lnTo>
                  <a:lnTo>
                    <a:pt x="76" y="78"/>
                  </a:lnTo>
                  <a:lnTo>
                    <a:pt x="76" y="78"/>
                  </a:lnTo>
                  <a:lnTo>
                    <a:pt x="60" y="82"/>
                  </a:lnTo>
                  <a:lnTo>
                    <a:pt x="46" y="86"/>
                  </a:lnTo>
                  <a:lnTo>
                    <a:pt x="36" y="92"/>
                  </a:lnTo>
                  <a:lnTo>
                    <a:pt x="26" y="96"/>
                  </a:lnTo>
                  <a:lnTo>
                    <a:pt x="26" y="96"/>
                  </a:lnTo>
                  <a:lnTo>
                    <a:pt x="18" y="104"/>
                  </a:lnTo>
                  <a:lnTo>
                    <a:pt x="12" y="112"/>
                  </a:lnTo>
                  <a:lnTo>
                    <a:pt x="8" y="120"/>
                  </a:lnTo>
                  <a:lnTo>
                    <a:pt x="4" y="128"/>
                  </a:lnTo>
                  <a:lnTo>
                    <a:pt x="4" y="128"/>
                  </a:lnTo>
                  <a:lnTo>
                    <a:pt x="0" y="138"/>
                  </a:lnTo>
                  <a:lnTo>
                    <a:pt x="0" y="148"/>
                  </a:lnTo>
                  <a:lnTo>
                    <a:pt x="2" y="156"/>
                  </a:lnTo>
                  <a:lnTo>
                    <a:pt x="6" y="164"/>
                  </a:lnTo>
                  <a:lnTo>
                    <a:pt x="6" y="164"/>
                  </a:lnTo>
                  <a:lnTo>
                    <a:pt x="14" y="170"/>
                  </a:lnTo>
                  <a:lnTo>
                    <a:pt x="22" y="174"/>
                  </a:lnTo>
                  <a:lnTo>
                    <a:pt x="34" y="176"/>
                  </a:lnTo>
                  <a:lnTo>
                    <a:pt x="48" y="178"/>
                  </a:lnTo>
                  <a:lnTo>
                    <a:pt x="48" y="178"/>
                  </a:lnTo>
                  <a:lnTo>
                    <a:pt x="70" y="176"/>
                  </a:lnTo>
                  <a:lnTo>
                    <a:pt x="80" y="174"/>
                  </a:lnTo>
                  <a:lnTo>
                    <a:pt x="90" y="170"/>
                  </a:lnTo>
                  <a:lnTo>
                    <a:pt x="90" y="170"/>
                  </a:lnTo>
                  <a:lnTo>
                    <a:pt x="104" y="164"/>
                  </a:lnTo>
                  <a:lnTo>
                    <a:pt x="114" y="158"/>
                  </a:lnTo>
                  <a:lnTo>
                    <a:pt x="132" y="144"/>
                  </a:lnTo>
                  <a:lnTo>
                    <a:pt x="132" y="174"/>
                  </a:lnTo>
                  <a:lnTo>
                    <a:pt x="166" y="174"/>
                  </a:lnTo>
                  <a:lnTo>
                    <a:pt x="166" y="2"/>
                  </a:lnTo>
                  <a:close/>
                  <a:moveTo>
                    <a:pt x="126" y="106"/>
                  </a:moveTo>
                  <a:lnTo>
                    <a:pt x="126" y="106"/>
                  </a:lnTo>
                  <a:lnTo>
                    <a:pt x="122" y="118"/>
                  </a:lnTo>
                  <a:lnTo>
                    <a:pt x="114" y="126"/>
                  </a:lnTo>
                  <a:lnTo>
                    <a:pt x="114" y="126"/>
                  </a:lnTo>
                  <a:lnTo>
                    <a:pt x="106" y="134"/>
                  </a:lnTo>
                  <a:lnTo>
                    <a:pt x="94" y="140"/>
                  </a:lnTo>
                  <a:lnTo>
                    <a:pt x="94" y="140"/>
                  </a:lnTo>
                  <a:lnTo>
                    <a:pt x="82" y="146"/>
                  </a:lnTo>
                  <a:lnTo>
                    <a:pt x="70" y="146"/>
                  </a:lnTo>
                  <a:lnTo>
                    <a:pt x="70" y="146"/>
                  </a:lnTo>
                  <a:lnTo>
                    <a:pt x="60" y="146"/>
                  </a:lnTo>
                  <a:lnTo>
                    <a:pt x="54" y="142"/>
                  </a:lnTo>
                  <a:lnTo>
                    <a:pt x="54" y="142"/>
                  </a:lnTo>
                  <a:lnTo>
                    <a:pt x="52" y="136"/>
                  </a:lnTo>
                  <a:lnTo>
                    <a:pt x="54" y="128"/>
                  </a:lnTo>
                  <a:lnTo>
                    <a:pt x="54" y="128"/>
                  </a:lnTo>
                  <a:lnTo>
                    <a:pt x="58" y="120"/>
                  </a:lnTo>
                  <a:lnTo>
                    <a:pt x="64" y="114"/>
                  </a:lnTo>
                  <a:lnTo>
                    <a:pt x="64" y="114"/>
                  </a:lnTo>
                  <a:lnTo>
                    <a:pt x="76" y="108"/>
                  </a:lnTo>
                  <a:lnTo>
                    <a:pt x="96" y="104"/>
                  </a:lnTo>
                  <a:lnTo>
                    <a:pt x="96" y="104"/>
                  </a:lnTo>
                  <a:lnTo>
                    <a:pt x="130" y="94"/>
                  </a:lnTo>
                  <a:lnTo>
                    <a:pt x="126" y="106"/>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7" name="Freeform 13">
              <a:extLst>
                <a:ext uri="{FF2B5EF4-FFF2-40B4-BE49-F238E27FC236}">
                  <a16:creationId xmlns:a16="http://schemas.microsoft.com/office/drawing/2014/main" id="{5512FBB9-2B50-469C-930F-91E25D0A7A73}"/>
                </a:ext>
              </a:extLst>
            </p:cNvPr>
            <p:cNvSpPr>
              <a:spLocks noEditPoints="1"/>
            </p:cNvSpPr>
            <p:nvPr userDrawn="1"/>
          </p:nvSpPr>
          <p:spPr bwMode="auto">
            <a:xfrm>
              <a:off x="7872413" y="2043113"/>
              <a:ext cx="330200" cy="282575"/>
            </a:xfrm>
            <a:custGeom>
              <a:avLst/>
              <a:gdLst>
                <a:gd name="T0" fmla="*/ 202 w 208"/>
                <a:gd name="T1" fmla="*/ 30 h 178"/>
                <a:gd name="T2" fmla="*/ 192 w 208"/>
                <a:gd name="T3" fmla="*/ 18 h 178"/>
                <a:gd name="T4" fmla="*/ 178 w 208"/>
                <a:gd name="T5" fmla="*/ 8 h 178"/>
                <a:gd name="T6" fmla="*/ 158 w 208"/>
                <a:gd name="T7" fmla="*/ 2 h 178"/>
                <a:gd name="T8" fmla="*/ 136 w 208"/>
                <a:gd name="T9" fmla="*/ 0 h 178"/>
                <a:gd name="T10" fmla="*/ 92 w 208"/>
                <a:gd name="T11" fmla="*/ 8 h 178"/>
                <a:gd name="T12" fmla="*/ 54 w 208"/>
                <a:gd name="T13" fmla="*/ 26 h 178"/>
                <a:gd name="T14" fmla="*/ 38 w 208"/>
                <a:gd name="T15" fmla="*/ 40 h 178"/>
                <a:gd name="T16" fmla="*/ 14 w 208"/>
                <a:gd name="T17" fmla="*/ 72 h 178"/>
                <a:gd name="T18" fmla="*/ 6 w 208"/>
                <a:gd name="T19" fmla="*/ 90 h 178"/>
                <a:gd name="T20" fmla="*/ 0 w 208"/>
                <a:gd name="T21" fmla="*/ 128 h 178"/>
                <a:gd name="T22" fmla="*/ 4 w 208"/>
                <a:gd name="T23" fmla="*/ 144 h 178"/>
                <a:gd name="T24" fmla="*/ 12 w 208"/>
                <a:gd name="T25" fmla="*/ 158 h 178"/>
                <a:gd name="T26" fmla="*/ 22 w 208"/>
                <a:gd name="T27" fmla="*/ 166 h 178"/>
                <a:gd name="T28" fmla="*/ 52 w 208"/>
                <a:gd name="T29" fmla="*/ 178 h 178"/>
                <a:gd name="T30" fmla="*/ 70 w 208"/>
                <a:gd name="T31" fmla="*/ 178 h 178"/>
                <a:gd name="T32" fmla="*/ 114 w 208"/>
                <a:gd name="T33" fmla="*/ 172 h 178"/>
                <a:gd name="T34" fmla="*/ 152 w 208"/>
                <a:gd name="T35" fmla="*/ 154 h 178"/>
                <a:gd name="T36" fmla="*/ 168 w 208"/>
                <a:gd name="T37" fmla="*/ 140 h 178"/>
                <a:gd name="T38" fmla="*/ 192 w 208"/>
                <a:gd name="T39" fmla="*/ 108 h 178"/>
                <a:gd name="T40" fmla="*/ 202 w 208"/>
                <a:gd name="T41" fmla="*/ 90 h 178"/>
                <a:gd name="T42" fmla="*/ 208 w 208"/>
                <a:gd name="T43" fmla="*/ 58 h 178"/>
                <a:gd name="T44" fmla="*/ 202 w 208"/>
                <a:gd name="T45" fmla="*/ 30 h 178"/>
                <a:gd name="T46" fmla="*/ 154 w 208"/>
                <a:gd name="T47" fmla="*/ 90 h 178"/>
                <a:gd name="T48" fmla="*/ 146 w 208"/>
                <a:gd name="T49" fmla="*/ 102 h 178"/>
                <a:gd name="T50" fmla="*/ 130 w 208"/>
                <a:gd name="T51" fmla="*/ 124 h 178"/>
                <a:gd name="T52" fmla="*/ 122 w 208"/>
                <a:gd name="T53" fmla="*/ 130 h 178"/>
                <a:gd name="T54" fmla="*/ 102 w 208"/>
                <a:gd name="T55" fmla="*/ 140 h 178"/>
                <a:gd name="T56" fmla="*/ 80 w 208"/>
                <a:gd name="T57" fmla="*/ 144 h 178"/>
                <a:gd name="T58" fmla="*/ 72 w 208"/>
                <a:gd name="T59" fmla="*/ 142 h 178"/>
                <a:gd name="T60" fmla="*/ 56 w 208"/>
                <a:gd name="T61" fmla="*/ 136 h 178"/>
                <a:gd name="T62" fmla="*/ 52 w 208"/>
                <a:gd name="T63" fmla="*/ 130 h 178"/>
                <a:gd name="T64" fmla="*/ 50 w 208"/>
                <a:gd name="T65" fmla="*/ 114 h 178"/>
                <a:gd name="T66" fmla="*/ 56 w 208"/>
                <a:gd name="T67" fmla="*/ 90 h 178"/>
                <a:gd name="T68" fmla="*/ 62 w 208"/>
                <a:gd name="T69" fmla="*/ 78 h 178"/>
                <a:gd name="T70" fmla="*/ 78 w 208"/>
                <a:gd name="T71" fmla="*/ 58 h 178"/>
                <a:gd name="T72" fmla="*/ 88 w 208"/>
                <a:gd name="T73" fmla="*/ 50 h 178"/>
                <a:gd name="T74" fmla="*/ 108 w 208"/>
                <a:gd name="T75" fmla="*/ 40 h 178"/>
                <a:gd name="T76" fmla="*/ 130 w 208"/>
                <a:gd name="T77" fmla="*/ 36 h 178"/>
                <a:gd name="T78" fmla="*/ 138 w 208"/>
                <a:gd name="T79" fmla="*/ 38 h 178"/>
                <a:gd name="T80" fmla="*/ 152 w 208"/>
                <a:gd name="T81" fmla="*/ 44 h 178"/>
                <a:gd name="T82" fmla="*/ 158 w 208"/>
                <a:gd name="T83" fmla="*/ 50 h 178"/>
                <a:gd name="T84" fmla="*/ 160 w 208"/>
                <a:gd name="T85" fmla="*/ 66 h 178"/>
                <a:gd name="T86" fmla="*/ 154 w 208"/>
                <a:gd name="T87" fmla="*/ 9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8" h="178">
                  <a:moveTo>
                    <a:pt x="202" y="30"/>
                  </a:moveTo>
                  <a:lnTo>
                    <a:pt x="202" y="30"/>
                  </a:lnTo>
                  <a:lnTo>
                    <a:pt x="198" y="24"/>
                  </a:lnTo>
                  <a:lnTo>
                    <a:pt x="192" y="18"/>
                  </a:lnTo>
                  <a:lnTo>
                    <a:pt x="184" y="12"/>
                  </a:lnTo>
                  <a:lnTo>
                    <a:pt x="178" y="8"/>
                  </a:lnTo>
                  <a:lnTo>
                    <a:pt x="168" y="6"/>
                  </a:lnTo>
                  <a:lnTo>
                    <a:pt x="158" y="2"/>
                  </a:lnTo>
                  <a:lnTo>
                    <a:pt x="136" y="0"/>
                  </a:lnTo>
                  <a:lnTo>
                    <a:pt x="136" y="0"/>
                  </a:lnTo>
                  <a:lnTo>
                    <a:pt x="114" y="2"/>
                  </a:lnTo>
                  <a:lnTo>
                    <a:pt x="92" y="8"/>
                  </a:lnTo>
                  <a:lnTo>
                    <a:pt x="74" y="16"/>
                  </a:lnTo>
                  <a:lnTo>
                    <a:pt x="54" y="26"/>
                  </a:lnTo>
                  <a:lnTo>
                    <a:pt x="54" y="26"/>
                  </a:lnTo>
                  <a:lnTo>
                    <a:pt x="38" y="40"/>
                  </a:lnTo>
                  <a:lnTo>
                    <a:pt x="24" y="54"/>
                  </a:lnTo>
                  <a:lnTo>
                    <a:pt x="14" y="72"/>
                  </a:lnTo>
                  <a:lnTo>
                    <a:pt x="6" y="90"/>
                  </a:lnTo>
                  <a:lnTo>
                    <a:pt x="6" y="90"/>
                  </a:lnTo>
                  <a:lnTo>
                    <a:pt x="0" y="110"/>
                  </a:lnTo>
                  <a:lnTo>
                    <a:pt x="0" y="128"/>
                  </a:lnTo>
                  <a:lnTo>
                    <a:pt x="0" y="136"/>
                  </a:lnTo>
                  <a:lnTo>
                    <a:pt x="4" y="144"/>
                  </a:lnTo>
                  <a:lnTo>
                    <a:pt x="8" y="150"/>
                  </a:lnTo>
                  <a:lnTo>
                    <a:pt x="12" y="158"/>
                  </a:lnTo>
                  <a:lnTo>
                    <a:pt x="12" y="158"/>
                  </a:lnTo>
                  <a:lnTo>
                    <a:pt x="22" y="166"/>
                  </a:lnTo>
                  <a:lnTo>
                    <a:pt x="36" y="174"/>
                  </a:lnTo>
                  <a:lnTo>
                    <a:pt x="52" y="178"/>
                  </a:lnTo>
                  <a:lnTo>
                    <a:pt x="70" y="178"/>
                  </a:lnTo>
                  <a:lnTo>
                    <a:pt x="70" y="178"/>
                  </a:lnTo>
                  <a:lnTo>
                    <a:pt x="92" y="176"/>
                  </a:lnTo>
                  <a:lnTo>
                    <a:pt x="114" y="172"/>
                  </a:lnTo>
                  <a:lnTo>
                    <a:pt x="134" y="164"/>
                  </a:lnTo>
                  <a:lnTo>
                    <a:pt x="152" y="154"/>
                  </a:lnTo>
                  <a:lnTo>
                    <a:pt x="152" y="154"/>
                  </a:lnTo>
                  <a:lnTo>
                    <a:pt x="168" y="140"/>
                  </a:lnTo>
                  <a:lnTo>
                    <a:pt x="182" y="124"/>
                  </a:lnTo>
                  <a:lnTo>
                    <a:pt x="192" y="108"/>
                  </a:lnTo>
                  <a:lnTo>
                    <a:pt x="202" y="90"/>
                  </a:lnTo>
                  <a:lnTo>
                    <a:pt x="202" y="90"/>
                  </a:lnTo>
                  <a:lnTo>
                    <a:pt x="206" y="72"/>
                  </a:lnTo>
                  <a:lnTo>
                    <a:pt x="208" y="58"/>
                  </a:lnTo>
                  <a:lnTo>
                    <a:pt x="206" y="44"/>
                  </a:lnTo>
                  <a:lnTo>
                    <a:pt x="202" y="30"/>
                  </a:lnTo>
                  <a:lnTo>
                    <a:pt x="202" y="30"/>
                  </a:lnTo>
                  <a:close/>
                  <a:moveTo>
                    <a:pt x="154" y="90"/>
                  </a:moveTo>
                  <a:lnTo>
                    <a:pt x="154" y="90"/>
                  </a:lnTo>
                  <a:lnTo>
                    <a:pt x="146" y="102"/>
                  </a:lnTo>
                  <a:lnTo>
                    <a:pt x="138" y="114"/>
                  </a:lnTo>
                  <a:lnTo>
                    <a:pt x="130" y="124"/>
                  </a:lnTo>
                  <a:lnTo>
                    <a:pt x="122" y="130"/>
                  </a:lnTo>
                  <a:lnTo>
                    <a:pt x="122" y="130"/>
                  </a:lnTo>
                  <a:lnTo>
                    <a:pt x="112" y="136"/>
                  </a:lnTo>
                  <a:lnTo>
                    <a:pt x="102" y="140"/>
                  </a:lnTo>
                  <a:lnTo>
                    <a:pt x="92" y="142"/>
                  </a:lnTo>
                  <a:lnTo>
                    <a:pt x="80" y="144"/>
                  </a:lnTo>
                  <a:lnTo>
                    <a:pt x="80" y="144"/>
                  </a:lnTo>
                  <a:lnTo>
                    <a:pt x="72" y="142"/>
                  </a:lnTo>
                  <a:lnTo>
                    <a:pt x="64" y="140"/>
                  </a:lnTo>
                  <a:lnTo>
                    <a:pt x="56" y="136"/>
                  </a:lnTo>
                  <a:lnTo>
                    <a:pt x="52" y="130"/>
                  </a:lnTo>
                  <a:lnTo>
                    <a:pt x="52" y="130"/>
                  </a:lnTo>
                  <a:lnTo>
                    <a:pt x="50" y="124"/>
                  </a:lnTo>
                  <a:lnTo>
                    <a:pt x="50" y="114"/>
                  </a:lnTo>
                  <a:lnTo>
                    <a:pt x="52" y="102"/>
                  </a:lnTo>
                  <a:lnTo>
                    <a:pt x="56" y="90"/>
                  </a:lnTo>
                  <a:lnTo>
                    <a:pt x="56" y="90"/>
                  </a:lnTo>
                  <a:lnTo>
                    <a:pt x="62" y="78"/>
                  </a:lnTo>
                  <a:lnTo>
                    <a:pt x="70" y="66"/>
                  </a:lnTo>
                  <a:lnTo>
                    <a:pt x="78" y="58"/>
                  </a:lnTo>
                  <a:lnTo>
                    <a:pt x="88" y="50"/>
                  </a:lnTo>
                  <a:lnTo>
                    <a:pt x="88" y="50"/>
                  </a:lnTo>
                  <a:lnTo>
                    <a:pt x="98" y="44"/>
                  </a:lnTo>
                  <a:lnTo>
                    <a:pt x="108" y="40"/>
                  </a:lnTo>
                  <a:lnTo>
                    <a:pt x="118" y="38"/>
                  </a:lnTo>
                  <a:lnTo>
                    <a:pt x="130" y="36"/>
                  </a:lnTo>
                  <a:lnTo>
                    <a:pt x="130" y="36"/>
                  </a:lnTo>
                  <a:lnTo>
                    <a:pt x="138" y="38"/>
                  </a:lnTo>
                  <a:lnTo>
                    <a:pt x="146" y="40"/>
                  </a:lnTo>
                  <a:lnTo>
                    <a:pt x="152" y="44"/>
                  </a:lnTo>
                  <a:lnTo>
                    <a:pt x="158" y="50"/>
                  </a:lnTo>
                  <a:lnTo>
                    <a:pt x="158" y="50"/>
                  </a:lnTo>
                  <a:lnTo>
                    <a:pt x="160" y="56"/>
                  </a:lnTo>
                  <a:lnTo>
                    <a:pt x="160" y="66"/>
                  </a:lnTo>
                  <a:lnTo>
                    <a:pt x="158" y="76"/>
                  </a:lnTo>
                  <a:lnTo>
                    <a:pt x="154" y="90"/>
                  </a:lnTo>
                  <a:lnTo>
                    <a:pt x="154" y="90"/>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8" name="Freeform 14">
              <a:extLst>
                <a:ext uri="{FF2B5EF4-FFF2-40B4-BE49-F238E27FC236}">
                  <a16:creationId xmlns:a16="http://schemas.microsoft.com/office/drawing/2014/main" id="{06D91F49-2B5A-47EF-972A-0DC6635E4EA1}"/>
                </a:ext>
              </a:extLst>
            </p:cNvPr>
            <p:cNvSpPr>
              <a:spLocks noEditPoints="1"/>
            </p:cNvSpPr>
            <p:nvPr userDrawn="1"/>
          </p:nvSpPr>
          <p:spPr bwMode="auto">
            <a:xfrm>
              <a:off x="6865938" y="2509838"/>
              <a:ext cx="320675" cy="419100"/>
            </a:xfrm>
            <a:custGeom>
              <a:avLst/>
              <a:gdLst>
                <a:gd name="T0" fmla="*/ 160 w 202"/>
                <a:gd name="T1" fmla="*/ 10 h 264"/>
                <a:gd name="T2" fmla="*/ 178 w 202"/>
                <a:gd name="T3" fmla="*/ 22 h 264"/>
                <a:gd name="T4" fmla="*/ 190 w 202"/>
                <a:gd name="T5" fmla="*/ 40 h 264"/>
                <a:gd name="T6" fmla="*/ 196 w 202"/>
                <a:gd name="T7" fmla="*/ 50 h 264"/>
                <a:gd name="T8" fmla="*/ 200 w 202"/>
                <a:gd name="T9" fmla="*/ 72 h 264"/>
                <a:gd name="T10" fmla="*/ 202 w 202"/>
                <a:gd name="T11" fmla="*/ 84 h 264"/>
                <a:gd name="T12" fmla="*/ 198 w 202"/>
                <a:gd name="T13" fmla="*/ 108 h 264"/>
                <a:gd name="T14" fmla="*/ 190 w 202"/>
                <a:gd name="T15" fmla="*/ 128 h 264"/>
                <a:gd name="T16" fmla="*/ 184 w 202"/>
                <a:gd name="T17" fmla="*/ 136 h 264"/>
                <a:gd name="T18" fmla="*/ 168 w 202"/>
                <a:gd name="T19" fmla="*/ 150 h 264"/>
                <a:gd name="T20" fmla="*/ 158 w 202"/>
                <a:gd name="T21" fmla="*/ 156 h 264"/>
                <a:gd name="T22" fmla="*/ 136 w 202"/>
                <a:gd name="T23" fmla="*/ 164 h 264"/>
                <a:gd name="T24" fmla="*/ 112 w 202"/>
                <a:gd name="T25" fmla="*/ 166 h 264"/>
                <a:gd name="T26" fmla="*/ 66 w 202"/>
                <a:gd name="T27" fmla="*/ 166 h 264"/>
                <a:gd name="T28" fmla="*/ 64 w 202"/>
                <a:gd name="T29" fmla="*/ 170 h 264"/>
                <a:gd name="T30" fmla="*/ 64 w 202"/>
                <a:gd name="T31" fmla="*/ 258 h 264"/>
                <a:gd name="T32" fmla="*/ 62 w 202"/>
                <a:gd name="T33" fmla="*/ 262 h 264"/>
                <a:gd name="T34" fmla="*/ 8 w 202"/>
                <a:gd name="T35" fmla="*/ 264 h 264"/>
                <a:gd name="T36" fmla="*/ 2 w 202"/>
                <a:gd name="T37" fmla="*/ 262 h 264"/>
                <a:gd name="T38" fmla="*/ 0 w 202"/>
                <a:gd name="T39" fmla="*/ 258 h 264"/>
                <a:gd name="T40" fmla="*/ 0 w 202"/>
                <a:gd name="T41" fmla="*/ 6 h 264"/>
                <a:gd name="T42" fmla="*/ 2 w 202"/>
                <a:gd name="T43" fmla="*/ 2 h 264"/>
                <a:gd name="T44" fmla="*/ 114 w 202"/>
                <a:gd name="T45" fmla="*/ 0 h 264"/>
                <a:gd name="T46" fmla="*/ 128 w 202"/>
                <a:gd name="T47" fmla="*/ 0 h 264"/>
                <a:gd name="T48" fmla="*/ 150 w 202"/>
                <a:gd name="T49" fmla="*/ 6 h 264"/>
                <a:gd name="T50" fmla="*/ 160 w 202"/>
                <a:gd name="T51" fmla="*/ 10 h 264"/>
                <a:gd name="T52" fmla="*/ 130 w 202"/>
                <a:gd name="T53" fmla="*/ 108 h 264"/>
                <a:gd name="T54" fmla="*/ 136 w 202"/>
                <a:gd name="T55" fmla="*/ 98 h 264"/>
                <a:gd name="T56" fmla="*/ 140 w 202"/>
                <a:gd name="T57" fmla="*/ 86 h 264"/>
                <a:gd name="T58" fmla="*/ 138 w 202"/>
                <a:gd name="T59" fmla="*/ 78 h 264"/>
                <a:gd name="T60" fmla="*/ 134 w 202"/>
                <a:gd name="T61" fmla="*/ 66 h 264"/>
                <a:gd name="T62" fmla="*/ 130 w 202"/>
                <a:gd name="T63" fmla="*/ 62 h 264"/>
                <a:gd name="T64" fmla="*/ 118 w 202"/>
                <a:gd name="T65" fmla="*/ 56 h 264"/>
                <a:gd name="T66" fmla="*/ 104 w 202"/>
                <a:gd name="T67" fmla="*/ 54 h 264"/>
                <a:gd name="T68" fmla="*/ 66 w 202"/>
                <a:gd name="T69" fmla="*/ 54 h 264"/>
                <a:gd name="T70" fmla="*/ 64 w 202"/>
                <a:gd name="T71" fmla="*/ 56 h 264"/>
                <a:gd name="T72" fmla="*/ 64 w 202"/>
                <a:gd name="T73" fmla="*/ 114 h 264"/>
                <a:gd name="T74" fmla="*/ 66 w 202"/>
                <a:gd name="T75" fmla="*/ 116 h 264"/>
                <a:gd name="T76" fmla="*/ 104 w 202"/>
                <a:gd name="T77" fmla="*/ 116 h 264"/>
                <a:gd name="T78" fmla="*/ 124 w 202"/>
                <a:gd name="T79" fmla="*/ 112 h 264"/>
                <a:gd name="T80" fmla="*/ 130 w 202"/>
                <a:gd name="T81" fmla="*/ 10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 h="264">
                  <a:moveTo>
                    <a:pt x="160" y="10"/>
                  </a:moveTo>
                  <a:lnTo>
                    <a:pt x="160" y="10"/>
                  </a:lnTo>
                  <a:lnTo>
                    <a:pt x="170" y="16"/>
                  </a:lnTo>
                  <a:lnTo>
                    <a:pt x="178" y="22"/>
                  </a:lnTo>
                  <a:lnTo>
                    <a:pt x="184" y="30"/>
                  </a:lnTo>
                  <a:lnTo>
                    <a:pt x="190" y="40"/>
                  </a:lnTo>
                  <a:lnTo>
                    <a:pt x="190" y="40"/>
                  </a:lnTo>
                  <a:lnTo>
                    <a:pt x="196" y="50"/>
                  </a:lnTo>
                  <a:lnTo>
                    <a:pt x="198" y="60"/>
                  </a:lnTo>
                  <a:lnTo>
                    <a:pt x="200" y="72"/>
                  </a:lnTo>
                  <a:lnTo>
                    <a:pt x="202" y="84"/>
                  </a:lnTo>
                  <a:lnTo>
                    <a:pt x="202" y="84"/>
                  </a:lnTo>
                  <a:lnTo>
                    <a:pt x="200" y="96"/>
                  </a:lnTo>
                  <a:lnTo>
                    <a:pt x="198" y="108"/>
                  </a:lnTo>
                  <a:lnTo>
                    <a:pt x="196" y="118"/>
                  </a:lnTo>
                  <a:lnTo>
                    <a:pt x="190" y="128"/>
                  </a:lnTo>
                  <a:lnTo>
                    <a:pt x="190" y="128"/>
                  </a:lnTo>
                  <a:lnTo>
                    <a:pt x="184" y="136"/>
                  </a:lnTo>
                  <a:lnTo>
                    <a:pt x="176" y="144"/>
                  </a:lnTo>
                  <a:lnTo>
                    <a:pt x="168" y="150"/>
                  </a:lnTo>
                  <a:lnTo>
                    <a:pt x="158" y="156"/>
                  </a:lnTo>
                  <a:lnTo>
                    <a:pt x="158" y="156"/>
                  </a:lnTo>
                  <a:lnTo>
                    <a:pt x="148" y="162"/>
                  </a:lnTo>
                  <a:lnTo>
                    <a:pt x="136" y="164"/>
                  </a:lnTo>
                  <a:lnTo>
                    <a:pt x="124" y="166"/>
                  </a:lnTo>
                  <a:lnTo>
                    <a:pt x="112" y="166"/>
                  </a:lnTo>
                  <a:lnTo>
                    <a:pt x="66" y="166"/>
                  </a:lnTo>
                  <a:lnTo>
                    <a:pt x="66" y="166"/>
                  </a:lnTo>
                  <a:lnTo>
                    <a:pt x="64" y="168"/>
                  </a:lnTo>
                  <a:lnTo>
                    <a:pt x="64" y="170"/>
                  </a:lnTo>
                  <a:lnTo>
                    <a:pt x="64" y="258"/>
                  </a:lnTo>
                  <a:lnTo>
                    <a:pt x="64" y="258"/>
                  </a:lnTo>
                  <a:lnTo>
                    <a:pt x="62" y="262"/>
                  </a:lnTo>
                  <a:lnTo>
                    <a:pt x="62" y="262"/>
                  </a:lnTo>
                  <a:lnTo>
                    <a:pt x="56" y="264"/>
                  </a:lnTo>
                  <a:lnTo>
                    <a:pt x="8" y="264"/>
                  </a:lnTo>
                  <a:lnTo>
                    <a:pt x="8" y="264"/>
                  </a:lnTo>
                  <a:lnTo>
                    <a:pt x="2" y="262"/>
                  </a:lnTo>
                  <a:lnTo>
                    <a:pt x="2" y="262"/>
                  </a:lnTo>
                  <a:lnTo>
                    <a:pt x="0" y="258"/>
                  </a:lnTo>
                  <a:lnTo>
                    <a:pt x="0" y="6"/>
                  </a:lnTo>
                  <a:lnTo>
                    <a:pt x="0" y="6"/>
                  </a:lnTo>
                  <a:lnTo>
                    <a:pt x="2" y="2"/>
                  </a:lnTo>
                  <a:lnTo>
                    <a:pt x="2" y="2"/>
                  </a:lnTo>
                  <a:lnTo>
                    <a:pt x="8" y="0"/>
                  </a:lnTo>
                  <a:lnTo>
                    <a:pt x="114" y="0"/>
                  </a:lnTo>
                  <a:lnTo>
                    <a:pt x="114" y="0"/>
                  </a:lnTo>
                  <a:lnTo>
                    <a:pt x="128" y="0"/>
                  </a:lnTo>
                  <a:lnTo>
                    <a:pt x="138" y="2"/>
                  </a:lnTo>
                  <a:lnTo>
                    <a:pt x="150" y="6"/>
                  </a:lnTo>
                  <a:lnTo>
                    <a:pt x="160" y="10"/>
                  </a:lnTo>
                  <a:lnTo>
                    <a:pt x="160" y="10"/>
                  </a:lnTo>
                  <a:close/>
                  <a:moveTo>
                    <a:pt x="130" y="108"/>
                  </a:moveTo>
                  <a:lnTo>
                    <a:pt x="130" y="108"/>
                  </a:lnTo>
                  <a:lnTo>
                    <a:pt x="134" y="104"/>
                  </a:lnTo>
                  <a:lnTo>
                    <a:pt x="136" y="98"/>
                  </a:lnTo>
                  <a:lnTo>
                    <a:pt x="138" y="92"/>
                  </a:lnTo>
                  <a:lnTo>
                    <a:pt x="140" y="86"/>
                  </a:lnTo>
                  <a:lnTo>
                    <a:pt x="140" y="86"/>
                  </a:lnTo>
                  <a:lnTo>
                    <a:pt x="138" y="78"/>
                  </a:lnTo>
                  <a:lnTo>
                    <a:pt x="136" y="72"/>
                  </a:lnTo>
                  <a:lnTo>
                    <a:pt x="134" y="66"/>
                  </a:lnTo>
                  <a:lnTo>
                    <a:pt x="130" y="62"/>
                  </a:lnTo>
                  <a:lnTo>
                    <a:pt x="130" y="62"/>
                  </a:lnTo>
                  <a:lnTo>
                    <a:pt x="124" y="58"/>
                  </a:lnTo>
                  <a:lnTo>
                    <a:pt x="118" y="56"/>
                  </a:lnTo>
                  <a:lnTo>
                    <a:pt x="112" y="54"/>
                  </a:lnTo>
                  <a:lnTo>
                    <a:pt x="104" y="54"/>
                  </a:lnTo>
                  <a:lnTo>
                    <a:pt x="66" y="54"/>
                  </a:lnTo>
                  <a:lnTo>
                    <a:pt x="66" y="54"/>
                  </a:lnTo>
                  <a:lnTo>
                    <a:pt x="64" y="54"/>
                  </a:lnTo>
                  <a:lnTo>
                    <a:pt x="64" y="56"/>
                  </a:lnTo>
                  <a:lnTo>
                    <a:pt x="64" y="114"/>
                  </a:lnTo>
                  <a:lnTo>
                    <a:pt x="64" y="114"/>
                  </a:lnTo>
                  <a:lnTo>
                    <a:pt x="64" y="116"/>
                  </a:lnTo>
                  <a:lnTo>
                    <a:pt x="66" y="116"/>
                  </a:lnTo>
                  <a:lnTo>
                    <a:pt x="104" y="116"/>
                  </a:lnTo>
                  <a:lnTo>
                    <a:pt x="104" y="116"/>
                  </a:lnTo>
                  <a:lnTo>
                    <a:pt x="118" y="114"/>
                  </a:lnTo>
                  <a:lnTo>
                    <a:pt x="124" y="112"/>
                  </a:lnTo>
                  <a:lnTo>
                    <a:pt x="130" y="108"/>
                  </a:lnTo>
                  <a:lnTo>
                    <a:pt x="130" y="108"/>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9" name="Freeform 15">
              <a:extLst>
                <a:ext uri="{FF2B5EF4-FFF2-40B4-BE49-F238E27FC236}">
                  <a16:creationId xmlns:a16="http://schemas.microsoft.com/office/drawing/2014/main" id="{A5F6B47E-EE47-48E8-B815-36351A55A919}"/>
                </a:ext>
              </a:extLst>
            </p:cNvPr>
            <p:cNvSpPr>
              <a:spLocks noEditPoints="1"/>
            </p:cNvSpPr>
            <p:nvPr userDrawn="1"/>
          </p:nvSpPr>
          <p:spPr bwMode="auto">
            <a:xfrm>
              <a:off x="7250113" y="2509838"/>
              <a:ext cx="320675" cy="419100"/>
            </a:xfrm>
            <a:custGeom>
              <a:avLst/>
              <a:gdLst>
                <a:gd name="T0" fmla="*/ 92 w 202"/>
                <a:gd name="T1" fmla="*/ 160 h 264"/>
                <a:gd name="T2" fmla="*/ 90 w 202"/>
                <a:gd name="T3" fmla="*/ 158 h 264"/>
                <a:gd name="T4" fmla="*/ 66 w 202"/>
                <a:gd name="T5" fmla="*/ 158 h 264"/>
                <a:gd name="T6" fmla="*/ 62 w 202"/>
                <a:gd name="T7" fmla="*/ 162 h 264"/>
                <a:gd name="T8" fmla="*/ 62 w 202"/>
                <a:gd name="T9" fmla="*/ 258 h 264"/>
                <a:gd name="T10" fmla="*/ 62 w 202"/>
                <a:gd name="T11" fmla="*/ 262 h 264"/>
                <a:gd name="T12" fmla="*/ 8 w 202"/>
                <a:gd name="T13" fmla="*/ 264 h 264"/>
                <a:gd name="T14" fmla="*/ 2 w 202"/>
                <a:gd name="T15" fmla="*/ 262 h 264"/>
                <a:gd name="T16" fmla="*/ 0 w 202"/>
                <a:gd name="T17" fmla="*/ 258 h 264"/>
                <a:gd name="T18" fmla="*/ 0 w 202"/>
                <a:gd name="T19" fmla="*/ 6 h 264"/>
                <a:gd name="T20" fmla="*/ 2 w 202"/>
                <a:gd name="T21" fmla="*/ 2 h 264"/>
                <a:gd name="T22" fmla="*/ 118 w 202"/>
                <a:gd name="T23" fmla="*/ 0 h 264"/>
                <a:gd name="T24" fmla="*/ 130 w 202"/>
                <a:gd name="T25" fmla="*/ 0 h 264"/>
                <a:gd name="T26" fmla="*/ 152 w 202"/>
                <a:gd name="T27" fmla="*/ 6 h 264"/>
                <a:gd name="T28" fmla="*/ 160 w 202"/>
                <a:gd name="T29" fmla="*/ 10 h 264"/>
                <a:gd name="T30" fmla="*/ 178 w 202"/>
                <a:gd name="T31" fmla="*/ 22 h 264"/>
                <a:gd name="T32" fmla="*/ 190 w 202"/>
                <a:gd name="T33" fmla="*/ 38 h 264"/>
                <a:gd name="T34" fmla="*/ 194 w 202"/>
                <a:gd name="T35" fmla="*/ 48 h 264"/>
                <a:gd name="T36" fmla="*/ 200 w 202"/>
                <a:gd name="T37" fmla="*/ 70 h 264"/>
                <a:gd name="T38" fmla="*/ 200 w 202"/>
                <a:gd name="T39" fmla="*/ 82 h 264"/>
                <a:gd name="T40" fmla="*/ 198 w 202"/>
                <a:gd name="T41" fmla="*/ 106 h 264"/>
                <a:gd name="T42" fmla="*/ 188 w 202"/>
                <a:gd name="T43" fmla="*/ 126 h 264"/>
                <a:gd name="T44" fmla="*/ 182 w 202"/>
                <a:gd name="T45" fmla="*/ 134 h 264"/>
                <a:gd name="T46" fmla="*/ 164 w 202"/>
                <a:gd name="T47" fmla="*/ 148 h 264"/>
                <a:gd name="T48" fmla="*/ 154 w 202"/>
                <a:gd name="T49" fmla="*/ 152 h 264"/>
                <a:gd name="T50" fmla="*/ 152 w 202"/>
                <a:gd name="T51" fmla="*/ 156 h 264"/>
                <a:gd name="T52" fmla="*/ 202 w 202"/>
                <a:gd name="T53" fmla="*/ 260 h 264"/>
                <a:gd name="T54" fmla="*/ 200 w 202"/>
                <a:gd name="T55" fmla="*/ 264 h 264"/>
                <a:gd name="T56" fmla="*/ 144 w 202"/>
                <a:gd name="T57" fmla="*/ 264 h 264"/>
                <a:gd name="T58" fmla="*/ 140 w 202"/>
                <a:gd name="T59" fmla="*/ 264 h 264"/>
                <a:gd name="T60" fmla="*/ 136 w 202"/>
                <a:gd name="T61" fmla="*/ 260 h 264"/>
                <a:gd name="T62" fmla="*/ 62 w 202"/>
                <a:gd name="T63" fmla="*/ 108 h 264"/>
                <a:gd name="T64" fmla="*/ 64 w 202"/>
                <a:gd name="T65" fmla="*/ 110 h 264"/>
                <a:gd name="T66" fmla="*/ 106 w 202"/>
                <a:gd name="T67" fmla="*/ 110 h 264"/>
                <a:gd name="T68" fmla="*/ 120 w 202"/>
                <a:gd name="T69" fmla="*/ 108 h 264"/>
                <a:gd name="T70" fmla="*/ 130 w 202"/>
                <a:gd name="T71" fmla="*/ 104 h 264"/>
                <a:gd name="T72" fmla="*/ 136 w 202"/>
                <a:gd name="T73" fmla="*/ 94 h 264"/>
                <a:gd name="T74" fmla="*/ 138 w 202"/>
                <a:gd name="T75" fmla="*/ 82 h 264"/>
                <a:gd name="T76" fmla="*/ 134 w 202"/>
                <a:gd name="T77" fmla="*/ 66 h 264"/>
                <a:gd name="T78" fmla="*/ 130 w 202"/>
                <a:gd name="T79" fmla="*/ 62 h 264"/>
                <a:gd name="T80" fmla="*/ 106 w 202"/>
                <a:gd name="T81" fmla="*/ 54 h 264"/>
                <a:gd name="T82" fmla="*/ 66 w 202"/>
                <a:gd name="T83" fmla="*/ 54 h 264"/>
                <a:gd name="T84" fmla="*/ 62 w 202"/>
                <a:gd name="T85" fmla="*/ 5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2" h="264">
                  <a:moveTo>
                    <a:pt x="136" y="260"/>
                  </a:moveTo>
                  <a:lnTo>
                    <a:pt x="92" y="160"/>
                  </a:lnTo>
                  <a:lnTo>
                    <a:pt x="92" y="160"/>
                  </a:lnTo>
                  <a:lnTo>
                    <a:pt x="90" y="158"/>
                  </a:lnTo>
                  <a:lnTo>
                    <a:pt x="66" y="158"/>
                  </a:lnTo>
                  <a:lnTo>
                    <a:pt x="66" y="158"/>
                  </a:lnTo>
                  <a:lnTo>
                    <a:pt x="64" y="160"/>
                  </a:lnTo>
                  <a:lnTo>
                    <a:pt x="62" y="162"/>
                  </a:lnTo>
                  <a:lnTo>
                    <a:pt x="62" y="258"/>
                  </a:lnTo>
                  <a:lnTo>
                    <a:pt x="62" y="258"/>
                  </a:lnTo>
                  <a:lnTo>
                    <a:pt x="62" y="262"/>
                  </a:lnTo>
                  <a:lnTo>
                    <a:pt x="62" y="262"/>
                  </a:lnTo>
                  <a:lnTo>
                    <a:pt x="56" y="264"/>
                  </a:lnTo>
                  <a:lnTo>
                    <a:pt x="8" y="264"/>
                  </a:lnTo>
                  <a:lnTo>
                    <a:pt x="8" y="264"/>
                  </a:lnTo>
                  <a:lnTo>
                    <a:pt x="2" y="262"/>
                  </a:lnTo>
                  <a:lnTo>
                    <a:pt x="2" y="262"/>
                  </a:lnTo>
                  <a:lnTo>
                    <a:pt x="0" y="258"/>
                  </a:lnTo>
                  <a:lnTo>
                    <a:pt x="0" y="6"/>
                  </a:lnTo>
                  <a:lnTo>
                    <a:pt x="0" y="6"/>
                  </a:lnTo>
                  <a:lnTo>
                    <a:pt x="2" y="2"/>
                  </a:lnTo>
                  <a:lnTo>
                    <a:pt x="2" y="2"/>
                  </a:lnTo>
                  <a:lnTo>
                    <a:pt x="8" y="0"/>
                  </a:lnTo>
                  <a:lnTo>
                    <a:pt x="118" y="0"/>
                  </a:lnTo>
                  <a:lnTo>
                    <a:pt x="118" y="0"/>
                  </a:lnTo>
                  <a:lnTo>
                    <a:pt x="130" y="0"/>
                  </a:lnTo>
                  <a:lnTo>
                    <a:pt x="140" y="2"/>
                  </a:lnTo>
                  <a:lnTo>
                    <a:pt x="152" y="6"/>
                  </a:lnTo>
                  <a:lnTo>
                    <a:pt x="160" y="10"/>
                  </a:lnTo>
                  <a:lnTo>
                    <a:pt x="160" y="10"/>
                  </a:lnTo>
                  <a:lnTo>
                    <a:pt x="170" y="16"/>
                  </a:lnTo>
                  <a:lnTo>
                    <a:pt x="178" y="22"/>
                  </a:lnTo>
                  <a:lnTo>
                    <a:pt x="184" y="30"/>
                  </a:lnTo>
                  <a:lnTo>
                    <a:pt x="190" y="38"/>
                  </a:lnTo>
                  <a:lnTo>
                    <a:pt x="190" y="38"/>
                  </a:lnTo>
                  <a:lnTo>
                    <a:pt x="194" y="48"/>
                  </a:lnTo>
                  <a:lnTo>
                    <a:pt x="198" y="58"/>
                  </a:lnTo>
                  <a:lnTo>
                    <a:pt x="200" y="70"/>
                  </a:lnTo>
                  <a:lnTo>
                    <a:pt x="200" y="82"/>
                  </a:lnTo>
                  <a:lnTo>
                    <a:pt x="200" y="82"/>
                  </a:lnTo>
                  <a:lnTo>
                    <a:pt x="200" y="94"/>
                  </a:lnTo>
                  <a:lnTo>
                    <a:pt x="198" y="106"/>
                  </a:lnTo>
                  <a:lnTo>
                    <a:pt x="194" y="116"/>
                  </a:lnTo>
                  <a:lnTo>
                    <a:pt x="188" y="126"/>
                  </a:lnTo>
                  <a:lnTo>
                    <a:pt x="188" y="126"/>
                  </a:lnTo>
                  <a:lnTo>
                    <a:pt x="182" y="134"/>
                  </a:lnTo>
                  <a:lnTo>
                    <a:pt x="174" y="142"/>
                  </a:lnTo>
                  <a:lnTo>
                    <a:pt x="164" y="148"/>
                  </a:lnTo>
                  <a:lnTo>
                    <a:pt x="154" y="152"/>
                  </a:lnTo>
                  <a:lnTo>
                    <a:pt x="154" y="152"/>
                  </a:lnTo>
                  <a:lnTo>
                    <a:pt x="152" y="154"/>
                  </a:lnTo>
                  <a:lnTo>
                    <a:pt x="152" y="156"/>
                  </a:lnTo>
                  <a:lnTo>
                    <a:pt x="202" y="256"/>
                  </a:lnTo>
                  <a:lnTo>
                    <a:pt x="202" y="260"/>
                  </a:lnTo>
                  <a:lnTo>
                    <a:pt x="202" y="260"/>
                  </a:lnTo>
                  <a:lnTo>
                    <a:pt x="200" y="264"/>
                  </a:lnTo>
                  <a:lnTo>
                    <a:pt x="196" y="264"/>
                  </a:lnTo>
                  <a:lnTo>
                    <a:pt x="144" y="264"/>
                  </a:lnTo>
                  <a:lnTo>
                    <a:pt x="144" y="264"/>
                  </a:lnTo>
                  <a:lnTo>
                    <a:pt x="140" y="264"/>
                  </a:lnTo>
                  <a:lnTo>
                    <a:pt x="136" y="260"/>
                  </a:lnTo>
                  <a:lnTo>
                    <a:pt x="136" y="260"/>
                  </a:lnTo>
                  <a:close/>
                  <a:moveTo>
                    <a:pt x="62" y="56"/>
                  </a:moveTo>
                  <a:lnTo>
                    <a:pt x="62" y="108"/>
                  </a:lnTo>
                  <a:lnTo>
                    <a:pt x="62" y="108"/>
                  </a:lnTo>
                  <a:lnTo>
                    <a:pt x="64" y="110"/>
                  </a:lnTo>
                  <a:lnTo>
                    <a:pt x="66" y="110"/>
                  </a:lnTo>
                  <a:lnTo>
                    <a:pt x="106" y="110"/>
                  </a:lnTo>
                  <a:lnTo>
                    <a:pt x="106" y="110"/>
                  </a:lnTo>
                  <a:lnTo>
                    <a:pt x="120" y="108"/>
                  </a:lnTo>
                  <a:lnTo>
                    <a:pt x="130" y="104"/>
                  </a:lnTo>
                  <a:lnTo>
                    <a:pt x="130" y="104"/>
                  </a:lnTo>
                  <a:lnTo>
                    <a:pt x="134" y="98"/>
                  </a:lnTo>
                  <a:lnTo>
                    <a:pt x="136" y="94"/>
                  </a:lnTo>
                  <a:lnTo>
                    <a:pt x="138" y="82"/>
                  </a:lnTo>
                  <a:lnTo>
                    <a:pt x="138" y="82"/>
                  </a:lnTo>
                  <a:lnTo>
                    <a:pt x="136" y="70"/>
                  </a:lnTo>
                  <a:lnTo>
                    <a:pt x="134" y="66"/>
                  </a:lnTo>
                  <a:lnTo>
                    <a:pt x="130" y="62"/>
                  </a:lnTo>
                  <a:lnTo>
                    <a:pt x="130" y="62"/>
                  </a:lnTo>
                  <a:lnTo>
                    <a:pt x="120" y="56"/>
                  </a:lnTo>
                  <a:lnTo>
                    <a:pt x="106" y="54"/>
                  </a:lnTo>
                  <a:lnTo>
                    <a:pt x="66" y="54"/>
                  </a:lnTo>
                  <a:lnTo>
                    <a:pt x="66" y="54"/>
                  </a:lnTo>
                  <a:lnTo>
                    <a:pt x="64" y="54"/>
                  </a:lnTo>
                  <a:lnTo>
                    <a:pt x="62" y="56"/>
                  </a:lnTo>
                  <a:lnTo>
                    <a:pt x="62" y="56"/>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0" name="Freeform 16">
              <a:extLst>
                <a:ext uri="{FF2B5EF4-FFF2-40B4-BE49-F238E27FC236}">
                  <a16:creationId xmlns:a16="http://schemas.microsoft.com/office/drawing/2014/main" id="{DF88E225-B5A6-4078-AA6C-A95702A02A64}"/>
                </a:ext>
              </a:extLst>
            </p:cNvPr>
            <p:cNvSpPr>
              <a:spLocks noEditPoints="1"/>
            </p:cNvSpPr>
            <p:nvPr userDrawn="1"/>
          </p:nvSpPr>
          <p:spPr bwMode="auto">
            <a:xfrm>
              <a:off x="7634288" y="2503488"/>
              <a:ext cx="327025" cy="431800"/>
            </a:xfrm>
            <a:custGeom>
              <a:avLst/>
              <a:gdLst>
                <a:gd name="T0" fmla="*/ 50 w 206"/>
                <a:gd name="T1" fmla="*/ 260 h 272"/>
                <a:gd name="T2" fmla="*/ 28 w 206"/>
                <a:gd name="T3" fmla="*/ 246 h 272"/>
                <a:gd name="T4" fmla="*/ 12 w 206"/>
                <a:gd name="T5" fmla="*/ 226 h 272"/>
                <a:gd name="T6" fmla="*/ 8 w 206"/>
                <a:gd name="T7" fmla="*/ 214 h 272"/>
                <a:gd name="T8" fmla="*/ 0 w 206"/>
                <a:gd name="T9" fmla="*/ 188 h 272"/>
                <a:gd name="T10" fmla="*/ 0 w 206"/>
                <a:gd name="T11" fmla="*/ 98 h 272"/>
                <a:gd name="T12" fmla="*/ 0 w 206"/>
                <a:gd name="T13" fmla="*/ 84 h 272"/>
                <a:gd name="T14" fmla="*/ 8 w 206"/>
                <a:gd name="T15" fmla="*/ 58 h 272"/>
                <a:gd name="T16" fmla="*/ 12 w 206"/>
                <a:gd name="T17" fmla="*/ 48 h 272"/>
                <a:gd name="T18" fmla="*/ 28 w 206"/>
                <a:gd name="T19" fmla="*/ 28 h 272"/>
                <a:gd name="T20" fmla="*/ 50 w 206"/>
                <a:gd name="T21" fmla="*/ 12 h 272"/>
                <a:gd name="T22" fmla="*/ 62 w 206"/>
                <a:gd name="T23" fmla="*/ 8 h 272"/>
                <a:gd name="T24" fmla="*/ 88 w 206"/>
                <a:gd name="T25" fmla="*/ 2 h 272"/>
                <a:gd name="T26" fmla="*/ 102 w 206"/>
                <a:gd name="T27" fmla="*/ 0 h 272"/>
                <a:gd name="T28" fmla="*/ 132 w 206"/>
                <a:gd name="T29" fmla="*/ 4 h 272"/>
                <a:gd name="T30" fmla="*/ 158 w 206"/>
                <a:gd name="T31" fmla="*/ 12 h 272"/>
                <a:gd name="T32" fmla="*/ 168 w 206"/>
                <a:gd name="T33" fmla="*/ 20 h 272"/>
                <a:gd name="T34" fmla="*/ 186 w 206"/>
                <a:gd name="T35" fmla="*/ 36 h 272"/>
                <a:gd name="T36" fmla="*/ 194 w 206"/>
                <a:gd name="T37" fmla="*/ 48 h 272"/>
                <a:gd name="T38" fmla="*/ 202 w 206"/>
                <a:gd name="T39" fmla="*/ 72 h 272"/>
                <a:gd name="T40" fmla="*/ 206 w 206"/>
                <a:gd name="T41" fmla="*/ 98 h 272"/>
                <a:gd name="T42" fmla="*/ 206 w 206"/>
                <a:gd name="T43" fmla="*/ 174 h 272"/>
                <a:gd name="T44" fmla="*/ 202 w 206"/>
                <a:gd name="T45" fmla="*/ 202 h 272"/>
                <a:gd name="T46" fmla="*/ 194 w 206"/>
                <a:gd name="T47" fmla="*/ 226 h 272"/>
                <a:gd name="T48" fmla="*/ 186 w 206"/>
                <a:gd name="T49" fmla="*/ 236 h 272"/>
                <a:gd name="T50" fmla="*/ 168 w 206"/>
                <a:gd name="T51" fmla="*/ 254 h 272"/>
                <a:gd name="T52" fmla="*/ 158 w 206"/>
                <a:gd name="T53" fmla="*/ 260 h 272"/>
                <a:gd name="T54" fmla="*/ 132 w 206"/>
                <a:gd name="T55" fmla="*/ 270 h 272"/>
                <a:gd name="T56" fmla="*/ 102 w 206"/>
                <a:gd name="T57" fmla="*/ 272 h 272"/>
                <a:gd name="T58" fmla="*/ 88 w 206"/>
                <a:gd name="T59" fmla="*/ 272 h 272"/>
                <a:gd name="T60" fmla="*/ 62 w 206"/>
                <a:gd name="T61" fmla="*/ 266 h 272"/>
                <a:gd name="T62" fmla="*/ 50 w 206"/>
                <a:gd name="T63" fmla="*/ 260 h 272"/>
                <a:gd name="T64" fmla="*/ 132 w 206"/>
                <a:gd name="T65" fmla="*/ 208 h 272"/>
                <a:gd name="T66" fmla="*/ 140 w 206"/>
                <a:gd name="T67" fmla="*/ 194 h 272"/>
                <a:gd name="T68" fmla="*/ 144 w 206"/>
                <a:gd name="T69" fmla="*/ 176 h 272"/>
                <a:gd name="T70" fmla="*/ 144 w 206"/>
                <a:gd name="T71" fmla="*/ 98 h 272"/>
                <a:gd name="T72" fmla="*/ 140 w 206"/>
                <a:gd name="T73" fmla="*/ 80 h 272"/>
                <a:gd name="T74" fmla="*/ 132 w 206"/>
                <a:gd name="T75" fmla="*/ 66 h 272"/>
                <a:gd name="T76" fmla="*/ 126 w 206"/>
                <a:gd name="T77" fmla="*/ 60 h 272"/>
                <a:gd name="T78" fmla="*/ 112 w 206"/>
                <a:gd name="T79" fmla="*/ 56 h 272"/>
                <a:gd name="T80" fmla="*/ 102 w 206"/>
                <a:gd name="T81" fmla="*/ 54 h 272"/>
                <a:gd name="T82" fmla="*/ 86 w 206"/>
                <a:gd name="T83" fmla="*/ 58 h 272"/>
                <a:gd name="T84" fmla="*/ 74 w 206"/>
                <a:gd name="T85" fmla="*/ 66 h 272"/>
                <a:gd name="T86" fmla="*/ 70 w 206"/>
                <a:gd name="T87" fmla="*/ 72 h 272"/>
                <a:gd name="T88" fmla="*/ 64 w 206"/>
                <a:gd name="T89" fmla="*/ 88 h 272"/>
                <a:gd name="T90" fmla="*/ 62 w 206"/>
                <a:gd name="T91" fmla="*/ 176 h 272"/>
                <a:gd name="T92" fmla="*/ 64 w 206"/>
                <a:gd name="T93" fmla="*/ 186 h 272"/>
                <a:gd name="T94" fmla="*/ 70 w 206"/>
                <a:gd name="T95" fmla="*/ 200 h 272"/>
                <a:gd name="T96" fmla="*/ 74 w 206"/>
                <a:gd name="T97" fmla="*/ 208 h 272"/>
                <a:gd name="T98" fmla="*/ 86 w 206"/>
                <a:gd name="T99" fmla="*/ 216 h 272"/>
                <a:gd name="T100" fmla="*/ 102 w 206"/>
                <a:gd name="T101" fmla="*/ 218 h 272"/>
                <a:gd name="T102" fmla="*/ 112 w 206"/>
                <a:gd name="T103" fmla="*/ 218 h 272"/>
                <a:gd name="T104" fmla="*/ 126 w 206"/>
                <a:gd name="T105" fmla="*/ 212 h 272"/>
                <a:gd name="T106" fmla="*/ 132 w 206"/>
                <a:gd name="T107" fmla="*/ 20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 h="272">
                  <a:moveTo>
                    <a:pt x="50" y="260"/>
                  </a:moveTo>
                  <a:lnTo>
                    <a:pt x="50" y="260"/>
                  </a:lnTo>
                  <a:lnTo>
                    <a:pt x="38" y="254"/>
                  </a:lnTo>
                  <a:lnTo>
                    <a:pt x="28" y="246"/>
                  </a:lnTo>
                  <a:lnTo>
                    <a:pt x="20" y="236"/>
                  </a:lnTo>
                  <a:lnTo>
                    <a:pt x="12" y="226"/>
                  </a:lnTo>
                  <a:lnTo>
                    <a:pt x="12" y="226"/>
                  </a:lnTo>
                  <a:lnTo>
                    <a:pt x="8" y="214"/>
                  </a:lnTo>
                  <a:lnTo>
                    <a:pt x="4" y="202"/>
                  </a:lnTo>
                  <a:lnTo>
                    <a:pt x="0" y="188"/>
                  </a:lnTo>
                  <a:lnTo>
                    <a:pt x="0" y="174"/>
                  </a:lnTo>
                  <a:lnTo>
                    <a:pt x="0" y="98"/>
                  </a:lnTo>
                  <a:lnTo>
                    <a:pt x="0" y="98"/>
                  </a:lnTo>
                  <a:lnTo>
                    <a:pt x="0" y="84"/>
                  </a:lnTo>
                  <a:lnTo>
                    <a:pt x="4" y="72"/>
                  </a:lnTo>
                  <a:lnTo>
                    <a:pt x="8" y="58"/>
                  </a:lnTo>
                  <a:lnTo>
                    <a:pt x="12" y="48"/>
                  </a:lnTo>
                  <a:lnTo>
                    <a:pt x="12" y="48"/>
                  </a:lnTo>
                  <a:lnTo>
                    <a:pt x="20" y="36"/>
                  </a:lnTo>
                  <a:lnTo>
                    <a:pt x="28" y="28"/>
                  </a:lnTo>
                  <a:lnTo>
                    <a:pt x="38" y="20"/>
                  </a:lnTo>
                  <a:lnTo>
                    <a:pt x="50" y="12"/>
                  </a:lnTo>
                  <a:lnTo>
                    <a:pt x="50" y="12"/>
                  </a:lnTo>
                  <a:lnTo>
                    <a:pt x="62" y="8"/>
                  </a:lnTo>
                  <a:lnTo>
                    <a:pt x="74" y="4"/>
                  </a:lnTo>
                  <a:lnTo>
                    <a:pt x="88" y="2"/>
                  </a:lnTo>
                  <a:lnTo>
                    <a:pt x="102" y="0"/>
                  </a:lnTo>
                  <a:lnTo>
                    <a:pt x="102" y="0"/>
                  </a:lnTo>
                  <a:lnTo>
                    <a:pt x="118" y="2"/>
                  </a:lnTo>
                  <a:lnTo>
                    <a:pt x="132" y="4"/>
                  </a:lnTo>
                  <a:lnTo>
                    <a:pt x="144" y="8"/>
                  </a:lnTo>
                  <a:lnTo>
                    <a:pt x="158" y="12"/>
                  </a:lnTo>
                  <a:lnTo>
                    <a:pt x="158" y="12"/>
                  </a:lnTo>
                  <a:lnTo>
                    <a:pt x="168" y="20"/>
                  </a:lnTo>
                  <a:lnTo>
                    <a:pt x="178" y="28"/>
                  </a:lnTo>
                  <a:lnTo>
                    <a:pt x="186" y="36"/>
                  </a:lnTo>
                  <a:lnTo>
                    <a:pt x="194" y="48"/>
                  </a:lnTo>
                  <a:lnTo>
                    <a:pt x="194" y="48"/>
                  </a:lnTo>
                  <a:lnTo>
                    <a:pt x="198" y="58"/>
                  </a:lnTo>
                  <a:lnTo>
                    <a:pt x="202" y="72"/>
                  </a:lnTo>
                  <a:lnTo>
                    <a:pt x="206" y="84"/>
                  </a:lnTo>
                  <a:lnTo>
                    <a:pt x="206" y="98"/>
                  </a:lnTo>
                  <a:lnTo>
                    <a:pt x="206" y="174"/>
                  </a:lnTo>
                  <a:lnTo>
                    <a:pt x="206" y="174"/>
                  </a:lnTo>
                  <a:lnTo>
                    <a:pt x="206" y="188"/>
                  </a:lnTo>
                  <a:lnTo>
                    <a:pt x="202" y="202"/>
                  </a:lnTo>
                  <a:lnTo>
                    <a:pt x="198" y="214"/>
                  </a:lnTo>
                  <a:lnTo>
                    <a:pt x="194" y="226"/>
                  </a:lnTo>
                  <a:lnTo>
                    <a:pt x="194" y="226"/>
                  </a:lnTo>
                  <a:lnTo>
                    <a:pt x="186" y="236"/>
                  </a:lnTo>
                  <a:lnTo>
                    <a:pt x="178" y="246"/>
                  </a:lnTo>
                  <a:lnTo>
                    <a:pt x="168" y="254"/>
                  </a:lnTo>
                  <a:lnTo>
                    <a:pt x="158" y="260"/>
                  </a:lnTo>
                  <a:lnTo>
                    <a:pt x="158" y="260"/>
                  </a:lnTo>
                  <a:lnTo>
                    <a:pt x="144" y="266"/>
                  </a:lnTo>
                  <a:lnTo>
                    <a:pt x="132" y="270"/>
                  </a:lnTo>
                  <a:lnTo>
                    <a:pt x="118" y="272"/>
                  </a:lnTo>
                  <a:lnTo>
                    <a:pt x="102" y="272"/>
                  </a:lnTo>
                  <a:lnTo>
                    <a:pt x="102" y="272"/>
                  </a:lnTo>
                  <a:lnTo>
                    <a:pt x="88" y="272"/>
                  </a:lnTo>
                  <a:lnTo>
                    <a:pt x="74" y="270"/>
                  </a:lnTo>
                  <a:lnTo>
                    <a:pt x="62" y="266"/>
                  </a:lnTo>
                  <a:lnTo>
                    <a:pt x="50" y="260"/>
                  </a:lnTo>
                  <a:lnTo>
                    <a:pt x="50" y="260"/>
                  </a:lnTo>
                  <a:close/>
                  <a:moveTo>
                    <a:pt x="132" y="208"/>
                  </a:moveTo>
                  <a:lnTo>
                    <a:pt x="132" y="208"/>
                  </a:lnTo>
                  <a:lnTo>
                    <a:pt x="138" y="200"/>
                  </a:lnTo>
                  <a:lnTo>
                    <a:pt x="140" y="194"/>
                  </a:lnTo>
                  <a:lnTo>
                    <a:pt x="142" y="186"/>
                  </a:lnTo>
                  <a:lnTo>
                    <a:pt x="144" y="176"/>
                  </a:lnTo>
                  <a:lnTo>
                    <a:pt x="144" y="98"/>
                  </a:lnTo>
                  <a:lnTo>
                    <a:pt x="144" y="98"/>
                  </a:lnTo>
                  <a:lnTo>
                    <a:pt x="142" y="88"/>
                  </a:lnTo>
                  <a:lnTo>
                    <a:pt x="140" y="80"/>
                  </a:lnTo>
                  <a:lnTo>
                    <a:pt x="138" y="72"/>
                  </a:lnTo>
                  <a:lnTo>
                    <a:pt x="132" y="66"/>
                  </a:lnTo>
                  <a:lnTo>
                    <a:pt x="132" y="66"/>
                  </a:lnTo>
                  <a:lnTo>
                    <a:pt x="126" y="60"/>
                  </a:lnTo>
                  <a:lnTo>
                    <a:pt x="120" y="58"/>
                  </a:lnTo>
                  <a:lnTo>
                    <a:pt x="112" y="56"/>
                  </a:lnTo>
                  <a:lnTo>
                    <a:pt x="102" y="54"/>
                  </a:lnTo>
                  <a:lnTo>
                    <a:pt x="102" y="54"/>
                  </a:lnTo>
                  <a:lnTo>
                    <a:pt x="94" y="56"/>
                  </a:lnTo>
                  <a:lnTo>
                    <a:pt x="86" y="58"/>
                  </a:lnTo>
                  <a:lnTo>
                    <a:pt x="80" y="60"/>
                  </a:lnTo>
                  <a:lnTo>
                    <a:pt x="74" y="66"/>
                  </a:lnTo>
                  <a:lnTo>
                    <a:pt x="74" y="66"/>
                  </a:lnTo>
                  <a:lnTo>
                    <a:pt x="70" y="72"/>
                  </a:lnTo>
                  <a:lnTo>
                    <a:pt x="66" y="80"/>
                  </a:lnTo>
                  <a:lnTo>
                    <a:pt x="64" y="88"/>
                  </a:lnTo>
                  <a:lnTo>
                    <a:pt x="62" y="98"/>
                  </a:lnTo>
                  <a:lnTo>
                    <a:pt x="62" y="176"/>
                  </a:lnTo>
                  <a:lnTo>
                    <a:pt x="62" y="176"/>
                  </a:lnTo>
                  <a:lnTo>
                    <a:pt x="64" y="186"/>
                  </a:lnTo>
                  <a:lnTo>
                    <a:pt x="66" y="194"/>
                  </a:lnTo>
                  <a:lnTo>
                    <a:pt x="70" y="200"/>
                  </a:lnTo>
                  <a:lnTo>
                    <a:pt x="74" y="208"/>
                  </a:lnTo>
                  <a:lnTo>
                    <a:pt x="74" y="208"/>
                  </a:lnTo>
                  <a:lnTo>
                    <a:pt x="80" y="212"/>
                  </a:lnTo>
                  <a:lnTo>
                    <a:pt x="86" y="216"/>
                  </a:lnTo>
                  <a:lnTo>
                    <a:pt x="94" y="218"/>
                  </a:lnTo>
                  <a:lnTo>
                    <a:pt x="102" y="218"/>
                  </a:lnTo>
                  <a:lnTo>
                    <a:pt x="102" y="218"/>
                  </a:lnTo>
                  <a:lnTo>
                    <a:pt x="112" y="218"/>
                  </a:lnTo>
                  <a:lnTo>
                    <a:pt x="120" y="216"/>
                  </a:lnTo>
                  <a:lnTo>
                    <a:pt x="126" y="212"/>
                  </a:lnTo>
                  <a:lnTo>
                    <a:pt x="132" y="208"/>
                  </a:lnTo>
                  <a:lnTo>
                    <a:pt x="132" y="208"/>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1" name="Freeform 17">
              <a:extLst>
                <a:ext uri="{FF2B5EF4-FFF2-40B4-BE49-F238E27FC236}">
                  <a16:creationId xmlns:a16="http://schemas.microsoft.com/office/drawing/2014/main" id="{6E9A0B1F-331C-4572-8BAB-300C5A675CC8}"/>
                </a:ext>
              </a:extLst>
            </p:cNvPr>
            <p:cNvSpPr>
              <a:spLocks/>
            </p:cNvSpPr>
            <p:nvPr userDrawn="1"/>
          </p:nvSpPr>
          <p:spPr bwMode="auto">
            <a:xfrm>
              <a:off x="8034338" y="2509838"/>
              <a:ext cx="298450" cy="419100"/>
            </a:xfrm>
            <a:custGeom>
              <a:avLst/>
              <a:gdLst>
                <a:gd name="T0" fmla="*/ 186 w 188"/>
                <a:gd name="T1" fmla="*/ 52 h 264"/>
                <a:gd name="T2" fmla="*/ 186 w 188"/>
                <a:gd name="T3" fmla="*/ 52 h 264"/>
                <a:gd name="T4" fmla="*/ 182 w 188"/>
                <a:gd name="T5" fmla="*/ 54 h 264"/>
                <a:gd name="T6" fmla="*/ 66 w 188"/>
                <a:gd name="T7" fmla="*/ 54 h 264"/>
                <a:gd name="T8" fmla="*/ 66 w 188"/>
                <a:gd name="T9" fmla="*/ 54 h 264"/>
                <a:gd name="T10" fmla="*/ 64 w 188"/>
                <a:gd name="T11" fmla="*/ 54 h 264"/>
                <a:gd name="T12" fmla="*/ 64 w 188"/>
                <a:gd name="T13" fmla="*/ 56 h 264"/>
                <a:gd name="T14" fmla="*/ 64 w 188"/>
                <a:gd name="T15" fmla="*/ 100 h 264"/>
                <a:gd name="T16" fmla="*/ 64 w 188"/>
                <a:gd name="T17" fmla="*/ 100 h 264"/>
                <a:gd name="T18" fmla="*/ 64 w 188"/>
                <a:gd name="T19" fmla="*/ 102 h 264"/>
                <a:gd name="T20" fmla="*/ 66 w 188"/>
                <a:gd name="T21" fmla="*/ 104 h 264"/>
                <a:gd name="T22" fmla="*/ 140 w 188"/>
                <a:gd name="T23" fmla="*/ 104 h 264"/>
                <a:gd name="T24" fmla="*/ 140 w 188"/>
                <a:gd name="T25" fmla="*/ 104 h 264"/>
                <a:gd name="T26" fmla="*/ 144 w 188"/>
                <a:gd name="T27" fmla="*/ 106 h 264"/>
                <a:gd name="T28" fmla="*/ 144 w 188"/>
                <a:gd name="T29" fmla="*/ 106 h 264"/>
                <a:gd name="T30" fmla="*/ 146 w 188"/>
                <a:gd name="T31" fmla="*/ 110 h 264"/>
                <a:gd name="T32" fmla="*/ 146 w 188"/>
                <a:gd name="T33" fmla="*/ 150 h 264"/>
                <a:gd name="T34" fmla="*/ 146 w 188"/>
                <a:gd name="T35" fmla="*/ 150 h 264"/>
                <a:gd name="T36" fmla="*/ 144 w 188"/>
                <a:gd name="T37" fmla="*/ 156 h 264"/>
                <a:gd name="T38" fmla="*/ 144 w 188"/>
                <a:gd name="T39" fmla="*/ 156 h 264"/>
                <a:gd name="T40" fmla="*/ 140 w 188"/>
                <a:gd name="T41" fmla="*/ 156 h 264"/>
                <a:gd name="T42" fmla="*/ 66 w 188"/>
                <a:gd name="T43" fmla="*/ 156 h 264"/>
                <a:gd name="T44" fmla="*/ 66 w 188"/>
                <a:gd name="T45" fmla="*/ 156 h 264"/>
                <a:gd name="T46" fmla="*/ 64 w 188"/>
                <a:gd name="T47" fmla="*/ 158 h 264"/>
                <a:gd name="T48" fmla="*/ 64 w 188"/>
                <a:gd name="T49" fmla="*/ 160 h 264"/>
                <a:gd name="T50" fmla="*/ 64 w 188"/>
                <a:gd name="T51" fmla="*/ 258 h 264"/>
                <a:gd name="T52" fmla="*/ 64 w 188"/>
                <a:gd name="T53" fmla="*/ 258 h 264"/>
                <a:gd name="T54" fmla="*/ 62 w 188"/>
                <a:gd name="T55" fmla="*/ 262 h 264"/>
                <a:gd name="T56" fmla="*/ 62 w 188"/>
                <a:gd name="T57" fmla="*/ 262 h 264"/>
                <a:gd name="T58" fmla="*/ 56 w 188"/>
                <a:gd name="T59" fmla="*/ 264 h 264"/>
                <a:gd name="T60" fmla="*/ 8 w 188"/>
                <a:gd name="T61" fmla="*/ 264 h 264"/>
                <a:gd name="T62" fmla="*/ 8 w 188"/>
                <a:gd name="T63" fmla="*/ 264 h 264"/>
                <a:gd name="T64" fmla="*/ 2 w 188"/>
                <a:gd name="T65" fmla="*/ 262 h 264"/>
                <a:gd name="T66" fmla="*/ 2 w 188"/>
                <a:gd name="T67" fmla="*/ 262 h 264"/>
                <a:gd name="T68" fmla="*/ 0 w 188"/>
                <a:gd name="T69" fmla="*/ 258 h 264"/>
                <a:gd name="T70" fmla="*/ 0 w 188"/>
                <a:gd name="T71" fmla="*/ 6 h 264"/>
                <a:gd name="T72" fmla="*/ 0 w 188"/>
                <a:gd name="T73" fmla="*/ 6 h 264"/>
                <a:gd name="T74" fmla="*/ 2 w 188"/>
                <a:gd name="T75" fmla="*/ 2 h 264"/>
                <a:gd name="T76" fmla="*/ 2 w 188"/>
                <a:gd name="T77" fmla="*/ 2 h 264"/>
                <a:gd name="T78" fmla="*/ 8 w 188"/>
                <a:gd name="T79" fmla="*/ 0 h 264"/>
                <a:gd name="T80" fmla="*/ 182 w 188"/>
                <a:gd name="T81" fmla="*/ 0 h 264"/>
                <a:gd name="T82" fmla="*/ 182 w 188"/>
                <a:gd name="T83" fmla="*/ 0 h 264"/>
                <a:gd name="T84" fmla="*/ 186 w 188"/>
                <a:gd name="T85" fmla="*/ 2 h 264"/>
                <a:gd name="T86" fmla="*/ 186 w 188"/>
                <a:gd name="T87" fmla="*/ 2 h 264"/>
                <a:gd name="T88" fmla="*/ 188 w 188"/>
                <a:gd name="T89" fmla="*/ 6 h 264"/>
                <a:gd name="T90" fmla="*/ 188 w 188"/>
                <a:gd name="T91" fmla="*/ 46 h 264"/>
                <a:gd name="T92" fmla="*/ 188 w 188"/>
                <a:gd name="T93" fmla="*/ 46 h 264"/>
                <a:gd name="T94" fmla="*/ 186 w 188"/>
                <a:gd name="T95" fmla="*/ 52 h 264"/>
                <a:gd name="T96" fmla="*/ 186 w 188"/>
                <a:gd name="T97" fmla="*/ 5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8" h="264">
                  <a:moveTo>
                    <a:pt x="186" y="52"/>
                  </a:moveTo>
                  <a:lnTo>
                    <a:pt x="186" y="52"/>
                  </a:lnTo>
                  <a:lnTo>
                    <a:pt x="182" y="54"/>
                  </a:lnTo>
                  <a:lnTo>
                    <a:pt x="66" y="54"/>
                  </a:lnTo>
                  <a:lnTo>
                    <a:pt x="66" y="54"/>
                  </a:lnTo>
                  <a:lnTo>
                    <a:pt x="64" y="54"/>
                  </a:lnTo>
                  <a:lnTo>
                    <a:pt x="64" y="56"/>
                  </a:lnTo>
                  <a:lnTo>
                    <a:pt x="64" y="100"/>
                  </a:lnTo>
                  <a:lnTo>
                    <a:pt x="64" y="100"/>
                  </a:lnTo>
                  <a:lnTo>
                    <a:pt x="64" y="102"/>
                  </a:lnTo>
                  <a:lnTo>
                    <a:pt x="66" y="104"/>
                  </a:lnTo>
                  <a:lnTo>
                    <a:pt x="140" y="104"/>
                  </a:lnTo>
                  <a:lnTo>
                    <a:pt x="140" y="104"/>
                  </a:lnTo>
                  <a:lnTo>
                    <a:pt x="144" y="106"/>
                  </a:lnTo>
                  <a:lnTo>
                    <a:pt x="144" y="106"/>
                  </a:lnTo>
                  <a:lnTo>
                    <a:pt x="146" y="110"/>
                  </a:lnTo>
                  <a:lnTo>
                    <a:pt x="146" y="150"/>
                  </a:lnTo>
                  <a:lnTo>
                    <a:pt x="146" y="150"/>
                  </a:lnTo>
                  <a:lnTo>
                    <a:pt x="144" y="156"/>
                  </a:lnTo>
                  <a:lnTo>
                    <a:pt x="144" y="156"/>
                  </a:lnTo>
                  <a:lnTo>
                    <a:pt x="140" y="156"/>
                  </a:lnTo>
                  <a:lnTo>
                    <a:pt x="66" y="156"/>
                  </a:lnTo>
                  <a:lnTo>
                    <a:pt x="66" y="156"/>
                  </a:lnTo>
                  <a:lnTo>
                    <a:pt x="64" y="158"/>
                  </a:lnTo>
                  <a:lnTo>
                    <a:pt x="64" y="160"/>
                  </a:lnTo>
                  <a:lnTo>
                    <a:pt x="64" y="258"/>
                  </a:lnTo>
                  <a:lnTo>
                    <a:pt x="64" y="258"/>
                  </a:lnTo>
                  <a:lnTo>
                    <a:pt x="62" y="262"/>
                  </a:lnTo>
                  <a:lnTo>
                    <a:pt x="62" y="262"/>
                  </a:lnTo>
                  <a:lnTo>
                    <a:pt x="56" y="264"/>
                  </a:lnTo>
                  <a:lnTo>
                    <a:pt x="8" y="264"/>
                  </a:lnTo>
                  <a:lnTo>
                    <a:pt x="8" y="264"/>
                  </a:lnTo>
                  <a:lnTo>
                    <a:pt x="2" y="262"/>
                  </a:lnTo>
                  <a:lnTo>
                    <a:pt x="2" y="262"/>
                  </a:lnTo>
                  <a:lnTo>
                    <a:pt x="0" y="258"/>
                  </a:lnTo>
                  <a:lnTo>
                    <a:pt x="0" y="6"/>
                  </a:lnTo>
                  <a:lnTo>
                    <a:pt x="0" y="6"/>
                  </a:lnTo>
                  <a:lnTo>
                    <a:pt x="2" y="2"/>
                  </a:lnTo>
                  <a:lnTo>
                    <a:pt x="2" y="2"/>
                  </a:lnTo>
                  <a:lnTo>
                    <a:pt x="8" y="0"/>
                  </a:lnTo>
                  <a:lnTo>
                    <a:pt x="182" y="0"/>
                  </a:lnTo>
                  <a:lnTo>
                    <a:pt x="182" y="0"/>
                  </a:lnTo>
                  <a:lnTo>
                    <a:pt x="186" y="2"/>
                  </a:lnTo>
                  <a:lnTo>
                    <a:pt x="186" y="2"/>
                  </a:lnTo>
                  <a:lnTo>
                    <a:pt x="188" y="6"/>
                  </a:lnTo>
                  <a:lnTo>
                    <a:pt x="188" y="46"/>
                  </a:lnTo>
                  <a:lnTo>
                    <a:pt x="188" y="46"/>
                  </a:lnTo>
                  <a:lnTo>
                    <a:pt x="186" y="52"/>
                  </a:lnTo>
                  <a:lnTo>
                    <a:pt x="186" y="5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2" name="Freeform 18">
              <a:extLst>
                <a:ext uri="{FF2B5EF4-FFF2-40B4-BE49-F238E27FC236}">
                  <a16:creationId xmlns:a16="http://schemas.microsoft.com/office/drawing/2014/main" id="{437907BB-E989-4E79-A12B-2D9806D75C7F}"/>
                </a:ext>
              </a:extLst>
            </p:cNvPr>
            <p:cNvSpPr>
              <a:spLocks/>
            </p:cNvSpPr>
            <p:nvPr userDrawn="1"/>
          </p:nvSpPr>
          <p:spPr bwMode="auto">
            <a:xfrm>
              <a:off x="8396288" y="2509838"/>
              <a:ext cx="298450" cy="419100"/>
            </a:xfrm>
            <a:custGeom>
              <a:avLst/>
              <a:gdLst>
                <a:gd name="T0" fmla="*/ 186 w 188"/>
                <a:gd name="T1" fmla="*/ 52 h 264"/>
                <a:gd name="T2" fmla="*/ 186 w 188"/>
                <a:gd name="T3" fmla="*/ 52 h 264"/>
                <a:gd name="T4" fmla="*/ 180 w 188"/>
                <a:gd name="T5" fmla="*/ 54 h 264"/>
                <a:gd name="T6" fmla="*/ 64 w 188"/>
                <a:gd name="T7" fmla="*/ 54 h 264"/>
                <a:gd name="T8" fmla="*/ 64 w 188"/>
                <a:gd name="T9" fmla="*/ 54 h 264"/>
                <a:gd name="T10" fmla="*/ 62 w 188"/>
                <a:gd name="T11" fmla="*/ 54 h 264"/>
                <a:gd name="T12" fmla="*/ 62 w 188"/>
                <a:gd name="T13" fmla="*/ 56 h 264"/>
                <a:gd name="T14" fmla="*/ 62 w 188"/>
                <a:gd name="T15" fmla="*/ 100 h 264"/>
                <a:gd name="T16" fmla="*/ 62 w 188"/>
                <a:gd name="T17" fmla="*/ 100 h 264"/>
                <a:gd name="T18" fmla="*/ 62 w 188"/>
                <a:gd name="T19" fmla="*/ 102 h 264"/>
                <a:gd name="T20" fmla="*/ 64 w 188"/>
                <a:gd name="T21" fmla="*/ 104 h 264"/>
                <a:gd name="T22" fmla="*/ 138 w 188"/>
                <a:gd name="T23" fmla="*/ 104 h 264"/>
                <a:gd name="T24" fmla="*/ 138 w 188"/>
                <a:gd name="T25" fmla="*/ 104 h 264"/>
                <a:gd name="T26" fmla="*/ 142 w 188"/>
                <a:gd name="T27" fmla="*/ 106 h 264"/>
                <a:gd name="T28" fmla="*/ 142 w 188"/>
                <a:gd name="T29" fmla="*/ 106 h 264"/>
                <a:gd name="T30" fmla="*/ 144 w 188"/>
                <a:gd name="T31" fmla="*/ 110 h 264"/>
                <a:gd name="T32" fmla="*/ 144 w 188"/>
                <a:gd name="T33" fmla="*/ 150 h 264"/>
                <a:gd name="T34" fmla="*/ 144 w 188"/>
                <a:gd name="T35" fmla="*/ 150 h 264"/>
                <a:gd name="T36" fmla="*/ 142 w 188"/>
                <a:gd name="T37" fmla="*/ 156 h 264"/>
                <a:gd name="T38" fmla="*/ 142 w 188"/>
                <a:gd name="T39" fmla="*/ 156 h 264"/>
                <a:gd name="T40" fmla="*/ 138 w 188"/>
                <a:gd name="T41" fmla="*/ 156 h 264"/>
                <a:gd name="T42" fmla="*/ 64 w 188"/>
                <a:gd name="T43" fmla="*/ 156 h 264"/>
                <a:gd name="T44" fmla="*/ 64 w 188"/>
                <a:gd name="T45" fmla="*/ 156 h 264"/>
                <a:gd name="T46" fmla="*/ 62 w 188"/>
                <a:gd name="T47" fmla="*/ 158 h 264"/>
                <a:gd name="T48" fmla="*/ 62 w 188"/>
                <a:gd name="T49" fmla="*/ 160 h 264"/>
                <a:gd name="T50" fmla="*/ 62 w 188"/>
                <a:gd name="T51" fmla="*/ 208 h 264"/>
                <a:gd name="T52" fmla="*/ 62 w 188"/>
                <a:gd name="T53" fmla="*/ 208 h 264"/>
                <a:gd name="T54" fmla="*/ 62 w 188"/>
                <a:gd name="T55" fmla="*/ 210 h 264"/>
                <a:gd name="T56" fmla="*/ 64 w 188"/>
                <a:gd name="T57" fmla="*/ 210 h 264"/>
                <a:gd name="T58" fmla="*/ 180 w 188"/>
                <a:gd name="T59" fmla="*/ 210 h 264"/>
                <a:gd name="T60" fmla="*/ 180 w 188"/>
                <a:gd name="T61" fmla="*/ 210 h 264"/>
                <a:gd name="T62" fmla="*/ 186 w 188"/>
                <a:gd name="T63" fmla="*/ 212 h 264"/>
                <a:gd name="T64" fmla="*/ 186 w 188"/>
                <a:gd name="T65" fmla="*/ 212 h 264"/>
                <a:gd name="T66" fmla="*/ 188 w 188"/>
                <a:gd name="T67" fmla="*/ 218 h 264"/>
                <a:gd name="T68" fmla="*/ 188 w 188"/>
                <a:gd name="T69" fmla="*/ 258 h 264"/>
                <a:gd name="T70" fmla="*/ 188 w 188"/>
                <a:gd name="T71" fmla="*/ 258 h 264"/>
                <a:gd name="T72" fmla="*/ 186 w 188"/>
                <a:gd name="T73" fmla="*/ 262 h 264"/>
                <a:gd name="T74" fmla="*/ 186 w 188"/>
                <a:gd name="T75" fmla="*/ 262 h 264"/>
                <a:gd name="T76" fmla="*/ 180 w 188"/>
                <a:gd name="T77" fmla="*/ 264 h 264"/>
                <a:gd name="T78" fmla="*/ 6 w 188"/>
                <a:gd name="T79" fmla="*/ 264 h 264"/>
                <a:gd name="T80" fmla="*/ 6 w 188"/>
                <a:gd name="T81" fmla="*/ 264 h 264"/>
                <a:gd name="T82" fmla="*/ 2 w 188"/>
                <a:gd name="T83" fmla="*/ 262 h 264"/>
                <a:gd name="T84" fmla="*/ 2 w 188"/>
                <a:gd name="T85" fmla="*/ 262 h 264"/>
                <a:gd name="T86" fmla="*/ 0 w 188"/>
                <a:gd name="T87" fmla="*/ 258 h 264"/>
                <a:gd name="T88" fmla="*/ 0 w 188"/>
                <a:gd name="T89" fmla="*/ 6 h 264"/>
                <a:gd name="T90" fmla="*/ 0 w 188"/>
                <a:gd name="T91" fmla="*/ 6 h 264"/>
                <a:gd name="T92" fmla="*/ 2 w 188"/>
                <a:gd name="T93" fmla="*/ 2 h 264"/>
                <a:gd name="T94" fmla="*/ 2 w 188"/>
                <a:gd name="T95" fmla="*/ 2 h 264"/>
                <a:gd name="T96" fmla="*/ 6 w 188"/>
                <a:gd name="T97" fmla="*/ 0 h 264"/>
                <a:gd name="T98" fmla="*/ 180 w 188"/>
                <a:gd name="T99" fmla="*/ 0 h 264"/>
                <a:gd name="T100" fmla="*/ 180 w 188"/>
                <a:gd name="T101" fmla="*/ 0 h 264"/>
                <a:gd name="T102" fmla="*/ 186 w 188"/>
                <a:gd name="T103" fmla="*/ 2 h 264"/>
                <a:gd name="T104" fmla="*/ 186 w 188"/>
                <a:gd name="T105" fmla="*/ 2 h 264"/>
                <a:gd name="T106" fmla="*/ 188 w 188"/>
                <a:gd name="T107" fmla="*/ 6 h 264"/>
                <a:gd name="T108" fmla="*/ 188 w 188"/>
                <a:gd name="T109" fmla="*/ 46 h 264"/>
                <a:gd name="T110" fmla="*/ 188 w 188"/>
                <a:gd name="T111" fmla="*/ 46 h 264"/>
                <a:gd name="T112" fmla="*/ 186 w 188"/>
                <a:gd name="T113" fmla="*/ 52 h 264"/>
                <a:gd name="T114" fmla="*/ 186 w 188"/>
                <a:gd name="T115" fmla="*/ 5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8" h="264">
                  <a:moveTo>
                    <a:pt x="186" y="52"/>
                  </a:moveTo>
                  <a:lnTo>
                    <a:pt x="186" y="52"/>
                  </a:lnTo>
                  <a:lnTo>
                    <a:pt x="180" y="54"/>
                  </a:lnTo>
                  <a:lnTo>
                    <a:pt x="64" y="54"/>
                  </a:lnTo>
                  <a:lnTo>
                    <a:pt x="64" y="54"/>
                  </a:lnTo>
                  <a:lnTo>
                    <a:pt x="62" y="54"/>
                  </a:lnTo>
                  <a:lnTo>
                    <a:pt x="62" y="56"/>
                  </a:lnTo>
                  <a:lnTo>
                    <a:pt x="62" y="100"/>
                  </a:lnTo>
                  <a:lnTo>
                    <a:pt x="62" y="100"/>
                  </a:lnTo>
                  <a:lnTo>
                    <a:pt x="62" y="102"/>
                  </a:lnTo>
                  <a:lnTo>
                    <a:pt x="64" y="104"/>
                  </a:lnTo>
                  <a:lnTo>
                    <a:pt x="138" y="104"/>
                  </a:lnTo>
                  <a:lnTo>
                    <a:pt x="138" y="104"/>
                  </a:lnTo>
                  <a:lnTo>
                    <a:pt x="142" y="106"/>
                  </a:lnTo>
                  <a:lnTo>
                    <a:pt x="142" y="106"/>
                  </a:lnTo>
                  <a:lnTo>
                    <a:pt x="144" y="110"/>
                  </a:lnTo>
                  <a:lnTo>
                    <a:pt x="144" y="150"/>
                  </a:lnTo>
                  <a:lnTo>
                    <a:pt x="144" y="150"/>
                  </a:lnTo>
                  <a:lnTo>
                    <a:pt x="142" y="156"/>
                  </a:lnTo>
                  <a:lnTo>
                    <a:pt x="142" y="156"/>
                  </a:lnTo>
                  <a:lnTo>
                    <a:pt x="138" y="156"/>
                  </a:lnTo>
                  <a:lnTo>
                    <a:pt x="64" y="156"/>
                  </a:lnTo>
                  <a:lnTo>
                    <a:pt x="64" y="156"/>
                  </a:lnTo>
                  <a:lnTo>
                    <a:pt x="62" y="158"/>
                  </a:lnTo>
                  <a:lnTo>
                    <a:pt x="62" y="160"/>
                  </a:lnTo>
                  <a:lnTo>
                    <a:pt x="62" y="208"/>
                  </a:lnTo>
                  <a:lnTo>
                    <a:pt x="62" y="208"/>
                  </a:lnTo>
                  <a:lnTo>
                    <a:pt x="62" y="210"/>
                  </a:lnTo>
                  <a:lnTo>
                    <a:pt x="64" y="210"/>
                  </a:lnTo>
                  <a:lnTo>
                    <a:pt x="180" y="210"/>
                  </a:lnTo>
                  <a:lnTo>
                    <a:pt x="180" y="210"/>
                  </a:lnTo>
                  <a:lnTo>
                    <a:pt x="186" y="212"/>
                  </a:lnTo>
                  <a:lnTo>
                    <a:pt x="186" y="212"/>
                  </a:lnTo>
                  <a:lnTo>
                    <a:pt x="188" y="218"/>
                  </a:lnTo>
                  <a:lnTo>
                    <a:pt x="188" y="258"/>
                  </a:lnTo>
                  <a:lnTo>
                    <a:pt x="188" y="258"/>
                  </a:lnTo>
                  <a:lnTo>
                    <a:pt x="186" y="262"/>
                  </a:lnTo>
                  <a:lnTo>
                    <a:pt x="186" y="262"/>
                  </a:lnTo>
                  <a:lnTo>
                    <a:pt x="180" y="264"/>
                  </a:lnTo>
                  <a:lnTo>
                    <a:pt x="6" y="264"/>
                  </a:lnTo>
                  <a:lnTo>
                    <a:pt x="6" y="264"/>
                  </a:lnTo>
                  <a:lnTo>
                    <a:pt x="2" y="262"/>
                  </a:lnTo>
                  <a:lnTo>
                    <a:pt x="2" y="262"/>
                  </a:lnTo>
                  <a:lnTo>
                    <a:pt x="0" y="258"/>
                  </a:lnTo>
                  <a:lnTo>
                    <a:pt x="0" y="6"/>
                  </a:lnTo>
                  <a:lnTo>
                    <a:pt x="0" y="6"/>
                  </a:lnTo>
                  <a:lnTo>
                    <a:pt x="2" y="2"/>
                  </a:lnTo>
                  <a:lnTo>
                    <a:pt x="2" y="2"/>
                  </a:lnTo>
                  <a:lnTo>
                    <a:pt x="6" y="0"/>
                  </a:lnTo>
                  <a:lnTo>
                    <a:pt x="180" y="0"/>
                  </a:lnTo>
                  <a:lnTo>
                    <a:pt x="180" y="0"/>
                  </a:lnTo>
                  <a:lnTo>
                    <a:pt x="186" y="2"/>
                  </a:lnTo>
                  <a:lnTo>
                    <a:pt x="186" y="2"/>
                  </a:lnTo>
                  <a:lnTo>
                    <a:pt x="188" y="6"/>
                  </a:lnTo>
                  <a:lnTo>
                    <a:pt x="188" y="46"/>
                  </a:lnTo>
                  <a:lnTo>
                    <a:pt x="188" y="46"/>
                  </a:lnTo>
                  <a:lnTo>
                    <a:pt x="186" y="52"/>
                  </a:lnTo>
                  <a:lnTo>
                    <a:pt x="186" y="5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3" name="Freeform 19">
              <a:extLst>
                <a:ext uri="{FF2B5EF4-FFF2-40B4-BE49-F238E27FC236}">
                  <a16:creationId xmlns:a16="http://schemas.microsoft.com/office/drawing/2014/main" id="{CE8BD615-57CE-460F-BDDA-3806575E286C}"/>
                </a:ext>
              </a:extLst>
            </p:cNvPr>
            <p:cNvSpPr>
              <a:spLocks/>
            </p:cNvSpPr>
            <p:nvPr userDrawn="1"/>
          </p:nvSpPr>
          <p:spPr bwMode="auto">
            <a:xfrm>
              <a:off x="8755063" y="2503488"/>
              <a:ext cx="319087" cy="431800"/>
            </a:xfrm>
            <a:custGeom>
              <a:avLst/>
              <a:gdLst>
                <a:gd name="T0" fmla="*/ 36 w 201"/>
                <a:gd name="T1" fmla="*/ 256 h 272"/>
                <a:gd name="T2" fmla="*/ 12 w 201"/>
                <a:gd name="T3" fmla="*/ 232 h 272"/>
                <a:gd name="T4" fmla="*/ 2 w 201"/>
                <a:gd name="T5" fmla="*/ 212 h 272"/>
                <a:gd name="T6" fmla="*/ 0 w 201"/>
                <a:gd name="T7" fmla="*/ 184 h 272"/>
                <a:gd name="T8" fmla="*/ 2 w 201"/>
                <a:gd name="T9" fmla="*/ 180 h 272"/>
                <a:gd name="T10" fmla="*/ 54 w 201"/>
                <a:gd name="T11" fmla="*/ 178 h 272"/>
                <a:gd name="T12" fmla="*/ 62 w 201"/>
                <a:gd name="T13" fmla="*/ 182 h 272"/>
                <a:gd name="T14" fmla="*/ 62 w 201"/>
                <a:gd name="T15" fmla="*/ 192 h 272"/>
                <a:gd name="T16" fmla="*/ 74 w 201"/>
                <a:gd name="T17" fmla="*/ 208 h 272"/>
                <a:gd name="T18" fmla="*/ 88 w 201"/>
                <a:gd name="T19" fmla="*/ 216 h 272"/>
                <a:gd name="T20" fmla="*/ 104 w 201"/>
                <a:gd name="T21" fmla="*/ 218 h 272"/>
                <a:gd name="T22" fmla="*/ 130 w 201"/>
                <a:gd name="T23" fmla="*/ 210 h 272"/>
                <a:gd name="T24" fmla="*/ 138 w 201"/>
                <a:gd name="T25" fmla="*/ 194 h 272"/>
                <a:gd name="T26" fmla="*/ 136 w 201"/>
                <a:gd name="T27" fmla="*/ 184 h 272"/>
                <a:gd name="T28" fmla="*/ 128 w 201"/>
                <a:gd name="T29" fmla="*/ 178 h 272"/>
                <a:gd name="T30" fmla="*/ 86 w 201"/>
                <a:gd name="T31" fmla="*/ 162 h 272"/>
                <a:gd name="T32" fmla="*/ 44 w 201"/>
                <a:gd name="T33" fmla="*/ 144 h 272"/>
                <a:gd name="T34" fmla="*/ 14 w 201"/>
                <a:gd name="T35" fmla="*/ 118 h 272"/>
                <a:gd name="T36" fmla="*/ 4 w 201"/>
                <a:gd name="T37" fmla="*/ 100 h 272"/>
                <a:gd name="T38" fmla="*/ 0 w 201"/>
                <a:gd name="T39" fmla="*/ 78 h 272"/>
                <a:gd name="T40" fmla="*/ 8 w 201"/>
                <a:gd name="T41" fmla="*/ 46 h 272"/>
                <a:gd name="T42" fmla="*/ 20 w 201"/>
                <a:gd name="T43" fmla="*/ 28 h 272"/>
                <a:gd name="T44" fmla="*/ 46 w 201"/>
                <a:gd name="T45" fmla="*/ 10 h 272"/>
                <a:gd name="T46" fmla="*/ 70 w 201"/>
                <a:gd name="T47" fmla="*/ 2 h 272"/>
                <a:gd name="T48" fmla="*/ 96 w 201"/>
                <a:gd name="T49" fmla="*/ 0 h 272"/>
                <a:gd name="T50" fmla="*/ 136 w 201"/>
                <a:gd name="T51" fmla="*/ 6 h 272"/>
                <a:gd name="T52" fmla="*/ 160 w 201"/>
                <a:gd name="T53" fmla="*/ 18 h 272"/>
                <a:gd name="T54" fmla="*/ 186 w 201"/>
                <a:gd name="T55" fmla="*/ 42 h 272"/>
                <a:gd name="T56" fmla="*/ 197 w 201"/>
                <a:gd name="T57" fmla="*/ 62 h 272"/>
                <a:gd name="T58" fmla="*/ 199 w 201"/>
                <a:gd name="T59" fmla="*/ 88 h 272"/>
                <a:gd name="T60" fmla="*/ 197 w 201"/>
                <a:gd name="T61" fmla="*/ 94 h 272"/>
                <a:gd name="T62" fmla="*/ 144 w 201"/>
                <a:gd name="T63" fmla="*/ 96 h 272"/>
                <a:gd name="T64" fmla="*/ 136 w 201"/>
                <a:gd name="T65" fmla="*/ 92 h 272"/>
                <a:gd name="T66" fmla="*/ 136 w 201"/>
                <a:gd name="T67" fmla="*/ 82 h 272"/>
                <a:gd name="T68" fmla="*/ 126 w 201"/>
                <a:gd name="T69" fmla="*/ 64 h 272"/>
                <a:gd name="T70" fmla="*/ 112 w 201"/>
                <a:gd name="T71" fmla="*/ 56 h 272"/>
                <a:gd name="T72" fmla="*/ 94 w 201"/>
                <a:gd name="T73" fmla="*/ 54 h 272"/>
                <a:gd name="T74" fmla="*/ 70 w 201"/>
                <a:gd name="T75" fmla="*/ 60 h 272"/>
                <a:gd name="T76" fmla="*/ 62 w 201"/>
                <a:gd name="T77" fmla="*/ 78 h 272"/>
                <a:gd name="T78" fmla="*/ 68 w 201"/>
                <a:gd name="T79" fmla="*/ 92 h 272"/>
                <a:gd name="T80" fmla="*/ 84 w 201"/>
                <a:gd name="T81" fmla="*/ 102 h 272"/>
                <a:gd name="T82" fmla="*/ 160 w 201"/>
                <a:gd name="T83" fmla="*/ 130 h 272"/>
                <a:gd name="T84" fmla="*/ 188 w 201"/>
                <a:gd name="T85" fmla="*/ 152 h 272"/>
                <a:gd name="T86" fmla="*/ 199 w 201"/>
                <a:gd name="T87" fmla="*/ 170 h 272"/>
                <a:gd name="T88" fmla="*/ 201 w 201"/>
                <a:gd name="T89" fmla="*/ 192 h 272"/>
                <a:gd name="T90" fmla="*/ 195 w 201"/>
                <a:gd name="T91" fmla="*/ 224 h 272"/>
                <a:gd name="T92" fmla="*/ 180 w 201"/>
                <a:gd name="T93" fmla="*/ 242 h 272"/>
                <a:gd name="T94" fmla="*/ 152 w 201"/>
                <a:gd name="T95" fmla="*/ 262 h 272"/>
                <a:gd name="T96" fmla="*/ 128 w 201"/>
                <a:gd name="T97" fmla="*/ 268 h 272"/>
                <a:gd name="T98" fmla="*/ 100 w 201"/>
                <a:gd name="T99" fmla="*/ 272 h 272"/>
                <a:gd name="T100" fmla="*/ 60 w 201"/>
                <a:gd name="T101" fmla="*/ 26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1" h="272">
                  <a:moveTo>
                    <a:pt x="48" y="262"/>
                  </a:moveTo>
                  <a:lnTo>
                    <a:pt x="48" y="262"/>
                  </a:lnTo>
                  <a:lnTo>
                    <a:pt x="36" y="256"/>
                  </a:lnTo>
                  <a:lnTo>
                    <a:pt x="26" y="250"/>
                  </a:lnTo>
                  <a:lnTo>
                    <a:pt x="18" y="242"/>
                  </a:lnTo>
                  <a:lnTo>
                    <a:pt x="12" y="232"/>
                  </a:lnTo>
                  <a:lnTo>
                    <a:pt x="12" y="232"/>
                  </a:lnTo>
                  <a:lnTo>
                    <a:pt x="6" y="222"/>
                  </a:lnTo>
                  <a:lnTo>
                    <a:pt x="2" y="212"/>
                  </a:lnTo>
                  <a:lnTo>
                    <a:pt x="0" y="202"/>
                  </a:lnTo>
                  <a:lnTo>
                    <a:pt x="0" y="190"/>
                  </a:lnTo>
                  <a:lnTo>
                    <a:pt x="0" y="184"/>
                  </a:lnTo>
                  <a:lnTo>
                    <a:pt x="0" y="184"/>
                  </a:lnTo>
                  <a:lnTo>
                    <a:pt x="2" y="180"/>
                  </a:lnTo>
                  <a:lnTo>
                    <a:pt x="2" y="180"/>
                  </a:lnTo>
                  <a:lnTo>
                    <a:pt x="6" y="178"/>
                  </a:lnTo>
                  <a:lnTo>
                    <a:pt x="54" y="178"/>
                  </a:lnTo>
                  <a:lnTo>
                    <a:pt x="54" y="178"/>
                  </a:lnTo>
                  <a:lnTo>
                    <a:pt x="60" y="178"/>
                  </a:lnTo>
                  <a:lnTo>
                    <a:pt x="60" y="178"/>
                  </a:lnTo>
                  <a:lnTo>
                    <a:pt x="62" y="182"/>
                  </a:lnTo>
                  <a:lnTo>
                    <a:pt x="62" y="186"/>
                  </a:lnTo>
                  <a:lnTo>
                    <a:pt x="62" y="186"/>
                  </a:lnTo>
                  <a:lnTo>
                    <a:pt x="62" y="192"/>
                  </a:lnTo>
                  <a:lnTo>
                    <a:pt x="64" y="198"/>
                  </a:lnTo>
                  <a:lnTo>
                    <a:pt x="68" y="204"/>
                  </a:lnTo>
                  <a:lnTo>
                    <a:pt x="74" y="208"/>
                  </a:lnTo>
                  <a:lnTo>
                    <a:pt x="74" y="208"/>
                  </a:lnTo>
                  <a:lnTo>
                    <a:pt x="80" y="212"/>
                  </a:lnTo>
                  <a:lnTo>
                    <a:pt x="88" y="216"/>
                  </a:lnTo>
                  <a:lnTo>
                    <a:pt x="96" y="218"/>
                  </a:lnTo>
                  <a:lnTo>
                    <a:pt x="104" y="218"/>
                  </a:lnTo>
                  <a:lnTo>
                    <a:pt x="104" y="218"/>
                  </a:lnTo>
                  <a:lnTo>
                    <a:pt x="120" y="216"/>
                  </a:lnTo>
                  <a:lnTo>
                    <a:pt x="126" y="214"/>
                  </a:lnTo>
                  <a:lnTo>
                    <a:pt x="130" y="210"/>
                  </a:lnTo>
                  <a:lnTo>
                    <a:pt x="130" y="210"/>
                  </a:lnTo>
                  <a:lnTo>
                    <a:pt x="136" y="202"/>
                  </a:lnTo>
                  <a:lnTo>
                    <a:pt x="138" y="194"/>
                  </a:lnTo>
                  <a:lnTo>
                    <a:pt x="138" y="194"/>
                  </a:lnTo>
                  <a:lnTo>
                    <a:pt x="136" y="188"/>
                  </a:lnTo>
                  <a:lnTo>
                    <a:pt x="136" y="184"/>
                  </a:lnTo>
                  <a:lnTo>
                    <a:pt x="132" y="180"/>
                  </a:lnTo>
                  <a:lnTo>
                    <a:pt x="128" y="178"/>
                  </a:lnTo>
                  <a:lnTo>
                    <a:pt x="128" y="178"/>
                  </a:lnTo>
                  <a:lnTo>
                    <a:pt x="116" y="172"/>
                  </a:lnTo>
                  <a:lnTo>
                    <a:pt x="96" y="164"/>
                  </a:lnTo>
                  <a:lnTo>
                    <a:pt x="86" y="162"/>
                  </a:lnTo>
                  <a:lnTo>
                    <a:pt x="86" y="162"/>
                  </a:lnTo>
                  <a:lnTo>
                    <a:pt x="64" y="154"/>
                  </a:lnTo>
                  <a:lnTo>
                    <a:pt x="44" y="144"/>
                  </a:lnTo>
                  <a:lnTo>
                    <a:pt x="44" y="144"/>
                  </a:lnTo>
                  <a:lnTo>
                    <a:pt x="28" y="134"/>
                  </a:lnTo>
                  <a:lnTo>
                    <a:pt x="14" y="118"/>
                  </a:lnTo>
                  <a:lnTo>
                    <a:pt x="14" y="118"/>
                  </a:lnTo>
                  <a:lnTo>
                    <a:pt x="8" y="110"/>
                  </a:lnTo>
                  <a:lnTo>
                    <a:pt x="4" y="100"/>
                  </a:lnTo>
                  <a:lnTo>
                    <a:pt x="2" y="90"/>
                  </a:lnTo>
                  <a:lnTo>
                    <a:pt x="0" y="78"/>
                  </a:lnTo>
                  <a:lnTo>
                    <a:pt x="0" y="78"/>
                  </a:lnTo>
                  <a:lnTo>
                    <a:pt x="2" y="66"/>
                  </a:lnTo>
                  <a:lnTo>
                    <a:pt x="4" y="56"/>
                  </a:lnTo>
                  <a:lnTo>
                    <a:pt x="8" y="46"/>
                  </a:lnTo>
                  <a:lnTo>
                    <a:pt x="12" y="38"/>
                  </a:lnTo>
                  <a:lnTo>
                    <a:pt x="12" y="38"/>
                  </a:lnTo>
                  <a:lnTo>
                    <a:pt x="20" y="28"/>
                  </a:lnTo>
                  <a:lnTo>
                    <a:pt x="28" y="22"/>
                  </a:lnTo>
                  <a:lnTo>
                    <a:pt x="36" y="16"/>
                  </a:lnTo>
                  <a:lnTo>
                    <a:pt x="46" y="10"/>
                  </a:lnTo>
                  <a:lnTo>
                    <a:pt x="46" y="10"/>
                  </a:lnTo>
                  <a:lnTo>
                    <a:pt x="58" y="6"/>
                  </a:lnTo>
                  <a:lnTo>
                    <a:pt x="70" y="2"/>
                  </a:lnTo>
                  <a:lnTo>
                    <a:pt x="82" y="2"/>
                  </a:lnTo>
                  <a:lnTo>
                    <a:pt x="96" y="0"/>
                  </a:lnTo>
                  <a:lnTo>
                    <a:pt x="96" y="0"/>
                  </a:lnTo>
                  <a:lnTo>
                    <a:pt x="110" y="2"/>
                  </a:lnTo>
                  <a:lnTo>
                    <a:pt x="124" y="4"/>
                  </a:lnTo>
                  <a:lnTo>
                    <a:pt x="136" y="6"/>
                  </a:lnTo>
                  <a:lnTo>
                    <a:pt x="148" y="12"/>
                  </a:lnTo>
                  <a:lnTo>
                    <a:pt x="148" y="12"/>
                  </a:lnTo>
                  <a:lnTo>
                    <a:pt x="160" y="18"/>
                  </a:lnTo>
                  <a:lnTo>
                    <a:pt x="170" y="24"/>
                  </a:lnTo>
                  <a:lnTo>
                    <a:pt x="178" y="32"/>
                  </a:lnTo>
                  <a:lnTo>
                    <a:pt x="186" y="42"/>
                  </a:lnTo>
                  <a:lnTo>
                    <a:pt x="186" y="42"/>
                  </a:lnTo>
                  <a:lnTo>
                    <a:pt x="190" y="52"/>
                  </a:lnTo>
                  <a:lnTo>
                    <a:pt x="197" y="62"/>
                  </a:lnTo>
                  <a:lnTo>
                    <a:pt x="199" y="74"/>
                  </a:lnTo>
                  <a:lnTo>
                    <a:pt x="199" y="86"/>
                  </a:lnTo>
                  <a:lnTo>
                    <a:pt x="199" y="88"/>
                  </a:lnTo>
                  <a:lnTo>
                    <a:pt x="199" y="88"/>
                  </a:lnTo>
                  <a:lnTo>
                    <a:pt x="197" y="94"/>
                  </a:lnTo>
                  <a:lnTo>
                    <a:pt x="197" y="94"/>
                  </a:lnTo>
                  <a:lnTo>
                    <a:pt x="193" y="96"/>
                  </a:lnTo>
                  <a:lnTo>
                    <a:pt x="144" y="96"/>
                  </a:lnTo>
                  <a:lnTo>
                    <a:pt x="144" y="96"/>
                  </a:lnTo>
                  <a:lnTo>
                    <a:pt x="138" y="94"/>
                  </a:lnTo>
                  <a:lnTo>
                    <a:pt x="138" y="94"/>
                  </a:lnTo>
                  <a:lnTo>
                    <a:pt x="136" y="92"/>
                  </a:lnTo>
                  <a:lnTo>
                    <a:pt x="136" y="88"/>
                  </a:lnTo>
                  <a:lnTo>
                    <a:pt x="136" y="88"/>
                  </a:lnTo>
                  <a:lnTo>
                    <a:pt x="136" y="82"/>
                  </a:lnTo>
                  <a:lnTo>
                    <a:pt x="134" y="76"/>
                  </a:lnTo>
                  <a:lnTo>
                    <a:pt x="130" y="70"/>
                  </a:lnTo>
                  <a:lnTo>
                    <a:pt x="126" y="64"/>
                  </a:lnTo>
                  <a:lnTo>
                    <a:pt x="126" y="64"/>
                  </a:lnTo>
                  <a:lnTo>
                    <a:pt x="118" y="60"/>
                  </a:lnTo>
                  <a:lnTo>
                    <a:pt x="112" y="56"/>
                  </a:lnTo>
                  <a:lnTo>
                    <a:pt x="102" y="54"/>
                  </a:lnTo>
                  <a:lnTo>
                    <a:pt x="94" y="54"/>
                  </a:lnTo>
                  <a:lnTo>
                    <a:pt x="94" y="54"/>
                  </a:lnTo>
                  <a:lnTo>
                    <a:pt x="80" y="56"/>
                  </a:lnTo>
                  <a:lnTo>
                    <a:pt x="70" y="60"/>
                  </a:lnTo>
                  <a:lnTo>
                    <a:pt x="70" y="60"/>
                  </a:lnTo>
                  <a:lnTo>
                    <a:pt x="64" y="68"/>
                  </a:lnTo>
                  <a:lnTo>
                    <a:pt x="62" y="78"/>
                  </a:lnTo>
                  <a:lnTo>
                    <a:pt x="62" y="78"/>
                  </a:lnTo>
                  <a:lnTo>
                    <a:pt x="64" y="84"/>
                  </a:lnTo>
                  <a:lnTo>
                    <a:pt x="68" y="92"/>
                  </a:lnTo>
                  <a:lnTo>
                    <a:pt x="68" y="92"/>
                  </a:lnTo>
                  <a:lnTo>
                    <a:pt x="74" y="96"/>
                  </a:lnTo>
                  <a:lnTo>
                    <a:pt x="84" y="102"/>
                  </a:lnTo>
                  <a:lnTo>
                    <a:pt x="84" y="102"/>
                  </a:lnTo>
                  <a:lnTo>
                    <a:pt x="118" y="114"/>
                  </a:lnTo>
                  <a:lnTo>
                    <a:pt x="118" y="114"/>
                  </a:lnTo>
                  <a:lnTo>
                    <a:pt x="160" y="130"/>
                  </a:lnTo>
                  <a:lnTo>
                    <a:pt x="160" y="130"/>
                  </a:lnTo>
                  <a:lnTo>
                    <a:pt x="174" y="138"/>
                  </a:lnTo>
                  <a:lnTo>
                    <a:pt x="188" y="152"/>
                  </a:lnTo>
                  <a:lnTo>
                    <a:pt x="188" y="152"/>
                  </a:lnTo>
                  <a:lnTo>
                    <a:pt x="193" y="160"/>
                  </a:lnTo>
                  <a:lnTo>
                    <a:pt x="199" y="170"/>
                  </a:lnTo>
                  <a:lnTo>
                    <a:pt x="201" y="180"/>
                  </a:lnTo>
                  <a:lnTo>
                    <a:pt x="201" y="192"/>
                  </a:lnTo>
                  <a:lnTo>
                    <a:pt x="201" y="192"/>
                  </a:lnTo>
                  <a:lnTo>
                    <a:pt x="201" y="204"/>
                  </a:lnTo>
                  <a:lnTo>
                    <a:pt x="199" y="214"/>
                  </a:lnTo>
                  <a:lnTo>
                    <a:pt x="195" y="224"/>
                  </a:lnTo>
                  <a:lnTo>
                    <a:pt x="188" y="234"/>
                  </a:lnTo>
                  <a:lnTo>
                    <a:pt x="188" y="234"/>
                  </a:lnTo>
                  <a:lnTo>
                    <a:pt x="180" y="242"/>
                  </a:lnTo>
                  <a:lnTo>
                    <a:pt x="172" y="250"/>
                  </a:lnTo>
                  <a:lnTo>
                    <a:pt x="164" y="256"/>
                  </a:lnTo>
                  <a:lnTo>
                    <a:pt x="152" y="262"/>
                  </a:lnTo>
                  <a:lnTo>
                    <a:pt x="152" y="262"/>
                  </a:lnTo>
                  <a:lnTo>
                    <a:pt x="140" y="266"/>
                  </a:lnTo>
                  <a:lnTo>
                    <a:pt x="128" y="268"/>
                  </a:lnTo>
                  <a:lnTo>
                    <a:pt x="114" y="270"/>
                  </a:lnTo>
                  <a:lnTo>
                    <a:pt x="100" y="272"/>
                  </a:lnTo>
                  <a:lnTo>
                    <a:pt x="100" y="272"/>
                  </a:lnTo>
                  <a:lnTo>
                    <a:pt x="86" y="270"/>
                  </a:lnTo>
                  <a:lnTo>
                    <a:pt x="72" y="268"/>
                  </a:lnTo>
                  <a:lnTo>
                    <a:pt x="60" y="266"/>
                  </a:lnTo>
                  <a:lnTo>
                    <a:pt x="48" y="262"/>
                  </a:lnTo>
                  <a:lnTo>
                    <a:pt x="48" y="26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4" name="Freeform 20">
              <a:extLst>
                <a:ext uri="{FF2B5EF4-FFF2-40B4-BE49-F238E27FC236}">
                  <a16:creationId xmlns:a16="http://schemas.microsoft.com/office/drawing/2014/main" id="{CFB254E9-78C2-43FA-A38F-2CC66A8BFB1B}"/>
                </a:ext>
              </a:extLst>
            </p:cNvPr>
            <p:cNvSpPr>
              <a:spLocks/>
            </p:cNvSpPr>
            <p:nvPr userDrawn="1"/>
          </p:nvSpPr>
          <p:spPr bwMode="auto">
            <a:xfrm>
              <a:off x="9137650" y="2503488"/>
              <a:ext cx="317500" cy="431800"/>
            </a:xfrm>
            <a:custGeom>
              <a:avLst/>
              <a:gdLst>
                <a:gd name="T0" fmla="*/ 36 w 200"/>
                <a:gd name="T1" fmla="*/ 256 h 272"/>
                <a:gd name="T2" fmla="*/ 12 w 200"/>
                <a:gd name="T3" fmla="*/ 232 h 272"/>
                <a:gd name="T4" fmla="*/ 2 w 200"/>
                <a:gd name="T5" fmla="*/ 212 h 272"/>
                <a:gd name="T6" fmla="*/ 0 w 200"/>
                <a:gd name="T7" fmla="*/ 184 h 272"/>
                <a:gd name="T8" fmla="*/ 2 w 200"/>
                <a:gd name="T9" fmla="*/ 180 h 272"/>
                <a:gd name="T10" fmla="*/ 54 w 200"/>
                <a:gd name="T11" fmla="*/ 178 h 272"/>
                <a:gd name="T12" fmla="*/ 62 w 200"/>
                <a:gd name="T13" fmla="*/ 182 h 272"/>
                <a:gd name="T14" fmla="*/ 62 w 200"/>
                <a:gd name="T15" fmla="*/ 192 h 272"/>
                <a:gd name="T16" fmla="*/ 74 w 200"/>
                <a:gd name="T17" fmla="*/ 208 h 272"/>
                <a:gd name="T18" fmla="*/ 88 w 200"/>
                <a:gd name="T19" fmla="*/ 216 h 272"/>
                <a:gd name="T20" fmla="*/ 106 w 200"/>
                <a:gd name="T21" fmla="*/ 218 h 272"/>
                <a:gd name="T22" fmla="*/ 130 w 200"/>
                <a:gd name="T23" fmla="*/ 210 h 272"/>
                <a:gd name="T24" fmla="*/ 138 w 200"/>
                <a:gd name="T25" fmla="*/ 194 h 272"/>
                <a:gd name="T26" fmla="*/ 136 w 200"/>
                <a:gd name="T27" fmla="*/ 184 h 272"/>
                <a:gd name="T28" fmla="*/ 128 w 200"/>
                <a:gd name="T29" fmla="*/ 178 h 272"/>
                <a:gd name="T30" fmla="*/ 88 w 200"/>
                <a:gd name="T31" fmla="*/ 162 h 272"/>
                <a:gd name="T32" fmla="*/ 44 w 200"/>
                <a:gd name="T33" fmla="*/ 144 h 272"/>
                <a:gd name="T34" fmla="*/ 14 w 200"/>
                <a:gd name="T35" fmla="*/ 118 h 272"/>
                <a:gd name="T36" fmla="*/ 4 w 200"/>
                <a:gd name="T37" fmla="*/ 100 h 272"/>
                <a:gd name="T38" fmla="*/ 2 w 200"/>
                <a:gd name="T39" fmla="*/ 78 h 272"/>
                <a:gd name="T40" fmla="*/ 8 w 200"/>
                <a:gd name="T41" fmla="*/ 46 h 272"/>
                <a:gd name="T42" fmla="*/ 20 w 200"/>
                <a:gd name="T43" fmla="*/ 28 h 272"/>
                <a:gd name="T44" fmla="*/ 48 w 200"/>
                <a:gd name="T45" fmla="*/ 10 h 272"/>
                <a:gd name="T46" fmla="*/ 70 w 200"/>
                <a:gd name="T47" fmla="*/ 2 h 272"/>
                <a:gd name="T48" fmla="*/ 96 w 200"/>
                <a:gd name="T49" fmla="*/ 0 h 272"/>
                <a:gd name="T50" fmla="*/ 138 w 200"/>
                <a:gd name="T51" fmla="*/ 6 h 272"/>
                <a:gd name="T52" fmla="*/ 160 w 200"/>
                <a:gd name="T53" fmla="*/ 18 h 272"/>
                <a:gd name="T54" fmla="*/ 186 w 200"/>
                <a:gd name="T55" fmla="*/ 42 h 272"/>
                <a:gd name="T56" fmla="*/ 196 w 200"/>
                <a:gd name="T57" fmla="*/ 62 h 272"/>
                <a:gd name="T58" fmla="*/ 198 w 200"/>
                <a:gd name="T59" fmla="*/ 88 h 272"/>
                <a:gd name="T60" fmla="*/ 196 w 200"/>
                <a:gd name="T61" fmla="*/ 94 h 272"/>
                <a:gd name="T62" fmla="*/ 144 w 200"/>
                <a:gd name="T63" fmla="*/ 96 h 272"/>
                <a:gd name="T64" fmla="*/ 138 w 200"/>
                <a:gd name="T65" fmla="*/ 92 h 272"/>
                <a:gd name="T66" fmla="*/ 136 w 200"/>
                <a:gd name="T67" fmla="*/ 82 h 272"/>
                <a:gd name="T68" fmla="*/ 126 w 200"/>
                <a:gd name="T69" fmla="*/ 64 h 272"/>
                <a:gd name="T70" fmla="*/ 112 w 200"/>
                <a:gd name="T71" fmla="*/ 56 h 272"/>
                <a:gd name="T72" fmla="*/ 94 w 200"/>
                <a:gd name="T73" fmla="*/ 54 h 272"/>
                <a:gd name="T74" fmla="*/ 70 w 200"/>
                <a:gd name="T75" fmla="*/ 60 h 272"/>
                <a:gd name="T76" fmla="*/ 62 w 200"/>
                <a:gd name="T77" fmla="*/ 78 h 272"/>
                <a:gd name="T78" fmla="*/ 68 w 200"/>
                <a:gd name="T79" fmla="*/ 92 h 272"/>
                <a:gd name="T80" fmla="*/ 84 w 200"/>
                <a:gd name="T81" fmla="*/ 102 h 272"/>
                <a:gd name="T82" fmla="*/ 160 w 200"/>
                <a:gd name="T83" fmla="*/ 130 h 272"/>
                <a:gd name="T84" fmla="*/ 188 w 200"/>
                <a:gd name="T85" fmla="*/ 152 h 272"/>
                <a:gd name="T86" fmla="*/ 198 w 200"/>
                <a:gd name="T87" fmla="*/ 170 h 272"/>
                <a:gd name="T88" fmla="*/ 200 w 200"/>
                <a:gd name="T89" fmla="*/ 192 h 272"/>
                <a:gd name="T90" fmla="*/ 194 w 200"/>
                <a:gd name="T91" fmla="*/ 224 h 272"/>
                <a:gd name="T92" fmla="*/ 182 w 200"/>
                <a:gd name="T93" fmla="*/ 242 h 272"/>
                <a:gd name="T94" fmla="*/ 154 w 200"/>
                <a:gd name="T95" fmla="*/ 262 h 272"/>
                <a:gd name="T96" fmla="*/ 128 w 200"/>
                <a:gd name="T97" fmla="*/ 268 h 272"/>
                <a:gd name="T98" fmla="*/ 100 w 200"/>
                <a:gd name="T99" fmla="*/ 272 h 272"/>
                <a:gd name="T100" fmla="*/ 60 w 200"/>
                <a:gd name="T101" fmla="*/ 26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0" h="272">
                  <a:moveTo>
                    <a:pt x="48" y="262"/>
                  </a:moveTo>
                  <a:lnTo>
                    <a:pt x="48" y="262"/>
                  </a:lnTo>
                  <a:lnTo>
                    <a:pt x="36" y="256"/>
                  </a:lnTo>
                  <a:lnTo>
                    <a:pt x="28" y="250"/>
                  </a:lnTo>
                  <a:lnTo>
                    <a:pt x="20" y="242"/>
                  </a:lnTo>
                  <a:lnTo>
                    <a:pt x="12" y="232"/>
                  </a:lnTo>
                  <a:lnTo>
                    <a:pt x="12" y="232"/>
                  </a:lnTo>
                  <a:lnTo>
                    <a:pt x="6" y="222"/>
                  </a:lnTo>
                  <a:lnTo>
                    <a:pt x="2" y="212"/>
                  </a:lnTo>
                  <a:lnTo>
                    <a:pt x="0" y="202"/>
                  </a:lnTo>
                  <a:lnTo>
                    <a:pt x="0" y="190"/>
                  </a:lnTo>
                  <a:lnTo>
                    <a:pt x="0" y="184"/>
                  </a:lnTo>
                  <a:lnTo>
                    <a:pt x="0" y="184"/>
                  </a:lnTo>
                  <a:lnTo>
                    <a:pt x="2" y="180"/>
                  </a:lnTo>
                  <a:lnTo>
                    <a:pt x="2" y="180"/>
                  </a:lnTo>
                  <a:lnTo>
                    <a:pt x="6" y="178"/>
                  </a:lnTo>
                  <a:lnTo>
                    <a:pt x="54" y="178"/>
                  </a:lnTo>
                  <a:lnTo>
                    <a:pt x="54" y="178"/>
                  </a:lnTo>
                  <a:lnTo>
                    <a:pt x="60" y="178"/>
                  </a:lnTo>
                  <a:lnTo>
                    <a:pt x="60" y="178"/>
                  </a:lnTo>
                  <a:lnTo>
                    <a:pt x="62" y="182"/>
                  </a:lnTo>
                  <a:lnTo>
                    <a:pt x="62" y="186"/>
                  </a:lnTo>
                  <a:lnTo>
                    <a:pt x="62" y="186"/>
                  </a:lnTo>
                  <a:lnTo>
                    <a:pt x="62" y="192"/>
                  </a:lnTo>
                  <a:lnTo>
                    <a:pt x="64" y="198"/>
                  </a:lnTo>
                  <a:lnTo>
                    <a:pt x="68" y="204"/>
                  </a:lnTo>
                  <a:lnTo>
                    <a:pt x="74" y="208"/>
                  </a:lnTo>
                  <a:lnTo>
                    <a:pt x="74" y="208"/>
                  </a:lnTo>
                  <a:lnTo>
                    <a:pt x="80" y="212"/>
                  </a:lnTo>
                  <a:lnTo>
                    <a:pt x="88" y="216"/>
                  </a:lnTo>
                  <a:lnTo>
                    <a:pt x="96" y="218"/>
                  </a:lnTo>
                  <a:lnTo>
                    <a:pt x="106" y="218"/>
                  </a:lnTo>
                  <a:lnTo>
                    <a:pt x="106" y="218"/>
                  </a:lnTo>
                  <a:lnTo>
                    <a:pt x="120" y="216"/>
                  </a:lnTo>
                  <a:lnTo>
                    <a:pt x="126" y="214"/>
                  </a:lnTo>
                  <a:lnTo>
                    <a:pt x="130" y="210"/>
                  </a:lnTo>
                  <a:lnTo>
                    <a:pt x="130" y="210"/>
                  </a:lnTo>
                  <a:lnTo>
                    <a:pt x="136" y="202"/>
                  </a:lnTo>
                  <a:lnTo>
                    <a:pt x="138" y="194"/>
                  </a:lnTo>
                  <a:lnTo>
                    <a:pt x="138" y="194"/>
                  </a:lnTo>
                  <a:lnTo>
                    <a:pt x="138" y="188"/>
                  </a:lnTo>
                  <a:lnTo>
                    <a:pt x="136" y="184"/>
                  </a:lnTo>
                  <a:lnTo>
                    <a:pt x="132" y="180"/>
                  </a:lnTo>
                  <a:lnTo>
                    <a:pt x="128" y="178"/>
                  </a:lnTo>
                  <a:lnTo>
                    <a:pt x="128" y="178"/>
                  </a:lnTo>
                  <a:lnTo>
                    <a:pt x="116" y="172"/>
                  </a:lnTo>
                  <a:lnTo>
                    <a:pt x="96" y="164"/>
                  </a:lnTo>
                  <a:lnTo>
                    <a:pt x="88" y="162"/>
                  </a:lnTo>
                  <a:lnTo>
                    <a:pt x="88" y="162"/>
                  </a:lnTo>
                  <a:lnTo>
                    <a:pt x="64" y="154"/>
                  </a:lnTo>
                  <a:lnTo>
                    <a:pt x="44" y="144"/>
                  </a:lnTo>
                  <a:lnTo>
                    <a:pt x="44" y="144"/>
                  </a:lnTo>
                  <a:lnTo>
                    <a:pt x="28" y="134"/>
                  </a:lnTo>
                  <a:lnTo>
                    <a:pt x="14" y="118"/>
                  </a:lnTo>
                  <a:lnTo>
                    <a:pt x="14" y="118"/>
                  </a:lnTo>
                  <a:lnTo>
                    <a:pt x="8" y="110"/>
                  </a:lnTo>
                  <a:lnTo>
                    <a:pt x="4" y="100"/>
                  </a:lnTo>
                  <a:lnTo>
                    <a:pt x="2" y="90"/>
                  </a:lnTo>
                  <a:lnTo>
                    <a:pt x="2" y="78"/>
                  </a:lnTo>
                  <a:lnTo>
                    <a:pt x="2" y="78"/>
                  </a:lnTo>
                  <a:lnTo>
                    <a:pt x="2" y="66"/>
                  </a:lnTo>
                  <a:lnTo>
                    <a:pt x="4" y="56"/>
                  </a:lnTo>
                  <a:lnTo>
                    <a:pt x="8" y="46"/>
                  </a:lnTo>
                  <a:lnTo>
                    <a:pt x="14" y="38"/>
                  </a:lnTo>
                  <a:lnTo>
                    <a:pt x="14" y="38"/>
                  </a:lnTo>
                  <a:lnTo>
                    <a:pt x="20" y="28"/>
                  </a:lnTo>
                  <a:lnTo>
                    <a:pt x="28" y="22"/>
                  </a:lnTo>
                  <a:lnTo>
                    <a:pt x="38" y="16"/>
                  </a:lnTo>
                  <a:lnTo>
                    <a:pt x="48" y="10"/>
                  </a:lnTo>
                  <a:lnTo>
                    <a:pt x="48" y="10"/>
                  </a:lnTo>
                  <a:lnTo>
                    <a:pt x="58" y="6"/>
                  </a:lnTo>
                  <a:lnTo>
                    <a:pt x="70" y="2"/>
                  </a:lnTo>
                  <a:lnTo>
                    <a:pt x="84" y="2"/>
                  </a:lnTo>
                  <a:lnTo>
                    <a:pt x="96" y="0"/>
                  </a:lnTo>
                  <a:lnTo>
                    <a:pt x="96" y="0"/>
                  </a:lnTo>
                  <a:lnTo>
                    <a:pt x="110" y="2"/>
                  </a:lnTo>
                  <a:lnTo>
                    <a:pt x="124" y="4"/>
                  </a:lnTo>
                  <a:lnTo>
                    <a:pt x="138" y="6"/>
                  </a:lnTo>
                  <a:lnTo>
                    <a:pt x="150" y="12"/>
                  </a:lnTo>
                  <a:lnTo>
                    <a:pt x="150" y="12"/>
                  </a:lnTo>
                  <a:lnTo>
                    <a:pt x="160" y="18"/>
                  </a:lnTo>
                  <a:lnTo>
                    <a:pt x="170" y="24"/>
                  </a:lnTo>
                  <a:lnTo>
                    <a:pt x="178" y="32"/>
                  </a:lnTo>
                  <a:lnTo>
                    <a:pt x="186" y="42"/>
                  </a:lnTo>
                  <a:lnTo>
                    <a:pt x="186" y="42"/>
                  </a:lnTo>
                  <a:lnTo>
                    <a:pt x="192" y="52"/>
                  </a:lnTo>
                  <a:lnTo>
                    <a:pt x="196" y="62"/>
                  </a:lnTo>
                  <a:lnTo>
                    <a:pt x="198" y="74"/>
                  </a:lnTo>
                  <a:lnTo>
                    <a:pt x="198" y="86"/>
                  </a:lnTo>
                  <a:lnTo>
                    <a:pt x="198" y="88"/>
                  </a:lnTo>
                  <a:lnTo>
                    <a:pt x="198" y="88"/>
                  </a:lnTo>
                  <a:lnTo>
                    <a:pt x="196" y="94"/>
                  </a:lnTo>
                  <a:lnTo>
                    <a:pt x="196" y="94"/>
                  </a:lnTo>
                  <a:lnTo>
                    <a:pt x="192" y="96"/>
                  </a:lnTo>
                  <a:lnTo>
                    <a:pt x="144" y="96"/>
                  </a:lnTo>
                  <a:lnTo>
                    <a:pt x="144" y="96"/>
                  </a:lnTo>
                  <a:lnTo>
                    <a:pt x="140" y="94"/>
                  </a:lnTo>
                  <a:lnTo>
                    <a:pt x="140" y="94"/>
                  </a:lnTo>
                  <a:lnTo>
                    <a:pt x="138" y="92"/>
                  </a:lnTo>
                  <a:lnTo>
                    <a:pt x="138" y="88"/>
                  </a:lnTo>
                  <a:lnTo>
                    <a:pt x="138" y="88"/>
                  </a:lnTo>
                  <a:lnTo>
                    <a:pt x="136" y="82"/>
                  </a:lnTo>
                  <a:lnTo>
                    <a:pt x="134" y="76"/>
                  </a:lnTo>
                  <a:lnTo>
                    <a:pt x="130" y="70"/>
                  </a:lnTo>
                  <a:lnTo>
                    <a:pt x="126" y="64"/>
                  </a:lnTo>
                  <a:lnTo>
                    <a:pt x="126" y="64"/>
                  </a:lnTo>
                  <a:lnTo>
                    <a:pt x="120" y="60"/>
                  </a:lnTo>
                  <a:lnTo>
                    <a:pt x="112" y="56"/>
                  </a:lnTo>
                  <a:lnTo>
                    <a:pt x="104" y="54"/>
                  </a:lnTo>
                  <a:lnTo>
                    <a:pt x="94" y="54"/>
                  </a:lnTo>
                  <a:lnTo>
                    <a:pt x="94" y="54"/>
                  </a:lnTo>
                  <a:lnTo>
                    <a:pt x="80" y="56"/>
                  </a:lnTo>
                  <a:lnTo>
                    <a:pt x="70" y="60"/>
                  </a:lnTo>
                  <a:lnTo>
                    <a:pt x="70" y="60"/>
                  </a:lnTo>
                  <a:lnTo>
                    <a:pt x="64" y="68"/>
                  </a:lnTo>
                  <a:lnTo>
                    <a:pt x="62" y="78"/>
                  </a:lnTo>
                  <a:lnTo>
                    <a:pt x="62" y="78"/>
                  </a:lnTo>
                  <a:lnTo>
                    <a:pt x="64" y="84"/>
                  </a:lnTo>
                  <a:lnTo>
                    <a:pt x="68" y="92"/>
                  </a:lnTo>
                  <a:lnTo>
                    <a:pt x="68" y="92"/>
                  </a:lnTo>
                  <a:lnTo>
                    <a:pt x="74" y="96"/>
                  </a:lnTo>
                  <a:lnTo>
                    <a:pt x="84" y="102"/>
                  </a:lnTo>
                  <a:lnTo>
                    <a:pt x="84" y="102"/>
                  </a:lnTo>
                  <a:lnTo>
                    <a:pt x="118" y="114"/>
                  </a:lnTo>
                  <a:lnTo>
                    <a:pt x="118" y="114"/>
                  </a:lnTo>
                  <a:lnTo>
                    <a:pt x="160" y="130"/>
                  </a:lnTo>
                  <a:lnTo>
                    <a:pt x="160" y="130"/>
                  </a:lnTo>
                  <a:lnTo>
                    <a:pt x="174" y="138"/>
                  </a:lnTo>
                  <a:lnTo>
                    <a:pt x="188" y="152"/>
                  </a:lnTo>
                  <a:lnTo>
                    <a:pt x="188" y="152"/>
                  </a:lnTo>
                  <a:lnTo>
                    <a:pt x="194" y="160"/>
                  </a:lnTo>
                  <a:lnTo>
                    <a:pt x="198" y="170"/>
                  </a:lnTo>
                  <a:lnTo>
                    <a:pt x="200" y="180"/>
                  </a:lnTo>
                  <a:lnTo>
                    <a:pt x="200" y="192"/>
                  </a:lnTo>
                  <a:lnTo>
                    <a:pt x="200" y="192"/>
                  </a:lnTo>
                  <a:lnTo>
                    <a:pt x="200" y="204"/>
                  </a:lnTo>
                  <a:lnTo>
                    <a:pt x="198" y="214"/>
                  </a:lnTo>
                  <a:lnTo>
                    <a:pt x="194" y="224"/>
                  </a:lnTo>
                  <a:lnTo>
                    <a:pt x="188" y="234"/>
                  </a:lnTo>
                  <a:lnTo>
                    <a:pt x="188" y="234"/>
                  </a:lnTo>
                  <a:lnTo>
                    <a:pt x="182" y="242"/>
                  </a:lnTo>
                  <a:lnTo>
                    <a:pt x="174" y="250"/>
                  </a:lnTo>
                  <a:lnTo>
                    <a:pt x="164" y="256"/>
                  </a:lnTo>
                  <a:lnTo>
                    <a:pt x="154" y="262"/>
                  </a:lnTo>
                  <a:lnTo>
                    <a:pt x="154" y="262"/>
                  </a:lnTo>
                  <a:lnTo>
                    <a:pt x="142" y="266"/>
                  </a:lnTo>
                  <a:lnTo>
                    <a:pt x="128" y="268"/>
                  </a:lnTo>
                  <a:lnTo>
                    <a:pt x="116" y="270"/>
                  </a:lnTo>
                  <a:lnTo>
                    <a:pt x="100" y="272"/>
                  </a:lnTo>
                  <a:lnTo>
                    <a:pt x="100" y="272"/>
                  </a:lnTo>
                  <a:lnTo>
                    <a:pt x="86" y="270"/>
                  </a:lnTo>
                  <a:lnTo>
                    <a:pt x="72" y="268"/>
                  </a:lnTo>
                  <a:lnTo>
                    <a:pt x="60" y="266"/>
                  </a:lnTo>
                  <a:lnTo>
                    <a:pt x="48" y="262"/>
                  </a:lnTo>
                  <a:lnTo>
                    <a:pt x="48" y="26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5" name="Freeform 21">
              <a:extLst>
                <a:ext uri="{FF2B5EF4-FFF2-40B4-BE49-F238E27FC236}">
                  <a16:creationId xmlns:a16="http://schemas.microsoft.com/office/drawing/2014/main" id="{D73C694B-7BFE-43B2-96B6-A1647D34AFAF}"/>
                </a:ext>
              </a:extLst>
            </p:cNvPr>
            <p:cNvSpPr>
              <a:spLocks/>
            </p:cNvSpPr>
            <p:nvPr userDrawn="1"/>
          </p:nvSpPr>
          <p:spPr bwMode="auto">
            <a:xfrm>
              <a:off x="9525000" y="2509838"/>
              <a:ext cx="98425" cy="419100"/>
            </a:xfrm>
            <a:custGeom>
              <a:avLst/>
              <a:gdLst>
                <a:gd name="T0" fmla="*/ 2 w 62"/>
                <a:gd name="T1" fmla="*/ 262 h 264"/>
                <a:gd name="T2" fmla="*/ 2 w 62"/>
                <a:gd name="T3" fmla="*/ 262 h 264"/>
                <a:gd name="T4" fmla="*/ 0 w 62"/>
                <a:gd name="T5" fmla="*/ 258 h 264"/>
                <a:gd name="T6" fmla="*/ 0 w 62"/>
                <a:gd name="T7" fmla="*/ 6 h 264"/>
                <a:gd name="T8" fmla="*/ 0 w 62"/>
                <a:gd name="T9" fmla="*/ 6 h 264"/>
                <a:gd name="T10" fmla="*/ 2 w 62"/>
                <a:gd name="T11" fmla="*/ 2 h 264"/>
                <a:gd name="T12" fmla="*/ 2 w 62"/>
                <a:gd name="T13" fmla="*/ 2 h 264"/>
                <a:gd name="T14" fmla="*/ 6 w 62"/>
                <a:gd name="T15" fmla="*/ 0 h 264"/>
                <a:gd name="T16" fmla="*/ 56 w 62"/>
                <a:gd name="T17" fmla="*/ 0 h 264"/>
                <a:gd name="T18" fmla="*/ 56 w 62"/>
                <a:gd name="T19" fmla="*/ 0 h 264"/>
                <a:gd name="T20" fmla="*/ 60 w 62"/>
                <a:gd name="T21" fmla="*/ 2 h 264"/>
                <a:gd name="T22" fmla="*/ 60 w 62"/>
                <a:gd name="T23" fmla="*/ 2 h 264"/>
                <a:gd name="T24" fmla="*/ 62 w 62"/>
                <a:gd name="T25" fmla="*/ 6 h 264"/>
                <a:gd name="T26" fmla="*/ 62 w 62"/>
                <a:gd name="T27" fmla="*/ 258 h 264"/>
                <a:gd name="T28" fmla="*/ 62 w 62"/>
                <a:gd name="T29" fmla="*/ 258 h 264"/>
                <a:gd name="T30" fmla="*/ 60 w 62"/>
                <a:gd name="T31" fmla="*/ 262 h 264"/>
                <a:gd name="T32" fmla="*/ 60 w 62"/>
                <a:gd name="T33" fmla="*/ 262 h 264"/>
                <a:gd name="T34" fmla="*/ 56 w 62"/>
                <a:gd name="T35" fmla="*/ 264 h 264"/>
                <a:gd name="T36" fmla="*/ 6 w 62"/>
                <a:gd name="T37" fmla="*/ 264 h 264"/>
                <a:gd name="T38" fmla="*/ 6 w 62"/>
                <a:gd name="T39" fmla="*/ 264 h 264"/>
                <a:gd name="T40" fmla="*/ 2 w 62"/>
                <a:gd name="T41" fmla="*/ 262 h 264"/>
                <a:gd name="T42" fmla="*/ 2 w 62"/>
                <a:gd name="T43" fmla="*/ 2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264">
                  <a:moveTo>
                    <a:pt x="2" y="262"/>
                  </a:moveTo>
                  <a:lnTo>
                    <a:pt x="2" y="262"/>
                  </a:lnTo>
                  <a:lnTo>
                    <a:pt x="0" y="258"/>
                  </a:lnTo>
                  <a:lnTo>
                    <a:pt x="0" y="6"/>
                  </a:lnTo>
                  <a:lnTo>
                    <a:pt x="0" y="6"/>
                  </a:lnTo>
                  <a:lnTo>
                    <a:pt x="2" y="2"/>
                  </a:lnTo>
                  <a:lnTo>
                    <a:pt x="2" y="2"/>
                  </a:lnTo>
                  <a:lnTo>
                    <a:pt x="6" y="0"/>
                  </a:lnTo>
                  <a:lnTo>
                    <a:pt x="56" y="0"/>
                  </a:lnTo>
                  <a:lnTo>
                    <a:pt x="56" y="0"/>
                  </a:lnTo>
                  <a:lnTo>
                    <a:pt x="60" y="2"/>
                  </a:lnTo>
                  <a:lnTo>
                    <a:pt x="60" y="2"/>
                  </a:lnTo>
                  <a:lnTo>
                    <a:pt x="62" y="6"/>
                  </a:lnTo>
                  <a:lnTo>
                    <a:pt x="62" y="258"/>
                  </a:lnTo>
                  <a:lnTo>
                    <a:pt x="62" y="258"/>
                  </a:lnTo>
                  <a:lnTo>
                    <a:pt x="60" y="262"/>
                  </a:lnTo>
                  <a:lnTo>
                    <a:pt x="60" y="262"/>
                  </a:lnTo>
                  <a:lnTo>
                    <a:pt x="56" y="264"/>
                  </a:lnTo>
                  <a:lnTo>
                    <a:pt x="6" y="264"/>
                  </a:lnTo>
                  <a:lnTo>
                    <a:pt x="6" y="264"/>
                  </a:lnTo>
                  <a:lnTo>
                    <a:pt x="2" y="262"/>
                  </a:lnTo>
                  <a:lnTo>
                    <a:pt x="2" y="26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6" name="Freeform 22">
              <a:extLst>
                <a:ext uri="{FF2B5EF4-FFF2-40B4-BE49-F238E27FC236}">
                  <a16:creationId xmlns:a16="http://schemas.microsoft.com/office/drawing/2014/main" id="{2912725B-C675-4783-8FDA-AFBDD30F4BAE}"/>
                </a:ext>
              </a:extLst>
            </p:cNvPr>
            <p:cNvSpPr>
              <a:spLocks noEditPoints="1"/>
            </p:cNvSpPr>
            <p:nvPr userDrawn="1"/>
          </p:nvSpPr>
          <p:spPr bwMode="auto">
            <a:xfrm>
              <a:off x="9699625" y="2503488"/>
              <a:ext cx="327025" cy="431800"/>
            </a:xfrm>
            <a:custGeom>
              <a:avLst/>
              <a:gdLst>
                <a:gd name="T0" fmla="*/ 48 w 206"/>
                <a:gd name="T1" fmla="*/ 260 h 272"/>
                <a:gd name="T2" fmla="*/ 28 w 206"/>
                <a:gd name="T3" fmla="*/ 246 h 272"/>
                <a:gd name="T4" fmla="*/ 12 w 206"/>
                <a:gd name="T5" fmla="*/ 226 h 272"/>
                <a:gd name="T6" fmla="*/ 6 w 206"/>
                <a:gd name="T7" fmla="*/ 214 h 272"/>
                <a:gd name="T8" fmla="*/ 0 w 206"/>
                <a:gd name="T9" fmla="*/ 188 h 272"/>
                <a:gd name="T10" fmla="*/ 0 w 206"/>
                <a:gd name="T11" fmla="*/ 98 h 272"/>
                <a:gd name="T12" fmla="*/ 0 w 206"/>
                <a:gd name="T13" fmla="*/ 84 h 272"/>
                <a:gd name="T14" fmla="*/ 6 w 206"/>
                <a:gd name="T15" fmla="*/ 58 h 272"/>
                <a:gd name="T16" fmla="*/ 12 w 206"/>
                <a:gd name="T17" fmla="*/ 48 h 272"/>
                <a:gd name="T18" fmla="*/ 28 w 206"/>
                <a:gd name="T19" fmla="*/ 28 h 272"/>
                <a:gd name="T20" fmla="*/ 48 w 206"/>
                <a:gd name="T21" fmla="*/ 12 h 272"/>
                <a:gd name="T22" fmla="*/ 60 w 206"/>
                <a:gd name="T23" fmla="*/ 8 h 272"/>
                <a:gd name="T24" fmla="*/ 88 w 206"/>
                <a:gd name="T25" fmla="*/ 2 h 272"/>
                <a:gd name="T26" fmla="*/ 102 w 206"/>
                <a:gd name="T27" fmla="*/ 0 h 272"/>
                <a:gd name="T28" fmla="*/ 132 w 206"/>
                <a:gd name="T29" fmla="*/ 4 h 272"/>
                <a:gd name="T30" fmla="*/ 156 w 206"/>
                <a:gd name="T31" fmla="*/ 12 h 272"/>
                <a:gd name="T32" fmla="*/ 168 w 206"/>
                <a:gd name="T33" fmla="*/ 20 h 272"/>
                <a:gd name="T34" fmla="*/ 186 w 206"/>
                <a:gd name="T35" fmla="*/ 36 h 272"/>
                <a:gd name="T36" fmla="*/ 192 w 206"/>
                <a:gd name="T37" fmla="*/ 48 h 272"/>
                <a:gd name="T38" fmla="*/ 202 w 206"/>
                <a:gd name="T39" fmla="*/ 72 h 272"/>
                <a:gd name="T40" fmla="*/ 206 w 206"/>
                <a:gd name="T41" fmla="*/ 98 h 272"/>
                <a:gd name="T42" fmla="*/ 206 w 206"/>
                <a:gd name="T43" fmla="*/ 174 h 272"/>
                <a:gd name="T44" fmla="*/ 202 w 206"/>
                <a:gd name="T45" fmla="*/ 202 h 272"/>
                <a:gd name="T46" fmla="*/ 192 w 206"/>
                <a:gd name="T47" fmla="*/ 226 h 272"/>
                <a:gd name="T48" fmla="*/ 186 w 206"/>
                <a:gd name="T49" fmla="*/ 236 h 272"/>
                <a:gd name="T50" fmla="*/ 168 w 206"/>
                <a:gd name="T51" fmla="*/ 254 h 272"/>
                <a:gd name="T52" fmla="*/ 156 w 206"/>
                <a:gd name="T53" fmla="*/ 260 h 272"/>
                <a:gd name="T54" fmla="*/ 132 w 206"/>
                <a:gd name="T55" fmla="*/ 270 h 272"/>
                <a:gd name="T56" fmla="*/ 102 w 206"/>
                <a:gd name="T57" fmla="*/ 272 h 272"/>
                <a:gd name="T58" fmla="*/ 88 w 206"/>
                <a:gd name="T59" fmla="*/ 272 h 272"/>
                <a:gd name="T60" fmla="*/ 60 w 206"/>
                <a:gd name="T61" fmla="*/ 266 h 272"/>
                <a:gd name="T62" fmla="*/ 48 w 206"/>
                <a:gd name="T63" fmla="*/ 260 h 272"/>
                <a:gd name="T64" fmla="*/ 132 w 206"/>
                <a:gd name="T65" fmla="*/ 208 h 272"/>
                <a:gd name="T66" fmla="*/ 140 w 206"/>
                <a:gd name="T67" fmla="*/ 194 h 272"/>
                <a:gd name="T68" fmla="*/ 142 w 206"/>
                <a:gd name="T69" fmla="*/ 176 h 272"/>
                <a:gd name="T70" fmla="*/ 142 w 206"/>
                <a:gd name="T71" fmla="*/ 98 h 272"/>
                <a:gd name="T72" fmla="*/ 140 w 206"/>
                <a:gd name="T73" fmla="*/ 80 h 272"/>
                <a:gd name="T74" fmla="*/ 132 w 206"/>
                <a:gd name="T75" fmla="*/ 66 h 272"/>
                <a:gd name="T76" fmla="*/ 126 w 206"/>
                <a:gd name="T77" fmla="*/ 60 h 272"/>
                <a:gd name="T78" fmla="*/ 112 w 206"/>
                <a:gd name="T79" fmla="*/ 56 h 272"/>
                <a:gd name="T80" fmla="*/ 102 w 206"/>
                <a:gd name="T81" fmla="*/ 54 h 272"/>
                <a:gd name="T82" fmla="*/ 86 w 206"/>
                <a:gd name="T83" fmla="*/ 58 h 272"/>
                <a:gd name="T84" fmla="*/ 74 w 206"/>
                <a:gd name="T85" fmla="*/ 66 h 272"/>
                <a:gd name="T86" fmla="*/ 68 w 206"/>
                <a:gd name="T87" fmla="*/ 72 h 272"/>
                <a:gd name="T88" fmla="*/ 64 w 206"/>
                <a:gd name="T89" fmla="*/ 88 h 272"/>
                <a:gd name="T90" fmla="*/ 62 w 206"/>
                <a:gd name="T91" fmla="*/ 176 h 272"/>
                <a:gd name="T92" fmla="*/ 64 w 206"/>
                <a:gd name="T93" fmla="*/ 186 h 272"/>
                <a:gd name="T94" fmla="*/ 68 w 206"/>
                <a:gd name="T95" fmla="*/ 200 h 272"/>
                <a:gd name="T96" fmla="*/ 74 w 206"/>
                <a:gd name="T97" fmla="*/ 208 h 272"/>
                <a:gd name="T98" fmla="*/ 86 w 206"/>
                <a:gd name="T99" fmla="*/ 216 h 272"/>
                <a:gd name="T100" fmla="*/ 102 w 206"/>
                <a:gd name="T101" fmla="*/ 218 h 272"/>
                <a:gd name="T102" fmla="*/ 112 w 206"/>
                <a:gd name="T103" fmla="*/ 218 h 272"/>
                <a:gd name="T104" fmla="*/ 126 w 206"/>
                <a:gd name="T105" fmla="*/ 212 h 272"/>
                <a:gd name="T106" fmla="*/ 132 w 206"/>
                <a:gd name="T107" fmla="*/ 20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 h="272">
                  <a:moveTo>
                    <a:pt x="48" y="260"/>
                  </a:moveTo>
                  <a:lnTo>
                    <a:pt x="48" y="260"/>
                  </a:lnTo>
                  <a:lnTo>
                    <a:pt x="38" y="254"/>
                  </a:lnTo>
                  <a:lnTo>
                    <a:pt x="28" y="246"/>
                  </a:lnTo>
                  <a:lnTo>
                    <a:pt x="20" y="236"/>
                  </a:lnTo>
                  <a:lnTo>
                    <a:pt x="12" y="226"/>
                  </a:lnTo>
                  <a:lnTo>
                    <a:pt x="12" y="226"/>
                  </a:lnTo>
                  <a:lnTo>
                    <a:pt x="6" y="214"/>
                  </a:lnTo>
                  <a:lnTo>
                    <a:pt x="2" y="202"/>
                  </a:lnTo>
                  <a:lnTo>
                    <a:pt x="0" y="188"/>
                  </a:lnTo>
                  <a:lnTo>
                    <a:pt x="0" y="174"/>
                  </a:lnTo>
                  <a:lnTo>
                    <a:pt x="0" y="98"/>
                  </a:lnTo>
                  <a:lnTo>
                    <a:pt x="0" y="98"/>
                  </a:lnTo>
                  <a:lnTo>
                    <a:pt x="0" y="84"/>
                  </a:lnTo>
                  <a:lnTo>
                    <a:pt x="2" y="72"/>
                  </a:lnTo>
                  <a:lnTo>
                    <a:pt x="6" y="58"/>
                  </a:lnTo>
                  <a:lnTo>
                    <a:pt x="12" y="48"/>
                  </a:lnTo>
                  <a:lnTo>
                    <a:pt x="12" y="48"/>
                  </a:lnTo>
                  <a:lnTo>
                    <a:pt x="20" y="36"/>
                  </a:lnTo>
                  <a:lnTo>
                    <a:pt x="28" y="28"/>
                  </a:lnTo>
                  <a:lnTo>
                    <a:pt x="38" y="20"/>
                  </a:lnTo>
                  <a:lnTo>
                    <a:pt x="48" y="12"/>
                  </a:lnTo>
                  <a:lnTo>
                    <a:pt x="48" y="12"/>
                  </a:lnTo>
                  <a:lnTo>
                    <a:pt x="60" y="8"/>
                  </a:lnTo>
                  <a:lnTo>
                    <a:pt x="74" y="4"/>
                  </a:lnTo>
                  <a:lnTo>
                    <a:pt x="88" y="2"/>
                  </a:lnTo>
                  <a:lnTo>
                    <a:pt x="102" y="0"/>
                  </a:lnTo>
                  <a:lnTo>
                    <a:pt x="102" y="0"/>
                  </a:lnTo>
                  <a:lnTo>
                    <a:pt x="118" y="2"/>
                  </a:lnTo>
                  <a:lnTo>
                    <a:pt x="132" y="4"/>
                  </a:lnTo>
                  <a:lnTo>
                    <a:pt x="144" y="8"/>
                  </a:lnTo>
                  <a:lnTo>
                    <a:pt x="156" y="12"/>
                  </a:lnTo>
                  <a:lnTo>
                    <a:pt x="156" y="12"/>
                  </a:lnTo>
                  <a:lnTo>
                    <a:pt x="168" y="20"/>
                  </a:lnTo>
                  <a:lnTo>
                    <a:pt x="178" y="28"/>
                  </a:lnTo>
                  <a:lnTo>
                    <a:pt x="186" y="36"/>
                  </a:lnTo>
                  <a:lnTo>
                    <a:pt x="192" y="48"/>
                  </a:lnTo>
                  <a:lnTo>
                    <a:pt x="192" y="48"/>
                  </a:lnTo>
                  <a:lnTo>
                    <a:pt x="198" y="58"/>
                  </a:lnTo>
                  <a:lnTo>
                    <a:pt x="202" y="72"/>
                  </a:lnTo>
                  <a:lnTo>
                    <a:pt x="204" y="84"/>
                  </a:lnTo>
                  <a:lnTo>
                    <a:pt x="206" y="98"/>
                  </a:lnTo>
                  <a:lnTo>
                    <a:pt x="206" y="174"/>
                  </a:lnTo>
                  <a:lnTo>
                    <a:pt x="206" y="174"/>
                  </a:lnTo>
                  <a:lnTo>
                    <a:pt x="204" y="188"/>
                  </a:lnTo>
                  <a:lnTo>
                    <a:pt x="202" y="202"/>
                  </a:lnTo>
                  <a:lnTo>
                    <a:pt x="198" y="214"/>
                  </a:lnTo>
                  <a:lnTo>
                    <a:pt x="192" y="226"/>
                  </a:lnTo>
                  <a:lnTo>
                    <a:pt x="192" y="226"/>
                  </a:lnTo>
                  <a:lnTo>
                    <a:pt x="186" y="236"/>
                  </a:lnTo>
                  <a:lnTo>
                    <a:pt x="178" y="246"/>
                  </a:lnTo>
                  <a:lnTo>
                    <a:pt x="168" y="254"/>
                  </a:lnTo>
                  <a:lnTo>
                    <a:pt x="156" y="260"/>
                  </a:lnTo>
                  <a:lnTo>
                    <a:pt x="156" y="260"/>
                  </a:lnTo>
                  <a:lnTo>
                    <a:pt x="144" y="266"/>
                  </a:lnTo>
                  <a:lnTo>
                    <a:pt x="132" y="270"/>
                  </a:lnTo>
                  <a:lnTo>
                    <a:pt x="118" y="272"/>
                  </a:lnTo>
                  <a:lnTo>
                    <a:pt x="102" y="272"/>
                  </a:lnTo>
                  <a:lnTo>
                    <a:pt x="102" y="272"/>
                  </a:lnTo>
                  <a:lnTo>
                    <a:pt x="88" y="272"/>
                  </a:lnTo>
                  <a:lnTo>
                    <a:pt x="74" y="270"/>
                  </a:lnTo>
                  <a:lnTo>
                    <a:pt x="60" y="266"/>
                  </a:lnTo>
                  <a:lnTo>
                    <a:pt x="48" y="260"/>
                  </a:lnTo>
                  <a:lnTo>
                    <a:pt x="48" y="260"/>
                  </a:lnTo>
                  <a:close/>
                  <a:moveTo>
                    <a:pt x="132" y="208"/>
                  </a:moveTo>
                  <a:lnTo>
                    <a:pt x="132" y="208"/>
                  </a:lnTo>
                  <a:lnTo>
                    <a:pt x="136" y="200"/>
                  </a:lnTo>
                  <a:lnTo>
                    <a:pt x="140" y="194"/>
                  </a:lnTo>
                  <a:lnTo>
                    <a:pt x="142" y="186"/>
                  </a:lnTo>
                  <a:lnTo>
                    <a:pt x="142" y="176"/>
                  </a:lnTo>
                  <a:lnTo>
                    <a:pt x="142" y="98"/>
                  </a:lnTo>
                  <a:lnTo>
                    <a:pt x="142" y="98"/>
                  </a:lnTo>
                  <a:lnTo>
                    <a:pt x="142" y="88"/>
                  </a:lnTo>
                  <a:lnTo>
                    <a:pt x="140" y="80"/>
                  </a:lnTo>
                  <a:lnTo>
                    <a:pt x="136" y="72"/>
                  </a:lnTo>
                  <a:lnTo>
                    <a:pt x="132" y="66"/>
                  </a:lnTo>
                  <a:lnTo>
                    <a:pt x="132" y="66"/>
                  </a:lnTo>
                  <a:lnTo>
                    <a:pt x="126" y="60"/>
                  </a:lnTo>
                  <a:lnTo>
                    <a:pt x="118" y="58"/>
                  </a:lnTo>
                  <a:lnTo>
                    <a:pt x="112" y="56"/>
                  </a:lnTo>
                  <a:lnTo>
                    <a:pt x="102" y="54"/>
                  </a:lnTo>
                  <a:lnTo>
                    <a:pt x="102" y="54"/>
                  </a:lnTo>
                  <a:lnTo>
                    <a:pt x="94" y="56"/>
                  </a:lnTo>
                  <a:lnTo>
                    <a:pt x="86" y="58"/>
                  </a:lnTo>
                  <a:lnTo>
                    <a:pt x="80" y="60"/>
                  </a:lnTo>
                  <a:lnTo>
                    <a:pt x="74" y="66"/>
                  </a:lnTo>
                  <a:lnTo>
                    <a:pt x="74" y="66"/>
                  </a:lnTo>
                  <a:lnTo>
                    <a:pt x="68" y="72"/>
                  </a:lnTo>
                  <a:lnTo>
                    <a:pt x="66" y="80"/>
                  </a:lnTo>
                  <a:lnTo>
                    <a:pt x="64" y="88"/>
                  </a:lnTo>
                  <a:lnTo>
                    <a:pt x="62" y="98"/>
                  </a:lnTo>
                  <a:lnTo>
                    <a:pt x="62" y="176"/>
                  </a:lnTo>
                  <a:lnTo>
                    <a:pt x="62" y="176"/>
                  </a:lnTo>
                  <a:lnTo>
                    <a:pt x="64" y="186"/>
                  </a:lnTo>
                  <a:lnTo>
                    <a:pt x="66" y="194"/>
                  </a:lnTo>
                  <a:lnTo>
                    <a:pt x="68" y="200"/>
                  </a:lnTo>
                  <a:lnTo>
                    <a:pt x="74" y="208"/>
                  </a:lnTo>
                  <a:lnTo>
                    <a:pt x="74" y="208"/>
                  </a:lnTo>
                  <a:lnTo>
                    <a:pt x="80" y="212"/>
                  </a:lnTo>
                  <a:lnTo>
                    <a:pt x="86" y="216"/>
                  </a:lnTo>
                  <a:lnTo>
                    <a:pt x="94" y="218"/>
                  </a:lnTo>
                  <a:lnTo>
                    <a:pt x="102" y="218"/>
                  </a:lnTo>
                  <a:lnTo>
                    <a:pt x="102" y="218"/>
                  </a:lnTo>
                  <a:lnTo>
                    <a:pt x="112" y="218"/>
                  </a:lnTo>
                  <a:lnTo>
                    <a:pt x="118" y="216"/>
                  </a:lnTo>
                  <a:lnTo>
                    <a:pt x="126" y="212"/>
                  </a:lnTo>
                  <a:lnTo>
                    <a:pt x="132" y="208"/>
                  </a:lnTo>
                  <a:lnTo>
                    <a:pt x="132" y="208"/>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7" name="Freeform 23">
              <a:extLst>
                <a:ext uri="{FF2B5EF4-FFF2-40B4-BE49-F238E27FC236}">
                  <a16:creationId xmlns:a16="http://schemas.microsoft.com/office/drawing/2014/main" id="{67DEC543-EE72-4903-A8F4-8A8B06064D17}"/>
                </a:ext>
              </a:extLst>
            </p:cNvPr>
            <p:cNvSpPr>
              <a:spLocks/>
            </p:cNvSpPr>
            <p:nvPr userDrawn="1"/>
          </p:nvSpPr>
          <p:spPr bwMode="auto">
            <a:xfrm>
              <a:off x="10099675" y="2509838"/>
              <a:ext cx="333375" cy="419100"/>
            </a:xfrm>
            <a:custGeom>
              <a:avLst/>
              <a:gdLst>
                <a:gd name="T0" fmla="*/ 2 w 210"/>
                <a:gd name="T1" fmla="*/ 262 h 264"/>
                <a:gd name="T2" fmla="*/ 2 w 210"/>
                <a:gd name="T3" fmla="*/ 262 h 264"/>
                <a:gd name="T4" fmla="*/ 0 w 210"/>
                <a:gd name="T5" fmla="*/ 258 h 264"/>
                <a:gd name="T6" fmla="*/ 0 w 210"/>
                <a:gd name="T7" fmla="*/ 6 h 264"/>
                <a:gd name="T8" fmla="*/ 0 w 210"/>
                <a:gd name="T9" fmla="*/ 6 h 264"/>
                <a:gd name="T10" fmla="*/ 2 w 210"/>
                <a:gd name="T11" fmla="*/ 2 h 264"/>
                <a:gd name="T12" fmla="*/ 2 w 210"/>
                <a:gd name="T13" fmla="*/ 2 h 264"/>
                <a:gd name="T14" fmla="*/ 8 w 210"/>
                <a:gd name="T15" fmla="*/ 0 h 264"/>
                <a:gd name="T16" fmla="*/ 54 w 210"/>
                <a:gd name="T17" fmla="*/ 0 h 264"/>
                <a:gd name="T18" fmla="*/ 54 w 210"/>
                <a:gd name="T19" fmla="*/ 0 h 264"/>
                <a:gd name="T20" fmla="*/ 58 w 210"/>
                <a:gd name="T21" fmla="*/ 0 h 264"/>
                <a:gd name="T22" fmla="*/ 62 w 210"/>
                <a:gd name="T23" fmla="*/ 4 h 264"/>
                <a:gd name="T24" fmla="*/ 144 w 210"/>
                <a:gd name="T25" fmla="*/ 144 h 264"/>
                <a:gd name="T26" fmla="*/ 144 w 210"/>
                <a:gd name="T27" fmla="*/ 144 h 264"/>
                <a:gd name="T28" fmla="*/ 146 w 210"/>
                <a:gd name="T29" fmla="*/ 146 h 264"/>
                <a:gd name="T30" fmla="*/ 146 w 210"/>
                <a:gd name="T31" fmla="*/ 146 h 264"/>
                <a:gd name="T32" fmla="*/ 148 w 210"/>
                <a:gd name="T33" fmla="*/ 144 h 264"/>
                <a:gd name="T34" fmla="*/ 148 w 210"/>
                <a:gd name="T35" fmla="*/ 6 h 264"/>
                <a:gd name="T36" fmla="*/ 148 w 210"/>
                <a:gd name="T37" fmla="*/ 6 h 264"/>
                <a:gd name="T38" fmla="*/ 150 w 210"/>
                <a:gd name="T39" fmla="*/ 2 h 264"/>
                <a:gd name="T40" fmla="*/ 150 w 210"/>
                <a:gd name="T41" fmla="*/ 2 h 264"/>
                <a:gd name="T42" fmla="*/ 154 w 210"/>
                <a:gd name="T43" fmla="*/ 0 h 264"/>
                <a:gd name="T44" fmla="*/ 202 w 210"/>
                <a:gd name="T45" fmla="*/ 0 h 264"/>
                <a:gd name="T46" fmla="*/ 202 w 210"/>
                <a:gd name="T47" fmla="*/ 0 h 264"/>
                <a:gd name="T48" fmla="*/ 208 w 210"/>
                <a:gd name="T49" fmla="*/ 2 h 264"/>
                <a:gd name="T50" fmla="*/ 208 w 210"/>
                <a:gd name="T51" fmla="*/ 2 h 264"/>
                <a:gd name="T52" fmla="*/ 210 w 210"/>
                <a:gd name="T53" fmla="*/ 6 h 264"/>
                <a:gd name="T54" fmla="*/ 210 w 210"/>
                <a:gd name="T55" fmla="*/ 258 h 264"/>
                <a:gd name="T56" fmla="*/ 210 w 210"/>
                <a:gd name="T57" fmla="*/ 258 h 264"/>
                <a:gd name="T58" fmla="*/ 208 w 210"/>
                <a:gd name="T59" fmla="*/ 262 h 264"/>
                <a:gd name="T60" fmla="*/ 208 w 210"/>
                <a:gd name="T61" fmla="*/ 262 h 264"/>
                <a:gd name="T62" fmla="*/ 202 w 210"/>
                <a:gd name="T63" fmla="*/ 264 h 264"/>
                <a:gd name="T64" fmla="*/ 156 w 210"/>
                <a:gd name="T65" fmla="*/ 264 h 264"/>
                <a:gd name="T66" fmla="*/ 156 w 210"/>
                <a:gd name="T67" fmla="*/ 264 h 264"/>
                <a:gd name="T68" fmla="*/ 152 w 210"/>
                <a:gd name="T69" fmla="*/ 264 h 264"/>
                <a:gd name="T70" fmla="*/ 148 w 210"/>
                <a:gd name="T71" fmla="*/ 260 h 264"/>
                <a:gd name="T72" fmla="*/ 66 w 210"/>
                <a:gd name="T73" fmla="*/ 118 h 264"/>
                <a:gd name="T74" fmla="*/ 66 w 210"/>
                <a:gd name="T75" fmla="*/ 118 h 264"/>
                <a:gd name="T76" fmla="*/ 64 w 210"/>
                <a:gd name="T77" fmla="*/ 116 h 264"/>
                <a:gd name="T78" fmla="*/ 64 w 210"/>
                <a:gd name="T79" fmla="*/ 116 h 264"/>
                <a:gd name="T80" fmla="*/ 62 w 210"/>
                <a:gd name="T81" fmla="*/ 118 h 264"/>
                <a:gd name="T82" fmla="*/ 62 w 210"/>
                <a:gd name="T83" fmla="*/ 258 h 264"/>
                <a:gd name="T84" fmla="*/ 62 w 210"/>
                <a:gd name="T85" fmla="*/ 258 h 264"/>
                <a:gd name="T86" fmla="*/ 60 w 210"/>
                <a:gd name="T87" fmla="*/ 262 h 264"/>
                <a:gd name="T88" fmla="*/ 60 w 210"/>
                <a:gd name="T89" fmla="*/ 262 h 264"/>
                <a:gd name="T90" fmla="*/ 56 w 210"/>
                <a:gd name="T91" fmla="*/ 264 h 264"/>
                <a:gd name="T92" fmla="*/ 8 w 210"/>
                <a:gd name="T93" fmla="*/ 264 h 264"/>
                <a:gd name="T94" fmla="*/ 8 w 210"/>
                <a:gd name="T95" fmla="*/ 264 h 264"/>
                <a:gd name="T96" fmla="*/ 2 w 210"/>
                <a:gd name="T97" fmla="*/ 262 h 264"/>
                <a:gd name="T98" fmla="*/ 2 w 210"/>
                <a:gd name="T99" fmla="*/ 2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0" h="264">
                  <a:moveTo>
                    <a:pt x="2" y="262"/>
                  </a:moveTo>
                  <a:lnTo>
                    <a:pt x="2" y="262"/>
                  </a:lnTo>
                  <a:lnTo>
                    <a:pt x="0" y="258"/>
                  </a:lnTo>
                  <a:lnTo>
                    <a:pt x="0" y="6"/>
                  </a:lnTo>
                  <a:lnTo>
                    <a:pt x="0" y="6"/>
                  </a:lnTo>
                  <a:lnTo>
                    <a:pt x="2" y="2"/>
                  </a:lnTo>
                  <a:lnTo>
                    <a:pt x="2" y="2"/>
                  </a:lnTo>
                  <a:lnTo>
                    <a:pt x="8" y="0"/>
                  </a:lnTo>
                  <a:lnTo>
                    <a:pt x="54" y="0"/>
                  </a:lnTo>
                  <a:lnTo>
                    <a:pt x="54" y="0"/>
                  </a:lnTo>
                  <a:lnTo>
                    <a:pt x="58" y="0"/>
                  </a:lnTo>
                  <a:lnTo>
                    <a:pt x="62" y="4"/>
                  </a:lnTo>
                  <a:lnTo>
                    <a:pt x="144" y="144"/>
                  </a:lnTo>
                  <a:lnTo>
                    <a:pt x="144" y="144"/>
                  </a:lnTo>
                  <a:lnTo>
                    <a:pt x="146" y="146"/>
                  </a:lnTo>
                  <a:lnTo>
                    <a:pt x="146" y="146"/>
                  </a:lnTo>
                  <a:lnTo>
                    <a:pt x="148" y="144"/>
                  </a:lnTo>
                  <a:lnTo>
                    <a:pt x="148" y="6"/>
                  </a:lnTo>
                  <a:lnTo>
                    <a:pt x="148" y="6"/>
                  </a:lnTo>
                  <a:lnTo>
                    <a:pt x="150" y="2"/>
                  </a:lnTo>
                  <a:lnTo>
                    <a:pt x="150" y="2"/>
                  </a:lnTo>
                  <a:lnTo>
                    <a:pt x="154" y="0"/>
                  </a:lnTo>
                  <a:lnTo>
                    <a:pt x="202" y="0"/>
                  </a:lnTo>
                  <a:lnTo>
                    <a:pt x="202" y="0"/>
                  </a:lnTo>
                  <a:lnTo>
                    <a:pt x="208" y="2"/>
                  </a:lnTo>
                  <a:lnTo>
                    <a:pt x="208" y="2"/>
                  </a:lnTo>
                  <a:lnTo>
                    <a:pt x="210" y="6"/>
                  </a:lnTo>
                  <a:lnTo>
                    <a:pt x="210" y="258"/>
                  </a:lnTo>
                  <a:lnTo>
                    <a:pt x="210" y="258"/>
                  </a:lnTo>
                  <a:lnTo>
                    <a:pt x="208" y="262"/>
                  </a:lnTo>
                  <a:lnTo>
                    <a:pt x="208" y="262"/>
                  </a:lnTo>
                  <a:lnTo>
                    <a:pt x="202" y="264"/>
                  </a:lnTo>
                  <a:lnTo>
                    <a:pt x="156" y="264"/>
                  </a:lnTo>
                  <a:lnTo>
                    <a:pt x="156" y="264"/>
                  </a:lnTo>
                  <a:lnTo>
                    <a:pt x="152" y="264"/>
                  </a:lnTo>
                  <a:lnTo>
                    <a:pt x="148" y="260"/>
                  </a:lnTo>
                  <a:lnTo>
                    <a:pt x="66" y="118"/>
                  </a:lnTo>
                  <a:lnTo>
                    <a:pt x="66" y="118"/>
                  </a:lnTo>
                  <a:lnTo>
                    <a:pt x="64" y="116"/>
                  </a:lnTo>
                  <a:lnTo>
                    <a:pt x="64" y="116"/>
                  </a:lnTo>
                  <a:lnTo>
                    <a:pt x="62" y="118"/>
                  </a:lnTo>
                  <a:lnTo>
                    <a:pt x="62" y="258"/>
                  </a:lnTo>
                  <a:lnTo>
                    <a:pt x="62" y="258"/>
                  </a:lnTo>
                  <a:lnTo>
                    <a:pt x="60" y="262"/>
                  </a:lnTo>
                  <a:lnTo>
                    <a:pt x="60" y="262"/>
                  </a:lnTo>
                  <a:lnTo>
                    <a:pt x="56" y="264"/>
                  </a:lnTo>
                  <a:lnTo>
                    <a:pt x="8" y="264"/>
                  </a:lnTo>
                  <a:lnTo>
                    <a:pt x="8" y="264"/>
                  </a:lnTo>
                  <a:lnTo>
                    <a:pt x="2" y="262"/>
                  </a:lnTo>
                  <a:lnTo>
                    <a:pt x="2" y="26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8" name="Freeform 24">
              <a:extLst>
                <a:ext uri="{FF2B5EF4-FFF2-40B4-BE49-F238E27FC236}">
                  <a16:creationId xmlns:a16="http://schemas.microsoft.com/office/drawing/2014/main" id="{EECF6551-5CDA-4897-9A1C-9E633A3CBCBA}"/>
                </a:ext>
              </a:extLst>
            </p:cNvPr>
            <p:cNvSpPr>
              <a:spLocks noEditPoints="1"/>
            </p:cNvSpPr>
            <p:nvPr userDrawn="1"/>
          </p:nvSpPr>
          <p:spPr bwMode="auto">
            <a:xfrm>
              <a:off x="10499725" y="2509838"/>
              <a:ext cx="384175" cy="419100"/>
            </a:xfrm>
            <a:custGeom>
              <a:avLst/>
              <a:gdLst>
                <a:gd name="T0" fmla="*/ 176 w 242"/>
                <a:gd name="T1" fmla="*/ 258 h 264"/>
                <a:gd name="T2" fmla="*/ 166 w 242"/>
                <a:gd name="T3" fmla="*/ 228 h 264"/>
                <a:gd name="T4" fmla="*/ 166 w 242"/>
                <a:gd name="T5" fmla="*/ 228 h 264"/>
                <a:gd name="T6" fmla="*/ 166 w 242"/>
                <a:gd name="T7" fmla="*/ 226 h 264"/>
                <a:gd name="T8" fmla="*/ 164 w 242"/>
                <a:gd name="T9" fmla="*/ 226 h 264"/>
                <a:gd name="T10" fmla="*/ 78 w 242"/>
                <a:gd name="T11" fmla="*/ 226 h 264"/>
                <a:gd name="T12" fmla="*/ 78 w 242"/>
                <a:gd name="T13" fmla="*/ 226 h 264"/>
                <a:gd name="T14" fmla="*/ 76 w 242"/>
                <a:gd name="T15" fmla="*/ 226 h 264"/>
                <a:gd name="T16" fmla="*/ 76 w 242"/>
                <a:gd name="T17" fmla="*/ 228 h 264"/>
                <a:gd name="T18" fmla="*/ 66 w 242"/>
                <a:gd name="T19" fmla="*/ 258 h 264"/>
                <a:gd name="T20" fmla="*/ 66 w 242"/>
                <a:gd name="T21" fmla="*/ 258 h 264"/>
                <a:gd name="T22" fmla="*/ 64 w 242"/>
                <a:gd name="T23" fmla="*/ 262 h 264"/>
                <a:gd name="T24" fmla="*/ 60 w 242"/>
                <a:gd name="T25" fmla="*/ 264 h 264"/>
                <a:gd name="T26" fmla="*/ 6 w 242"/>
                <a:gd name="T27" fmla="*/ 264 h 264"/>
                <a:gd name="T28" fmla="*/ 6 w 242"/>
                <a:gd name="T29" fmla="*/ 264 h 264"/>
                <a:gd name="T30" fmla="*/ 2 w 242"/>
                <a:gd name="T31" fmla="*/ 264 h 264"/>
                <a:gd name="T32" fmla="*/ 0 w 242"/>
                <a:gd name="T33" fmla="*/ 262 h 264"/>
                <a:gd name="T34" fmla="*/ 0 w 242"/>
                <a:gd name="T35" fmla="*/ 262 h 264"/>
                <a:gd name="T36" fmla="*/ 0 w 242"/>
                <a:gd name="T37" fmla="*/ 260 h 264"/>
                <a:gd name="T38" fmla="*/ 0 w 242"/>
                <a:gd name="T39" fmla="*/ 256 h 264"/>
                <a:gd name="T40" fmla="*/ 80 w 242"/>
                <a:gd name="T41" fmla="*/ 6 h 264"/>
                <a:gd name="T42" fmla="*/ 80 w 242"/>
                <a:gd name="T43" fmla="*/ 6 h 264"/>
                <a:gd name="T44" fmla="*/ 82 w 242"/>
                <a:gd name="T45" fmla="*/ 2 h 264"/>
                <a:gd name="T46" fmla="*/ 88 w 242"/>
                <a:gd name="T47" fmla="*/ 0 h 264"/>
                <a:gd name="T48" fmla="*/ 154 w 242"/>
                <a:gd name="T49" fmla="*/ 0 h 264"/>
                <a:gd name="T50" fmla="*/ 154 w 242"/>
                <a:gd name="T51" fmla="*/ 0 h 264"/>
                <a:gd name="T52" fmla="*/ 160 w 242"/>
                <a:gd name="T53" fmla="*/ 2 h 264"/>
                <a:gd name="T54" fmla="*/ 162 w 242"/>
                <a:gd name="T55" fmla="*/ 6 h 264"/>
                <a:gd name="T56" fmla="*/ 242 w 242"/>
                <a:gd name="T57" fmla="*/ 256 h 264"/>
                <a:gd name="T58" fmla="*/ 242 w 242"/>
                <a:gd name="T59" fmla="*/ 256 h 264"/>
                <a:gd name="T60" fmla="*/ 242 w 242"/>
                <a:gd name="T61" fmla="*/ 260 h 264"/>
                <a:gd name="T62" fmla="*/ 242 w 242"/>
                <a:gd name="T63" fmla="*/ 260 h 264"/>
                <a:gd name="T64" fmla="*/ 242 w 242"/>
                <a:gd name="T65" fmla="*/ 264 h 264"/>
                <a:gd name="T66" fmla="*/ 236 w 242"/>
                <a:gd name="T67" fmla="*/ 264 h 264"/>
                <a:gd name="T68" fmla="*/ 184 w 242"/>
                <a:gd name="T69" fmla="*/ 264 h 264"/>
                <a:gd name="T70" fmla="*/ 184 w 242"/>
                <a:gd name="T71" fmla="*/ 264 h 264"/>
                <a:gd name="T72" fmla="*/ 178 w 242"/>
                <a:gd name="T73" fmla="*/ 262 h 264"/>
                <a:gd name="T74" fmla="*/ 176 w 242"/>
                <a:gd name="T75" fmla="*/ 258 h 264"/>
                <a:gd name="T76" fmla="*/ 176 w 242"/>
                <a:gd name="T77" fmla="*/ 258 h 264"/>
                <a:gd name="T78" fmla="*/ 90 w 242"/>
                <a:gd name="T79" fmla="*/ 174 h 264"/>
                <a:gd name="T80" fmla="*/ 90 w 242"/>
                <a:gd name="T81" fmla="*/ 174 h 264"/>
                <a:gd name="T82" fmla="*/ 92 w 242"/>
                <a:gd name="T83" fmla="*/ 176 h 264"/>
                <a:gd name="T84" fmla="*/ 94 w 242"/>
                <a:gd name="T85" fmla="*/ 176 h 264"/>
                <a:gd name="T86" fmla="*/ 150 w 242"/>
                <a:gd name="T87" fmla="*/ 176 h 264"/>
                <a:gd name="T88" fmla="*/ 150 w 242"/>
                <a:gd name="T89" fmla="*/ 176 h 264"/>
                <a:gd name="T90" fmla="*/ 152 w 242"/>
                <a:gd name="T91" fmla="*/ 176 h 264"/>
                <a:gd name="T92" fmla="*/ 152 w 242"/>
                <a:gd name="T93" fmla="*/ 176 h 264"/>
                <a:gd name="T94" fmla="*/ 152 w 242"/>
                <a:gd name="T95" fmla="*/ 174 h 264"/>
                <a:gd name="T96" fmla="*/ 122 w 242"/>
                <a:gd name="T97" fmla="*/ 74 h 264"/>
                <a:gd name="T98" fmla="*/ 122 w 242"/>
                <a:gd name="T99" fmla="*/ 74 h 264"/>
                <a:gd name="T100" fmla="*/ 122 w 242"/>
                <a:gd name="T101" fmla="*/ 72 h 264"/>
                <a:gd name="T102" fmla="*/ 122 w 242"/>
                <a:gd name="T103" fmla="*/ 72 h 264"/>
                <a:gd name="T104" fmla="*/ 120 w 242"/>
                <a:gd name="T105" fmla="*/ 74 h 264"/>
                <a:gd name="T106" fmla="*/ 90 w 242"/>
                <a:gd name="T107" fmla="*/ 174 h 264"/>
                <a:gd name="T108" fmla="*/ 90 w 242"/>
                <a:gd name="T109" fmla="*/ 17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2" h="264">
                  <a:moveTo>
                    <a:pt x="176" y="258"/>
                  </a:moveTo>
                  <a:lnTo>
                    <a:pt x="166" y="228"/>
                  </a:lnTo>
                  <a:lnTo>
                    <a:pt x="166" y="228"/>
                  </a:lnTo>
                  <a:lnTo>
                    <a:pt x="166" y="226"/>
                  </a:lnTo>
                  <a:lnTo>
                    <a:pt x="164" y="226"/>
                  </a:lnTo>
                  <a:lnTo>
                    <a:pt x="78" y="226"/>
                  </a:lnTo>
                  <a:lnTo>
                    <a:pt x="78" y="226"/>
                  </a:lnTo>
                  <a:lnTo>
                    <a:pt x="76" y="226"/>
                  </a:lnTo>
                  <a:lnTo>
                    <a:pt x="76" y="228"/>
                  </a:lnTo>
                  <a:lnTo>
                    <a:pt x="66" y="258"/>
                  </a:lnTo>
                  <a:lnTo>
                    <a:pt x="66" y="258"/>
                  </a:lnTo>
                  <a:lnTo>
                    <a:pt x="64" y="262"/>
                  </a:lnTo>
                  <a:lnTo>
                    <a:pt x="60" y="264"/>
                  </a:lnTo>
                  <a:lnTo>
                    <a:pt x="6" y="264"/>
                  </a:lnTo>
                  <a:lnTo>
                    <a:pt x="6" y="264"/>
                  </a:lnTo>
                  <a:lnTo>
                    <a:pt x="2" y="264"/>
                  </a:lnTo>
                  <a:lnTo>
                    <a:pt x="0" y="262"/>
                  </a:lnTo>
                  <a:lnTo>
                    <a:pt x="0" y="262"/>
                  </a:lnTo>
                  <a:lnTo>
                    <a:pt x="0" y="260"/>
                  </a:lnTo>
                  <a:lnTo>
                    <a:pt x="0" y="256"/>
                  </a:lnTo>
                  <a:lnTo>
                    <a:pt x="80" y="6"/>
                  </a:lnTo>
                  <a:lnTo>
                    <a:pt x="80" y="6"/>
                  </a:lnTo>
                  <a:lnTo>
                    <a:pt x="82" y="2"/>
                  </a:lnTo>
                  <a:lnTo>
                    <a:pt x="88" y="0"/>
                  </a:lnTo>
                  <a:lnTo>
                    <a:pt x="154" y="0"/>
                  </a:lnTo>
                  <a:lnTo>
                    <a:pt x="154" y="0"/>
                  </a:lnTo>
                  <a:lnTo>
                    <a:pt x="160" y="2"/>
                  </a:lnTo>
                  <a:lnTo>
                    <a:pt x="162" y="6"/>
                  </a:lnTo>
                  <a:lnTo>
                    <a:pt x="242" y="256"/>
                  </a:lnTo>
                  <a:lnTo>
                    <a:pt x="242" y="256"/>
                  </a:lnTo>
                  <a:lnTo>
                    <a:pt x="242" y="260"/>
                  </a:lnTo>
                  <a:lnTo>
                    <a:pt x="242" y="260"/>
                  </a:lnTo>
                  <a:lnTo>
                    <a:pt x="242" y="264"/>
                  </a:lnTo>
                  <a:lnTo>
                    <a:pt x="236" y="264"/>
                  </a:lnTo>
                  <a:lnTo>
                    <a:pt x="184" y="264"/>
                  </a:lnTo>
                  <a:lnTo>
                    <a:pt x="184" y="264"/>
                  </a:lnTo>
                  <a:lnTo>
                    <a:pt x="178" y="262"/>
                  </a:lnTo>
                  <a:lnTo>
                    <a:pt x="176" y="258"/>
                  </a:lnTo>
                  <a:lnTo>
                    <a:pt x="176" y="258"/>
                  </a:lnTo>
                  <a:close/>
                  <a:moveTo>
                    <a:pt x="90" y="174"/>
                  </a:moveTo>
                  <a:lnTo>
                    <a:pt x="90" y="174"/>
                  </a:lnTo>
                  <a:lnTo>
                    <a:pt x="92" y="176"/>
                  </a:lnTo>
                  <a:lnTo>
                    <a:pt x="94" y="176"/>
                  </a:lnTo>
                  <a:lnTo>
                    <a:pt x="150" y="176"/>
                  </a:lnTo>
                  <a:lnTo>
                    <a:pt x="150" y="176"/>
                  </a:lnTo>
                  <a:lnTo>
                    <a:pt x="152" y="176"/>
                  </a:lnTo>
                  <a:lnTo>
                    <a:pt x="152" y="176"/>
                  </a:lnTo>
                  <a:lnTo>
                    <a:pt x="152" y="174"/>
                  </a:lnTo>
                  <a:lnTo>
                    <a:pt x="122" y="74"/>
                  </a:lnTo>
                  <a:lnTo>
                    <a:pt x="122" y="74"/>
                  </a:lnTo>
                  <a:lnTo>
                    <a:pt x="122" y="72"/>
                  </a:lnTo>
                  <a:lnTo>
                    <a:pt x="122" y="72"/>
                  </a:lnTo>
                  <a:lnTo>
                    <a:pt x="120" y="74"/>
                  </a:lnTo>
                  <a:lnTo>
                    <a:pt x="90" y="174"/>
                  </a:lnTo>
                  <a:lnTo>
                    <a:pt x="90" y="174"/>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9" name="Freeform 25">
              <a:extLst>
                <a:ext uri="{FF2B5EF4-FFF2-40B4-BE49-F238E27FC236}">
                  <a16:creationId xmlns:a16="http://schemas.microsoft.com/office/drawing/2014/main" id="{EE83F13B-AFFA-483A-8DB2-E32113B26131}"/>
                </a:ext>
              </a:extLst>
            </p:cNvPr>
            <p:cNvSpPr>
              <a:spLocks/>
            </p:cNvSpPr>
            <p:nvPr userDrawn="1"/>
          </p:nvSpPr>
          <p:spPr bwMode="auto">
            <a:xfrm>
              <a:off x="10950575" y="2509838"/>
              <a:ext cx="301625" cy="419100"/>
            </a:xfrm>
            <a:custGeom>
              <a:avLst/>
              <a:gdLst>
                <a:gd name="T0" fmla="*/ 2 w 190"/>
                <a:gd name="T1" fmla="*/ 262 h 264"/>
                <a:gd name="T2" fmla="*/ 2 w 190"/>
                <a:gd name="T3" fmla="*/ 262 h 264"/>
                <a:gd name="T4" fmla="*/ 0 w 190"/>
                <a:gd name="T5" fmla="*/ 258 h 264"/>
                <a:gd name="T6" fmla="*/ 0 w 190"/>
                <a:gd name="T7" fmla="*/ 6 h 264"/>
                <a:gd name="T8" fmla="*/ 0 w 190"/>
                <a:gd name="T9" fmla="*/ 6 h 264"/>
                <a:gd name="T10" fmla="*/ 2 w 190"/>
                <a:gd name="T11" fmla="*/ 2 h 264"/>
                <a:gd name="T12" fmla="*/ 2 w 190"/>
                <a:gd name="T13" fmla="*/ 2 h 264"/>
                <a:gd name="T14" fmla="*/ 8 w 190"/>
                <a:gd name="T15" fmla="*/ 0 h 264"/>
                <a:gd name="T16" fmla="*/ 56 w 190"/>
                <a:gd name="T17" fmla="*/ 0 h 264"/>
                <a:gd name="T18" fmla="*/ 56 w 190"/>
                <a:gd name="T19" fmla="*/ 0 h 264"/>
                <a:gd name="T20" fmla="*/ 62 w 190"/>
                <a:gd name="T21" fmla="*/ 2 h 264"/>
                <a:gd name="T22" fmla="*/ 62 w 190"/>
                <a:gd name="T23" fmla="*/ 2 h 264"/>
                <a:gd name="T24" fmla="*/ 64 w 190"/>
                <a:gd name="T25" fmla="*/ 6 h 264"/>
                <a:gd name="T26" fmla="*/ 64 w 190"/>
                <a:gd name="T27" fmla="*/ 208 h 264"/>
                <a:gd name="T28" fmla="*/ 64 w 190"/>
                <a:gd name="T29" fmla="*/ 208 h 264"/>
                <a:gd name="T30" fmla="*/ 64 w 190"/>
                <a:gd name="T31" fmla="*/ 210 h 264"/>
                <a:gd name="T32" fmla="*/ 66 w 190"/>
                <a:gd name="T33" fmla="*/ 210 h 264"/>
                <a:gd name="T34" fmla="*/ 184 w 190"/>
                <a:gd name="T35" fmla="*/ 210 h 264"/>
                <a:gd name="T36" fmla="*/ 184 w 190"/>
                <a:gd name="T37" fmla="*/ 210 h 264"/>
                <a:gd name="T38" fmla="*/ 188 w 190"/>
                <a:gd name="T39" fmla="*/ 212 h 264"/>
                <a:gd name="T40" fmla="*/ 188 w 190"/>
                <a:gd name="T41" fmla="*/ 212 h 264"/>
                <a:gd name="T42" fmla="*/ 190 w 190"/>
                <a:gd name="T43" fmla="*/ 218 h 264"/>
                <a:gd name="T44" fmla="*/ 190 w 190"/>
                <a:gd name="T45" fmla="*/ 258 h 264"/>
                <a:gd name="T46" fmla="*/ 190 w 190"/>
                <a:gd name="T47" fmla="*/ 258 h 264"/>
                <a:gd name="T48" fmla="*/ 188 w 190"/>
                <a:gd name="T49" fmla="*/ 262 h 264"/>
                <a:gd name="T50" fmla="*/ 188 w 190"/>
                <a:gd name="T51" fmla="*/ 262 h 264"/>
                <a:gd name="T52" fmla="*/ 184 w 190"/>
                <a:gd name="T53" fmla="*/ 264 h 264"/>
                <a:gd name="T54" fmla="*/ 8 w 190"/>
                <a:gd name="T55" fmla="*/ 264 h 264"/>
                <a:gd name="T56" fmla="*/ 8 w 190"/>
                <a:gd name="T57" fmla="*/ 264 h 264"/>
                <a:gd name="T58" fmla="*/ 2 w 190"/>
                <a:gd name="T59" fmla="*/ 262 h 264"/>
                <a:gd name="T60" fmla="*/ 2 w 190"/>
                <a:gd name="T61" fmla="*/ 2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 h="264">
                  <a:moveTo>
                    <a:pt x="2" y="262"/>
                  </a:moveTo>
                  <a:lnTo>
                    <a:pt x="2" y="262"/>
                  </a:lnTo>
                  <a:lnTo>
                    <a:pt x="0" y="258"/>
                  </a:lnTo>
                  <a:lnTo>
                    <a:pt x="0" y="6"/>
                  </a:lnTo>
                  <a:lnTo>
                    <a:pt x="0" y="6"/>
                  </a:lnTo>
                  <a:lnTo>
                    <a:pt x="2" y="2"/>
                  </a:lnTo>
                  <a:lnTo>
                    <a:pt x="2" y="2"/>
                  </a:lnTo>
                  <a:lnTo>
                    <a:pt x="8" y="0"/>
                  </a:lnTo>
                  <a:lnTo>
                    <a:pt x="56" y="0"/>
                  </a:lnTo>
                  <a:lnTo>
                    <a:pt x="56" y="0"/>
                  </a:lnTo>
                  <a:lnTo>
                    <a:pt x="62" y="2"/>
                  </a:lnTo>
                  <a:lnTo>
                    <a:pt x="62" y="2"/>
                  </a:lnTo>
                  <a:lnTo>
                    <a:pt x="64" y="6"/>
                  </a:lnTo>
                  <a:lnTo>
                    <a:pt x="64" y="208"/>
                  </a:lnTo>
                  <a:lnTo>
                    <a:pt x="64" y="208"/>
                  </a:lnTo>
                  <a:lnTo>
                    <a:pt x="64" y="210"/>
                  </a:lnTo>
                  <a:lnTo>
                    <a:pt x="66" y="210"/>
                  </a:lnTo>
                  <a:lnTo>
                    <a:pt x="184" y="210"/>
                  </a:lnTo>
                  <a:lnTo>
                    <a:pt x="184" y="210"/>
                  </a:lnTo>
                  <a:lnTo>
                    <a:pt x="188" y="212"/>
                  </a:lnTo>
                  <a:lnTo>
                    <a:pt x="188" y="212"/>
                  </a:lnTo>
                  <a:lnTo>
                    <a:pt x="190" y="218"/>
                  </a:lnTo>
                  <a:lnTo>
                    <a:pt x="190" y="258"/>
                  </a:lnTo>
                  <a:lnTo>
                    <a:pt x="190" y="258"/>
                  </a:lnTo>
                  <a:lnTo>
                    <a:pt x="188" y="262"/>
                  </a:lnTo>
                  <a:lnTo>
                    <a:pt x="188" y="262"/>
                  </a:lnTo>
                  <a:lnTo>
                    <a:pt x="184" y="264"/>
                  </a:lnTo>
                  <a:lnTo>
                    <a:pt x="8" y="264"/>
                  </a:lnTo>
                  <a:lnTo>
                    <a:pt x="8" y="264"/>
                  </a:lnTo>
                  <a:lnTo>
                    <a:pt x="2" y="262"/>
                  </a:lnTo>
                  <a:lnTo>
                    <a:pt x="2" y="26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0" name="Freeform 26">
              <a:extLst>
                <a:ext uri="{FF2B5EF4-FFF2-40B4-BE49-F238E27FC236}">
                  <a16:creationId xmlns:a16="http://schemas.microsoft.com/office/drawing/2014/main" id="{6A2D45A6-31AF-4241-91CC-5D8E2CEFAB64}"/>
                </a:ext>
              </a:extLst>
            </p:cNvPr>
            <p:cNvSpPr>
              <a:spLocks/>
            </p:cNvSpPr>
            <p:nvPr userDrawn="1"/>
          </p:nvSpPr>
          <p:spPr bwMode="auto">
            <a:xfrm>
              <a:off x="7446963" y="3078163"/>
              <a:ext cx="298450" cy="422275"/>
            </a:xfrm>
            <a:custGeom>
              <a:avLst/>
              <a:gdLst>
                <a:gd name="T0" fmla="*/ 186 w 188"/>
                <a:gd name="T1" fmla="*/ 52 h 266"/>
                <a:gd name="T2" fmla="*/ 186 w 188"/>
                <a:gd name="T3" fmla="*/ 52 h 266"/>
                <a:gd name="T4" fmla="*/ 182 w 188"/>
                <a:gd name="T5" fmla="*/ 54 h 266"/>
                <a:gd name="T6" fmla="*/ 66 w 188"/>
                <a:gd name="T7" fmla="*/ 54 h 266"/>
                <a:gd name="T8" fmla="*/ 66 w 188"/>
                <a:gd name="T9" fmla="*/ 54 h 266"/>
                <a:gd name="T10" fmla="*/ 64 w 188"/>
                <a:gd name="T11" fmla="*/ 54 h 266"/>
                <a:gd name="T12" fmla="*/ 62 w 188"/>
                <a:gd name="T13" fmla="*/ 56 h 266"/>
                <a:gd name="T14" fmla="*/ 62 w 188"/>
                <a:gd name="T15" fmla="*/ 102 h 266"/>
                <a:gd name="T16" fmla="*/ 62 w 188"/>
                <a:gd name="T17" fmla="*/ 102 h 266"/>
                <a:gd name="T18" fmla="*/ 64 w 188"/>
                <a:gd name="T19" fmla="*/ 104 h 266"/>
                <a:gd name="T20" fmla="*/ 66 w 188"/>
                <a:gd name="T21" fmla="*/ 104 h 266"/>
                <a:gd name="T22" fmla="*/ 138 w 188"/>
                <a:gd name="T23" fmla="*/ 104 h 266"/>
                <a:gd name="T24" fmla="*/ 138 w 188"/>
                <a:gd name="T25" fmla="*/ 104 h 266"/>
                <a:gd name="T26" fmla="*/ 144 w 188"/>
                <a:gd name="T27" fmla="*/ 106 h 266"/>
                <a:gd name="T28" fmla="*/ 144 w 188"/>
                <a:gd name="T29" fmla="*/ 106 h 266"/>
                <a:gd name="T30" fmla="*/ 146 w 188"/>
                <a:gd name="T31" fmla="*/ 112 h 266"/>
                <a:gd name="T32" fmla="*/ 146 w 188"/>
                <a:gd name="T33" fmla="*/ 150 h 266"/>
                <a:gd name="T34" fmla="*/ 146 w 188"/>
                <a:gd name="T35" fmla="*/ 150 h 266"/>
                <a:gd name="T36" fmla="*/ 144 w 188"/>
                <a:gd name="T37" fmla="*/ 156 h 266"/>
                <a:gd name="T38" fmla="*/ 144 w 188"/>
                <a:gd name="T39" fmla="*/ 156 h 266"/>
                <a:gd name="T40" fmla="*/ 138 w 188"/>
                <a:gd name="T41" fmla="*/ 158 h 266"/>
                <a:gd name="T42" fmla="*/ 66 w 188"/>
                <a:gd name="T43" fmla="*/ 158 h 266"/>
                <a:gd name="T44" fmla="*/ 66 w 188"/>
                <a:gd name="T45" fmla="*/ 158 h 266"/>
                <a:gd name="T46" fmla="*/ 64 w 188"/>
                <a:gd name="T47" fmla="*/ 158 h 266"/>
                <a:gd name="T48" fmla="*/ 62 w 188"/>
                <a:gd name="T49" fmla="*/ 160 h 266"/>
                <a:gd name="T50" fmla="*/ 62 w 188"/>
                <a:gd name="T51" fmla="*/ 208 h 266"/>
                <a:gd name="T52" fmla="*/ 62 w 188"/>
                <a:gd name="T53" fmla="*/ 208 h 266"/>
                <a:gd name="T54" fmla="*/ 64 w 188"/>
                <a:gd name="T55" fmla="*/ 210 h 266"/>
                <a:gd name="T56" fmla="*/ 66 w 188"/>
                <a:gd name="T57" fmla="*/ 212 h 266"/>
                <a:gd name="T58" fmla="*/ 182 w 188"/>
                <a:gd name="T59" fmla="*/ 212 h 266"/>
                <a:gd name="T60" fmla="*/ 182 w 188"/>
                <a:gd name="T61" fmla="*/ 212 h 266"/>
                <a:gd name="T62" fmla="*/ 186 w 188"/>
                <a:gd name="T63" fmla="*/ 214 h 266"/>
                <a:gd name="T64" fmla="*/ 186 w 188"/>
                <a:gd name="T65" fmla="*/ 214 h 266"/>
                <a:gd name="T66" fmla="*/ 188 w 188"/>
                <a:gd name="T67" fmla="*/ 218 h 266"/>
                <a:gd name="T68" fmla="*/ 188 w 188"/>
                <a:gd name="T69" fmla="*/ 258 h 266"/>
                <a:gd name="T70" fmla="*/ 188 w 188"/>
                <a:gd name="T71" fmla="*/ 258 h 266"/>
                <a:gd name="T72" fmla="*/ 186 w 188"/>
                <a:gd name="T73" fmla="*/ 264 h 266"/>
                <a:gd name="T74" fmla="*/ 186 w 188"/>
                <a:gd name="T75" fmla="*/ 264 h 266"/>
                <a:gd name="T76" fmla="*/ 182 w 188"/>
                <a:gd name="T77" fmla="*/ 266 h 266"/>
                <a:gd name="T78" fmla="*/ 6 w 188"/>
                <a:gd name="T79" fmla="*/ 266 h 266"/>
                <a:gd name="T80" fmla="*/ 6 w 188"/>
                <a:gd name="T81" fmla="*/ 266 h 266"/>
                <a:gd name="T82" fmla="*/ 2 w 188"/>
                <a:gd name="T83" fmla="*/ 264 h 266"/>
                <a:gd name="T84" fmla="*/ 2 w 188"/>
                <a:gd name="T85" fmla="*/ 264 h 266"/>
                <a:gd name="T86" fmla="*/ 0 w 188"/>
                <a:gd name="T87" fmla="*/ 258 h 266"/>
                <a:gd name="T88" fmla="*/ 0 w 188"/>
                <a:gd name="T89" fmla="*/ 8 h 266"/>
                <a:gd name="T90" fmla="*/ 0 w 188"/>
                <a:gd name="T91" fmla="*/ 8 h 266"/>
                <a:gd name="T92" fmla="*/ 2 w 188"/>
                <a:gd name="T93" fmla="*/ 2 h 266"/>
                <a:gd name="T94" fmla="*/ 2 w 188"/>
                <a:gd name="T95" fmla="*/ 2 h 266"/>
                <a:gd name="T96" fmla="*/ 6 w 188"/>
                <a:gd name="T97" fmla="*/ 0 h 266"/>
                <a:gd name="T98" fmla="*/ 182 w 188"/>
                <a:gd name="T99" fmla="*/ 0 h 266"/>
                <a:gd name="T100" fmla="*/ 182 w 188"/>
                <a:gd name="T101" fmla="*/ 0 h 266"/>
                <a:gd name="T102" fmla="*/ 186 w 188"/>
                <a:gd name="T103" fmla="*/ 2 h 266"/>
                <a:gd name="T104" fmla="*/ 186 w 188"/>
                <a:gd name="T105" fmla="*/ 2 h 266"/>
                <a:gd name="T106" fmla="*/ 188 w 188"/>
                <a:gd name="T107" fmla="*/ 8 h 266"/>
                <a:gd name="T108" fmla="*/ 188 w 188"/>
                <a:gd name="T109" fmla="*/ 48 h 266"/>
                <a:gd name="T110" fmla="*/ 188 w 188"/>
                <a:gd name="T111" fmla="*/ 48 h 266"/>
                <a:gd name="T112" fmla="*/ 186 w 188"/>
                <a:gd name="T113" fmla="*/ 52 h 266"/>
                <a:gd name="T114" fmla="*/ 186 w 188"/>
                <a:gd name="T115" fmla="*/ 5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8" h="266">
                  <a:moveTo>
                    <a:pt x="186" y="52"/>
                  </a:moveTo>
                  <a:lnTo>
                    <a:pt x="186" y="52"/>
                  </a:lnTo>
                  <a:lnTo>
                    <a:pt x="182" y="54"/>
                  </a:lnTo>
                  <a:lnTo>
                    <a:pt x="66" y="54"/>
                  </a:lnTo>
                  <a:lnTo>
                    <a:pt x="66" y="54"/>
                  </a:lnTo>
                  <a:lnTo>
                    <a:pt x="64" y="54"/>
                  </a:lnTo>
                  <a:lnTo>
                    <a:pt x="62" y="56"/>
                  </a:lnTo>
                  <a:lnTo>
                    <a:pt x="62" y="102"/>
                  </a:lnTo>
                  <a:lnTo>
                    <a:pt x="62" y="102"/>
                  </a:lnTo>
                  <a:lnTo>
                    <a:pt x="64" y="104"/>
                  </a:lnTo>
                  <a:lnTo>
                    <a:pt x="66" y="104"/>
                  </a:lnTo>
                  <a:lnTo>
                    <a:pt x="138" y="104"/>
                  </a:lnTo>
                  <a:lnTo>
                    <a:pt x="138" y="104"/>
                  </a:lnTo>
                  <a:lnTo>
                    <a:pt x="144" y="106"/>
                  </a:lnTo>
                  <a:lnTo>
                    <a:pt x="144" y="106"/>
                  </a:lnTo>
                  <a:lnTo>
                    <a:pt x="146" y="112"/>
                  </a:lnTo>
                  <a:lnTo>
                    <a:pt x="146" y="150"/>
                  </a:lnTo>
                  <a:lnTo>
                    <a:pt x="146" y="150"/>
                  </a:lnTo>
                  <a:lnTo>
                    <a:pt x="144" y="156"/>
                  </a:lnTo>
                  <a:lnTo>
                    <a:pt x="144" y="156"/>
                  </a:lnTo>
                  <a:lnTo>
                    <a:pt x="138" y="158"/>
                  </a:lnTo>
                  <a:lnTo>
                    <a:pt x="66" y="158"/>
                  </a:lnTo>
                  <a:lnTo>
                    <a:pt x="66" y="158"/>
                  </a:lnTo>
                  <a:lnTo>
                    <a:pt x="64" y="158"/>
                  </a:lnTo>
                  <a:lnTo>
                    <a:pt x="62" y="160"/>
                  </a:lnTo>
                  <a:lnTo>
                    <a:pt x="62" y="208"/>
                  </a:lnTo>
                  <a:lnTo>
                    <a:pt x="62" y="208"/>
                  </a:lnTo>
                  <a:lnTo>
                    <a:pt x="64" y="210"/>
                  </a:lnTo>
                  <a:lnTo>
                    <a:pt x="66" y="212"/>
                  </a:lnTo>
                  <a:lnTo>
                    <a:pt x="182" y="212"/>
                  </a:lnTo>
                  <a:lnTo>
                    <a:pt x="182" y="212"/>
                  </a:lnTo>
                  <a:lnTo>
                    <a:pt x="186" y="214"/>
                  </a:lnTo>
                  <a:lnTo>
                    <a:pt x="186" y="214"/>
                  </a:lnTo>
                  <a:lnTo>
                    <a:pt x="188" y="218"/>
                  </a:lnTo>
                  <a:lnTo>
                    <a:pt x="188" y="258"/>
                  </a:lnTo>
                  <a:lnTo>
                    <a:pt x="188" y="258"/>
                  </a:lnTo>
                  <a:lnTo>
                    <a:pt x="186" y="264"/>
                  </a:lnTo>
                  <a:lnTo>
                    <a:pt x="186" y="264"/>
                  </a:lnTo>
                  <a:lnTo>
                    <a:pt x="182" y="266"/>
                  </a:lnTo>
                  <a:lnTo>
                    <a:pt x="6" y="266"/>
                  </a:lnTo>
                  <a:lnTo>
                    <a:pt x="6" y="266"/>
                  </a:lnTo>
                  <a:lnTo>
                    <a:pt x="2" y="264"/>
                  </a:lnTo>
                  <a:lnTo>
                    <a:pt x="2" y="264"/>
                  </a:lnTo>
                  <a:lnTo>
                    <a:pt x="0" y="258"/>
                  </a:lnTo>
                  <a:lnTo>
                    <a:pt x="0" y="8"/>
                  </a:lnTo>
                  <a:lnTo>
                    <a:pt x="0" y="8"/>
                  </a:lnTo>
                  <a:lnTo>
                    <a:pt x="2" y="2"/>
                  </a:lnTo>
                  <a:lnTo>
                    <a:pt x="2" y="2"/>
                  </a:lnTo>
                  <a:lnTo>
                    <a:pt x="6" y="0"/>
                  </a:lnTo>
                  <a:lnTo>
                    <a:pt x="182" y="0"/>
                  </a:lnTo>
                  <a:lnTo>
                    <a:pt x="182" y="0"/>
                  </a:lnTo>
                  <a:lnTo>
                    <a:pt x="186" y="2"/>
                  </a:lnTo>
                  <a:lnTo>
                    <a:pt x="186" y="2"/>
                  </a:lnTo>
                  <a:lnTo>
                    <a:pt x="188" y="8"/>
                  </a:lnTo>
                  <a:lnTo>
                    <a:pt x="188" y="48"/>
                  </a:lnTo>
                  <a:lnTo>
                    <a:pt x="188" y="48"/>
                  </a:lnTo>
                  <a:lnTo>
                    <a:pt x="186" y="52"/>
                  </a:lnTo>
                  <a:lnTo>
                    <a:pt x="186" y="5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1" name="Freeform 27">
              <a:extLst>
                <a:ext uri="{FF2B5EF4-FFF2-40B4-BE49-F238E27FC236}">
                  <a16:creationId xmlns:a16="http://schemas.microsoft.com/office/drawing/2014/main" id="{A6A0BAC7-ED47-4D04-B5F1-482776DFAD6E}"/>
                </a:ext>
              </a:extLst>
            </p:cNvPr>
            <p:cNvSpPr>
              <a:spLocks noEditPoints="1"/>
            </p:cNvSpPr>
            <p:nvPr userDrawn="1"/>
          </p:nvSpPr>
          <p:spPr bwMode="auto">
            <a:xfrm>
              <a:off x="7815263" y="3078163"/>
              <a:ext cx="317500" cy="422275"/>
            </a:xfrm>
            <a:custGeom>
              <a:avLst/>
              <a:gdLst>
                <a:gd name="T0" fmla="*/ 0 w 200"/>
                <a:gd name="T1" fmla="*/ 264 h 266"/>
                <a:gd name="T2" fmla="*/ 0 w 200"/>
                <a:gd name="T3" fmla="*/ 8 h 266"/>
                <a:gd name="T4" fmla="*/ 0 w 200"/>
                <a:gd name="T5" fmla="*/ 2 h 266"/>
                <a:gd name="T6" fmla="*/ 6 w 200"/>
                <a:gd name="T7" fmla="*/ 0 h 266"/>
                <a:gd name="T8" fmla="*/ 100 w 200"/>
                <a:gd name="T9" fmla="*/ 0 h 266"/>
                <a:gd name="T10" fmla="*/ 128 w 200"/>
                <a:gd name="T11" fmla="*/ 2 h 266"/>
                <a:gd name="T12" fmla="*/ 152 w 200"/>
                <a:gd name="T13" fmla="*/ 10 h 266"/>
                <a:gd name="T14" fmla="*/ 162 w 200"/>
                <a:gd name="T15" fmla="*/ 16 h 266"/>
                <a:gd name="T16" fmla="*/ 180 w 200"/>
                <a:gd name="T17" fmla="*/ 30 h 266"/>
                <a:gd name="T18" fmla="*/ 188 w 200"/>
                <a:gd name="T19" fmla="*/ 40 h 266"/>
                <a:gd name="T20" fmla="*/ 196 w 200"/>
                <a:gd name="T21" fmla="*/ 60 h 266"/>
                <a:gd name="T22" fmla="*/ 200 w 200"/>
                <a:gd name="T23" fmla="*/ 84 h 266"/>
                <a:gd name="T24" fmla="*/ 200 w 200"/>
                <a:gd name="T25" fmla="*/ 182 h 266"/>
                <a:gd name="T26" fmla="*/ 196 w 200"/>
                <a:gd name="T27" fmla="*/ 206 h 266"/>
                <a:gd name="T28" fmla="*/ 188 w 200"/>
                <a:gd name="T29" fmla="*/ 226 h 266"/>
                <a:gd name="T30" fmla="*/ 180 w 200"/>
                <a:gd name="T31" fmla="*/ 234 h 266"/>
                <a:gd name="T32" fmla="*/ 162 w 200"/>
                <a:gd name="T33" fmla="*/ 250 h 266"/>
                <a:gd name="T34" fmla="*/ 152 w 200"/>
                <a:gd name="T35" fmla="*/ 254 h 266"/>
                <a:gd name="T36" fmla="*/ 128 w 200"/>
                <a:gd name="T37" fmla="*/ 262 h 266"/>
                <a:gd name="T38" fmla="*/ 100 w 200"/>
                <a:gd name="T39" fmla="*/ 266 h 266"/>
                <a:gd name="T40" fmla="*/ 6 w 200"/>
                <a:gd name="T41" fmla="*/ 266 h 266"/>
                <a:gd name="T42" fmla="*/ 0 w 200"/>
                <a:gd name="T43" fmla="*/ 264 h 266"/>
                <a:gd name="T44" fmla="*/ 102 w 200"/>
                <a:gd name="T45" fmla="*/ 212 h 266"/>
                <a:gd name="T46" fmla="*/ 110 w 200"/>
                <a:gd name="T47" fmla="*/ 210 h 266"/>
                <a:gd name="T48" fmla="*/ 122 w 200"/>
                <a:gd name="T49" fmla="*/ 206 h 266"/>
                <a:gd name="T50" fmla="*/ 128 w 200"/>
                <a:gd name="T51" fmla="*/ 200 h 266"/>
                <a:gd name="T52" fmla="*/ 134 w 200"/>
                <a:gd name="T53" fmla="*/ 188 h 266"/>
                <a:gd name="T54" fmla="*/ 138 w 200"/>
                <a:gd name="T55" fmla="*/ 172 h 266"/>
                <a:gd name="T56" fmla="*/ 138 w 200"/>
                <a:gd name="T57" fmla="*/ 94 h 266"/>
                <a:gd name="T58" fmla="*/ 134 w 200"/>
                <a:gd name="T59" fmla="*/ 78 h 266"/>
                <a:gd name="T60" fmla="*/ 128 w 200"/>
                <a:gd name="T61" fmla="*/ 64 h 266"/>
                <a:gd name="T62" fmla="*/ 122 w 200"/>
                <a:gd name="T63" fmla="*/ 60 h 266"/>
                <a:gd name="T64" fmla="*/ 110 w 200"/>
                <a:gd name="T65" fmla="*/ 54 h 266"/>
                <a:gd name="T66" fmla="*/ 64 w 200"/>
                <a:gd name="T67" fmla="*/ 54 h 266"/>
                <a:gd name="T68" fmla="*/ 62 w 200"/>
                <a:gd name="T69" fmla="*/ 54 h 266"/>
                <a:gd name="T70" fmla="*/ 62 w 200"/>
                <a:gd name="T71" fmla="*/ 208 h 266"/>
                <a:gd name="T72" fmla="*/ 62 w 200"/>
                <a:gd name="T73" fmla="*/ 210 h 266"/>
                <a:gd name="T74" fmla="*/ 64 w 200"/>
                <a:gd name="T75" fmla="*/ 21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0" h="266">
                  <a:moveTo>
                    <a:pt x="0" y="264"/>
                  </a:moveTo>
                  <a:lnTo>
                    <a:pt x="0" y="264"/>
                  </a:lnTo>
                  <a:lnTo>
                    <a:pt x="0" y="258"/>
                  </a:lnTo>
                  <a:lnTo>
                    <a:pt x="0" y="8"/>
                  </a:lnTo>
                  <a:lnTo>
                    <a:pt x="0" y="8"/>
                  </a:lnTo>
                  <a:lnTo>
                    <a:pt x="0" y="2"/>
                  </a:lnTo>
                  <a:lnTo>
                    <a:pt x="0" y="2"/>
                  </a:lnTo>
                  <a:lnTo>
                    <a:pt x="6" y="0"/>
                  </a:lnTo>
                  <a:lnTo>
                    <a:pt x="100" y="0"/>
                  </a:lnTo>
                  <a:lnTo>
                    <a:pt x="100" y="0"/>
                  </a:lnTo>
                  <a:lnTo>
                    <a:pt x="114" y="0"/>
                  </a:lnTo>
                  <a:lnTo>
                    <a:pt x="128" y="2"/>
                  </a:lnTo>
                  <a:lnTo>
                    <a:pt x="140" y="6"/>
                  </a:lnTo>
                  <a:lnTo>
                    <a:pt x="152" y="10"/>
                  </a:lnTo>
                  <a:lnTo>
                    <a:pt x="152" y="10"/>
                  </a:lnTo>
                  <a:lnTo>
                    <a:pt x="162" y="16"/>
                  </a:lnTo>
                  <a:lnTo>
                    <a:pt x="172" y="22"/>
                  </a:lnTo>
                  <a:lnTo>
                    <a:pt x="180" y="30"/>
                  </a:lnTo>
                  <a:lnTo>
                    <a:pt x="188" y="40"/>
                  </a:lnTo>
                  <a:lnTo>
                    <a:pt x="188" y="40"/>
                  </a:lnTo>
                  <a:lnTo>
                    <a:pt x="192" y="50"/>
                  </a:lnTo>
                  <a:lnTo>
                    <a:pt x="196" y="60"/>
                  </a:lnTo>
                  <a:lnTo>
                    <a:pt x="200" y="72"/>
                  </a:lnTo>
                  <a:lnTo>
                    <a:pt x="200" y="84"/>
                  </a:lnTo>
                  <a:lnTo>
                    <a:pt x="200" y="182"/>
                  </a:lnTo>
                  <a:lnTo>
                    <a:pt x="200" y="182"/>
                  </a:lnTo>
                  <a:lnTo>
                    <a:pt x="200" y="194"/>
                  </a:lnTo>
                  <a:lnTo>
                    <a:pt x="196" y="206"/>
                  </a:lnTo>
                  <a:lnTo>
                    <a:pt x="192" y="216"/>
                  </a:lnTo>
                  <a:lnTo>
                    <a:pt x="188" y="226"/>
                  </a:lnTo>
                  <a:lnTo>
                    <a:pt x="188" y="226"/>
                  </a:lnTo>
                  <a:lnTo>
                    <a:pt x="180" y="234"/>
                  </a:lnTo>
                  <a:lnTo>
                    <a:pt x="172" y="242"/>
                  </a:lnTo>
                  <a:lnTo>
                    <a:pt x="162" y="250"/>
                  </a:lnTo>
                  <a:lnTo>
                    <a:pt x="152" y="254"/>
                  </a:lnTo>
                  <a:lnTo>
                    <a:pt x="152" y="254"/>
                  </a:lnTo>
                  <a:lnTo>
                    <a:pt x="140" y="260"/>
                  </a:lnTo>
                  <a:lnTo>
                    <a:pt x="128" y="262"/>
                  </a:lnTo>
                  <a:lnTo>
                    <a:pt x="114" y="264"/>
                  </a:lnTo>
                  <a:lnTo>
                    <a:pt x="100" y="266"/>
                  </a:lnTo>
                  <a:lnTo>
                    <a:pt x="6" y="266"/>
                  </a:lnTo>
                  <a:lnTo>
                    <a:pt x="6" y="266"/>
                  </a:lnTo>
                  <a:lnTo>
                    <a:pt x="0" y="264"/>
                  </a:lnTo>
                  <a:lnTo>
                    <a:pt x="0" y="264"/>
                  </a:lnTo>
                  <a:close/>
                  <a:moveTo>
                    <a:pt x="64" y="212"/>
                  </a:moveTo>
                  <a:lnTo>
                    <a:pt x="102" y="212"/>
                  </a:lnTo>
                  <a:lnTo>
                    <a:pt x="102" y="212"/>
                  </a:lnTo>
                  <a:lnTo>
                    <a:pt x="110" y="210"/>
                  </a:lnTo>
                  <a:lnTo>
                    <a:pt x="116" y="208"/>
                  </a:lnTo>
                  <a:lnTo>
                    <a:pt x="122" y="206"/>
                  </a:lnTo>
                  <a:lnTo>
                    <a:pt x="128" y="200"/>
                  </a:lnTo>
                  <a:lnTo>
                    <a:pt x="128" y="200"/>
                  </a:lnTo>
                  <a:lnTo>
                    <a:pt x="132" y="194"/>
                  </a:lnTo>
                  <a:lnTo>
                    <a:pt x="134" y="188"/>
                  </a:lnTo>
                  <a:lnTo>
                    <a:pt x="136" y="180"/>
                  </a:lnTo>
                  <a:lnTo>
                    <a:pt x="138" y="172"/>
                  </a:lnTo>
                  <a:lnTo>
                    <a:pt x="138" y="94"/>
                  </a:lnTo>
                  <a:lnTo>
                    <a:pt x="138" y="94"/>
                  </a:lnTo>
                  <a:lnTo>
                    <a:pt x="136" y="86"/>
                  </a:lnTo>
                  <a:lnTo>
                    <a:pt x="134" y="78"/>
                  </a:lnTo>
                  <a:lnTo>
                    <a:pt x="132" y="70"/>
                  </a:lnTo>
                  <a:lnTo>
                    <a:pt x="128" y="64"/>
                  </a:lnTo>
                  <a:lnTo>
                    <a:pt x="128" y="64"/>
                  </a:lnTo>
                  <a:lnTo>
                    <a:pt x="122" y="60"/>
                  </a:lnTo>
                  <a:lnTo>
                    <a:pt x="116" y="56"/>
                  </a:lnTo>
                  <a:lnTo>
                    <a:pt x="110" y="54"/>
                  </a:lnTo>
                  <a:lnTo>
                    <a:pt x="102" y="54"/>
                  </a:lnTo>
                  <a:lnTo>
                    <a:pt x="64" y="54"/>
                  </a:lnTo>
                  <a:lnTo>
                    <a:pt x="64" y="54"/>
                  </a:lnTo>
                  <a:lnTo>
                    <a:pt x="62" y="54"/>
                  </a:lnTo>
                  <a:lnTo>
                    <a:pt x="62" y="56"/>
                  </a:lnTo>
                  <a:lnTo>
                    <a:pt x="62" y="208"/>
                  </a:lnTo>
                  <a:lnTo>
                    <a:pt x="62" y="208"/>
                  </a:lnTo>
                  <a:lnTo>
                    <a:pt x="62" y="210"/>
                  </a:lnTo>
                  <a:lnTo>
                    <a:pt x="64" y="212"/>
                  </a:lnTo>
                  <a:lnTo>
                    <a:pt x="64" y="21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2" name="Freeform 28">
              <a:extLst>
                <a:ext uri="{FF2B5EF4-FFF2-40B4-BE49-F238E27FC236}">
                  <a16:creationId xmlns:a16="http://schemas.microsoft.com/office/drawing/2014/main" id="{04AA3A39-8251-40BB-814E-50899A2C762B}"/>
                </a:ext>
              </a:extLst>
            </p:cNvPr>
            <p:cNvSpPr>
              <a:spLocks/>
            </p:cNvSpPr>
            <p:nvPr userDrawn="1"/>
          </p:nvSpPr>
          <p:spPr bwMode="auto">
            <a:xfrm>
              <a:off x="8205788" y="3078163"/>
              <a:ext cx="320675" cy="425450"/>
            </a:xfrm>
            <a:custGeom>
              <a:avLst/>
              <a:gdLst>
                <a:gd name="T0" fmla="*/ 48 w 202"/>
                <a:gd name="T1" fmla="*/ 256 h 268"/>
                <a:gd name="T2" fmla="*/ 28 w 202"/>
                <a:gd name="T3" fmla="*/ 242 h 268"/>
                <a:gd name="T4" fmla="*/ 12 w 202"/>
                <a:gd name="T5" fmla="*/ 224 h 268"/>
                <a:gd name="T6" fmla="*/ 6 w 202"/>
                <a:gd name="T7" fmla="*/ 212 h 268"/>
                <a:gd name="T8" fmla="*/ 0 w 202"/>
                <a:gd name="T9" fmla="*/ 188 h 268"/>
                <a:gd name="T10" fmla="*/ 0 w 202"/>
                <a:gd name="T11" fmla="*/ 8 h 268"/>
                <a:gd name="T12" fmla="*/ 2 w 202"/>
                <a:gd name="T13" fmla="*/ 2 h 268"/>
                <a:gd name="T14" fmla="*/ 6 w 202"/>
                <a:gd name="T15" fmla="*/ 0 h 268"/>
                <a:gd name="T16" fmla="*/ 56 w 202"/>
                <a:gd name="T17" fmla="*/ 0 h 268"/>
                <a:gd name="T18" fmla="*/ 60 w 202"/>
                <a:gd name="T19" fmla="*/ 2 h 268"/>
                <a:gd name="T20" fmla="*/ 62 w 202"/>
                <a:gd name="T21" fmla="*/ 176 h 268"/>
                <a:gd name="T22" fmla="*/ 62 w 202"/>
                <a:gd name="T23" fmla="*/ 184 h 268"/>
                <a:gd name="T24" fmla="*/ 68 w 202"/>
                <a:gd name="T25" fmla="*/ 198 h 268"/>
                <a:gd name="T26" fmla="*/ 72 w 202"/>
                <a:gd name="T27" fmla="*/ 204 h 268"/>
                <a:gd name="T28" fmla="*/ 84 w 202"/>
                <a:gd name="T29" fmla="*/ 212 h 268"/>
                <a:gd name="T30" fmla="*/ 100 w 202"/>
                <a:gd name="T31" fmla="*/ 214 h 268"/>
                <a:gd name="T32" fmla="*/ 108 w 202"/>
                <a:gd name="T33" fmla="*/ 214 h 268"/>
                <a:gd name="T34" fmla="*/ 122 w 202"/>
                <a:gd name="T35" fmla="*/ 208 h 268"/>
                <a:gd name="T36" fmla="*/ 128 w 202"/>
                <a:gd name="T37" fmla="*/ 204 h 268"/>
                <a:gd name="T38" fmla="*/ 136 w 202"/>
                <a:gd name="T39" fmla="*/ 192 h 268"/>
                <a:gd name="T40" fmla="*/ 138 w 202"/>
                <a:gd name="T41" fmla="*/ 176 h 268"/>
                <a:gd name="T42" fmla="*/ 138 w 202"/>
                <a:gd name="T43" fmla="*/ 8 h 268"/>
                <a:gd name="T44" fmla="*/ 140 w 202"/>
                <a:gd name="T45" fmla="*/ 2 h 268"/>
                <a:gd name="T46" fmla="*/ 194 w 202"/>
                <a:gd name="T47" fmla="*/ 0 h 268"/>
                <a:gd name="T48" fmla="*/ 200 w 202"/>
                <a:gd name="T49" fmla="*/ 2 h 268"/>
                <a:gd name="T50" fmla="*/ 202 w 202"/>
                <a:gd name="T51" fmla="*/ 8 h 268"/>
                <a:gd name="T52" fmla="*/ 202 w 202"/>
                <a:gd name="T53" fmla="*/ 176 h 268"/>
                <a:gd name="T54" fmla="*/ 198 w 202"/>
                <a:gd name="T55" fmla="*/ 202 h 268"/>
                <a:gd name="T56" fmla="*/ 188 w 202"/>
                <a:gd name="T57" fmla="*/ 224 h 268"/>
                <a:gd name="T58" fmla="*/ 182 w 202"/>
                <a:gd name="T59" fmla="*/ 234 h 268"/>
                <a:gd name="T60" fmla="*/ 164 w 202"/>
                <a:gd name="T61" fmla="*/ 250 h 268"/>
                <a:gd name="T62" fmla="*/ 154 w 202"/>
                <a:gd name="T63" fmla="*/ 256 h 268"/>
                <a:gd name="T64" fmla="*/ 128 w 202"/>
                <a:gd name="T65" fmla="*/ 266 h 268"/>
                <a:gd name="T66" fmla="*/ 100 w 202"/>
                <a:gd name="T67" fmla="*/ 268 h 268"/>
                <a:gd name="T68" fmla="*/ 86 w 202"/>
                <a:gd name="T69" fmla="*/ 268 h 268"/>
                <a:gd name="T70" fmla="*/ 60 w 202"/>
                <a:gd name="T71" fmla="*/ 262 h 268"/>
                <a:gd name="T72" fmla="*/ 48 w 202"/>
                <a:gd name="T73" fmla="*/ 256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2" h="268">
                  <a:moveTo>
                    <a:pt x="48" y="256"/>
                  </a:moveTo>
                  <a:lnTo>
                    <a:pt x="48" y="256"/>
                  </a:lnTo>
                  <a:lnTo>
                    <a:pt x="36" y="250"/>
                  </a:lnTo>
                  <a:lnTo>
                    <a:pt x="28" y="242"/>
                  </a:lnTo>
                  <a:lnTo>
                    <a:pt x="20" y="234"/>
                  </a:lnTo>
                  <a:lnTo>
                    <a:pt x="12" y="224"/>
                  </a:lnTo>
                  <a:lnTo>
                    <a:pt x="12" y="224"/>
                  </a:lnTo>
                  <a:lnTo>
                    <a:pt x="6" y="212"/>
                  </a:lnTo>
                  <a:lnTo>
                    <a:pt x="2" y="202"/>
                  </a:lnTo>
                  <a:lnTo>
                    <a:pt x="0" y="188"/>
                  </a:lnTo>
                  <a:lnTo>
                    <a:pt x="0" y="176"/>
                  </a:lnTo>
                  <a:lnTo>
                    <a:pt x="0" y="8"/>
                  </a:lnTo>
                  <a:lnTo>
                    <a:pt x="0" y="8"/>
                  </a:lnTo>
                  <a:lnTo>
                    <a:pt x="2" y="2"/>
                  </a:lnTo>
                  <a:lnTo>
                    <a:pt x="2" y="2"/>
                  </a:lnTo>
                  <a:lnTo>
                    <a:pt x="6" y="0"/>
                  </a:lnTo>
                  <a:lnTo>
                    <a:pt x="56" y="0"/>
                  </a:lnTo>
                  <a:lnTo>
                    <a:pt x="56" y="0"/>
                  </a:lnTo>
                  <a:lnTo>
                    <a:pt x="60" y="2"/>
                  </a:lnTo>
                  <a:lnTo>
                    <a:pt x="60" y="2"/>
                  </a:lnTo>
                  <a:lnTo>
                    <a:pt x="62" y="8"/>
                  </a:lnTo>
                  <a:lnTo>
                    <a:pt x="62" y="176"/>
                  </a:lnTo>
                  <a:lnTo>
                    <a:pt x="62" y="176"/>
                  </a:lnTo>
                  <a:lnTo>
                    <a:pt x="62" y="184"/>
                  </a:lnTo>
                  <a:lnTo>
                    <a:pt x="64" y="192"/>
                  </a:lnTo>
                  <a:lnTo>
                    <a:pt x="68" y="198"/>
                  </a:lnTo>
                  <a:lnTo>
                    <a:pt x="72" y="204"/>
                  </a:lnTo>
                  <a:lnTo>
                    <a:pt x="72" y="204"/>
                  </a:lnTo>
                  <a:lnTo>
                    <a:pt x="78" y="208"/>
                  </a:lnTo>
                  <a:lnTo>
                    <a:pt x="84" y="212"/>
                  </a:lnTo>
                  <a:lnTo>
                    <a:pt x="92" y="214"/>
                  </a:lnTo>
                  <a:lnTo>
                    <a:pt x="100" y="214"/>
                  </a:lnTo>
                  <a:lnTo>
                    <a:pt x="100" y="214"/>
                  </a:lnTo>
                  <a:lnTo>
                    <a:pt x="108" y="214"/>
                  </a:lnTo>
                  <a:lnTo>
                    <a:pt x="116" y="212"/>
                  </a:lnTo>
                  <a:lnTo>
                    <a:pt x="122" y="208"/>
                  </a:lnTo>
                  <a:lnTo>
                    <a:pt x="128" y="204"/>
                  </a:lnTo>
                  <a:lnTo>
                    <a:pt x="128" y="204"/>
                  </a:lnTo>
                  <a:lnTo>
                    <a:pt x="132" y="198"/>
                  </a:lnTo>
                  <a:lnTo>
                    <a:pt x="136" y="192"/>
                  </a:lnTo>
                  <a:lnTo>
                    <a:pt x="138" y="184"/>
                  </a:lnTo>
                  <a:lnTo>
                    <a:pt x="138" y="176"/>
                  </a:lnTo>
                  <a:lnTo>
                    <a:pt x="138" y="8"/>
                  </a:lnTo>
                  <a:lnTo>
                    <a:pt x="138" y="8"/>
                  </a:lnTo>
                  <a:lnTo>
                    <a:pt x="140" y="2"/>
                  </a:lnTo>
                  <a:lnTo>
                    <a:pt x="140" y="2"/>
                  </a:lnTo>
                  <a:lnTo>
                    <a:pt x="146" y="0"/>
                  </a:lnTo>
                  <a:lnTo>
                    <a:pt x="194" y="0"/>
                  </a:lnTo>
                  <a:lnTo>
                    <a:pt x="194" y="0"/>
                  </a:lnTo>
                  <a:lnTo>
                    <a:pt x="200" y="2"/>
                  </a:lnTo>
                  <a:lnTo>
                    <a:pt x="200" y="2"/>
                  </a:lnTo>
                  <a:lnTo>
                    <a:pt x="202" y="8"/>
                  </a:lnTo>
                  <a:lnTo>
                    <a:pt x="202" y="176"/>
                  </a:lnTo>
                  <a:lnTo>
                    <a:pt x="202" y="176"/>
                  </a:lnTo>
                  <a:lnTo>
                    <a:pt x="200" y="188"/>
                  </a:lnTo>
                  <a:lnTo>
                    <a:pt x="198" y="202"/>
                  </a:lnTo>
                  <a:lnTo>
                    <a:pt x="194" y="212"/>
                  </a:lnTo>
                  <a:lnTo>
                    <a:pt x="188" y="224"/>
                  </a:lnTo>
                  <a:lnTo>
                    <a:pt x="188" y="224"/>
                  </a:lnTo>
                  <a:lnTo>
                    <a:pt x="182" y="234"/>
                  </a:lnTo>
                  <a:lnTo>
                    <a:pt x="174" y="242"/>
                  </a:lnTo>
                  <a:lnTo>
                    <a:pt x="164" y="250"/>
                  </a:lnTo>
                  <a:lnTo>
                    <a:pt x="154" y="256"/>
                  </a:lnTo>
                  <a:lnTo>
                    <a:pt x="154" y="256"/>
                  </a:lnTo>
                  <a:lnTo>
                    <a:pt x="142" y="262"/>
                  </a:lnTo>
                  <a:lnTo>
                    <a:pt x="128" y="266"/>
                  </a:lnTo>
                  <a:lnTo>
                    <a:pt x="116" y="268"/>
                  </a:lnTo>
                  <a:lnTo>
                    <a:pt x="100" y="268"/>
                  </a:lnTo>
                  <a:lnTo>
                    <a:pt x="100" y="268"/>
                  </a:lnTo>
                  <a:lnTo>
                    <a:pt x="86" y="268"/>
                  </a:lnTo>
                  <a:lnTo>
                    <a:pt x="72" y="266"/>
                  </a:lnTo>
                  <a:lnTo>
                    <a:pt x="60" y="262"/>
                  </a:lnTo>
                  <a:lnTo>
                    <a:pt x="48" y="256"/>
                  </a:lnTo>
                  <a:lnTo>
                    <a:pt x="48" y="256"/>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3" name="Freeform 29">
              <a:extLst>
                <a:ext uri="{FF2B5EF4-FFF2-40B4-BE49-F238E27FC236}">
                  <a16:creationId xmlns:a16="http://schemas.microsoft.com/office/drawing/2014/main" id="{9EDD2D6C-25FE-4DC3-9352-B03F69FDA708}"/>
                </a:ext>
              </a:extLst>
            </p:cNvPr>
            <p:cNvSpPr>
              <a:spLocks/>
            </p:cNvSpPr>
            <p:nvPr userDrawn="1"/>
          </p:nvSpPr>
          <p:spPr bwMode="auto">
            <a:xfrm>
              <a:off x="8596313" y="3074988"/>
              <a:ext cx="323850" cy="428625"/>
            </a:xfrm>
            <a:custGeom>
              <a:avLst/>
              <a:gdLst>
                <a:gd name="T0" fmla="*/ 48 w 204"/>
                <a:gd name="T1" fmla="*/ 258 h 270"/>
                <a:gd name="T2" fmla="*/ 28 w 204"/>
                <a:gd name="T3" fmla="*/ 244 h 270"/>
                <a:gd name="T4" fmla="*/ 14 w 204"/>
                <a:gd name="T5" fmla="*/ 226 h 270"/>
                <a:gd name="T6" fmla="*/ 8 w 204"/>
                <a:gd name="T7" fmla="*/ 214 h 270"/>
                <a:gd name="T8" fmla="*/ 2 w 204"/>
                <a:gd name="T9" fmla="*/ 188 h 270"/>
                <a:gd name="T10" fmla="*/ 0 w 204"/>
                <a:gd name="T11" fmla="*/ 94 h 270"/>
                <a:gd name="T12" fmla="*/ 2 w 204"/>
                <a:gd name="T13" fmla="*/ 80 h 270"/>
                <a:gd name="T14" fmla="*/ 8 w 204"/>
                <a:gd name="T15" fmla="*/ 56 h 270"/>
                <a:gd name="T16" fmla="*/ 14 w 204"/>
                <a:gd name="T17" fmla="*/ 44 h 270"/>
                <a:gd name="T18" fmla="*/ 28 w 204"/>
                <a:gd name="T19" fmla="*/ 26 h 270"/>
                <a:gd name="T20" fmla="*/ 48 w 204"/>
                <a:gd name="T21" fmla="*/ 12 h 270"/>
                <a:gd name="T22" fmla="*/ 60 w 204"/>
                <a:gd name="T23" fmla="*/ 6 h 270"/>
                <a:gd name="T24" fmla="*/ 88 w 204"/>
                <a:gd name="T25" fmla="*/ 0 h 270"/>
                <a:gd name="T26" fmla="*/ 102 w 204"/>
                <a:gd name="T27" fmla="*/ 0 h 270"/>
                <a:gd name="T28" fmla="*/ 130 w 204"/>
                <a:gd name="T29" fmla="*/ 2 h 270"/>
                <a:gd name="T30" fmla="*/ 156 w 204"/>
                <a:gd name="T31" fmla="*/ 10 h 270"/>
                <a:gd name="T32" fmla="*/ 166 w 204"/>
                <a:gd name="T33" fmla="*/ 16 h 270"/>
                <a:gd name="T34" fmla="*/ 184 w 204"/>
                <a:gd name="T35" fmla="*/ 32 h 270"/>
                <a:gd name="T36" fmla="*/ 190 w 204"/>
                <a:gd name="T37" fmla="*/ 42 h 270"/>
                <a:gd name="T38" fmla="*/ 200 w 204"/>
                <a:gd name="T39" fmla="*/ 64 h 270"/>
                <a:gd name="T40" fmla="*/ 204 w 204"/>
                <a:gd name="T41" fmla="*/ 88 h 270"/>
                <a:gd name="T42" fmla="*/ 202 w 204"/>
                <a:gd name="T43" fmla="*/ 92 h 270"/>
                <a:gd name="T44" fmla="*/ 148 w 204"/>
                <a:gd name="T45" fmla="*/ 96 h 270"/>
                <a:gd name="T46" fmla="*/ 146 w 204"/>
                <a:gd name="T47" fmla="*/ 96 h 270"/>
                <a:gd name="T48" fmla="*/ 140 w 204"/>
                <a:gd name="T49" fmla="*/ 94 h 270"/>
                <a:gd name="T50" fmla="*/ 140 w 204"/>
                <a:gd name="T51" fmla="*/ 92 h 270"/>
                <a:gd name="T52" fmla="*/ 138 w 204"/>
                <a:gd name="T53" fmla="*/ 76 h 270"/>
                <a:gd name="T54" fmla="*/ 130 w 204"/>
                <a:gd name="T55" fmla="*/ 64 h 270"/>
                <a:gd name="T56" fmla="*/ 124 w 204"/>
                <a:gd name="T57" fmla="*/ 58 h 270"/>
                <a:gd name="T58" fmla="*/ 110 w 204"/>
                <a:gd name="T59" fmla="*/ 54 h 270"/>
                <a:gd name="T60" fmla="*/ 102 w 204"/>
                <a:gd name="T61" fmla="*/ 54 h 270"/>
                <a:gd name="T62" fmla="*/ 86 w 204"/>
                <a:gd name="T63" fmla="*/ 56 h 270"/>
                <a:gd name="T64" fmla="*/ 74 w 204"/>
                <a:gd name="T65" fmla="*/ 64 h 270"/>
                <a:gd name="T66" fmla="*/ 70 w 204"/>
                <a:gd name="T67" fmla="*/ 70 h 270"/>
                <a:gd name="T68" fmla="*/ 64 w 204"/>
                <a:gd name="T69" fmla="*/ 84 h 270"/>
                <a:gd name="T70" fmla="*/ 64 w 204"/>
                <a:gd name="T71" fmla="*/ 178 h 270"/>
                <a:gd name="T72" fmla="*/ 64 w 204"/>
                <a:gd name="T73" fmla="*/ 186 h 270"/>
                <a:gd name="T74" fmla="*/ 70 w 204"/>
                <a:gd name="T75" fmla="*/ 200 h 270"/>
                <a:gd name="T76" fmla="*/ 74 w 204"/>
                <a:gd name="T77" fmla="*/ 206 h 270"/>
                <a:gd name="T78" fmla="*/ 86 w 204"/>
                <a:gd name="T79" fmla="*/ 214 h 270"/>
                <a:gd name="T80" fmla="*/ 102 w 204"/>
                <a:gd name="T81" fmla="*/ 216 h 270"/>
                <a:gd name="T82" fmla="*/ 110 w 204"/>
                <a:gd name="T83" fmla="*/ 216 h 270"/>
                <a:gd name="T84" fmla="*/ 124 w 204"/>
                <a:gd name="T85" fmla="*/ 210 h 270"/>
                <a:gd name="T86" fmla="*/ 130 w 204"/>
                <a:gd name="T87" fmla="*/ 206 h 270"/>
                <a:gd name="T88" fmla="*/ 138 w 204"/>
                <a:gd name="T89" fmla="*/ 194 h 270"/>
                <a:gd name="T90" fmla="*/ 140 w 204"/>
                <a:gd name="T91" fmla="*/ 178 h 270"/>
                <a:gd name="T92" fmla="*/ 142 w 204"/>
                <a:gd name="T93" fmla="*/ 174 h 270"/>
                <a:gd name="T94" fmla="*/ 148 w 204"/>
                <a:gd name="T95" fmla="*/ 174 h 270"/>
                <a:gd name="T96" fmla="*/ 196 w 204"/>
                <a:gd name="T97" fmla="*/ 176 h 270"/>
                <a:gd name="T98" fmla="*/ 204 w 204"/>
                <a:gd name="T99" fmla="*/ 180 h 270"/>
                <a:gd name="T100" fmla="*/ 202 w 204"/>
                <a:gd name="T101" fmla="*/ 194 h 270"/>
                <a:gd name="T102" fmla="*/ 196 w 204"/>
                <a:gd name="T103" fmla="*/ 216 h 270"/>
                <a:gd name="T104" fmla="*/ 190 w 204"/>
                <a:gd name="T105" fmla="*/ 228 h 270"/>
                <a:gd name="T106" fmla="*/ 176 w 204"/>
                <a:gd name="T107" fmla="*/ 246 h 270"/>
                <a:gd name="T108" fmla="*/ 156 w 204"/>
                <a:gd name="T109" fmla="*/ 258 h 270"/>
                <a:gd name="T110" fmla="*/ 144 w 204"/>
                <a:gd name="T111" fmla="*/ 264 h 270"/>
                <a:gd name="T112" fmla="*/ 116 w 204"/>
                <a:gd name="T113" fmla="*/ 270 h 270"/>
                <a:gd name="T114" fmla="*/ 102 w 204"/>
                <a:gd name="T115" fmla="*/ 270 h 270"/>
                <a:gd name="T116" fmla="*/ 74 w 204"/>
                <a:gd name="T117" fmla="*/ 268 h 270"/>
                <a:gd name="T118" fmla="*/ 48 w 204"/>
                <a:gd name="T119" fmla="*/ 258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4" h="270">
                  <a:moveTo>
                    <a:pt x="48" y="258"/>
                  </a:moveTo>
                  <a:lnTo>
                    <a:pt x="48" y="258"/>
                  </a:lnTo>
                  <a:lnTo>
                    <a:pt x="38" y="252"/>
                  </a:lnTo>
                  <a:lnTo>
                    <a:pt x="28" y="244"/>
                  </a:lnTo>
                  <a:lnTo>
                    <a:pt x="20" y="236"/>
                  </a:lnTo>
                  <a:lnTo>
                    <a:pt x="14" y="226"/>
                  </a:lnTo>
                  <a:lnTo>
                    <a:pt x="14" y="226"/>
                  </a:lnTo>
                  <a:lnTo>
                    <a:pt x="8" y="214"/>
                  </a:lnTo>
                  <a:lnTo>
                    <a:pt x="4" y="202"/>
                  </a:lnTo>
                  <a:lnTo>
                    <a:pt x="2" y="188"/>
                  </a:lnTo>
                  <a:lnTo>
                    <a:pt x="0" y="176"/>
                  </a:lnTo>
                  <a:lnTo>
                    <a:pt x="0" y="94"/>
                  </a:lnTo>
                  <a:lnTo>
                    <a:pt x="0" y="94"/>
                  </a:lnTo>
                  <a:lnTo>
                    <a:pt x="2" y="80"/>
                  </a:lnTo>
                  <a:lnTo>
                    <a:pt x="4" y="68"/>
                  </a:lnTo>
                  <a:lnTo>
                    <a:pt x="8" y="56"/>
                  </a:lnTo>
                  <a:lnTo>
                    <a:pt x="14" y="44"/>
                  </a:lnTo>
                  <a:lnTo>
                    <a:pt x="14" y="44"/>
                  </a:lnTo>
                  <a:lnTo>
                    <a:pt x="20" y="34"/>
                  </a:lnTo>
                  <a:lnTo>
                    <a:pt x="28" y="26"/>
                  </a:lnTo>
                  <a:lnTo>
                    <a:pt x="38" y="18"/>
                  </a:lnTo>
                  <a:lnTo>
                    <a:pt x="48" y="12"/>
                  </a:lnTo>
                  <a:lnTo>
                    <a:pt x="48" y="12"/>
                  </a:lnTo>
                  <a:lnTo>
                    <a:pt x="60" y="6"/>
                  </a:lnTo>
                  <a:lnTo>
                    <a:pt x="74" y="2"/>
                  </a:lnTo>
                  <a:lnTo>
                    <a:pt x="88" y="0"/>
                  </a:lnTo>
                  <a:lnTo>
                    <a:pt x="102" y="0"/>
                  </a:lnTo>
                  <a:lnTo>
                    <a:pt x="102" y="0"/>
                  </a:lnTo>
                  <a:lnTo>
                    <a:pt x="116" y="0"/>
                  </a:lnTo>
                  <a:lnTo>
                    <a:pt x="130" y="2"/>
                  </a:lnTo>
                  <a:lnTo>
                    <a:pt x="144" y="6"/>
                  </a:lnTo>
                  <a:lnTo>
                    <a:pt x="156" y="10"/>
                  </a:lnTo>
                  <a:lnTo>
                    <a:pt x="156" y="10"/>
                  </a:lnTo>
                  <a:lnTo>
                    <a:pt x="166" y="16"/>
                  </a:lnTo>
                  <a:lnTo>
                    <a:pt x="176" y="24"/>
                  </a:lnTo>
                  <a:lnTo>
                    <a:pt x="184" y="32"/>
                  </a:lnTo>
                  <a:lnTo>
                    <a:pt x="190" y="42"/>
                  </a:lnTo>
                  <a:lnTo>
                    <a:pt x="190" y="42"/>
                  </a:lnTo>
                  <a:lnTo>
                    <a:pt x="196" y="52"/>
                  </a:lnTo>
                  <a:lnTo>
                    <a:pt x="200" y="64"/>
                  </a:lnTo>
                  <a:lnTo>
                    <a:pt x="202" y="76"/>
                  </a:lnTo>
                  <a:lnTo>
                    <a:pt x="204" y="88"/>
                  </a:lnTo>
                  <a:lnTo>
                    <a:pt x="204" y="88"/>
                  </a:lnTo>
                  <a:lnTo>
                    <a:pt x="202" y="92"/>
                  </a:lnTo>
                  <a:lnTo>
                    <a:pt x="196" y="92"/>
                  </a:lnTo>
                  <a:lnTo>
                    <a:pt x="148" y="96"/>
                  </a:lnTo>
                  <a:lnTo>
                    <a:pt x="146" y="96"/>
                  </a:lnTo>
                  <a:lnTo>
                    <a:pt x="146" y="96"/>
                  </a:lnTo>
                  <a:lnTo>
                    <a:pt x="142" y="96"/>
                  </a:lnTo>
                  <a:lnTo>
                    <a:pt x="140" y="94"/>
                  </a:lnTo>
                  <a:lnTo>
                    <a:pt x="140" y="92"/>
                  </a:lnTo>
                  <a:lnTo>
                    <a:pt x="140" y="92"/>
                  </a:lnTo>
                  <a:lnTo>
                    <a:pt x="140" y="84"/>
                  </a:lnTo>
                  <a:lnTo>
                    <a:pt x="138" y="76"/>
                  </a:lnTo>
                  <a:lnTo>
                    <a:pt x="134" y="70"/>
                  </a:lnTo>
                  <a:lnTo>
                    <a:pt x="130" y="64"/>
                  </a:lnTo>
                  <a:lnTo>
                    <a:pt x="130" y="64"/>
                  </a:lnTo>
                  <a:lnTo>
                    <a:pt x="124" y="58"/>
                  </a:lnTo>
                  <a:lnTo>
                    <a:pt x="118" y="56"/>
                  </a:lnTo>
                  <a:lnTo>
                    <a:pt x="110" y="54"/>
                  </a:lnTo>
                  <a:lnTo>
                    <a:pt x="102" y="54"/>
                  </a:lnTo>
                  <a:lnTo>
                    <a:pt x="102" y="54"/>
                  </a:lnTo>
                  <a:lnTo>
                    <a:pt x="94" y="54"/>
                  </a:lnTo>
                  <a:lnTo>
                    <a:pt x="86" y="56"/>
                  </a:lnTo>
                  <a:lnTo>
                    <a:pt x="80" y="60"/>
                  </a:lnTo>
                  <a:lnTo>
                    <a:pt x="74" y="64"/>
                  </a:lnTo>
                  <a:lnTo>
                    <a:pt x="74" y="64"/>
                  </a:lnTo>
                  <a:lnTo>
                    <a:pt x="70" y="70"/>
                  </a:lnTo>
                  <a:lnTo>
                    <a:pt x="66" y="76"/>
                  </a:lnTo>
                  <a:lnTo>
                    <a:pt x="64" y="84"/>
                  </a:lnTo>
                  <a:lnTo>
                    <a:pt x="64" y="92"/>
                  </a:lnTo>
                  <a:lnTo>
                    <a:pt x="64" y="178"/>
                  </a:lnTo>
                  <a:lnTo>
                    <a:pt x="64" y="178"/>
                  </a:lnTo>
                  <a:lnTo>
                    <a:pt x="64" y="186"/>
                  </a:lnTo>
                  <a:lnTo>
                    <a:pt x="66" y="194"/>
                  </a:lnTo>
                  <a:lnTo>
                    <a:pt x="70" y="200"/>
                  </a:lnTo>
                  <a:lnTo>
                    <a:pt x="74" y="206"/>
                  </a:lnTo>
                  <a:lnTo>
                    <a:pt x="74" y="206"/>
                  </a:lnTo>
                  <a:lnTo>
                    <a:pt x="80" y="210"/>
                  </a:lnTo>
                  <a:lnTo>
                    <a:pt x="86" y="214"/>
                  </a:lnTo>
                  <a:lnTo>
                    <a:pt x="94" y="216"/>
                  </a:lnTo>
                  <a:lnTo>
                    <a:pt x="102" y="216"/>
                  </a:lnTo>
                  <a:lnTo>
                    <a:pt x="102" y="216"/>
                  </a:lnTo>
                  <a:lnTo>
                    <a:pt x="110" y="216"/>
                  </a:lnTo>
                  <a:lnTo>
                    <a:pt x="118" y="214"/>
                  </a:lnTo>
                  <a:lnTo>
                    <a:pt x="124" y="210"/>
                  </a:lnTo>
                  <a:lnTo>
                    <a:pt x="130" y="206"/>
                  </a:lnTo>
                  <a:lnTo>
                    <a:pt x="130" y="206"/>
                  </a:lnTo>
                  <a:lnTo>
                    <a:pt x="134" y="200"/>
                  </a:lnTo>
                  <a:lnTo>
                    <a:pt x="138" y="194"/>
                  </a:lnTo>
                  <a:lnTo>
                    <a:pt x="140" y="186"/>
                  </a:lnTo>
                  <a:lnTo>
                    <a:pt x="140" y="178"/>
                  </a:lnTo>
                  <a:lnTo>
                    <a:pt x="140" y="178"/>
                  </a:lnTo>
                  <a:lnTo>
                    <a:pt x="142" y="174"/>
                  </a:lnTo>
                  <a:lnTo>
                    <a:pt x="142" y="174"/>
                  </a:lnTo>
                  <a:lnTo>
                    <a:pt x="148" y="174"/>
                  </a:lnTo>
                  <a:lnTo>
                    <a:pt x="196" y="176"/>
                  </a:lnTo>
                  <a:lnTo>
                    <a:pt x="196" y="176"/>
                  </a:lnTo>
                  <a:lnTo>
                    <a:pt x="204" y="178"/>
                  </a:lnTo>
                  <a:lnTo>
                    <a:pt x="204" y="180"/>
                  </a:lnTo>
                  <a:lnTo>
                    <a:pt x="204" y="180"/>
                  </a:lnTo>
                  <a:lnTo>
                    <a:pt x="202" y="194"/>
                  </a:lnTo>
                  <a:lnTo>
                    <a:pt x="200" y="206"/>
                  </a:lnTo>
                  <a:lnTo>
                    <a:pt x="196" y="216"/>
                  </a:lnTo>
                  <a:lnTo>
                    <a:pt x="190" y="228"/>
                  </a:lnTo>
                  <a:lnTo>
                    <a:pt x="190" y="228"/>
                  </a:lnTo>
                  <a:lnTo>
                    <a:pt x="184" y="238"/>
                  </a:lnTo>
                  <a:lnTo>
                    <a:pt x="176" y="246"/>
                  </a:lnTo>
                  <a:lnTo>
                    <a:pt x="166" y="252"/>
                  </a:lnTo>
                  <a:lnTo>
                    <a:pt x="156" y="258"/>
                  </a:lnTo>
                  <a:lnTo>
                    <a:pt x="156" y="258"/>
                  </a:lnTo>
                  <a:lnTo>
                    <a:pt x="144" y="264"/>
                  </a:lnTo>
                  <a:lnTo>
                    <a:pt x="130" y="268"/>
                  </a:lnTo>
                  <a:lnTo>
                    <a:pt x="116" y="270"/>
                  </a:lnTo>
                  <a:lnTo>
                    <a:pt x="102" y="270"/>
                  </a:lnTo>
                  <a:lnTo>
                    <a:pt x="102" y="270"/>
                  </a:lnTo>
                  <a:lnTo>
                    <a:pt x="88" y="270"/>
                  </a:lnTo>
                  <a:lnTo>
                    <a:pt x="74" y="268"/>
                  </a:lnTo>
                  <a:lnTo>
                    <a:pt x="60" y="264"/>
                  </a:lnTo>
                  <a:lnTo>
                    <a:pt x="48" y="258"/>
                  </a:lnTo>
                  <a:lnTo>
                    <a:pt x="48" y="258"/>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4" name="Freeform 30">
              <a:extLst>
                <a:ext uri="{FF2B5EF4-FFF2-40B4-BE49-F238E27FC236}">
                  <a16:creationId xmlns:a16="http://schemas.microsoft.com/office/drawing/2014/main" id="{301D0738-F2BB-4CC9-9BF7-64441E352EF2}"/>
                </a:ext>
              </a:extLst>
            </p:cNvPr>
            <p:cNvSpPr>
              <a:spLocks noEditPoints="1"/>
            </p:cNvSpPr>
            <p:nvPr userDrawn="1"/>
          </p:nvSpPr>
          <p:spPr bwMode="auto">
            <a:xfrm>
              <a:off x="8964613" y="3078163"/>
              <a:ext cx="388937" cy="422275"/>
            </a:xfrm>
            <a:custGeom>
              <a:avLst/>
              <a:gdLst>
                <a:gd name="T0" fmla="*/ 177 w 245"/>
                <a:gd name="T1" fmla="*/ 260 h 266"/>
                <a:gd name="T2" fmla="*/ 169 w 245"/>
                <a:gd name="T3" fmla="*/ 228 h 266"/>
                <a:gd name="T4" fmla="*/ 169 w 245"/>
                <a:gd name="T5" fmla="*/ 228 h 266"/>
                <a:gd name="T6" fmla="*/ 169 w 245"/>
                <a:gd name="T7" fmla="*/ 226 h 266"/>
                <a:gd name="T8" fmla="*/ 167 w 245"/>
                <a:gd name="T9" fmla="*/ 226 h 266"/>
                <a:gd name="T10" fmla="*/ 81 w 245"/>
                <a:gd name="T11" fmla="*/ 226 h 266"/>
                <a:gd name="T12" fmla="*/ 81 w 245"/>
                <a:gd name="T13" fmla="*/ 226 h 266"/>
                <a:gd name="T14" fmla="*/ 79 w 245"/>
                <a:gd name="T15" fmla="*/ 226 h 266"/>
                <a:gd name="T16" fmla="*/ 77 w 245"/>
                <a:gd name="T17" fmla="*/ 228 h 266"/>
                <a:gd name="T18" fmla="*/ 69 w 245"/>
                <a:gd name="T19" fmla="*/ 260 h 266"/>
                <a:gd name="T20" fmla="*/ 69 w 245"/>
                <a:gd name="T21" fmla="*/ 260 h 266"/>
                <a:gd name="T22" fmla="*/ 67 w 245"/>
                <a:gd name="T23" fmla="*/ 264 h 266"/>
                <a:gd name="T24" fmla="*/ 61 w 245"/>
                <a:gd name="T25" fmla="*/ 266 h 266"/>
                <a:gd name="T26" fmla="*/ 6 w 245"/>
                <a:gd name="T27" fmla="*/ 266 h 266"/>
                <a:gd name="T28" fmla="*/ 6 w 245"/>
                <a:gd name="T29" fmla="*/ 266 h 266"/>
                <a:gd name="T30" fmla="*/ 4 w 245"/>
                <a:gd name="T31" fmla="*/ 264 h 266"/>
                <a:gd name="T32" fmla="*/ 2 w 245"/>
                <a:gd name="T33" fmla="*/ 264 h 266"/>
                <a:gd name="T34" fmla="*/ 2 w 245"/>
                <a:gd name="T35" fmla="*/ 264 h 266"/>
                <a:gd name="T36" fmla="*/ 0 w 245"/>
                <a:gd name="T37" fmla="*/ 260 h 266"/>
                <a:gd name="T38" fmla="*/ 2 w 245"/>
                <a:gd name="T39" fmla="*/ 258 h 266"/>
                <a:gd name="T40" fmla="*/ 81 w 245"/>
                <a:gd name="T41" fmla="*/ 6 h 266"/>
                <a:gd name="T42" fmla="*/ 81 w 245"/>
                <a:gd name="T43" fmla="*/ 6 h 266"/>
                <a:gd name="T44" fmla="*/ 85 w 245"/>
                <a:gd name="T45" fmla="*/ 2 h 266"/>
                <a:gd name="T46" fmla="*/ 89 w 245"/>
                <a:gd name="T47" fmla="*/ 0 h 266"/>
                <a:gd name="T48" fmla="*/ 157 w 245"/>
                <a:gd name="T49" fmla="*/ 0 h 266"/>
                <a:gd name="T50" fmla="*/ 157 w 245"/>
                <a:gd name="T51" fmla="*/ 0 h 266"/>
                <a:gd name="T52" fmla="*/ 161 w 245"/>
                <a:gd name="T53" fmla="*/ 2 h 266"/>
                <a:gd name="T54" fmla="*/ 165 w 245"/>
                <a:gd name="T55" fmla="*/ 6 h 266"/>
                <a:gd name="T56" fmla="*/ 245 w 245"/>
                <a:gd name="T57" fmla="*/ 258 h 266"/>
                <a:gd name="T58" fmla="*/ 245 w 245"/>
                <a:gd name="T59" fmla="*/ 258 h 266"/>
                <a:gd name="T60" fmla="*/ 245 w 245"/>
                <a:gd name="T61" fmla="*/ 260 h 266"/>
                <a:gd name="T62" fmla="*/ 245 w 245"/>
                <a:gd name="T63" fmla="*/ 260 h 266"/>
                <a:gd name="T64" fmla="*/ 243 w 245"/>
                <a:gd name="T65" fmla="*/ 264 h 266"/>
                <a:gd name="T66" fmla="*/ 239 w 245"/>
                <a:gd name="T67" fmla="*/ 266 h 266"/>
                <a:gd name="T68" fmla="*/ 185 w 245"/>
                <a:gd name="T69" fmla="*/ 266 h 266"/>
                <a:gd name="T70" fmla="*/ 185 w 245"/>
                <a:gd name="T71" fmla="*/ 266 h 266"/>
                <a:gd name="T72" fmla="*/ 181 w 245"/>
                <a:gd name="T73" fmla="*/ 264 h 266"/>
                <a:gd name="T74" fmla="*/ 177 w 245"/>
                <a:gd name="T75" fmla="*/ 260 h 266"/>
                <a:gd name="T76" fmla="*/ 177 w 245"/>
                <a:gd name="T77" fmla="*/ 260 h 266"/>
                <a:gd name="T78" fmla="*/ 93 w 245"/>
                <a:gd name="T79" fmla="*/ 176 h 266"/>
                <a:gd name="T80" fmla="*/ 93 w 245"/>
                <a:gd name="T81" fmla="*/ 176 h 266"/>
                <a:gd name="T82" fmla="*/ 93 w 245"/>
                <a:gd name="T83" fmla="*/ 178 h 266"/>
                <a:gd name="T84" fmla="*/ 95 w 245"/>
                <a:gd name="T85" fmla="*/ 178 h 266"/>
                <a:gd name="T86" fmla="*/ 151 w 245"/>
                <a:gd name="T87" fmla="*/ 178 h 266"/>
                <a:gd name="T88" fmla="*/ 151 w 245"/>
                <a:gd name="T89" fmla="*/ 178 h 266"/>
                <a:gd name="T90" fmla="*/ 153 w 245"/>
                <a:gd name="T91" fmla="*/ 176 h 266"/>
                <a:gd name="T92" fmla="*/ 153 w 245"/>
                <a:gd name="T93" fmla="*/ 176 h 266"/>
                <a:gd name="T94" fmla="*/ 153 w 245"/>
                <a:gd name="T95" fmla="*/ 174 h 266"/>
                <a:gd name="T96" fmla="*/ 125 w 245"/>
                <a:gd name="T97" fmla="*/ 74 h 266"/>
                <a:gd name="T98" fmla="*/ 125 w 245"/>
                <a:gd name="T99" fmla="*/ 74 h 266"/>
                <a:gd name="T100" fmla="*/ 123 w 245"/>
                <a:gd name="T101" fmla="*/ 72 h 266"/>
                <a:gd name="T102" fmla="*/ 123 w 245"/>
                <a:gd name="T103" fmla="*/ 72 h 266"/>
                <a:gd name="T104" fmla="*/ 121 w 245"/>
                <a:gd name="T105" fmla="*/ 74 h 266"/>
                <a:gd name="T106" fmla="*/ 93 w 245"/>
                <a:gd name="T107" fmla="*/ 174 h 266"/>
                <a:gd name="T108" fmla="*/ 93 w 245"/>
                <a:gd name="T109" fmla="*/ 17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5" h="266">
                  <a:moveTo>
                    <a:pt x="177" y="260"/>
                  </a:moveTo>
                  <a:lnTo>
                    <a:pt x="169" y="228"/>
                  </a:lnTo>
                  <a:lnTo>
                    <a:pt x="169" y="228"/>
                  </a:lnTo>
                  <a:lnTo>
                    <a:pt x="169" y="226"/>
                  </a:lnTo>
                  <a:lnTo>
                    <a:pt x="167" y="226"/>
                  </a:lnTo>
                  <a:lnTo>
                    <a:pt x="81" y="226"/>
                  </a:lnTo>
                  <a:lnTo>
                    <a:pt x="81" y="226"/>
                  </a:lnTo>
                  <a:lnTo>
                    <a:pt x="79" y="226"/>
                  </a:lnTo>
                  <a:lnTo>
                    <a:pt x="77" y="228"/>
                  </a:lnTo>
                  <a:lnTo>
                    <a:pt x="69" y="260"/>
                  </a:lnTo>
                  <a:lnTo>
                    <a:pt x="69" y="260"/>
                  </a:lnTo>
                  <a:lnTo>
                    <a:pt x="67" y="264"/>
                  </a:lnTo>
                  <a:lnTo>
                    <a:pt x="61" y="266"/>
                  </a:lnTo>
                  <a:lnTo>
                    <a:pt x="6" y="266"/>
                  </a:lnTo>
                  <a:lnTo>
                    <a:pt x="6" y="266"/>
                  </a:lnTo>
                  <a:lnTo>
                    <a:pt x="4" y="264"/>
                  </a:lnTo>
                  <a:lnTo>
                    <a:pt x="2" y="264"/>
                  </a:lnTo>
                  <a:lnTo>
                    <a:pt x="2" y="264"/>
                  </a:lnTo>
                  <a:lnTo>
                    <a:pt x="0" y="260"/>
                  </a:lnTo>
                  <a:lnTo>
                    <a:pt x="2" y="258"/>
                  </a:lnTo>
                  <a:lnTo>
                    <a:pt x="81" y="6"/>
                  </a:lnTo>
                  <a:lnTo>
                    <a:pt x="81" y="6"/>
                  </a:lnTo>
                  <a:lnTo>
                    <a:pt x="85" y="2"/>
                  </a:lnTo>
                  <a:lnTo>
                    <a:pt x="89" y="0"/>
                  </a:lnTo>
                  <a:lnTo>
                    <a:pt x="157" y="0"/>
                  </a:lnTo>
                  <a:lnTo>
                    <a:pt x="157" y="0"/>
                  </a:lnTo>
                  <a:lnTo>
                    <a:pt x="161" y="2"/>
                  </a:lnTo>
                  <a:lnTo>
                    <a:pt x="165" y="6"/>
                  </a:lnTo>
                  <a:lnTo>
                    <a:pt x="245" y="258"/>
                  </a:lnTo>
                  <a:lnTo>
                    <a:pt x="245" y="258"/>
                  </a:lnTo>
                  <a:lnTo>
                    <a:pt x="245" y="260"/>
                  </a:lnTo>
                  <a:lnTo>
                    <a:pt x="245" y="260"/>
                  </a:lnTo>
                  <a:lnTo>
                    <a:pt x="243" y="264"/>
                  </a:lnTo>
                  <a:lnTo>
                    <a:pt x="239" y="266"/>
                  </a:lnTo>
                  <a:lnTo>
                    <a:pt x="185" y="266"/>
                  </a:lnTo>
                  <a:lnTo>
                    <a:pt x="185" y="266"/>
                  </a:lnTo>
                  <a:lnTo>
                    <a:pt x="181" y="264"/>
                  </a:lnTo>
                  <a:lnTo>
                    <a:pt x="177" y="260"/>
                  </a:lnTo>
                  <a:lnTo>
                    <a:pt x="177" y="260"/>
                  </a:lnTo>
                  <a:close/>
                  <a:moveTo>
                    <a:pt x="93" y="176"/>
                  </a:moveTo>
                  <a:lnTo>
                    <a:pt x="93" y="176"/>
                  </a:lnTo>
                  <a:lnTo>
                    <a:pt x="93" y="178"/>
                  </a:lnTo>
                  <a:lnTo>
                    <a:pt x="95" y="178"/>
                  </a:lnTo>
                  <a:lnTo>
                    <a:pt x="151" y="178"/>
                  </a:lnTo>
                  <a:lnTo>
                    <a:pt x="151" y="178"/>
                  </a:lnTo>
                  <a:lnTo>
                    <a:pt x="153" y="176"/>
                  </a:lnTo>
                  <a:lnTo>
                    <a:pt x="153" y="176"/>
                  </a:lnTo>
                  <a:lnTo>
                    <a:pt x="153" y="174"/>
                  </a:lnTo>
                  <a:lnTo>
                    <a:pt x="125" y="74"/>
                  </a:lnTo>
                  <a:lnTo>
                    <a:pt x="125" y="74"/>
                  </a:lnTo>
                  <a:lnTo>
                    <a:pt x="123" y="72"/>
                  </a:lnTo>
                  <a:lnTo>
                    <a:pt x="123" y="72"/>
                  </a:lnTo>
                  <a:lnTo>
                    <a:pt x="121" y="74"/>
                  </a:lnTo>
                  <a:lnTo>
                    <a:pt x="93" y="174"/>
                  </a:lnTo>
                  <a:lnTo>
                    <a:pt x="93" y="176"/>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5" name="Freeform 31">
              <a:extLst>
                <a:ext uri="{FF2B5EF4-FFF2-40B4-BE49-F238E27FC236}">
                  <a16:creationId xmlns:a16="http://schemas.microsoft.com/office/drawing/2014/main" id="{B391BE6D-8082-4A0B-A851-2B6CEB47DD3E}"/>
                </a:ext>
              </a:extLst>
            </p:cNvPr>
            <p:cNvSpPr>
              <a:spLocks/>
            </p:cNvSpPr>
            <p:nvPr userDrawn="1"/>
          </p:nvSpPr>
          <p:spPr bwMode="auto">
            <a:xfrm>
              <a:off x="9356725" y="3078163"/>
              <a:ext cx="327025" cy="422275"/>
            </a:xfrm>
            <a:custGeom>
              <a:avLst/>
              <a:gdLst>
                <a:gd name="T0" fmla="*/ 204 w 206"/>
                <a:gd name="T1" fmla="*/ 2 h 266"/>
                <a:gd name="T2" fmla="*/ 204 w 206"/>
                <a:gd name="T3" fmla="*/ 2 h 266"/>
                <a:gd name="T4" fmla="*/ 206 w 206"/>
                <a:gd name="T5" fmla="*/ 8 h 266"/>
                <a:gd name="T6" fmla="*/ 206 w 206"/>
                <a:gd name="T7" fmla="*/ 48 h 266"/>
                <a:gd name="T8" fmla="*/ 206 w 206"/>
                <a:gd name="T9" fmla="*/ 48 h 266"/>
                <a:gd name="T10" fmla="*/ 204 w 206"/>
                <a:gd name="T11" fmla="*/ 52 h 266"/>
                <a:gd name="T12" fmla="*/ 204 w 206"/>
                <a:gd name="T13" fmla="*/ 52 h 266"/>
                <a:gd name="T14" fmla="*/ 200 w 206"/>
                <a:gd name="T15" fmla="*/ 54 h 266"/>
                <a:gd name="T16" fmla="*/ 136 w 206"/>
                <a:gd name="T17" fmla="*/ 54 h 266"/>
                <a:gd name="T18" fmla="*/ 136 w 206"/>
                <a:gd name="T19" fmla="*/ 54 h 266"/>
                <a:gd name="T20" fmla="*/ 134 w 206"/>
                <a:gd name="T21" fmla="*/ 56 h 266"/>
                <a:gd name="T22" fmla="*/ 134 w 206"/>
                <a:gd name="T23" fmla="*/ 58 h 266"/>
                <a:gd name="T24" fmla="*/ 134 w 206"/>
                <a:gd name="T25" fmla="*/ 258 h 266"/>
                <a:gd name="T26" fmla="*/ 134 w 206"/>
                <a:gd name="T27" fmla="*/ 258 h 266"/>
                <a:gd name="T28" fmla="*/ 132 w 206"/>
                <a:gd name="T29" fmla="*/ 264 h 266"/>
                <a:gd name="T30" fmla="*/ 132 w 206"/>
                <a:gd name="T31" fmla="*/ 264 h 266"/>
                <a:gd name="T32" fmla="*/ 128 w 206"/>
                <a:gd name="T33" fmla="*/ 266 h 266"/>
                <a:gd name="T34" fmla="*/ 78 w 206"/>
                <a:gd name="T35" fmla="*/ 266 h 266"/>
                <a:gd name="T36" fmla="*/ 78 w 206"/>
                <a:gd name="T37" fmla="*/ 266 h 266"/>
                <a:gd name="T38" fmla="*/ 74 w 206"/>
                <a:gd name="T39" fmla="*/ 264 h 266"/>
                <a:gd name="T40" fmla="*/ 74 w 206"/>
                <a:gd name="T41" fmla="*/ 264 h 266"/>
                <a:gd name="T42" fmla="*/ 72 w 206"/>
                <a:gd name="T43" fmla="*/ 258 h 266"/>
                <a:gd name="T44" fmla="*/ 72 w 206"/>
                <a:gd name="T45" fmla="*/ 58 h 266"/>
                <a:gd name="T46" fmla="*/ 72 w 206"/>
                <a:gd name="T47" fmla="*/ 58 h 266"/>
                <a:gd name="T48" fmla="*/ 70 w 206"/>
                <a:gd name="T49" fmla="*/ 56 h 266"/>
                <a:gd name="T50" fmla="*/ 68 w 206"/>
                <a:gd name="T51" fmla="*/ 54 h 266"/>
                <a:gd name="T52" fmla="*/ 8 w 206"/>
                <a:gd name="T53" fmla="*/ 54 h 266"/>
                <a:gd name="T54" fmla="*/ 8 w 206"/>
                <a:gd name="T55" fmla="*/ 54 h 266"/>
                <a:gd name="T56" fmla="*/ 2 w 206"/>
                <a:gd name="T57" fmla="*/ 52 h 266"/>
                <a:gd name="T58" fmla="*/ 2 w 206"/>
                <a:gd name="T59" fmla="*/ 52 h 266"/>
                <a:gd name="T60" fmla="*/ 0 w 206"/>
                <a:gd name="T61" fmla="*/ 48 h 266"/>
                <a:gd name="T62" fmla="*/ 0 w 206"/>
                <a:gd name="T63" fmla="*/ 8 h 266"/>
                <a:gd name="T64" fmla="*/ 0 w 206"/>
                <a:gd name="T65" fmla="*/ 8 h 266"/>
                <a:gd name="T66" fmla="*/ 2 w 206"/>
                <a:gd name="T67" fmla="*/ 2 h 266"/>
                <a:gd name="T68" fmla="*/ 2 w 206"/>
                <a:gd name="T69" fmla="*/ 2 h 266"/>
                <a:gd name="T70" fmla="*/ 8 w 206"/>
                <a:gd name="T71" fmla="*/ 0 h 266"/>
                <a:gd name="T72" fmla="*/ 200 w 206"/>
                <a:gd name="T73" fmla="*/ 0 h 266"/>
                <a:gd name="T74" fmla="*/ 200 w 206"/>
                <a:gd name="T75" fmla="*/ 0 h 266"/>
                <a:gd name="T76" fmla="*/ 204 w 206"/>
                <a:gd name="T77" fmla="*/ 2 h 266"/>
                <a:gd name="T78" fmla="*/ 204 w 206"/>
                <a:gd name="T79" fmla="*/ 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6" h="266">
                  <a:moveTo>
                    <a:pt x="204" y="2"/>
                  </a:moveTo>
                  <a:lnTo>
                    <a:pt x="204" y="2"/>
                  </a:lnTo>
                  <a:lnTo>
                    <a:pt x="206" y="8"/>
                  </a:lnTo>
                  <a:lnTo>
                    <a:pt x="206" y="48"/>
                  </a:lnTo>
                  <a:lnTo>
                    <a:pt x="206" y="48"/>
                  </a:lnTo>
                  <a:lnTo>
                    <a:pt x="204" y="52"/>
                  </a:lnTo>
                  <a:lnTo>
                    <a:pt x="204" y="52"/>
                  </a:lnTo>
                  <a:lnTo>
                    <a:pt x="200" y="54"/>
                  </a:lnTo>
                  <a:lnTo>
                    <a:pt x="136" y="54"/>
                  </a:lnTo>
                  <a:lnTo>
                    <a:pt x="136" y="54"/>
                  </a:lnTo>
                  <a:lnTo>
                    <a:pt x="134" y="56"/>
                  </a:lnTo>
                  <a:lnTo>
                    <a:pt x="134" y="58"/>
                  </a:lnTo>
                  <a:lnTo>
                    <a:pt x="134" y="258"/>
                  </a:lnTo>
                  <a:lnTo>
                    <a:pt x="134" y="258"/>
                  </a:lnTo>
                  <a:lnTo>
                    <a:pt x="132" y="264"/>
                  </a:lnTo>
                  <a:lnTo>
                    <a:pt x="132" y="264"/>
                  </a:lnTo>
                  <a:lnTo>
                    <a:pt x="128" y="266"/>
                  </a:lnTo>
                  <a:lnTo>
                    <a:pt x="78" y="266"/>
                  </a:lnTo>
                  <a:lnTo>
                    <a:pt x="78" y="266"/>
                  </a:lnTo>
                  <a:lnTo>
                    <a:pt x="74" y="264"/>
                  </a:lnTo>
                  <a:lnTo>
                    <a:pt x="74" y="264"/>
                  </a:lnTo>
                  <a:lnTo>
                    <a:pt x="72" y="258"/>
                  </a:lnTo>
                  <a:lnTo>
                    <a:pt x="72" y="58"/>
                  </a:lnTo>
                  <a:lnTo>
                    <a:pt x="72" y="58"/>
                  </a:lnTo>
                  <a:lnTo>
                    <a:pt x="70" y="56"/>
                  </a:lnTo>
                  <a:lnTo>
                    <a:pt x="68" y="54"/>
                  </a:lnTo>
                  <a:lnTo>
                    <a:pt x="8" y="54"/>
                  </a:lnTo>
                  <a:lnTo>
                    <a:pt x="8" y="54"/>
                  </a:lnTo>
                  <a:lnTo>
                    <a:pt x="2" y="52"/>
                  </a:lnTo>
                  <a:lnTo>
                    <a:pt x="2" y="52"/>
                  </a:lnTo>
                  <a:lnTo>
                    <a:pt x="0" y="48"/>
                  </a:lnTo>
                  <a:lnTo>
                    <a:pt x="0" y="8"/>
                  </a:lnTo>
                  <a:lnTo>
                    <a:pt x="0" y="8"/>
                  </a:lnTo>
                  <a:lnTo>
                    <a:pt x="2" y="2"/>
                  </a:lnTo>
                  <a:lnTo>
                    <a:pt x="2" y="2"/>
                  </a:lnTo>
                  <a:lnTo>
                    <a:pt x="8" y="0"/>
                  </a:lnTo>
                  <a:lnTo>
                    <a:pt x="200" y="0"/>
                  </a:lnTo>
                  <a:lnTo>
                    <a:pt x="200" y="0"/>
                  </a:lnTo>
                  <a:lnTo>
                    <a:pt x="204" y="2"/>
                  </a:lnTo>
                  <a:lnTo>
                    <a:pt x="204" y="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6" name="Freeform 32">
              <a:extLst>
                <a:ext uri="{FF2B5EF4-FFF2-40B4-BE49-F238E27FC236}">
                  <a16:creationId xmlns:a16="http://schemas.microsoft.com/office/drawing/2014/main" id="{C5D99C9F-5B1C-408A-BC59-313E5D9DF54E}"/>
                </a:ext>
              </a:extLst>
            </p:cNvPr>
            <p:cNvSpPr>
              <a:spLocks/>
            </p:cNvSpPr>
            <p:nvPr userDrawn="1"/>
          </p:nvSpPr>
          <p:spPr bwMode="auto">
            <a:xfrm>
              <a:off x="9750425" y="3078163"/>
              <a:ext cx="98425" cy="422275"/>
            </a:xfrm>
            <a:custGeom>
              <a:avLst/>
              <a:gdLst>
                <a:gd name="T0" fmla="*/ 2 w 62"/>
                <a:gd name="T1" fmla="*/ 264 h 266"/>
                <a:gd name="T2" fmla="*/ 2 w 62"/>
                <a:gd name="T3" fmla="*/ 264 h 266"/>
                <a:gd name="T4" fmla="*/ 0 w 62"/>
                <a:gd name="T5" fmla="*/ 258 h 266"/>
                <a:gd name="T6" fmla="*/ 0 w 62"/>
                <a:gd name="T7" fmla="*/ 8 h 266"/>
                <a:gd name="T8" fmla="*/ 0 w 62"/>
                <a:gd name="T9" fmla="*/ 8 h 266"/>
                <a:gd name="T10" fmla="*/ 2 w 62"/>
                <a:gd name="T11" fmla="*/ 2 h 266"/>
                <a:gd name="T12" fmla="*/ 2 w 62"/>
                <a:gd name="T13" fmla="*/ 2 h 266"/>
                <a:gd name="T14" fmla="*/ 6 w 62"/>
                <a:gd name="T15" fmla="*/ 0 h 266"/>
                <a:gd name="T16" fmla="*/ 56 w 62"/>
                <a:gd name="T17" fmla="*/ 0 h 266"/>
                <a:gd name="T18" fmla="*/ 56 w 62"/>
                <a:gd name="T19" fmla="*/ 0 h 266"/>
                <a:gd name="T20" fmla="*/ 60 w 62"/>
                <a:gd name="T21" fmla="*/ 2 h 266"/>
                <a:gd name="T22" fmla="*/ 60 w 62"/>
                <a:gd name="T23" fmla="*/ 2 h 266"/>
                <a:gd name="T24" fmla="*/ 62 w 62"/>
                <a:gd name="T25" fmla="*/ 8 h 266"/>
                <a:gd name="T26" fmla="*/ 62 w 62"/>
                <a:gd name="T27" fmla="*/ 258 h 266"/>
                <a:gd name="T28" fmla="*/ 62 w 62"/>
                <a:gd name="T29" fmla="*/ 258 h 266"/>
                <a:gd name="T30" fmla="*/ 60 w 62"/>
                <a:gd name="T31" fmla="*/ 264 h 266"/>
                <a:gd name="T32" fmla="*/ 60 w 62"/>
                <a:gd name="T33" fmla="*/ 264 h 266"/>
                <a:gd name="T34" fmla="*/ 56 w 62"/>
                <a:gd name="T35" fmla="*/ 266 h 266"/>
                <a:gd name="T36" fmla="*/ 6 w 62"/>
                <a:gd name="T37" fmla="*/ 266 h 266"/>
                <a:gd name="T38" fmla="*/ 6 w 62"/>
                <a:gd name="T39" fmla="*/ 266 h 266"/>
                <a:gd name="T40" fmla="*/ 2 w 62"/>
                <a:gd name="T41" fmla="*/ 264 h 266"/>
                <a:gd name="T42" fmla="*/ 2 w 62"/>
                <a:gd name="T43" fmla="*/ 264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266">
                  <a:moveTo>
                    <a:pt x="2" y="264"/>
                  </a:moveTo>
                  <a:lnTo>
                    <a:pt x="2" y="264"/>
                  </a:lnTo>
                  <a:lnTo>
                    <a:pt x="0" y="258"/>
                  </a:lnTo>
                  <a:lnTo>
                    <a:pt x="0" y="8"/>
                  </a:lnTo>
                  <a:lnTo>
                    <a:pt x="0" y="8"/>
                  </a:lnTo>
                  <a:lnTo>
                    <a:pt x="2" y="2"/>
                  </a:lnTo>
                  <a:lnTo>
                    <a:pt x="2" y="2"/>
                  </a:lnTo>
                  <a:lnTo>
                    <a:pt x="6" y="0"/>
                  </a:lnTo>
                  <a:lnTo>
                    <a:pt x="56" y="0"/>
                  </a:lnTo>
                  <a:lnTo>
                    <a:pt x="56" y="0"/>
                  </a:lnTo>
                  <a:lnTo>
                    <a:pt x="60" y="2"/>
                  </a:lnTo>
                  <a:lnTo>
                    <a:pt x="60" y="2"/>
                  </a:lnTo>
                  <a:lnTo>
                    <a:pt x="62" y="8"/>
                  </a:lnTo>
                  <a:lnTo>
                    <a:pt x="62" y="258"/>
                  </a:lnTo>
                  <a:lnTo>
                    <a:pt x="62" y="258"/>
                  </a:lnTo>
                  <a:lnTo>
                    <a:pt x="60" y="264"/>
                  </a:lnTo>
                  <a:lnTo>
                    <a:pt x="60" y="264"/>
                  </a:lnTo>
                  <a:lnTo>
                    <a:pt x="56" y="266"/>
                  </a:lnTo>
                  <a:lnTo>
                    <a:pt x="6" y="266"/>
                  </a:lnTo>
                  <a:lnTo>
                    <a:pt x="6" y="266"/>
                  </a:lnTo>
                  <a:lnTo>
                    <a:pt x="2" y="264"/>
                  </a:lnTo>
                  <a:lnTo>
                    <a:pt x="2" y="264"/>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7" name="Freeform 33">
              <a:extLst>
                <a:ext uri="{FF2B5EF4-FFF2-40B4-BE49-F238E27FC236}">
                  <a16:creationId xmlns:a16="http://schemas.microsoft.com/office/drawing/2014/main" id="{0D254803-7632-4A62-BEDA-5AE27A0BEF89}"/>
                </a:ext>
              </a:extLst>
            </p:cNvPr>
            <p:cNvSpPr>
              <a:spLocks noEditPoints="1"/>
            </p:cNvSpPr>
            <p:nvPr userDrawn="1"/>
          </p:nvSpPr>
          <p:spPr bwMode="auto">
            <a:xfrm>
              <a:off x="9925050" y="3074988"/>
              <a:ext cx="327025" cy="431800"/>
            </a:xfrm>
            <a:custGeom>
              <a:avLst/>
              <a:gdLst>
                <a:gd name="T0" fmla="*/ 48 w 206"/>
                <a:gd name="T1" fmla="*/ 258 h 272"/>
                <a:gd name="T2" fmla="*/ 28 w 206"/>
                <a:gd name="T3" fmla="*/ 244 h 272"/>
                <a:gd name="T4" fmla="*/ 12 w 206"/>
                <a:gd name="T5" fmla="*/ 224 h 272"/>
                <a:gd name="T6" fmla="*/ 6 w 206"/>
                <a:gd name="T7" fmla="*/ 212 h 272"/>
                <a:gd name="T8" fmla="*/ 0 w 206"/>
                <a:gd name="T9" fmla="*/ 186 h 272"/>
                <a:gd name="T10" fmla="*/ 0 w 206"/>
                <a:gd name="T11" fmla="*/ 96 h 272"/>
                <a:gd name="T12" fmla="*/ 0 w 206"/>
                <a:gd name="T13" fmla="*/ 82 h 272"/>
                <a:gd name="T14" fmla="*/ 6 w 206"/>
                <a:gd name="T15" fmla="*/ 58 h 272"/>
                <a:gd name="T16" fmla="*/ 12 w 206"/>
                <a:gd name="T17" fmla="*/ 46 h 272"/>
                <a:gd name="T18" fmla="*/ 28 w 206"/>
                <a:gd name="T19" fmla="*/ 26 h 272"/>
                <a:gd name="T20" fmla="*/ 48 w 206"/>
                <a:gd name="T21" fmla="*/ 12 h 272"/>
                <a:gd name="T22" fmla="*/ 60 w 206"/>
                <a:gd name="T23" fmla="*/ 6 h 272"/>
                <a:gd name="T24" fmla="*/ 88 w 206"/>
                <a:gd name="T25" fmla="*/ 0 h 272"/>
                <a:gd name="T26" fmla="*/ 102 w 206"/>
                <a:gd name="T27" fmla="*/ 0 h 272"/>
                <a:gd name="T28" fmla="*/ 132 w 206"/>
                <a:gd name="T29" fmla="*/ 2 h 272"/>
                <a:gd name="T30" fmla="*/ 156 w 206"/>
                <a:gd name="T31" fmla="*/ 12 h 272"/>
                <a:gd name="T32" fmla="*/ 168 w 206"/>
                <a:gd name="T33" fmla="*/ 18 h 272"/>
                <a:gd name="T34" fmla="*/ 186 w 206"/>
                <a:gd name="T35" fmla="*/ 36 h 272"/>
                <a:gd name="T36" fmla="*/ 192 w 206"/>
                <a:gd name="T37" fmla="*/ 46 h 272"/>
                <a:gd name="T38" fmla="*/ 202 w 206"/>
                <a:gd name="T39" fmla="*/ 70 h 272"/>
                <a:gd name="T40" fmla="*/ 206 w 206"/>
                <a:gd name="T41" fmla="*/ 96 h 272"/>
                <a:gd name="T42" fmla="*/ 206 w 206"/>
                <a:gd name="T43" fmla="*/ 172 h 272"/>
                <a:gd name="T44" fmla="*/ 202 w 206"/>
                <a:gd name="T45" fmla="*/ 200 h 272"/>
                <a:gd name="T46" fmla="*/ 192 w 206"/>
                <a:gd name="T47" fmla="*/ 224 h 272"/>
                <a:gd name="T48" fmla="*/ 186 w 206"/>
                <a:gd name="T49" fmla="*/ 234 h 272"/>
                <a:gd name="T50" fmla="*/ 168 w 206"/>
                <a:gd name="T51" fmla="*/ 252 h 272"/>
                <a:gd name="T52" fmla="*/ 156 w 206"/>
                <a:gd name="T53" fmla="*/ 258 h 272"/>
                <a:gd name="T54" fmla="*/ 132 w 206"/>
                <a:gd name="T55" fmla="*/ 268 h 272"/>
                <a:gd name="T56" fmla="*/ 102 w 206"/>
                <a:gd name="T57" fmla="*/ 272 h 272"/>
                <a:gd name="T58" fmla="*/ 88 w 206"/>
                <a:gd name="T59" fmla="*/ 270 h 272"/>
                <a:gd name="T60" fmla="*/ 60 w 206"/>
                <a:gd name="T61" fmla="*/ 264 h 272"/>
                <a:gd name="T62" fmla="*/ 48 w 206"/>
                <a:gd name="T63" fmla="*/ 258 h 272"/>
                <a:gd name="T64" fmla="*/ 132 w 206"/>
                <a:gd name="T65" fmla="*/ 206 h 272"/>
                <a:gd name="T66" fmla="*/ 140 w 206"/>
                <a:gd name="T67" fmla="*/ 192 h 272"/>
                <a:gd name="T68" fmla="*/ 142 w 206"/>
                <a:gd name="T69" fmla="*/ 174 h 272"/>
                <a:gd name="T70" fmla="*/ 142 w 206"/>
                <a:gd name="T71" fmla="*/ 96 h 272"/>
                <a:gd name="T72" fmla="*/ 140 w 206"/>
                <a:gd name="T73" fmla="*/ 78 h 272"/>
                <a:gd name="T74" fmla="*/ 132 w 206"/>
                <a:gd name="T75" fmla="*/ 64 h 272"/>
                <a:gd name="T76" fmla="*/ 126 w 206"/>
                <a:gd name="T77" fmla="*/ 60 h 272"/>
                <a:gd name="T78" fmla="*/ 110 w 206"/>
                <a:gd name="T79" fmla="*/ 54 h 272"/>
                <a:gd name="T80" fmla="*/ 102 w 206"/>
                <a:gd name="T81" fmla="*/ 54 h 272"/>
                <a:gd name="T82" fmla="*/ 86 w 206"/>
                <a:gd name="T83" fmla="*/ 56 h 272"/>
                <a:gd name="T84" fmla="*/ 74 w 206"/>
                <a:gd name="T85" fmla="*/ 64 h 272"/>
                <a:gd name="T86" fmla="*/ 68 w 206"/>
                <a:gd name="T87" fmla="*/ 72 h 272"/>
                <a:gd name="T88" fmla="*/ 62 w 206"/>
                <a:gd name="T89" fmla="*/ 86 h 272"/>
                <a:gd name="T90" fmla="*/ 62 w 206"/>
                <a:gd name="T91" fmla="*/ 174 h 272"/>
                <a:gd name="T92" fmla="*/ 62 w 206"/>
                <a:gd name="T93" fmla="*/ 184 h 272"/>
                <a:gd name="T94" fmla="*/ 68 w 206"/>
                <a:gd name="T95" fmla="*/ 200 h 272"/>
                <a:gd name="T96" fmla="*/ 74 w 206"/>
                <a:gd name="T97" fmla="*/ 206 h 272"/>
                <a:gd name="T98" fmla="*/ 86 w 206"/>
                <a:gd name="T99" fmla="*/ 214 h 272"/>
                <a:gd name="T100" fmla="*/ 102 w 206"/>
                <a:gd name="T101" fmla="*/ 218 h 272"/>
                <a:gd name="T102" fmla="*/ 110 w 206"/>
                <a:gd name="T103" fmla="*/ 216 h 272"/>
                <a:gd name="T104" fmla="*/ 126 w 206"/>
                <a:gd name="T105" fmla="*/ 210 h 272"/>
                <a:gd name="T106" fmla="*/ 132 w 206"/>
                <a:gd name="T107" fmla="*/ 20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 h="272">
                  <a:moveTo>
                    <a:pt x="48" y="258"/>
                  </a:moveTo>
                  <a:lnTo>
                    <a:pt x="48" y="258"/>
                  </a:lnTo>
                  <a:lnTo>
                    <a:pt x="38" y="252"/>
                  </a:lnTo>
                  <a:lnTo>
                    <a:pt x="28" y="244"/>
                  </a:lnTo>
                  <a:lnTo>
                    <a:pt x="20" y="234"/>
                  </a:lnTo>
                  <a:lnTo>
                    <a:pt x="12" y="224"/>
                  </a:lnTo>
                  <a:lnTo>
                    <a:pt x="12" y="224"/>
                  </a:lnTo>
                  <a:lnTo>
                    <a:pt x="6" y="212"/>
                  </a:lnTo>
                  <a:lnTo>
                    <a:pt x="2" y="200"/>
                  </a:lnTo>
                  <a:lnTo>
                    <a:pt x="0" y="186"/>
                  </a:lnTo>
                  <a:lnTo>
                    <a:pt x="0" y="172"/>
                  </a:lnTo>
                  <a:lnTo>
                    <a:pt x="0" y="96"/>
                  </a:lnTo>
                  <a:lnTo>
                    <a:pt x="0" y="96"/>
                  </a:lnTo>
                  <a:lnTo>
                    <a:pt x="0" y="82"/>
                  </a:lnTo>
                  <a:lnTo>
                    <a:pt x="2" y="70"/>
                  </a:lnTo>
                  <a:lnTo>
                    <a:pt x="6" y="58"/>
                  </a:lnTo>
                  <a:lnTo>
                    <a:pt x="12" y="46"/>
                  </a:lnTo>
                  <a:lnTo>
                    <a:pt x="12" y="46"/>
                  </a:lnTo>
                  <a:lnTo>
                    <a:pt x="20" y="36"/>
                  </a:lnTo>
                  <a:lnTo>
                    <a:pt x="28" y="26"/>
                  </a:lnTo>
                  <a:lnTo>
                    <a:pt x="38" y="18"/>
                  </a:lnTo>
                  <a:lnTo>
                    <a:pt x="48" y="12"/>
                  </a:lnTo>
                  <a:lnTo>
                    <a:pt x="48" y="12"/>
                  </a:lnTo>
                  <a:lnTo>
                    <a:pt x="60" y="6"/>
                  </a:lnTo>
                  <a:lnTo>
                    <a:pt x="74" y="2"/>
                  </a:lnTo>
                  <a:lnTo>
                    <a:pt x="88" y="0"/>
                  </a:lnTo>
                  <a:lnTo>
                    <a:pt x="102" y="0"/>
                  </a:lnTo>
                  <a:lnTo>
                    <a:pt x="102" y="0"/>
                  </a:lnTo>
                  <a:lnTo>
                    <a:pt x="118" y="0"/>
                  </a:lnTo>
                  <a:lnTo>
                    <a:pt x="132" y="2"/>
                  </a:lnTo>
                  <a:lnTo>
                    <a:pt x="144" y="6"/>
                  </a:lnTo>
                  <a:lnTo>
                    <a:pt x="156" y="12"/>
                  </a:lnTo>
                  <a:lnTo>
                    <a:pt x="156" y="12"/>
                  </a:lnTo>
                  <a:lnTo>
                    <a:pt x="168" y="18"/>
                  </a:lnTo>
                  <a:lnTo>
                    <a:pt x="178" y="26"/>
                  </a:lnTo>
                  <a:lnTo>
                    <a:pt x="186" y="36"/>
                  </a:lnTo>
                  <a:lnTo>
                    <a:pt x="192" y="46"/>
                  </a:lnTo>
                  <a:lnTo>
                    <a:pt x="192" y="46"/>
                  </a:lnTo>
                  <a:lnTo>
                    <a:pt x="198" y="58"/>
                  </a:lnTo>
                  <a:lnTo>
                    <a:pt x="202" y="70"/>
                  </a:lnTo>
                  <a:lnTo>
                    <a:pt x="204" y="82"/>
                  </a:lnTo>
                  <a:lnTo>
                    <a:pt x="206" y="96"/>
                  </a:lnTo>
                  <a:lnTo>
                    <a:pt x="206" y="172"/>
                  </a:lnTo>
                  <a:lnTo>
                    <a:pt x="206" y="172"/>
                  </a:lnTo>
                  <a:lnTo>
                    <a:pt x="204" y="186"/>
                  </a:lnTo>
                  <a:lnTo>
                    <a:pt x="202" y="200"/>
                  </a:lnTo>
                  <a:lnTo>
                    <a:pt x="198" y="212"/>
                  </a:lnTo>
                  <a:lnTo>
                    <a:pt x="192" y="224"/>
                  </a:lnTo>
                  <a:lnTo>
                    <a:pt x="192" y="224"/>
                  </a:lnTo>
                  <a:lnTo>
                    <a:pt x="186" y="234"/>
                  </a:lnTo>
                  <a:lnTo>
                    <a:pt x="178" y="244"/>
                  </a:lnTo>
                  <a:lnTo>
                    <a:pt x="168" y="252"/>
                  </a:lnTo>
                  <a:lnTo>
                    <a:pt x="156" y="258"/>
                  </a:lnTo>
                  <a:lnTo>
                    <a:pt x="156" y="258"/>
                  </a:lnTo>
                  <a:lnTo>
                    <a:pt x="144" y="264"/>
                  </a:lnTo>
                  <a:lnTo>
                    <a:pt x="132" y="268"/>
                  </a:lnTo>
                  <a:lnTo>
                    <a:pt x="118" y="270"/>
                  </a:lnTo>
                  <a:lnTo>
                    <a:pt x="102" y="272"/>
                  </a:lnTo>
                  <a:lnTo>
                    <a:pt x="102" y="272"/>
                  </a:lnTo>
                  <a:lnTo>
                    <a:pt x="88" y="270"/>
                  </a:lnTo>
                  <a:lnTo>
                    <a:pt x="74" y="268"/>
                  </a:lnTo>
                  <a:lnTo>
                    <a:pt x="60" y="264"/>
                  </a:lnTo>
                  <a:lnTo>
                    <a:pt x="48" y="258"/>
                  </a:lnTo>
                  <a:lnTo>
                    <a:pt x="48" y="258"/>
                  </a:lnTo>
                  <a:close/>
                  <a:moveTo>
                    <a:pt x="132" y="206"/>
                  </a:moveTo>
                  <a:lnTo>
                    <a:pt x="132" y="206"/>
                  </a:lnTo>
                  <a:lnTo>
                    <a:pt x="136" y="200"/>
                  </a:lnTo>
                  <a:lnTo>
                    <a:pt x="140" y="192"/>
                  </a:lnTo>
                  <a:lnTo>
                    <a:pt x="142" y="184"/>
                  </a:lnTo>
                  <a:lnTo>
                    <a:pt x="142" y="174"/>
                  </a:lnTo>
                  <a:lnTo>
                    <a:pt x="142" y="96"/>
                  </a:lnTo>
                  <a:lnTo>
                    <a:pt x="142" y="96"/>
                  </a:lnTo>
                  <a:lnTo>
                    <a:pt x="142" y="86"/>
                  </a:lnTo>
                  <a:lnTo>
                    <a:pt x="140" y="78"/>
                  </a:lnTo>
                  <a:lnTo>
                    <a:pt x="136" y="72"/>
                  </a:lnTo>
                  <a:lnTo>
                    <a:pt x="132" y="64"/>
                  </a:lnTo>
                  <a:lnTo>
                    <a:pt x="132" y="64"/>
                  </a:lnTo>
                  <a:lnTo>
                    <a:pt x="126" y="60"/>
                  </a:lnTo>
                  <a:lnTo>
                    <a:pt x="118" y="56"/>
                  </a:lnTo>
                  <a:lnTo>
                    <a:pt x="110" y="54"/>
                  </a:lnTo>
                  <a:lnTo>
                    <a:pt x="102" y="54"/>
                  </a:lnTo>
                  <a:lnTo>
                    <a:pt x="102" y="54"/>
                  </a:lnTo>
                  <a:lnTo>
                    <a:pt x="94" y="54"/>
                  </a:lnTo>
                  <a:lnTo>
                    <a:pt x="86" y="56"/>
                  </a:lnTo>
                  <a:lnTo>
                    <a:pt x="80" y="60"/>
                  </a:lnTo>
                  <a:lnTo>
                    <a:pt x="74" y="64"/>
                  </a:lnTo>
                  <a:lnTo>
                    <a:pt x="74" y="64"/>
                  </a:lnTo>
                  <a:lnTo>
                    <a:pt x="68" y="72"/>
                  </a:lnTo>
                  <a:lnTo>
                    <a:pt x="64" y="78"/>
                  </a:lnTo>
                  <a:lnTo>
                    <a:pt x="62" y="86"/>
                  </a:lnTo>
                  <a:lnTo>
                    <a:pt x="62" y="96"/>
                  </a:lnTo>
                  <a:lnTo>
                    <a:pt x="62" y="174"/>
                  </a:lnTo>
                  <a:lnTo>
                    <a:pt x="62" y="174"/>
                  </a:lnTo>
                  <a:lnTo>
                    <a:pt x="62" y="184"/>
                  </a:lnTo>
                  <a:lnTo>
                    <a:pt x="64" y="192"/>
                  </a:lnTo>
                  <a:lnTo>
                    <a:pt x="68" y="200"/>
                  </a:lnTo>
                  <a:lnTo>
                    <a:pt x="74" y="206"/>
                  </a:lnTo>
                  <a:lnTo>
                    <a:pt x="74" y="206"/>
                  </a:lnTo>
                  <a:lnTo>
                    <a:pt x="80" y="210"/>
                  </a:lnTo>
                  <a:lnTo>
                    <a:pt x="86" y="214"/>
                  </a:lnTo>
                  <a:lnTo>
                    <a:pt x="94" y="216"/>
                  </a:lnTo>
                  <a:lnTo>
                    <a:pt x="102" y="218"/>
                  </a:lnTo>
                  <a:lnTo>
                    <a:pt x="102" y="218"/>
                  </a:lnTo>
                  <a:lnTo>
                    <a:pt x="110" y="216"/>
                  </a:lnTo>
                  <a:lnTo>
                    <a:pt x="118" y="214"/>
                  </a:lnTo>
                  <a:lnTo>
                    <a:pt x="126" y="210"/>
                  </a:lnTo>
                  <a:lnTo>
                    <a:pt x="132" y="206"/>
                  </a:lnTo>
                  <a:lnTo>
                    <a:pt x="132" y="206"/>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8" name="Freeform 34">
              <a:extLst>
                <a:ext uri="{FF2B5EF4-FFF2-40B4-BE49-F238E27FC236}">
                  <a16:creationId xmlns:a16="http://schemas.microsoft.com/office/drawing/2014/main" id="{D0461624-1A67-4214-BA83-05FEB16ED63F}"/>
                </a:ext>
              </a:extLst>
            </p:cNvPr>
            <p:cNvSpPr>
              <a:spLocks/>
            </p:cNvSpPr>
            <p:nvPr userDrawn="1"/>
          </p:nvSpPr>
          <p:spPr bwMode="auto">
            <a:xfrm>
              <a:off x="10325100" y="3078163"/>
              <a:ext cx="333375" cy="422275"/>
            </a:xfrm>
            <a:custGeom>
              <a:avLst/>
              <a:gdLst>
                <a:gd name="T0" fmla="*/ 2 w 210"/>
                <a:gd name="T1" fmla="*/ 264 h 266"/>
                <a:gd name="T2" fmla="*/ 2 w 210"/>
                <a:gd name="T3" fmla="*/ 264 h 266"/>
                <a:gd name="T4" fmla="*/ 0 w 210"/>
                <a:gd name="T5" fmla="*/ 258 h 266"/>
                <a:gd name="T6" fmla="*/ 0 w 210"/>
                <a:gd name="T7" fmla="*/ 8 h 266"/>
                <a:gd name="T8" fmla="*/ 0 w 210"/>
                <a:gd name="T9" fmla="*/ 8 h 266"/>
                <a:gd name="T10" fmla="*/ 2 w 210"/>
                <a:gd name="T11" fmla="*/ 2 h 266"/>
                <a:gd name="T12" fmla="*/ 2 w 210"/>
                <a:gd name="T13" fmla="*/ 2 h 266"/>
                <a:gd name="T14" fmla="*/ 8 w 210"/>
                <a:gd name="T15" fmla="*/ 0 h 266"/>
                <a:gd name="T16" fmla="*/ 54 w 210"/>
                <a:gd name="T17" fmla="*/ 0 h 266"/>
                <a:gd name="T18" fmla="*/ 54 w 210"/>
                <a:gd name="T19" fmla="*/ 0 h 266"/>
                <a:gd name="T20" fmla="*/ 58 w 210"/>
                <a:gd name="T21" fmla="*/ 2 h 266"/>
                <a:gd name="T22" fmla="*/ 62 w 210"/>
                <a:gd name="T23" fmla="*/ 4 h 266"/>
                <a:gd name="T24" fmla="*/ 144 w 210"/>
                <a:gd name="T25" fmla="*/ 146 h 266"/>
                <a:gd name="T26" fmla="*/ 144 w 210"/>
                <a:gd name="T27" fmla="*/ 146 h 266"/>
                <a:gd name="T28" fmla="*/ 146 w 210"/>
                <a:gd name="T29" fmla="*/ 146 h 266"/>
                <a:gd name="T30" fmla="*/ 146 w 210"/>
                <a:gd name="T31" fmla="*/ 146 h 266"/>
                <a:gd name="T32" fmla="*/ 148 w 210"/>
                <a:gd name="T33" fmla="*/ 144 h 266"/>
                <a:gd name="T34" fmla="*/ 148 w 210"/>
                <a:gd name="T35" fmla="*/ 8 h 266"/>
                <a:gd name="T36" fmla="*/ 148 w 210"/>
                <a:gd name="T37" fmla="*/ 8 h 266"/>
                <a:gd name="T38" fmla="*/ 150 w 210"/>
                <a:gd name="T39" fmla="*/ 2 h 266"/>
                <a:gd name="T40" fmla="*/ 150 w 210"/>
                <a:gd name="T41" fmla="*/ 2 h 266"/>
                <a:gd name="T42" fmla="*/ 154 w 210"/>
                <a:gd name="T43" fmla="*/ 0 h 266"/>
                <a:gd name="T44" fmla="*/ 202 w 210"/>
                <a:gd name="T45" fmla="*/ 0 h 266"/>
                <a:gd name="T46" fmla="*/ 202 w 210"/>
                <a:gd name="T47" fmla="*/ 0 h 266"/>
                <a:gd name="T48" fmla="*/ 208 w 210"/>
                <a:gd name="T49" fmla="*/ 2 h 266"/>
                <a:gd name="T50" fmla="*/ 208 w 210"/>
                <a:gd name="T51" fmla="*/ 2 h 266"/>
                <a:gd name="T52" fmla="*/ 210 w 210"/>
                <a:gd name="T53" fmla="*/ 8 h 266"/>
                <a:gd name="T54" fmla="*/ 210 w 210"/>
                <a:gd name="T55" fmla="*/ 258 h 266"/>
                <a:gd name="T56" fmla="*/ 210 w 210"/>
                <a:gd name="T57" fmla="*/ 258 h 266"/>
                <a:gd name="T58" fmla="*/ 208 w 210"/>
                <a:gd name="T59" fmla="*/ 264 h 266"/>
                <a:gd name="T60" fmla="*/ 208 w 210"/>
                <a:gd name="T61" fmla="*/ 264 h 266"/>
                <a:gd name="T62" fmla="*/ 202 w 210"/>
                <a:gd name="T63" fmla="*/ 266 h 266"/>
                <a:gd name="T64" fmla="*/ 156 w 210"/>
                <a:gd name="T65" fmla="*/ 266 h 266"/>
                <a:gd name="T66" fmla="*/ 156 w 210"/>
                <a:gd name="T67" fmla="*/ 266 h 266"/>
                <a:gd name="T68" fmla="*/ 152 w 210"/>
                <a:gd name="T69" fmla="*/ 264 h 266"/>
                <a:gd name="T70" fmla="*/ 148 w 210"/>
                <a:gd name="T71" fmla="*/ 260 h 266"/>
                <a:gd name="T72" fmla="*/ 64 w 210"/>
                <a:gd name="T73" fmla="*/ 118 h 266"/>
                <a:gd name="T74" fmla="*/ 64 w 210"/>
                <a:gd name="T75" fmla="*/ 118 h 266"/>
                <a:gd name="T76" fmla="*/ 62 w 210"/>
                <a:gd name="T77" fmla="*/ 116 h 266"/>
                <a:gd name="T78" fmla="*/ 62 w 210"/>
                <a:gd name="T79" fmla="*/ 116 h 266"/>
                <a:gd name="T80" fmla="*/ 62 w 210"/>
                <a:gd name="T81" fmla="*/ 118 h 266"/>
                <a:gd name="T82" fmla="*/ 62 w 210"/>
                <a:gd name="T83" fmla="*/ 258 h 266"/>
                <a:gd name="T84" fmla="*/ 62 w 210"/>
                <a:gd name="T85" fmla="*/ 258 h 266"/>
                <a:gd name="T86" fmla="*/ 60 w 210"/>
                <a:gd name="T87" fmla="*/ 264 h 266"/>
                <a:gd name="T88" fmla="*/ 60 w 210"/>
                <a:gd name="T89" fmla="*/ 264 h 266"/>
                <a:gd name="T90" fmla="*/ 56 w 210"/>
                <a:gd name="T91" fmla="*/ 266 h 266"/>
                <a:gd name="T92" fmla="*/ 8 w 210"/>
                <a:gd name="T93" fmla="*/ 266 h 266"/>
                <a:gd name="T94" fmla="*/ 8 w 210"/>
                <a:gd name="T95" fmla="*/ 266 h 266"/>
                <a:gd name="T96" fmla="*/ 2 w 210"/>
                <a:gd name="T97" fmla="*/ 264 h 266"/>
                <a:gd name="T98" fmla="*/ 2 w 210"/>
                <a:gd name="T99" fmla="*/ 264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0" h="266">
                  <a:moveTo>
                    <a:pt x="2" y="264"/>
                  </a:moveTo>
                  <a:lnTo>
                    <a:pt x="2" y="264"/>
                  </a:lnTo>
                  <a:lnTo>
                    <a:pt x="0" y="258"/>
                  </a:lnTo>
                  <a:lnTo>
                    <a:pt x="0" y="8"/>
                  </a:lnTo>
                  <a:lnTo>
                    <a:pt x="0" y="8"/>
                  </a:lnTo>
                  <a:lnTo>
                    <a:pt x="2" y="2"/>
                  </a:lnTo>
                  <a:lnTo>
                    <a:pt x="2" y="2"/>
                  </a:lnTo>
                  <a:lnTo>
                    <a:pt x="8" y="0"/>
                  </a:lnTo>
                  <a:lnTo>
                    <a:pt x="54" y="0"/>
                  </a:lnTo>
                  <a:lnTo>
                    <a:pt x="54" y="0"/>
                  </a:lnTo>
                  <a:lnTo>
                    <a:pt x="58" y="2"/>
                  </a:lnTo>
                  <a:lnTo>
                    <a:pt x="62" y="4"/>
                  </a:lnTo>
                  <a:lnTo>
                    <a:pt x="144" y="146"/>
                  </a:lnTo>
                  <a:lnTo>
                    <a:pt x="144" y="146"/>
                  </a:lnTo>
                  <a:lnTo>
                    <a:pt x="146" y="146"/>
                  </a:lnTo>
                  <a:lnTo>
                    <a:pt x="146" y="146"/>
                  </a:lnTo>
                  <a:lnTo>
                    <a:pt x="148" y="144"/>
                  </a:lnTo>
                  <a:lnTo>
                    <a:pt x="148" y="8"/>
                  </a:lnTo>
                  <a:lnTo>
                    <a:pt x="148" y="8"/>
                  </a:lnTo>
                  <a:lnTo>
                    <a:pt x="150" y="2"/>
                  </a:lnTo>
                  <a:lnTo>
                    <a:pt x="150" y="2"/>
                  </a:lnTo>
                  <a:lnTo>
                    <a:pt x="154" y="0"/>
                  </a:lnTo>
                  <a:lnTo>
                    <a:pt x="202" y="0"/>
                  </a:lnTo>
                  <a:lnTo>
                    <a:pt x="202" y="0"/>
                  </a:lnTo>
                  <a:lnTo>
                    <a:pt x="208" y="2"/>
                  </a:lnTo>
                  <a:lnTo>
                    <a:pt x="208" y="2"/>
                  </a:lnTo>
                  <a:lnTo>
                    <a:pt x="210" y="8"/>
                  </a:lnTo>
                  <a:lnTo>
                    <a:pt x="210" y="258"/>
                  </a:lnTo>
                  <a:lnTo>
                    <a:pt x="210" y="258"/>
                  </a:lnTo>
                  <a:lnTo>
                    <a:pt x="208" y="264"/>
                  </a:lnTo>
                  <a:lnTo>
                    <a:pt x="208" y="264"/>
                  </a:lnTo>
                  <a:lnTo>
                    <a:pt x="202" y="266"/>
                  </a:lnTo>
                  <a:lnTo>
                    <a:pt x="156" y="266"/>
                  </a:lnTo>
                  <a:lnTo>
                    <a:pt x="156" y="266"/>
                  </a:lnTo>
                  <a:lnTo>
                    <a:pt x="152" y="264"/>
                  </a:lnTo>
                  <a:lnTo>
                    <a:pt x="148" y="260"/>
                  </a:lnTo>
                  <a:lnTo>
                    <a:pt x="64" y="118"/>
                  </a:lnTo>
                  <a:lnTo>
                    <a:pt x="64" y="118"/>
                  </a:lnTo>
                  <a:lnTo>
                    <a:pt x="62" y="116"/>
                  </a:lnTo>
                  <a:lnTo>
                    <a:pt x="62" y="116"/>
                  </a:lnTo>
                  <a:lnTo>
                    <a:pt x="62" y="118"/>
                  </a:lnTo>
                  <a:lnTo>
                    <a:pt x="62" y="258"/>
                  </a:lnTo>
                  <a:lnTo>
                    <a:pt x="62" y="258"/>
                  </a:lnTo>
                  <a:lnTo>
                    <a:pt x="60" y="264"/>
                  </a:lnTo>
                  <a:lnTo>
                    <a:pt x="60" y="264"/>
                  </a:lnTo>
                  <a:lnTo>
                    <a:pt x="56" y="266"/>
                  </a:lnTo>
                  <a:lnTo>
                    <a:pt x="8" y="266"/>
                  </a:lnTo>
                  <a:lnTo>
                    <a:pt x="8" y="266"/>
                  </a:lnTo>
                  <a:lnTo>
                    <a:pt x="2" y="264"/>
                  </a:lnTo>
                  <a:lnTo>
                    <a:pt x="2" y="264"/>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9" name="Freeform 36">
              <a:extLst>
                <a:ext uri="{FF2B5EF4-FFF2-40B4-BE49-F238E27FC236}">
                  <a16:creationId xmlns:a16="http://schemas.microsoft.com/office/drawing/2014/main" id="{BFB1ADF4-B3F0-49F2-8E36-A4CA6FFC2434}"/>
                </a:ext>
              </a:extLst>
            </p:cNvPr>
            <p:cNvSpPr>
              <a:spLocks/>
            </p:cNvSpPr>
            <p:nvPr userDrawn="1"/>
          </p:nvSpPr>
          <p:spPr bwMode="auto">
            <a:xfrm>
              <a:off x="7872413" y="1390650"/>
              <a:ext cx="2351087" cy="523875"/>
            </a:xfrm>
            <a:custGeom>
              <a:avLst/>
              <a:gdLst>
                <a:gd name="T0" fmla="*/ 740 w 1481"/>
                <a:gd name="T1" fmla="*/ 330 h 330"/>
                <a:gd name="T2" fmla="*/ 803 w 1481"/>
                <a:gd name="T3" fmla="*/ 306 h 330"/>
                <a:gd name="T4" fmla="*/ 875 w 1481"/>
                <a:gd name="T5" fmla="*/ 284 h 330"/>
                <a:gd name="T6" fmla="*/ 969 w 1481"/>
                <a:gd name="T7" fmla="*/ 264 h 330"/>
                <a:gd name="T8" fmla="*/ 1081 w 1481"/>
                <a:gd name="T9" fmla="*/ 248 h 330"/>
                <a:gd name="T10" fmla="*/ 1205 w 1481"/>
                <a:gd name="T11" fmla="*/ 246 h 330"/>
                <a:gd name="T12" fmla="*/ 1307 w 1481"/>
                <a:gd name="T13" fmla="*/ 254 h 330"/>
                <a:gd name="T14" fmla="*/ 1375 w 1481"/>
                <a:gd name="T15" fmla="*/ 266 h 330"/>
                <a:gd name="T16" fmla="*/ 1445 w 1481"/>
                <a:gd name="T17" fmla="*/ 284 h 330"/>
                <a:gd name="T18" fmla="*/ 1481 w 1481"/>
                <a:gd name="T19" fmla="*/ 54 h 330"/>
                <a:gd name="T20" fmla="*/ 1417 w 1481"/>
                <a:gd name="T21" fmla="*/ 188 h 330"/>
                <a:gd name="T22" fmla="*/ 1401 w 1481"/>
                <a:gd name="T23" fmla="*/ 186 h 330"/>
                <a:gd name="T24" fmla="*/ 1287 w 1481"/>
                <a:gd name="T25" fmla="*/ 186 h 330"/>
                <a:gd name="T26" fmla="*/ 1199 w 1481"/>
                <a:gd name="T27" fmla="*/ 190 h 330"/>
                <a:gd name="T28" fmla="*/ 1095 w 1481"/>
                <a:gd name="T29" fmla="*/ 202 h 330"/>
                <a:gd name="T30" fmla="*/ 981 w 1481"/>
                <a:gd name="T31" fmla="*/ 222 h 330"/>
                <a:gd name="T32" fmla="*/ 861 w 1481"/>
                <a:gd name="T33" fmla="*/ 252 h 330"/>
                <a:gd name="T34" fmla="*/ 740 w 1481"/>
                <a:gd name="T35" fmla="*/ 298 h 330"/>
                <a:gd name="T36" fmla="*/ 680 w 1481"/>
                <a:gd name="T37" fmla="*/ 274 h 330"/>
                <a:gd name="T38" fmla="*/ 560 w 1481"/>
                <a:gd name="T39" fmla="*/ 236 h 330"/>
                <a:gd name="T40" fmla="*/ 442 w 1481"/>
                <a:gd name="T41" fmla="*/ 210 h 330"/>
                <a:gd name="T42" fmla="*/ 334 w 1481"/>
                <a:gd name="T43" fmla="*/ 196 h 330"/>
                <a:gd name="T44" fmla="*/ 236 w 1481"/>
                <a:gd name="T45" fmla="*/ 188 h 330"/>
                <a:gd name="T46" fmla="*/ 124 w 1481"/>
                <a:gd name="T47" fmla="*/ 186 h 330"/>
                <a:gd name="T48" fmla="*/ 64 w 1481"/>
                <a:gd name="T49" fmla="*/ 188 h 330"/>
                <a:gd name="T50" fmla="*/ 0 w 1481"/>
                <a:gd name="T51" fmla="*/ 54 h 330"/>
                <a:gd name="T52" fmla="*/ 0 w 1481"/>
                <a:gd name="T53" fmla="*/ 296 h 330"/>
                <a:gd name="T54" fmla="*/ 70 w 1481"/>
                <a:gd name="T55" fmla="*/ 274 h 330"/>
                <a:gd name="T56" fmla="*/ 140 w 1481"/>
                <a:gd name="T57" fmla="*/ 260 h 330"/>
                <a:gd name="T58" fmla="*/ 210 w 1481"/>
                <a:gd name="T59" fmla="*/ 250 h 330"/>
                <a:gd name="T60" fmla="*/ 340 w 1481"/>
                <a:gd name="T61" fmla="*/ 246 h 330"/>
                <a:gd name="T62" fmla="*/ 458 w 1481"/>
                <a:gd name="T63" fmla="*/ 256 h 330"/>
                <a:gd name="T64" fmla="*/ 562 w 1481"/>
                <a:gd name="T65" fmla="*/ 274 h 330"/>
                <a:gd name="T66" fmla="*/ 644 w 1481"/>
                <a:gd name="T67" fmla="*/ 296 h 330"/>
                <a:gd name="T68" fmla="*/ 724 w 1481"/>
                <a:gd name="T69" fmla="*/ 324 h 330"/>
                <a:gd name="T70" fmla="*/ 740 w 1481"/>
                <a:gd name="T71" fmla="*/ 33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81" h="330">
                  <a:moveTo>
                    <a:pt x="740" y="330"/>
                  </a:moveTo>
                  <a:lnTo>
                    <a:pt x="740" y="330"/>
                  </a:lnTo>
                  <a:lnTo>
                    <a:pt x="757" y="324"/>
                  </a:lnTo>
                  <a:lnTo>
                    <a:pt x="803" y="306"/>
                  </a:lnTo>
                  <a:lnTo>
                    <a:pt x="837" y="296"/>
                  </a:lnTo>
                  <a:lnTo>
                    <a:pt x="875" y="284"/>
                  </a:lnTo>
                  <a:lnTo>
                    <a:pt x="919" y="274"/>
                  </a:lnTo>
                  <a:lnTo>
                    <a:pt x="969" y="264"/>
                  </a:lnTo>
                  <a:lnTo>
                    <a:pt x="1023" y="256"/>
                  </a:lnTo>
                  <a:lnTo>
                    <a:pt x="1081" y="248"/>
                  </a:lnTo>
                  <a:lnTo>
                    <a:pt x="1141" y="246"/>
                  </a:lnTo>
                  <a:lnTo>
                    <a:pt x="1205" y="246"/>
                  </a:lnTo>
                  <a:lnTo>
                    <a:pt x="1271" y="250"/>
                  </a:lnTo>
                  <a:lnTo>
                    <a:pt x="1307" y="254"/>
                  </a:lnTo>
                  <a:lnTo>
                    <a:pt x="1341" y="260"/>
                  </a:lnTo>
                  <a:lnTo>
                    <a:pt x="1375" y="266"/>
                  </a:lnTo>
                  <a:lnTo>
                    <a:pt x="1411" y="274"/>
                  </a:lnTo>
                  <a:lnTo>
                    <a:pt x="1445" y="284"/>
                  </a:lnTo>
                  <a:lnTo>
                    <a:pt x="1481" y="296"/>
                  </a:lnTo>
                  <a:lnTo>
                    <a:pt x="1481" y="54"/>
                  </a:lnTo>
                  <a:lnTo>
                    <a:pt x="1417" y="0"/>
                  </a:lnTo>
                  <a:lnTo>
                    <a:pt x="1417" y="188"/>
                  </a:lnTo>
                  <a:lnTo>
                    <a:pt x="1417" y="188"/>
                  </a:lnTo>
                  <a:lnTo>
                    <a:pt x="1401" y="186"/>
                  </a:lnTo>
                  <a:lnTo>
                    <a:pt x="1357" y="186"/>
                  </a:lnTo>
                  <a:lnTo>
                    <a:pt x="1287" y="186"/>
                  </a:lnTo>
                  <a:lnTo>
                    <a:pt x="1245" y="188"/>
                  </a:lnTo>
                  <a:lnTo>
                    <a:pt x="1199" y="190"/>
                  </a:lnTo>
                  <a:lnTo>
                    <a:pt x="1147" y="196"/>
                  </a:lnTo>
                  <a:lnTo>
                    <a:pt x="1095" y="202"/>
                  </a:lnTo>
                  <a:lnTo>
                    <a:pt x="1039" y="210"/>
                  </a:lnTo>
                  <a:lnTo>
                    <a:pt x="981" y="222"/>
                  </a:lnTo>
                  <a:lnTo>
                    <a:pt x="921" y="236"/>
                  </a:lnTo>
                  <a:lnTo>
                    <a:pt x="861" y="252"/>
                  </a:lnTo>
                  <a:lnTo>
                    <a:pt x="801" y="274"/>
                  </a:lnTo>
                  <a:lnTo>
                    <a:pt x="740" y="298"/>
                  </a:lnTo>
                  <a:lnTo>
                    <a:pt x="740" y="298"/>
                  </a:lnTo>
                  <a:lnTo>
                    <a:pt x="680" y="274"/>
                  </a:lnTo>
                  <a:lnTo>
                    <a:pt x="620" y="252"/>
                  </a:lnTo>
                  <a:lnTo>
                    <a:pt x="560" y="236"/>
                  </a:lnTo>
                  <a:lnTo>
                    <a:pt x="500" y="222"/>
                  </a:lnTo>
                  <a:lnTo>
                    <a:pt x="442" y="210"/>
                  </a:lnTo>
                  <a:lnTo>
                    <a:pt x="386" y="202"/>
                  </a:lnTo>
                  <a:lnTo>
                    <a:pt x="334" y="196"/>
                  </a:lnTo>
                  <a:lnTo>
                    <a:pt x="282" y="190"/>
                  </a:lnTo>
                  <a:lnTo>
                    <a:pt x="236" y="188"/>
                  </a:lnTo>
                  <a:lnTo>
                    <a:pt x="194" y="186"/>
                  </a:lnTo>
                  <a:lnTo>
                    <a:pt x="124" y="186"/>
                  </a:lnTo>
                  <a:lnTo>
                    <a:pt x="80" y="186"/>
                  </a:lnTo>
                  <a:lnTo>
                    <a:pt x="64" y="188"/>
                  </a:lnTo>
                  <a:lnTo>
                    <a:pt x="64" y="0"/>
                  </a:lnTo>
                  <a:lnTo>
                    <a:pt x="0" y="54"/>
                  </a:lnTo>
                  <a:lnTo>
                    <a:pt x="0" y="296"/>
                  </a:lnTo>
                  <a:lnTo>
                    <a:pt x="0" y="296"/>
                  </a:lnTo>
                  <a:lnTo>
                    <a:pt x="36" y="284"/>
                  </a:lnTo>
                  <a:lnTo>
                    <a:pt x="70" y="274"/>
                  </a:lnTo>
                  <a:lnTo>
                    <a:pt x="106" y="266"/>
                  </a:lnTo>
                  <a:lnTo>
                    <a:pt x="140" y="260"/>
                  </a:lnTo>
                  <a:lnTo>
                    <a:pt x="174" y="254"/>
                  </a:lnTo>
                  <a:lnTo>
                    <a:pt x="210" y="250"/>
                  </a:lnTo>
                  <a:lnTo>
                    <a:pt x="276" y="246"/>
                  </a:lnTo>
                  <a:lnTo>
                    <a:pt x="340" y="246"/>
                  </a:lnTo>
                  <a:lnTo>
                    <a:pt x="400" y="248"/>
                  </a:lnTo>
                  <a:lnTo>
                    <a:pt x="458" y="256"/>
                  </a:lnTo>
                  <a:lnTo>
                    <a:pt x="512" y="264"/>
                  </a:lnTo>
                  <a:lnTo>
                    <a:pt x="562" y="274"/>
                  </a:lnTo>
                  <a:lnTo>
                    <a:pt x="606" y="284"/>
                  </a:lnTo>
                  <a:lnTo>
                    <a:pt x="644" y="296"/>
                  </a:lnTo>
                  <a:lnTo>
                    <a:pt x="678" y="306"/>
                  </a:lnTo>
                  <a:lnTo>
                    <a:pt x="724" y="324"/>
                  </a:lnTo>
                  <a:lnTo>
                    <a:pt x="740" y="330"/>
                  </a:lnTo>
                  <a:lnTo>
                    <a:pt x="740" y="330"/>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0" name="Freeform 37">
              <a:extLst>
                <a:ext uri="{FF2B5EF4-FFF2-40B4-BE49-F238E27FC236}">
                  <a16:creationId xmlns:a16="http://schemas.microsoft.com/office/drawing/2014/main" id="{97F6DBD4-56D8-4AF5-854D-B6448777E431}"/>
                </a:ext>
              </a:extLst>
            </p:cNvPr>
            <p:cNvSpPr>
              <a:spLocks/>
            </p:cNvSpPr>
            <p:nvPr userDrawn="1"/>
          </p:nvSpPr>
          <p:spPr bwMode="auto">
            <a:xfrm>
              <a:off x="8494713" y="879475"/>
              <a:ext cx="1106487" cy="930275"/>
            </a:xfrm>
            <a:custGeom>
              <a:avLst/>
              <a:gdLst>
                <a:gd name="T0" fmla="*/ 365 w 697"/>
                <a:gd name="T1" fmla="*/ 302 h 586"/>
                <a:gd name="T2" fmla="*/ 348 w 697"/>
                <a:gd name="T3" fmla="*/ 322 h 586"/>
                <a:gd name="T4" fmla="*/ 332 w 697"/>
                <a:gd name="T5" fmla="*/ 302 h 586"/>
                <a:gd name="T6" fmla="*/ 332 w 697"/>
                <a:gd name="T7" fmla="*/ 302 h 586"/>
                <a:gd name="T8" fmla="*/ 296 w 697"/>
                <a:gd name="T9" fmla="*/ 260 h 586"/>
                <a:gd name="T10" fmla="*/ 260 w 697"/>
                <a:gd name="T11" fmla="*/ 222 h 586"/>
                <a:gd name="T12" fmla="*/ 194 w 697"/>
                <a:gd name="T13" fmla="*/ 156 h 586"/>
                <a:gd name="T14" fmla="*/ 138 w 697"/>
                <a:gd name="T15" fmla="*/ 102 h 586"/>
                <a:gd name="T16" fmla="*/ 90 w 697"/>
                <a:gd name="T17" fmla="*/ 62 h 586"/>
                <a:gd name="T18" fmla="*/ 52 w 697"/>
                <a:gd name="T19" fmla="*/ 34 h 586"/>
                <a:gd name="T20" fmla="*/ 24 w 697"/>
                <a:gd name="T21" fmla="*/ 14 h 586"/>
                <a:gd name="T22" fmla="*/ 0 w 697"/>
                <a:gd name="T23" fmla="*/ 0 h 586"/>
                <a:gd name="T24" fmla="*/ 0 w 697"/>
                <a:gd name="T25" fmla="*/ 0 h 586"/>
                <a:gd name="T26" fmla="*/ 10 w 697"/>
                <a:gd name="T27" fmla="*/ 12 h 586"/>
                <a:gd name="T28" fmla="*/ 36 w 697"/>
                <a:gd name="T29" fmla="*/ 46 h 586"/>
                <a:gd name="T30" fmla="*/ 74 w 697"/>
                <a:gd name="T31" fmla="*/ 98 h 586"/>
                <a:gd name="T32" fmla="*/ 120 w 697"/>
                <a:gd name="T33" fmla="*/ 166 h 586"/>
                <a:gd name="T34" fmla="*/ 144 w 697"/>
                <a:gd name="T35" fmla="*/ 206 h 586"/>
                <a:gd name="T36" fmla="*/ 168 w 697"/>
                <a:gd name="T37" fmla="*/ 248 h 586"/>
                <a:gd name="T38" fmla="*/ 190 w 697"/>
                <a:gd name="T39" fmla="*/ 294 h 586"/>
                <a:gd name="T40" fmla="*/ 212 w 697"/>
                <a:gd name="T41" fmla="*/ 342 h 586"/>
                <a:gd name="T42" fmla="*/ 234 w 697"/>
                <a:gd name="T43" fmla="*/ 392 h 586"/>
                <a:gd name="T44" fmla="*/ 252 w 697"/>
                <a:gd name="T45" fmla="*/ 444 h 586"/>
                <a:gd name="T46" fmla="*/ 266 w 697"/>
                <a:gd name="T47" fmla="*/ 498 h 586"/>
                <a:gd name="T48" fmla="*/ 278 w 697"/>
                <a:gd name="T49" fmla="*/ 552 h 586"/>
                <a:gd name="T50" fmla="*/ 348 w 697"/>
                <a:gd name="T51" fmla="*/ 586 h 586"/>
                <a:gd name="T52" fmla="*/ 419 w 697"/>
                <a:gd name="T53" fmla="*/ 552 h 586"/>
                <a:gd name="T54" fmla="*/ 419 w 697"/>
                <a:gd name="T55" fmla="*/ 552 h 586"/>
                <a:gd name="T56" fmla="*/ 431 w 697"/>
                <a:gd name="T57" fmla="*/ 498 h 586"/>
                <a:gd name="T58" fmla="*/ 445 w 697"/>
                <a:gd name="T59" fmla="*/ 444 h 586"/>
                <a:gd name="T60" fmla="*/ 463 w 697"/>
                <a:gd name="T61" fmla="*/ 392 h 586"/>
                <a:gd name="T62" fmla="*/ 485 w 697"/>
                <a:gd name="T63" fmla="*/ 342 h 586"/>
                <a:gd name="T64" fmla="*/ 507 w 697"/>
                <a:gd name="T65" fmla="*/ 294 h 586"/>
                <a:gd name="T66" fmla="*/ 529 w 697"/>
                <a:gd name="T67" fmla="*/ 248 h 586"/>
                <a:gd name="T68" fmla="*/ 553 w 697"/>
                <a:gd name="T69" fmla="*/ 206 h 586"/>
                <a:gd name="T70" fmla="*/ 577 w 697"/>
                <a:gd name="T71" fmla="*/ 166 h 586"/>
                <a:gd name="T72" fmla="*/ 623 w 697"/>
                <a:gd name="T73" fmla="*/ 98 h 586"/>
                <a:gd name="T74" fmla="*/ 661 w 697"/>
                <a:gd name="T75" fmla="*/ 46 h 586"/>
                <a:gd name="T76" fmla="*/ 687 w 697"/>
                <a:gd name="T77" fmla="*/ 12 h 586"/>
                <a:gd name="T78" fmla="*/ 697 w 697"/>
                <a:gd name="T79" fmla="*/ 0 h 586"/>
                <a:gd name="T80" fmla="*/ 697 w 697"/>
                <a:gd name="T81" fmla="*/ 0 h 586"/>
                <a:gd name="T82" fmla="*/ 673 w 697"/>
                <a:gd name="T83" fmla="*/ 14 h 586"/>
                <a:gd name="T84" fmla="*/ 645 w 697"/>
                <a:gd name="T85" fmla="*/ 34 h 586"/>
                <a:gd name="T86" fmla="*/ 607 w 697"/>
                <a:gd name="T87" fmla="*/ 62 h 586"/>
                <a:gd name="T88" fmla="*/ 559 w 697"/>
                <a:gd name="T89" fmla="*/ 102 h 586"/>
                <a:gd name="T90" fmla="*/ 503 w 697"/>
                <a:gd name="T91" fmla="*/ 156 h 586"/>
                <a:gd name="T92" fmla="*/ 437 w 697"/>
                <a:gd name="T93" fmla="*/ 220 h 586"/>
                <a:gd name="T94" fmla="*/ 403 w 697"/>
                <a:gd name="T95" fmla="*/ 260 h 586"/>
                <a:gd name="T96" fmla="*/ 365 w 697"/>
                <a:gd name="T97" fmla="*/ 302 h 586"/>
                <a:gd name="T98" fmla="*/ 365 w 697"/>
                <a:gd name="T99" fmla="*/ 302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7" h="586">
                  <a:moveTo>
                    <a:pt x="365" y="302"/>
                  </a:moveTo>
                  <a:lnTo>
                    <a:pt x="348" y="322"/>
                  </a:lnTo>
                  <a:lnTo>
                    <a:pt x="332" y="302"/>
                  </a:lnTo>
                  <a:lnTo>
                    <a:pt x="332" y="302"/>
                  </a:lnTo>
                  <a:lnTo>
                    <a:pt x="296" y="260"/>
                  </a:lnTo>
                  <a:lnTo>
                    <a:pt x="260" y="222"/>
                  </a:lnTo>
                  <a:lnTo>
                    <a:pt x="194" y="156"/>
                  </a:lnTo>
                  <a:lnTo>
                    <a:pt x="138" y="102"/>
                  </a:lnTo>
                  <a:lnTo>
                    <a:pt x="90" y="62"/>
                  </a:lnTo>
                  <a:lnTo>
                    <a:pt x="52" y="34"/>
                  </a:lnTo>
                  <a:lnTo>
                    <a:pt x="24" y="14"/>
                  </a:lnTo>
                  <a:lnTo>
                    <a:pt x="0" y="0"/>
                  </a:lnTo>
                  <a:lnTo>
                    <a:pt x="0" y="0"/>
                  </a:lnTo>
                  <a:lnTo>
                    <a:pt x="10" y="12"/>
                  </a:lnTo>
                  <a:lnTo>
                    <a:pt x="36" y="46"/>
                  </a:lnTo>
                  <a:lnTo>
                    <a:pt x="74" y="98"/>
                  </a:lnTo>
                  <a:lnTo>
                    <a:pt x="120" y="166"/>
                  </a:lnTo>
                  <a:lnTo>
                    <a:pt x="144" y="206"/>
                  </a:lnTo>
                  <a:lnTo>
                    <a:pt x="168" y="248"/>
                  </a:lnTo>
                  <a:lnTo>
                    <a:pt x="190" y="294"/>
                  </a:lnTo>
                  <a:lnTo>
                    <a:pt x="212" y="342"/>
                  </a:lnTo>
                  <a:lnTo>
                    <a:pt x="234" y="392"/>
                  </a:lnTo>
                  <a:lnTo>
                    <a:pt x="252" y="444"/>
                  </a:lnTo>
                  <a:lnTo>
                    <a:pt x="266" y="498"/>
                  </a:lnTo>
                  <a:lnTo>
                    <a:pt x="278" y="552"/>
                  </a:lnTo>
                  <a:lnTo>
                    <a:pt x="348" y="586"/>
                  </a:lnTo>
                  <a:lnTo>
                    <a:pt x="419" y="552"/>
                  </a:lnTo>
                  <a:lnTo>
                    <a:pt x="419" y="552"/>
                  </a:lnTo>
                  <a:lnTo>
                    <a:pt x="431" y="498"/>
                  </a:lnTo>
                  <a:lnTo>
                    <a:pt x="445" y="444"/>
                  </a:lnTo>
                  <a:lnTo>
                    <a:pt x="463" y="392"/>
                  </a:lnTo>
                  <a:lnTo>
                    <a:pt x="485" y="342"/>
                  </a:lnTo>
                  <a:lnTo>
                    <a:pt x="507" y="294"/>
                  </a:lnTo>
                  <a:lnTo>
                    <a:pt x="529" y="248"/>
                  </a:lnTo>
                  <a:lnTo>
                    <a:pt x="553" y="206"/>
                  </a:lnTo>
                  <a:lnTo>
                    <a:pt x="577" y="166"/>
                  </a:lnTo>
                  <a:lnTo>
                    <a:pt x="623" y="98"/>
                  </a:lnTo>
                  <a:lnTo>
                    <a:pt x="661" y="46"/>
                  </a:lnTo>
                  <a:lnTo>
                    <a:pt x="687" y="12"/>
                  </a:lnTo>
                  <a:lnTo>
                    <a:pt x="697" y="0"/>
                  </a:lnTo>
                  <a:lnTo>
                    <a:pt x="697" y="0"/>
                  </a:lnTo>
                  <a:lnTo>
                    <a:pt x="673" y="14"/>
                  </a:lnTo>
                  <a:lnTo>
                    <a:pt x="645" y="34"/>
                  </a:lnTo>
                  <a:lnTo>
                    <a:pt x="607" y="62"/>
                  </a:lnTo>
                  <a:lnTo>
                    <a:pt x="559" y="102"/>
                  </a:lnTo>
                  <a:lnTo>
                    <a:pt x="503" y="156"/>
                  </a:lnTo>
                  <a:lnTo>
                    <a:pt x="437" y="220"/>
                  </a:lnTo>
                  <a:lnTo>
                    <a:pt x="403" y="260"/>
                  </a:lnTo>
                  <a:lnTo>
                    <a:pt x="365" y="302"/>
                  </a:lnTo>
                  <a:lnTo>
                    <a:pt x="365" y="302"/>
                  </a:lnTo>
                  <a:close/>
                </a:path>
              </a:pathLst>
            </a:custGeom>
            <a:solidFill>
              <a:srgbClr val="F1C1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1" name="Freeform 38">
              <a:extLst>
                <a:ext uri="{FF2B5EF4-FFF2-40B4-BE49-F238E27FC236}">
                  <a16:creationId xmlns:a16="http://schemas.microsoft.com/office/drawing/2014/main" id="{AD0C3372-DB7B-42D4-83C5-B234599CCAF7}"/>
                </a:ext>
              </a:extLst>
            </p:cNvPr>
            <p:cNvSpPr>
              <a:spLocks/>
            </p:cNvSpPr>
            <p:nvPr userDrawn="1"/>
          </p:nvSpPr>
          <p:spPr bwMode="auto">
            <a:xfrm>
              <a:off x="8904288" y="927100"/>
              <a:ext cx="296862" cy="295275"/>
            </a:xfrm>
            <a:prstGeom prst="ellipse">
              <a:avLst/>
            </a:prstGeom>
            <a:solidFill>
              <a:srgbClr val="F1C1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2" name="Line 39">
              <a:extLst>
                <a:ext uri="{FF2B5EF4-FFF2-40B4-BE49-F238E27FC236}">
                  <a16:creationId xmlns:a16="http://schemas.microsoft.com/office/drawing/2014/main" id="{BB4D40B6-F4A5-4307-90F3-0CDF11B00C87}"/>
                </a:ext>
              </a:extLst>
            </p:cNvPr>
            <p:cNvSpPr>
              <a:spLocks noChangeShapeType="1"/>
            </p:cNvSpPr>
            <p:nvPr userDrawn="1"/>
          </p:nvSpPr>
          <p:spPr bwMode="auto">
            <a:xfrm>
              <a:off x="8053388" y="1612900"/>
              <a:ext cx="0" cy="0"/>
            </a:xfrm>
            <a:prstGeom prst="line">
              <a:avLst/>
            </a:prstGeom>
            <a:noFill/>
            <a:ln w="12700">
              <a:solidFill>
                <a:srgbClr val="0067B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93" name="Freeform 40">
              <a:extLst>
                <a:ext uri="{FF2B5EF4-FFF2-40B4-BE49-F238E27FC236}">
                  <a16:creationId xmlns:a16="http://schemas.microsoft.com/office/drawing/2014/main" id="{961B6FD4-B915-4B1B-8FBE-7E15293D9FD3}"/>
                </a:ext>
              </a:extLst>
            </p:cNvPr>
            <p:cNvSpPr>
              <a:spLocks/>
            </p:cNvSpPr>
            <p:nvPr userDrawn="1"/>
          </p:nvSpPr>
          <p:spPr bwMode="auto">
            <a:xfrm>
              <a:off x="8053388" y="1266825"/>
              <a:ext cx="777875" cy="469900"/>
            </a:xfrm>
            <a:custGeom>
              <a:avLst/>
              <a:gdLst>
                <a:gd name="T0" fmla="*/ 50 w 490"/>
                <a:gd name="T1" fmla="*/ 162 h 296"/>
                <a:gd name="T2" fmla="*/ 50 w 490"/>
                <a:gd name="T3" fmla="*/ 44 h 296"/>
                <a:gd name="T4" fmla="*/ 50 w 490"/>
                <a:gd name="T5" fmla="*/ 44 h 296"/>
                <a:gd name="T6" fmla="*/ 86 w 490"/>
                <a:gd name="T7" fmla="*/ 48 h 296"/>
                <a:gd name="T8" fmla="*/ 128 w 490"/>
                <a:gd name="T9" fmla="*/ 54 h 296"/>
                <a:gd name="T10" fmla="*/ 176 w 490"/>
                <a:gd name="T11" fmla="*/ 66 h 296"/>
                <a:gd name="T12" fmla="*/ 226 w 490"/>
                <a:gd name="T13" fmla="*/ 80 h 296"/>
                <a:gd name="T14" fmla="*/ 278 w 490"/>
                <a:gd name="T15" fmla="*/ 100 h 296"/>
                <a:gd name="T16" fmla="*/ 332 w 490"/>
                <a:gd name="T17" fmla="*/ 124 h 296"/>
                <a:gd name="T18" fmla="*/ 388 w 490"/>
                <a:gd name="T19" fmla="*/ 152 h 296"/>
                <a:gd name="T20" fmla="*/ 444 w 490"/>
                <a:gd name="T21" fmla="*/ 184 h 296"/>
                <a:gd name="T22" fmla="*/ 444 w 490"/>
                <a:gd name="T23" fmla="*/ 184 h 296"/>
                <a:gd name="T24" fmla="*/ 422 w 490"/>
                <a:gd name="T25" fmla="*/ 162 h 296"/>
                <a:gd name="T26" fmla="*/ 398 w 490"/>
                <a:gd name="T27" fmla="*/ 144 h 296"/>
                <a:gd name="T28" fmla="*/ 374 w 490"/>
                <a:gd name="T29" fmla="*/ 124 h 296"/>
                <a:gd name="T30" fmla="*/ 348 w 490"/>
                <a:gd name="T31" fmla="*/ 108 h 296"/>
                <a:gd name="T32" fmla="*/ 320 w 490"/>
                <a:gd name="T33" fmla="*/ 92 h 296"/>
                <a:gd name="T34" fmla="*/ 294 w 490"/>
                <a:gd name="T35" fmla="*/ 78 h 296"/>
                <a:gd name="T36" fmla="*/ 238 w 490"/>
                <a:gd name="T37" fmla="*/ 52 h 296"/>
                <a:gd name="T38" fmla="*/ 184 w 490"/>
                <a:gd name="T39" fmla="*/ 32 h 296"/>
                <a:gd name="T40" fmla="*/ 132 w 490"/>
                <a:gd name="T41" fmla="*/ 18 h 296"/>
                <a:gd name="T42" fmla="*/ 88 w 490"/>
                <a:gd name="T43" fmla="*/ 6 h 296"/>
                <a:gd name="T44" fmla="*/ 50 w 490"/>
                <a:gd name="T45" fmla="*/ 0 h 296"/>
                <a:gd name="T46" fmla="*/ 0 w 490"/>
                <a:gd name="T47" fmla="*/ 40 h 296"/>
                <a:gd name="T48" fmla="*/ 0 w 490"/>
                <a:gd name="T49" fmla="*/ 218 h 296"/>
                <a:gd name="T50" fmla="*/ 0 w 490"/>
                <a:gd name="T51" fmla="*/ 218 h 296"/>
                <a:gd name="T52" fmla="*/ 42 w 490"/>
                <a:gd name="T53" fmla="*/ 218 h 296"/>
                <a:gd name="T54" fmla="*/ 92 w 490"/>
                <a:gd name="T55" fmla="*/ 220 h 296"/>
                <a:gd name="T56" fmla="*/ 154 w 490"/>
                <a:gd name="T57" fmla="*/ 226 h 296"/>
                <a:gd name="T58" fmla="*/ 228 w 490"/>
                <a:gd name="T59" fmla="*/ 234 h 296"/>
                <a:gd name="T60" fmla="*/ 310 w 490"/>
                <a:gd name="T61" fmla="*/ 248 h 296"/>
                <a:gd name="T62" fmla="*/ 354 w 490"/>
                <a:gd name="T63" fmla="*/ 258 h 296"/>
                <a:gd name="T64" fmla="*/ 398 w 490"/>
                <a:gd name="T65" fmla="*/ 268 h 296"/>
                <a:gd name="T66" fmla="*/ 444 w 490"/>
                <a:gd name="T67" fmla="*/ 280 h 296"/>
                <a:gd name="T68" fmla="*/ 490 w 490"/>
                <a:gd name="T69" fmla="*/ 296 h 296"/>
                <a:gd name="T70" fmla="*/ 490 w 490"/>
                <a:gd name="T71" fmla="*/ 296 h 296"/>
                <a:gd name="T72" fmla="*/ 452 w 490"/>
                <a:gd name="T73" fmla="*/ 278 h 296"/>
                <a:gd name="T74" fmla="*/ 408 w 490"/>
                <a:gd name="T75" fmla="*/ 260 h 296"/>
                <a:gd name="T76" fmla="*/ 352 w 490"/>
                <a:gd name="T77" fmla="*/ 238 h 296"/>
                <a:gd name="T78" fmla="*/ 286 w 490"/>
                <a:gd name="T79" fmla="*/ 216 h 296"/>
                <a:gd name="T80" fmla="*/ 210 w 490"/>
                <a:gd name="T81" fmla="*/ 194 h 296"/>
                <a:gd name="T82" fmla="*/ 172 w 490"/>
                <a:gd name="T83" fmla="*/ 184 h 296"/>
                <a:gd name="T84" fmla="*/ 132 w 490"/>
                <a:gd name="T85" fmla="*/ 174 h 296"/>
                <a:gd name="T86" fmla="*/ 90 w 490"/>
                <a:gd name="T87" fmla="*/ 168 h 296"/>
                <a:gd name="T88" fmla="*/ 50 w 490"/>
                <a:gd name="T89" fmla="*/ 162 h 296"/>
                <a:gd name="T90" fmla="*/ 50 w 490"/>
                <a:gd name="T91" fmla="*/ 162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90" h="296">
                  <a:moveTo>
                    <a:pt x="50" y="162"/>
                  </a:moveTo>
                  <a:lnTo>
                    <a:pt x="50" y="44"/>
                  </a:lnTo>
                  <a:lnTo>
                    <a:pt x="50" y="44"/>
                  </a:lnTo>
                  <a:lnTo>
                    <a:pt x="86" y="48"/>
                  </a:lnTo>
                  <a:lnTo>
                    <a:pt x="128" y="54"/>
                  </a:lnTo>
                  <a:lnTo>
                    <a:pt x="176" y="66"/>
                  </a:lnTo>
                  <a:lnTo>
                    <a:pt x="226" y="80"/>
                  </a:lnTo>
                  <a:lnTo>
                    <a:pt x="278" y="100"/>
                  </a:lnTo>
                  <a:lnTo>
                    <a:pt x="332" y="124"/>
                  </a:lnTo>
                  <a:lnTo>
                    <a:pt x="388" y="152"/>
                  </a:lnTo>
                  <a:lnTo>
                    <a:pt x="444" y="184"/>
                  </a:lnTo>
                  <a:lnTo>
                    <a:pt x="444" y="184"/>
                  </a:lnTo>
                  <a:lnTo>
                    <a:pt x="422" y="162"/>
                  </a:lnTo>
                  <a:lnTo>
                    <a:pt x="398" y="144"/>
                  </a:lnTo>
                  <a:lnTo>
                    <a:pt x="374" y="124"/>
                  </a:lnTo>
                  <a:lnTo>
                    <a:pt x="348" y="108"/>
                  </a:lnTo>
                  <a:lnTo>
                    <a:pt x="320" y="92"/>
                  </a:lnTo>
                  <a:lnTo>
                    <a:pt x="294" y="78"/>
                  </a:lnTo>
                  <a:lnTo>
                    <a:pt x="238" y="52"/>
                  </a:lnTo>
                  <a:lnTo>
                    <a:pt x="184" y="32"/>
                  </a:lnTo>
                  <a:lnTo>
                    <a:pt x="132" y="18"/>
                  </a:lnTo>
                  <a:lnTo>
                    <a:pt x="88" y="6"/>
                  </a:lnTo>
                  <a:lnTo>
                    <a:pt x="50" y="0"/>
                  </a:lnTo>
                  <a:lnTo>
                    <a:pt x="0" y="40"/>
                  </a:lnTo>
                  <a:lnTo>
                    <a:pt x="0" y="218"/>
                  </a:lnTo>
                  <a:lnTo>
                    <a:pt x="0" y="218"/>
                  </a:lnTo>
                  <a:lnTo>
                    <a:pt x="42" y="218"/>
                  </a:lnTo>
                  <a:lnTo>
                    <a:pt x="92" y="220"/>
                  </a:lnTo>
                  <a:lnTo>
                    <a:pt x="154" y="226"/>
                  </a:lnTo>
                  <a:lnTo>
                    <a:pt x="228" y="234"/>
                  </a:lnTo>
                  <a:lnTo>
                    <a:pt x="310" y="248"/>
                  </a:lnTo>
                  <a:lnTo>
                    <a:pt x="354" y="258"/>
                  </a:lnTo>
                  <a:lnTo>
                    <a:pt x="398" y="268"/>
                  </a:lnTo>
                  <a:lnTo>
                    <a:pt x="444" y="280"/>
                  </a:lnTo>
                  <a:lnTo>
                    <a:pt x="490" y="296"/>
                  </a:lnTo>
                  <a:lnTo>
                    <a:pt x="490" y="296"/>
                  </a:lnTo>
                  <a:lnTo>
                    <a:pt x="452" y="278"/>
                  </a:lnTo>
                  <a:lnTo>
                    <a:pt x="408" y="260"/>
                  </a:lnTo>
                  <a:lnTo>
                    <a:pt x="352" y="238"/>
                  </a:lnTo>
                  <a:lnTo>
                    <a:pt x="286" y="216"/>
                  </a:lnTo>
                  <a:lnTo>
                    <a:pt x="210" y="194"/>
                  </a:lnTo>
                  <a:lnTo>
                    <a:pt x="172" y="184"/>
                  </a:lnTo>
                  <a:lnTo>
                    <a:pt x="132" y="174"/>
                  </a:lnTo>
                  <a:lnTo>
                    <a:pt x="90" y="168"/>
                  </a:lnTo>
                  <a:lnTo>
                    <a:pt x="50" y="162"/>
                  </a:lnTo>
                  <a:lnTo>
                    <a:pt x="50" y="162"/>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4" name="Freeform 41">
              <a:extLst>
                <a:ext uri="{FF2B5EF4-FFF2-40B4-BE49-F238E27FC236}">
                  <a16:creationId xmlns:a16="http://schemas.microsoft.com/office/drawing/2014/main" id="{64B48927-318D-461F-9BDA-47F86B2BE51B}"/>
                </a:ext>
              </a:extLst>
            </p:cNvPr>
            <p:cNvSpPr>
              <a:spLocks/>
            </p:cNvSpPr>
            <p:nvPr userDrawn="1"/>
          </p:nvSpPr>
          <p:spPr bwMode="auto">
            <a:xfrm>
              <a:off x="9264650" y="1266825"/>
              <a:ext cx="777875" cy="469900"/>
            </a:xfrm>
            <a:custGeom>
              <a:avLst/>
              <a:gdLst>
                <a:gd name="T0" fmla="*/ 440 w 490"/>
                <a:gd name="T1" fmla="*/ 0 h 296"/>
                <a:gd name="T2" fmla="*/ 440 w 490"/>
                <a:gd name="T3" fmla="*/ 0 h 296"/>
                <a:gd name="T4" fmla="*/ 402 w 490"/>
                <a:gd name="T5" fmla="*/ 6 h 296"/>
                <a:gd name="T6" fmla="*/ 358 w 490"/>
                <a:gd name="T7" fmla="*/ 18 h 296"/>
                <a:gd name="T8" fmla="*/ 306 w 490"/>
                <a:gd name="T9" fmla="*/ 32 h 296"/>
                <a:gd name="T10" fmla="*/ 252 w 490"/>
                <a:gd name="T11" fmla="*/ 52 h 296"/>
                <a:gd name="T12" fmla="*/ 196 w 490"/>
                <a:gd name="T13" fmla="*/ 78 h 296"/>
                <a:gd name="T14" fmla="*/ 170 w 490"/>
                <a:gd name="T15" fmla="*/ 92 h 296"/>
                <a:gd name="T16" fmla="*/ 142 w 490"/>
                <a:gd name="T17" fmla="*/ 108 h 296"/>
                <a:gd name="T18" fmla="*/ 116 w 490"/>
                <a:gd name="T19" fmla="*/ 124 h 296"/>
                <a:gd name="T20" fmla="*/ 92 w 490"/>
                <a:gd name="T21" fmla="*/ 144 h 296"/>
                <a:gd name="T22" fmla="*/ 68 w 490"/>
                <a:gd name="T23" fmla="*/ 162 h 296"/>
                <a:gd name="T24" fmla="*/ 46 w 490"/>
                <a:gd name="T25" fmla="*/ 184 h 296"/>
                <a:gd name="T26" fmla="*/ 46 w 490"/>
                <a:gd name="T27" fmla="*/ 184 h 296"/>
                <a:gd name="T28" fmla="*/ 102 w 490"/>
                <a:gd name="T29" fmla="*/ 152 h 296"/>
                <a:gd name="T30" fmla="*/ 158 w 490"/>
                <a:gd name="T31" fmla="*/ 124 h 296"/>
                <a:gd name="T32" fmla="*/ 212 w 490"/>
                <a:gd name="T33" fmla="*/ 100 h 296"/>
                <a:gd name="T34" fmla="*/ 264 w 490"/>
                <a:gd name="T35" fmla="*/ 80 h 296"/>
                <a:gd name="T36" fmla="*/ 314 w 490"/>
                <a:gd name="T37" fmla="*/ 66 h 296"/>
                <a:gd name="T38" fmla="*/ 362 w 490"/>
                <a:gd name="T39" fmla="*/ 54 h 296"/>
                <a:gd name="T40" fmla="*/ 404 w 490"/>
                <a:gd name="T41" fmla="*/ 48 h 296"/>
                <a:gd name="T42" fmla="*/ 440 w 490"/>
                <a:gd name="T43" fmla="*/ 44 h 296"/>
                <a:gd name="T44" fmla="*/ 440 w 490"/>
                <a:gd name="T45" fmla="*/ 162 h 296"/>
                <a:gd name="T46" fmla="*/ 440 w 490"/>
                <a:gd name="T47" fmla="*/ 162 h 296"/>
                <a:gd name="T48" fmla="*/ 400 w 490"/>
                <a:gd name="T49" fmla="*/ 168 h 296"/>
                <a:gd name="T50" fmla="*/ 358 w 490"/>
                <a:gd name="T51" fmla="*/ 174 h 296"/>
                <a:gd name="T52" fmla="*/ 318 w 490"/>
                <a:gd name="T53" fmla="*/ 184 h 296"/>
                <a:gd name="T54" fmla="*/ 280 w 490"/>
                <a:gd name="T55" fmla="*/ 194 h 296"/>
                <a:gd name="T56" fmla="*/ 204 w 490"/>
                <a:gd name="T57" fmla="*/ 216 h 296"/>
                <a:gd name="T58" fmla="*/ 138 w 490"/>
                <a:gd name="T59" fmla="*/ 238 h 296"/>
                <a:gd name="T60" fmla="*/ 82 w 490"/>
                <a:gd name="T61" fmla="*/ 260 h 296"/>
                <a:gd name="T62" fmla="*/ 38 w 490"/>
                <a:gd name="T63" fmla="*/ 278 h 296"/>
                <a:gd name="T64" fmla="*/ 0 w 490"/>
                <a:gd name="T65" fmla="*/ 296 h 296"/>
                <a:gd name="T66" fmla="*/ 0 w 490"/>
                <a:gd name="T67" fmla="*/ 296 h 296"/>
                <a:gd name="T68" fmla="*/ 46 w 490"/>
                <a:gd name="T69" fmla="*/ 280 h 296"/>
                <a:gd name="T70" fmla="*/ 92 w 490"/>
                <a:gd name="T71" fmla="*/ 268 h 296"/>
                <a:gd name="T72" fmla="*/ 136 w 490"/>
                <a:gd name="T73" fmla="*/ 258 h 296"/>
                <a:gd name="T74" fmla="*/ 180 w 490"/>
                <a:gd name="T75" fmla="*/ 248 h 296"/>
                <a:gd name="T76" fmla="*/ 262 w 490"/>
                <a:gd name="T77" fmla="*/ 234 h 296"/>
                <a:gd name="T78" fmla="*/ 336 w 490"/>
                <a:gd name="T79" fmla="*/ 226 h 296"/>
                <a:gd name="T80" fmla="*/ 398 w 490"/>
                <a:gd name="T81" fmla="*/ 220 h 296"/>
                <a:gd name="T82" fmla="*/ 448 w 490"/>
                <a:gd name="T83" fmla="*/ 218 h 296"/>
                <a:gd name="T84" fmla="*/ 490 w 490"/>
                <a:gd name="T85" fmla="*/ 218 h 296"/>
                <a:gd name="T86" fmla="*/ 490 w 490"/>
                <a:gd name="T87" fmla="*/ 40 h 296"/>
                <a:gd name="T88" fmla="*/ 440 w 490"/>
                <a:gd name="T89"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0" h="296">
                  <a:moveTo>
                    <a:pt x="440" y="0"/>
                  </a:moveTo>
                  <a:lnTo>
                    <a:pt x="440" y="0"/>
                  </a:lnTo>
                  <a:lnTo>
                    <a:pt x="402" y="6"/>
                  </a:lnTo>
                  <a:lnTo>
                    <a:pt x="358" y="18"/>
                  </a:lnTo>
                  <a:lnTo>
                    <a:pt x="306" y="32"/>
                  </a:lnTo>
                  <a:lnTo>
                    <a:pt x="252" y="52"/>
                  </a:lnTo>
                  <a:lnTo>
                    <a:pt x="196" y="78"/>
                  </a:lnTo>
                  <a:lnTo>
                    <a:pt x="170" y="92"/>
                  </a:lnTo>
                  <a:lnTo>
                    <a:pt x="142" y="108"/>
                  </a:lnTo>
                  <a:lnTo>
                    <a:pt x="116" y="124"/>
                  </a:lnTo>
                  <a:lnTo>
                    <a:pt x="92" y="144"/>
                  </a:lnTo>
                  <a:lnTo>
                    <a:pt x="68" y="162"/>
                  </a:lnTo>
                  <a:lnTo>
                    <a:pt x="46" y="184"/>
                  </a:lnTo>
                  <a:lnTo>
                    <a:pt x="46" y="184"/>
                  </a:lnTo>
                  <a:lnTo>
                    <a:pt x="102" y="152"/>
                  </a:lnTo>
                  <a:lnTo>
                    <a:pt x="158" y="124"/>
                  </a:lnTo>
                  <a:lnTo>
                    <a:pt x="212" y="100"/>
                  </a:lnTo>
                  <a:lnTo>
                    <a:pt x="264" y="80"/>
                  </a:lnTo>
                  <a:lnTo>
                    <a:pt x="314" y="66"/>
                  </a:lnTo>
                  <a:lnTo>
                    <a:pt x="362" y="54"/>
                  </a:lnTo>
                  <a:lnTo>
                    <a:pt x="404" y="48"/>
                  </a:lnTo>
                  <a:lnTo>
                    <a:pt x="440" y="44"/>
                  </a:lnTo>
                  <a:lnTo>
                    <a:pt x="440" y="162"/>
                  </a:lnTo>
                  <a:lnTo>
                    <a:pt x="440" y="162"/>
                  </a:lnTo>
                  <a:lnTo>
                    <a:pt x="400" y="168"/>
                  </a:lnTo>
                  <a:lnTo>
                    <a:pt x="358" y="174"/>
                  </a:lnTo>
                  <a:lnTo>
                    <a:pt x="318" y="184"/>
                  </a:lnTo>
                  <a:lnTo>
                    <a:pt x="280" y="194"/>
                  </a:lnTo>
                  <a:lnTo>
                    <a:pt x="204" y="216"/>
                  </a:lnTo>
                  <a:lnTo>
                    <a:pt x="138" y="238"/>
                  </a:lnTo>
                  <a:lnTo>
                    <a:pt x="82" y="260"/>
                  </a:lnTo>
                  <a:lnTo>
                    <a:pt x="38" y="278"/>
                  </a:lnTo>
                  <a:lnTo>
                    <a:pt x="0" y="296"/>
                  </a:lnTo>
                  <a:lnTo>
                    <a:pt x="0" y="296"/>
                  </a:lnTo>
                  <a:lnTo>
                    <a:pt x="46" y="280"/>
                  </a:lnTo>
                  <a:lnTo>
                    <a:pt x="92" y="268"/>
                  </a:lnTo>
                  <a:lnTo>
                    <a:pt x="136" y="258"/>
                  </a:lnTo>
                  <a:lnTo>
                    <a:pt x="180" y="248"/>
                  </a:lnTo>
                  <a:lnTo>
                    <a:pt x="262" y="234"/>
                  </a:lnTo>
                  <a:lnTo>
                    <a:pt x="336" y="226"/>
                  </a:lnTo>
                  <a:lnTo>
                    <a:pt x="398" y="220"/>
                  </a:lnTo>
                  <a:lnTo>
                    <a:pt x="448" y="218"/>
                  </a:lnTo>
                  <a:lnTo>
                    <a:pt x="490" y="218"/>
                  </a:lnTo>
                  <a:lnTo>
                    <a:pt x="490" y="40"/>
                  </a:lnTo>
                  <a:lnTo>
                    <a:pt x="440" y="0"/>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2077719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5867400"/>
            <a:ext cx="1905000" cy="457200"/>
          </a:xfrm>
          <a:prstGeom prst="rect">
            <a:avLst/>
          </a:prstGeom>
        </p:spPr>
        <p:txBody>
          <a:bodyPr/>
          <a:lstStyle>
            <a:lvl1pPr eaLnBrk="0" hangingPunct="0">
              <a:defRPr>
                <a:latin typeface="Arial" charset="0"/>
                <a:ea typeface="ＭＳ Ｐゴシック" charset="0"/>
                <a:cs typeface="+mn-cs"/>
              </a:defRPr>
            </a:lvl1pPr>
          </a:lstStyle>
          <a:p>
            <a:pPr>
              <a:defRPr/>
            </a:pPr>
            <a:endParaRPr lang="en-US"/>
          </a:p>
        </p:txBody>
      </p:sp>
      <p:sp>
        <p:nvSpPr>
          <p:cNvPr id="5" name="Rectangle 5"/>
          <p:cNvSpPr>
            <a:spLocks noGrp="1" noChangeArrowheads="1"/>
          </p:cNvSpPr>
          <p:nvPr>
            <p:ph type="ftr" sz="quarter" idx="11"/>
          </p:nvPr>
        </p:nvSpPr>
        <p:spPr>
          <a:xfrm>
            <a:off x="609600" y="5867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B67891-12C8-AD42-8958-BA679A18A5CF}" type="slidenum">
              <a:rPr lang="en-US"/>
              <a:pPr>
                <a:defRPr/>
              </a:pPr>
              <a:t>‹#›</a:t>
            </a:fld>
            <a:endParaRPr lang="en-US" dirty="0"/>
          </a:p>
        </p:txBody>
      </p:sp>
    </p:spTree>
    <p:extLst>
      <p:ext uri="{BB962C8B-B14F-4D97-AF65-F5344CB8AC3E}">
        <p14:creationId xmlns:p14="http://schemas.microsoft.com/office/powerpoint/2010/main" val="870242515"/>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DDFC5E2-57D7-423A-90DD-7C391699876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5616"/>
          <a:stretch/>
        </p:blipFill>
        <p:spPr>
          <a:xfrm>
            <a:off x="0" y="0"/>
            <a:ext cx="7126239" cy="6858000"/>
          </a:xfrm>
          <a:prstGeom prst="rect">
            <a:avLst/>
          </a:prstGeom>
        </p:spPr>
      </p:pic>
      <p:sp>
        <p:nvSpPr>
          <p:cNvPr id="17" name="Rectangle 16">
            <a:extLst>
              <a:ext uri="{FF2B5EF4-FFF2-40B4-BE49-F238E27FC236}">
                <a16:creationId xmlns:a16="http://schemas.microsoft.com/office/drawing/2014/main" id="{6ECBDEFC-8F99-491C-B5E6-2FA6182DFEFD}"/>
              </a:ext>
            </a:extLst>
          </p:cNvPr>
          <p:cNvSpPr/>
          <p:nvPr userDrawn="1"/>
        </p:nvSpPr>
        <p:spPr>
          <a:xfrm>
            <a:off x="0" y="0"/>
            <a:ext cx="3315488" cy="6858000"/>
          </a:xfrm>
          <a:prstGeom prst="rect">
            <a:avLst/>
          </a:prstGeom>
          <a:solidFill>
            <a:srgbClr val="0067B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800"/>
          </a:p>
        </p:txBody>
      </p:sp>
      <p:sp>
        <p:nvSpPr>
          <p:cNvPr id="8" name="Freeform: Shape 7">
            <a:extLst>
              <a:ext uri="{FF2B5EF4-FFF2-40B4-BE49-F238E27FC236}">
                <a16:creationId xmlns:a16="http://schemas.microsoft.com/office/drawing/2014/main" id="{819CA184-DA1A-4AEB-BFBC-9A758DCC9755}"/>
              </a:ext>
            </a:extLst>
          </p:cNvPr>
          <p:cNvSpPr/>
          <p:nvPr userDrawn="1"/>
        </p:nvSpPr>
        <p:spPr>
          <a:xfrm>
            <a:off x="1835911" y="0"/>
            <a:ext cx="7308089" cy="6858000"/>
          </a:xfrm>
          <a:custGeom>
            <a:avLst/>
            <a:gdLst>
              <a:gd name="connsiteX0" fmla="*/ 0 w 9744118"/>
              <a:gd name="connsiteY0" fmla="*/ 0 h 6858000"/>
              <a:gd name="connsiteX1" fmla="*/ 9744118 w 9744118"/>
              <a:gd name="connsiteY1" fmla="*/ 0 h 6858000"/>
              <a:gd name="connsiteX2" fmla="*/ 9744118 w 9744118"/>
              <a:gd name="connsiteY2" fmla="*/ 6858000 h 6858000"/>
              <a:gd name="connsiteX3" fmla="*/ 0 w 9744118"/>
              <a:gd name="connsiteY3" fmla="*/ 6858000 h 6858000"/>
              <a:gd name="connsiteX4" fmla="*/ 9775 w 9744118"/>
              <a:gd name="connsiteY4" fmla="*/ 6850318 h 6858000"/>
              <a:gd name="connsiteX5" fmla="*/ 1623258 w 9744118"/>
              <a:gd name="connsiteY5" fmla="*/ 3429000 h 6858000"/>
              <a:gd name="connsiteX6" fmla="*/ 9775 w 9744118"/>
              <a:gd name="connsiteY6" fmla="*/ 7682 h 6858000"/>
              <a:gd name="connsiteX7" fmla="*/ 0 w 9744118"/>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44118" h="6858000">
                <a:moveTo>
                  <a:pt x="0" y="0"/>
                </a:moveTo>
                <a:lnTo>
                  <a:pt x="9744118" y="0"/>
                </a:lnTo>
                <a:lnTo>
                  <a:pt x="9744118" y="6858000"/>
                </a:lnTo>
                <a:lnTo>
                  <a:pt x="0" y="6858000"/>
                </a:lnTo>
                <a:lnTo>
                  <a:pt x="9775" y="6850318"/>
                </a:lnTo>
                <a:cubicBezTo>
                  <a:pt x="995170" y="6037098"/>
                  <a:pt x="1623258" y="4806398"/>
                  <a:pt x="1623258" y="3429000"/>
                </a:cubicBezTo>
                <a:cubicBezTo>
                  <a:pt x="1623258" y="2051602"/>
                  <a:pt x="995170" y="820902"/>
                  <a:pt x="9775" y="7682"/>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Chord 15">
            <a:extLst>
              <a:ext uri="{FF2B5EF4-FFF2-40B4-BE49-F238E27FC236}">
                <a16:creationId xmlns:a16="http://schemas.microsoft.com/office/drawing/2014/main" id="{EA68ED41-8C02-4AD8-90E6-1AE497353EBA}"/>
              </a:ext>
            </a:extLst>
          </p:cNvPr>
          <p:cNvSpPr/>
          <p:nvPr userDrawn="1"/>
        </p:nvSpPr>
        <p:spPr>
          <a:xfrm flipH="1">
            <a:off x="-116000" y="6313099"/>
            <a:ext cx="336747" cy="448996"/>
          </a:xfrm>
          <a:prstGeom prst="chord">
            <a:avLst>
              <a:gd name="adj1" fmla="val 4302217"/>
              <a:gd name="adj2" fmla="val 1728699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800"/>
          </a:p>
        </p:txBody>
      </p:sp>
      <p:sp>
        <p:nvSpPr>
          <p:cNvPr id="5" name="Date Placeholder 4">
            <a:extLst>
              <a:ext uri="{FF2B5EF4-FFF2-40B4-BE49-F238E27FC236}">
                <a16:creationId xmlns:a16="http://schemas.microsoft.com/office/drawing/2014/main" id="{20B6DE5E-46CF-4A5A-97AB-37427C2E475B}"/>
              </a:ext>
            </a:extLst>
          </p:cNvPr>
          <p:cNvSpPr>
            <a:spLocks noGrp="1"/>
          </p:cNvSpPr>
          <p:nvPr>
            <p:ph type="dt" sz="half" idx="10"/>
          </p:nvPr>
        </p:nvSpPr>
        <p:spPr/>
        <p:txBody>
          <a:bodyPr/>
          <a:lstStyle/>
          <a:p>
            <a:fld id="{99C3BFD0-1354-404C-BD29-55C6729B1386}" type="datetime1">
              <a:rPr lang="en-US" smtClean="0"/>
              <a:t>6/2/21</a:t>
            </a:fld>
            <a:endParaRPr lang="en-US"/>
          </a:p>
        </p:txBody>
      </p:sp>
      <p:sp>
        <p:nvSpPr>
          <p:cNvPr id="6" name="Footer Placeholder 5">
            <a:extLst>
              <a:ext uri="{FF2B5EF4-FFF2-40B4-BE49-F238E27FC236}">
                <a16:creationId xmlns:a16="http://schemas.microsoft.com/office/drawing/2014/main" id="{9513456F-A1DC-4B5E-8C4A-B19FDB346B13}"/>
              </a:ext>
            </a:extLst>
          </p:cNvPr>
          <p:cNvSpPr>
            <a:spLocks noGrp="1"/>
          </p:cNvSpPr>
          <p:nvPr>
            <p:ph type="ftr" sz="quarter" idx="11"/>
          </p:nvPr>
        </p:nvSpPr>
        <p:spPr>
          <a:xfrm>
            <a:off x="259136" y="6356351"/>
            <a:ext cx="1754622" cy="365125"/>
          </a:xfrm>
        </p:spPr>
        <p:txBody>
          <a:bodyPr/>
          <a:lstStyle>
            <a:lvl1pPr>
              <a:defRPr>
                <a:solidFill>
                  <a:schemeClr val="accent3">
                    <a:lumMod val="20000"/>
                    <a:lumOff val="80000"/>
                  </a:schemeClr>
                </a:solidFill>
              </a:defRPr>
            </a:lvl1pPr>
          </a:lstStyle>
          <a:p>
            <a:r>
              <a:rPr lang="en-US" dirty="0"/>
              <a:t>CONFIDENTIAL - DO NOT PRINT OR COPY - THESE MATERIALS ARE FOR YOUR VIEWING ONLY AND ARE NOT INTENDED FOR DISTRIBUTION; FOR PRESENTATION PURPOSES ONLY</a:t>
            </a:r>
          </a:p>
        </p:txBody>
      </p:sp>
      <p:sp>
        <p:nvSpPr>
          <p:cNvPr id="7" name="Slide Number Placeholder 6">
            <a:extLst>
              <a:ext uri="{FF2B5EF4-FFF2-40B4-BE49-F238E27FC236}">
                <a16:creationId xmlns:a16="http://schemas.microsoft.com/office/drawing/2014/main" id="{61C82AE5-C4AA-460D-9F43-B37F4059FE0C}"/>
              </a:ext>
            </a:extLst>
          </p:cNvPr>
          <p:cNvSpPr>
            <a:spLocks noGrp="1"/>
          </p:cNvSpPr>
          <p:nvPr>
            <p:ph type="sldNum" sz="quarter" idx="12"/>
          </p:nvPr>
        </p:nvSpPr>
        <p:spPr/>
        <p:txBody>
          <a:bodyPr/>
          <a:lstStyle/>
          <a:p>
            <a:fld id="{AAC118CB-F64A-43FC-9E51-DC857DC08C7C}" type="slidenum">
              <a:rPr lang="en-US" smtClean="0"/>
              <a:t>‹#›</a:t>
            </a:fld>
            <a:endParaRPr lang="en-US"/>
          </a:p>
        </p:txBody>
      </p:sp>
      <p:sp>
        <p:nvSpPr>
          <p:cNvPr id="2" name="Title 1">
            <a:extLst>
              <a:ext uri="{FF2B5EF4-FFF2-40B4-BE49-F238E27FC236}">
                <a16:creationId xmlns:a16="http://schemas.microsoft.com/office/drawing/2014/main" id="{AE1A88E7-34D3-4C5C-B1AC-E025C547E4EC}"/>
              </a:ext>
            </a:extLst>
          </p:cNvPr>
          <p:cNvSpPr>
            <a:spLocks noGrp="1"/>
          </p:cNvSpPr>
          <p:nvPr>
            <p:ph type="title"/>
          </p:nvPr>
        </p:nvSpPr>
        <p:spPr>
          <a:xfrm>
            <a:off x="383057" y="1600200"/>
            <a:ext cx="2436725" cy="1638300"/>
          </a:xfrm>
        </p:spPr>
        <p:txBody>
          <a:bodyPr anchor="b"/>
          <a:lstStyle>
            <a:lvl1pPr>
              <a:defRPr sz="2400">
                <a:solidFill>
                  <a:schemeClr val="bg1"/>
                </a:solidFill>
              </a:defRPr>
            </a:lvl1pPr>
          </a:lstStyle>
          <a:p>
            <a:r>
              <a:rPr lang="en-US" dirty="0"/>
              <a:t>Click to edit Master title style</a:t>
            </a:r>
          </a:p>
        </p:txBody>
      </p:sp>
      <p:grpSp>
        <p:nvGrpSpPr>
          <p:cNvPr id="58" name="Group 57">
            <a:extLst>
              <a:ext uri="{FF2B5EF4-FFF2-40B4-BE49-F238E27FC236}">
                <a16:creationId xmlns:a16="http://schemas.microsoft.com/office/drawing/2014/main" id="{E0BC4255-1216-4ECD-B622-4BDBAF3A5494}"/>
              </a:ext>
            </a:extLst>
          </p:cNvPr>
          <p:cNvGrpSpPr/>
          <p:nvPr userDrawn="1"/>
        </p:nvGrpSpPr>
        <p:grpSpPr>
          <a:xfrm>
            <a:off x="8331161" y="6295582"/>
            <a:ext cx="513434" cy="410053"/>
            <a:chOff x="6865938" y="879475"/>
            <a:chExt cx="4386262" cy="2627313"/>
          </a:xfrm>
        </p:grpSpPr>
        <p:sp>
          <p:nvSpPr>
            <p:cNvPr id="59" name="Freeform 5">
              <a:extLst>
                <a:ext uri="{FF2B5EF4-FFF2-40B4-BE49-F238E27FC236}">
                  <a16:creationId xmlns:a16="http://schemas.microsoft.com/office/drawing/2014/main" id="{58CEEAFD-26FF-4892-A15E-11D0BA8F8C59}"/>
                </a:ext>
              </a:extLst>
            </p:cNvPr>
            <p:cNvSpPr>
              <a:spLocks noEditPoints="1"/>
            </p:cNvSpPr>
            <p:nvPr userDrawn="1"/>
          </p:nvSpPr>
          <p:spPr bwMode="auto">
            <a:xfrm>
              <a:off x="8615363" y="2049463"/>
              <a:ext cx="231775" cy="273050"/>
            </a:xfrm>
            <a:custGeom>
              <a:avLst/>
              <a:gdLst>
                <a:gd name="T0" fmla="*/ 0 w 146"/>
                <a:gd name="T1" fmla="*/ 172 h 172"/>
                <a:gd name="T2" fmla="*/ 0 w 146"/>
                <a:gd name="T3" fmla="*/ 0 h 172"/>
                <a:gd name="T4" fmla="*/ 80 w 146"/>
                <a:gd name="T5" fmla="*/ 0 h 172"/>
                <a:gd name="T6" fmla="*/ 80 w 146"/>
                <a:gd name="T7" fmla="*/ 0 h 172"/>
                <a:gd name="T8" fmla="*/ 102 w 146"/>
                <a:gd name="T9" fmla="*/ 2 h 172"/>
                <a:gd name="T10" fmla="*/ 112 w 146"/>
                <a:gd name="T11" fmla="*/ 4 h 172"/>
                <a:gd name="T12" fmla="*/ 120 w 146"/>
                <a:gd name="T13" fmla="*/ 8 h 172"/>
                <a:gd name="T14" fmla="*/ 120 w 146"/>
                <a:gd name="T15" fmla="*/ 8 h 172"/>
                <a:gd name="T16" fmla="*/ 132 w 146"/>
                <a:gd name="T17" fmla="*/ 18 h 172"/>
                <a:gd name="T18" fmla="*/ 140 w 146"/>
                <a:gd name="T19" fmla="*/ 28 h 172"/>
                <a:gd name="T20" fmla="*/ 146 w 146"/>
                <a:gd name="T21" fmla="*/ 38 h 172"/>
                <a:gd name="T22" fmla="*/ 146 w 146"/>
                <a:gd name="T23" fmla="*/ 50 h 172"/>
                <a:gd name="T24" fmla="*/ 146 w 146"/>
                <a:gd name="T25" fmla="*/ 50 h 172"/>
                <a:gd name="T26" fmla="*/ 146 w 146"/>
                <a:gd name="T27" fmla="*/ 62 h 172"/>
                <a:gd name="T28" fmla="*/ 142 w 146"/>
                <a:gd name="T29" fmla="*/ 74 h 172"/>
                <a:gd name="T30" fmla="*/ 136 w 146"/>
                <a:gd name="T31" fmla="*/ 82 h 172"/>
                <a:gd name="T32" fmla="*/ 128 w 146"/>
                <a:gd name="T33" fmla="*/ 90 h 172"/>
                <a:gd name="T34" fmla="*/ 118 w 146"/>
                <a:gd name="T35" fmla="*/ 96 h 172"/>
                <a:gd name="T36" fmla="*/ 108 w 146"/>
                <a:gd name="T37" fmla="*/ 100 h 172"/>
                <a:gd name="T38" fmla="*/ 96 w 146"/>
                <a:gd name="T39" fmla="*/ 102 h 172"/>
                <a:gd name="T40" fmla="*/ 84 w 146"/>
                <a:gd name="T41" fmla="*/ 104 h 172"/>
                <a:gd name="T42" fmla="*/ 36 w 146"/>
                <a:gd name="T43" fmla="*/ 104 h 172"/>
                <a:gd name="T44" fmla="*/ 36 w 146"/>
                <a:gd name="T45" fmla="*/ 172 h 172"/>
                <a:gd name="T46" fmla="*/ 0 w 146"/>
                <a:gd name="T47" fmla="*/ 172 h 172"/>
                <a:gd name="T48" fmla="*/ 36 w 146"/>
                <a:gd name="T49" fmla="*/ 78 h 172"/>
                <a:gd name="T50" fmla="*/ 78 w 146"/>
                <a:gd name="T51" fmla="*/ 78 h 172"/>
                <a:gd name="T52" fmla="*/ 78 w 146"/>
                <a:gd name="T53" fmla="*/ 78 h 172"/>
                <a:gd name="T54" fmla="*/ 86 w 146"/>
                <a:gd name="T55" fmla="*/ 76 h 172"/>
                <a:gd name="T56" fmla="*/ 94 w 146"/>
                <a:gd name="T57" fmla="*/ 74 h 172"/>
                <a:gd name="T58" fmla="*/ 98 w 146"/>
                <a:gd name="T59" fmla="*/ 72 h 172"/>
                <a:gd name="T60" fmla="*/ 104 w 146"/>
                <a:gd name="T61" fmla="*/ 68 h 172"/>
                <a:gd name="T62" fmla="*/ 108 w 146"/>
                <a:gd name="T63" fmla="*/ 60 h 172"/>
                <a:gd name="T64" fmla="*/ 110 w 146"/>
                <a:gd name="T65" fmla="*/ 52 h 172"/>
                <a:gd name="T66" fmla="*/ 110 w 146"/>
                <a:gd name="T67" fmla="*/ 52 h 172"/>
                <a:gd name="T68" fmla="*/ 108 w 146"/>
                <a:gd name="T69" fmla="*/ 42 h 172"/>
                <a:gd name="T70" fmla="*/ 106 w 146"/>
                <a:gd name="T71" fmla="*/ 36 h 172"/>
                <a:gd name="T72" fmla="*/ 106 w 146"/>
                <a:gd name="T73" fmla="*/ 36 h 172"/>
                <a:gd name="T74" fmla="*/ 100 w 146"/>
                <a:gd name="T75" fmla="*/ 32 h 172"/>
                <a:gd name="T76" fmla="*/ 94 w 146"/>
                <a:gd name="T77" fmla="*/ 28 h 172"/>
                <a:gd name="T78" fmla="*/ 84 w 146"/>
                <a:gd name="T79" fmla="*/ 26 h 172"/>
                <a:gd name="T80" fmla="*/ 74 w 146"/>
                <a:gd name="T81" fmla="*/ 26 h 172"/>
                <a:gd name="T82" fmla="*/ 36 w 146"/>
                <a:gd name="T83" fmla="*/ 26 h 172"/>
                <a:gd name="T84" fmla="*/ 36 w 146"/>
                <a:gd name="T85" fmla="*/ 78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6" h="172">
                  <a:moveTo>
                    <a:pt x="0" y="172"/>
                  </a:moveTo>
                  <a:lnTo>
                    <a:pt x="0" y="0"/>
                  </a:lnTo>
                  <a:lnTo>
                    <a:pt x="80" y="0"/>
                  </a:lnTo>
                  <a:lnTo>
                    <a:pt x="80" y="0"/>
                  </a:lnTo>
                  <a:lnTo>
                    <a:pt x="102" y="2"/>
                  </a:lnTo>
                  <a:lnTo>
                    <a:pt x="112" y="4"/>
                  </a:lnTo>
                  <a:lnTo>
                    <a:pt x="120" y="8"/>
                  </a:lnTo>
                  <a:lnTo>
                    <a:pt x="120" y="8"/>
                  </a:lnTo>
                  <a:lnTo>
                    <a:pt x="132" y="18"/>
                  </a:lnTo>
                  <a:lnTo>
                    <a:pt x="140" y="28"/>
                  </a:lnTo>
                  <a:lnTo>
                    <a:pt x="146" y="38"/>
                  </a:lnTo>
                  <a:lnTo>
                    <a:pt x="146" y="50"/>
                  </a:lnTo>
                  <a:lnTo>
                    <a:pt x="146" y="50"/>
                  </a:lnTo>
                  <a:lnTo>
                    <a:pt x="146" y="62"/>
                  </a:lnTo>
                  <a:lnTo>
                    <a:pt x="142" y="74"/>
                  </a:lnTo>
                  <a:lnTo>
                    <a:pt x="136" y="82"/>
                  </a:lnTo>
                  <a:lnTo>
                    <a:pt x="128" y="90"/>
                  </a:lnTo>
                  <a:lnTo>
                    <a:pt x="118" y="96"/>
                  </a:lnTo>
                  <a:lnTo>
                    <a:pt x="108" y="100"/>
                  </a:lnTo>
                  <a:lnTo>
                    <a:pt x="96" y="102"/>
                  </a:lnTo>
                  <a:lnTo>
                    <a:pt x="84" y="104"/>
                  </a:lnTo>
                  <a:lnTo>
                    <a:pt x="36" y="104"/>
                  </a:lnTo>
                  <a:lnTo>
                    <a:pt x="36" y="172"/>
                  </a:lnTo>
                  <a:lnTo>
                    <a:pt x="0" y="172"/>
                  </a:lnTo>
                  <a:close/>
                  <a:moveTo>
                    <a:pt x="36" y="78"/>
                  </a:moveTo>
                  <a:lnTo>
                    <a:pt x="78" y="78"/>
                  </a:lnTo>
                  <a:lnTo>
                    <a:pt x="78" y="78"/>
                  </a:lnTo>
                  <a:lnTo>
                    <a:pt x="86" y="76"/>
                  </a:lnTo>
                  <a:lnTo>
                    <a:pt x="94" y="74"/>
                  </a:lnTo>
                  <a:lnTo>
                    <a:pt x="98" y="72"/>
                  </a:lnTo>
                  <a:lnTo>
                    <a:pt x="104" y="68"/>
                  </a:lnTo>
                  <a:lnTo>
                    <a:pt x="108" y="60"/>
                  </a:lnTo>
                  <a:lnTo>
                    <a:pt x="110" y="52"/>
                  </a:lnTo>
                  <a:lnTo>
                    <a:pt x="110" y="52"/>
                  </a:lnTo>
                  <a:lnTo>
                    <a:pt x="108" y="42"/>
                  </a:lnTo>
                  <a:lnTo>
                    <a:pt x="106" y="36"/>
                  </a:lnTo>
                  <a:lnTo>
                    <a:pt x="106" y="36"/>
                  </a:lnTo>
                  <a:lnTo>
                    <a:pt x="100" y="32"/>
                  </a:lnTo>
                  <a:lnTo>
                    <a:pt x="94" y="28"/>
                  </a:lnTo>
                  <a:lnTo>
                    <a:pt x="84" y="26"/>
                  </a:lnTo>
                  <a:lnTo>
                    <a:pt x="74" y="26"/>
                  </a:lnTo>
                  <a:lnTo>
                    <a:pt x="36" y="26"/>
                  </a:lnTo>
                  <a:lnTo>
                    <a:pt x="36" y="78"/>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0" name="Freeform 6">
              <a:extLst>
                <a:ext uri="{FF2B5EF4-FFF2-40B4-BE49-F238E27FC236}">
                  <a16:creationId xmlns:a16="http://schemas.microsoft.com/office/drawing/2014/main" id="{CED22A9B-B4BE-416C-AE12-BF38333DAB79}"/>
                </a:ext>
              </a:extLst>
            </p:cNvPr>
            <p:cNvSpPr>
              <a:spLocks/>
            </p:cNvSpPr>
            <p:nvPr userDrawn="1"/>
          </p:nvSpPr>
          <p:spPr bwMode="auto">
            <a:xfrm>
              <a:off x="8856663" y="2049463"/>
              <a:ext cx="230187" cy="273050"/>
            </a:xfrm>
            <a:custGeom>
              <a:avLst/>
              <a:gdLst>
                <a:gd name="T0" fmla="*/ 145 w 145"/>
                <a:gd name="T1" fmla="*/ 172 h 172"/>
                <a:gd name="T2" fmla="*/ 108 w 145"/>
                <a:gd name="T3" fmla="*/ 172 h 172"/>
                <a:gd name="T4" fmla="*/ 108 w 145"/>
                <a:gd name="T5" fmla="*/ 98 h 172"/>
                <a:gd name="T6" fmla="*/ 34 w 145"/>
                <a:gd name="T7" fmla="*/ 98 h 172"/>
                <a:gd name="T8" fmla="*/ 34 w 145"/>
                <a:gd name="T9" fmla="*/ 172 h 172"/>
                <a:gd name="T10" fmla="*/ 0 w 145"/>
                <a:gd name="T11" fmla="*/ 172 h 172"/>
                <a:gd name="T12" fmla="*/ 0 w 145"/>
                <a:gd name="T13" fmla="*/ 0 h 172"/>
                <a:gd name="T14" fmla="*/ 34 w 145"/>
                <a:gd name="T15" fmla="*/ 0 h 172"/>
                <a:gd name="T16" fmla="*/ 34 w 145"/>
                <a:gd name="T17" fmla="*/ 70 h 172"/>
                <a:gd name="T18" fmla="*/ 108 w 145"/>
                <a:gd name="T19" fmla="*/ 70 h 172"/>
                <a:gd name="T20" fmla="*/ 108 w 145"/>
                <a:gd name="T21" fmla="*/ 0 h 172"/>
                <a:gd name="T22" fmla="*/ 145 w 145"/>
                <a:gd name="T23" fmla="*/ 0 h 172"/>
                <a:gd name="T24" fmla="*/ 145 w 145"/>
                <a:gd name="T25"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172">
                  <a:moveTo>
                    <a:pt x="145" y="172"/>
                  </a:moveTo>
                  <a:lnTo>
                    <a:pt x="108" y="172"/>
                  </a:lnTo>
                  <a:lnTo>
                    <a:pt x="108" y="98"/>
                  </a:lnTo>
                  <a:lnTo>
                    <a:pt x="34" y="98"/>
                  </a:lnTo>
                  <a:lnTo>
                    <a:pt x="34" y="172"/>
                  </a:lnTo>
                  <a:lnTo>
                    <a:pt x="0" y="172"/>
                  </a:lnTo>
                  <a:lnTo>
                    <a:pt x="0" y="0"/>
                  </a:lnTo>
                  <a:lnTo>
                    <a:pt x="34" y="0"/>
                  </a:lnTo>
                  <a:lnTo>
                    <a:pt x="34" y="70"/>
                  </a:lnTo>
                  <a:lnTo>
                    <a:pt x="108" y="70"/>
                  </a:lnTo>
                  <a:lnTo>
                    <a:pt x="108" y="0"/>
                  </a:lnTo>
                  <a:lnTo>
                    <a:pt x="145" y="0"/>
                  </a:lnTo>
                  <a:lnTo>
                    <a:pt x="145" y="172"/>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1" name="Freeform 7">
              <a:extLst>
                <a:ext uri="{FF2B5EF4-FFF2-40B4-BE49-F238E27FC236}">
                  <a16:creationId xmlns:a16="http://schemas.microsoft.com/office/drawing/2014/main" id="{F469C761-266C-43EF-AE69-BFEC8CFB8632}"/>
                </a:ext>
              </a:extLst>
            </p:cNvPr>
            <p:cNvSpPr>
              <a:spLocks noEditPoints="1"/>
            </p:cNvSpPr>
            <p:nvPr userDrawn="1"/>
          </p:nvSpPr>
          <p:spPr bwMode="auto">
            <a:xfrm>
              <a:off x="9093200" y="2049463"/>
              <a:ext cx="273050" cy="273050"/>
            </a:xfrm>
            <a:custGeom>
              <a:avLst/>
              <a:gdLst>
                <a:gd name="T0" fmla="*/ 172 w 172"/>
                <a:gd name="T1" fmla="*/ 172 h 172"/>
                <a:gd name="T2" fmla="*/ 136 w 172"/>
                <a:gd name="T3" fmla="*/ 172 h 172"/>
                <a:gd name="T4" fmla="*/ 120 w 172"/>
                <a:gd name="T5" fmla="*/ 130 h 172"/>
                <a:gd name="T6" fmla="*/ 46 w 172"/>
                <a:gd name="T7" fmla="*/ 130 h 172"/>
                <a:gd name="T8" fmla="*/ 30 w 172"/>
                <a:gd name="T9" fmla="*/ 172 h 172"/>
                <a:gd name="T10" fmla="*/ 0 w 172"/>
                <a:gd name="T11" fmla="*/ 172 h 172"/>
                <a:gd name="T12" fmla="*/ 64 w 172"/>
                <a:gd name="T13" fmla="*/ 0 h 172"/>
                <a:gd name="T14" fmla="*/ 108 w 172"/>
                <a:gd name="T15" fmla="*/ 0 h 172"/>
                <a:gd name="T16" fmla="*/ 172 w 172"/>
                <a:gd name="T17" fmla="*/ 172 h 172"/>
                <a:gd name="T18" fmla="*/ 110 w 172"/>
                <a:gd name="T19" fmla="*/ 106 h 172"/>
                <a:gd name="T20" fmla="*/ 82 w 172"/>
                <a:gd name="T21" fmla="*/ 30 h 172"/>
                <a:gd name="T22" fmla="*/ 54 w 172"/>
                <a:gd name="T23" fmla="*/ 106 h 172"/>
                <a:gd name="T24" fmla="*/ 110 w 172"/>
                <a:gd name="T25" fmla="*/ 10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 h="172">
                  <a:moveTo>
                    <a:pt x="172" y="172"/>
                  </a:moveTo>
                  <a:lnTo>
                    <a:pt x="136" y="172"/>
                  </a:lnTo>
                  <a:lnTo>
                    <a:pt x="120" y="130"/>
                  </a:lnTo>
                  <a:lnTo>
                    <a:pt x="46" y="130"/>
                  </a:lnTo>
                  <a:lnTo>
                    <a:pt x="30" y="172"/>
                  </a:lnTo>
                  <a:lnTo>
                    <a:pt x="0" y="172"/>
                  </a:lnTo>
                  <a:lnTo>
                    <a:pt x="64" y="0"/>
                  </a:lnTo>
                  <a:lnTo>
                    <a:pt x="108" y="0"/>
                  </a:lnTo>
                  <a:lnTo>
                    <a:pt x="172" y="172"/>
                  </a:lnTo>
                  <a:close/>
                  <a:moveTo>
                    <a:pt x="110" y="106"/>
                  </a:moveTo>
                  <a:lnTo>
                    <a:pt x="82" y="30"/>
                  </a:lnTo>
                  <a:lnTo>
                    <a:pt x="54" y="106"/>
                  </a:lnTo>
                  <a:lnTo>
                    <a:pt x="110" y="106"/>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2" name="Freeform 8">
              <a:extLst>
                <a:ext uri="{FF2B5EF4-FFF2-40B4-BE49-F238E27FC236}">
                  <a16:creationId xmlns:a16="http://schemas.microsoft.com/office/drawing/2014/main" id="{26B24CC7-A361-42BE-9EFA-EB2A95DBF638}"/>
                </a:ext>
              </a:extLst>
            </p:cNvPr>
            <p:cNvSpPr>
              <a:spLocks noEditPoints="1"/>
            </p:cNvSpPr>
            <p:nvPr userDrawn="1"/>
          </p:nvSpPr>
          <p:spPr bwMode="auto">
            <a:xfrm>
              <a:off x="9375775" y="2049463"/>
              <a:ext cx="241300" cy="273050"/>
            </a:xfrm>
            <a:custGeom>
              <a:avLst/>
              <a:gdLst>
                <a:gd name="T0" fmla="*/ 114 w 152"/>
                <a:gd name="T1" fmla="*/ 172 h 172"/>
                <a:gd name="T2" fmla="*/ 84 w 152"/>
                <a:gd name="T3" fmla="*/ 102 h 172"/>
                <a:gd name="T4" fmla="*/ 34 w 152"/>
                <a:gd name="T5" fmla="*/ 102 h 172"/>
                <a:gd name="T6" fmla="*/ 34 w 152"/>
                <a:gd name="T7" fmla="*/ 172 h 172"/>
                <a:gd name="T8" fmla="*/ 0 w 152"/>
                <a:gd name="T9" fmla="*/ 172 h 172"/>
                <a:gd name="T10" fmla="*/ 0 w 152"/>
                <a:gd name="T11" fmla="*/ 0 h 172"/>
                <a:gd name="T12" fmla="*/ 84 w 152"/>
                <a:gd name="T13" fmla="*/ 0 h 172"/>
                <a:gd name="T14" fmla="*/ 84 w 152"/>
                <a:gd name="T15" fmla="*/ 0 h 172"/>
                <a:gd name="T16" fmla="*/ 100 w 152"/>
                <a:gd name="T17" fmla="*/ 0 h 172"/>
                <a:gd name="T18" fmla="*/ 114 w 152"/>
                <a:gd name="T19" fmla="*/ 4 h 172"/>
                <a:gd name="T20" fmla="*/ 124 w 152"/>
                <a:gd name="T21" fmla="*/ 8 h 172"/>
                <a:gd name="T22" fmla="*/ 134 w 152"/>
                <a:gd name="T23" fmla="*/ 14 h 172"/>
                <a:gd name="T24" fmla="*/ 134 w 152"/>
                <a:gd name="T25" fmla="*/ 14 h 172"/>
                <a:gd name="T26" fmla="*/ 140 w 152"/>
                <a:gd name="T27" fmla="*/ 20 h 172"/>
                <a:gd name="T28" fmla="*/ 146 w 152"/>
                <a:gd name="T29" fmla="*/ 28 h 172"/>
                <a:gd name="T30" fmla="*/ 150 w 152"/>
                <a:gd name="T31" fmla="*/ 38 h 172"/>
                <a:gd name="T32" fmla="*/ 152 w 152"/>
                <a:gd name="T33" fmla="*/ 50 h 172"/>
                <a:gd name="T34" fmla="*/ 152 w 152"/>
                <a:gd name="T35" fmla="*/ 50 h 172"/>
                <a:gd name="T36" fmla="*/ 150 w 152"/>
                <a:gd name="T37" fmla="*/ 62 h 172"/>
                <a:gd name="T38" fmla="*/ 148 w 152"/>
                <a:gd name="T39" fmla="*/ 70 h 172"/>
                <a:gd name="T40" fmla="*/ 142 w 152"/>
                <a:gd name="T41" fmla="*/ 78 h 172"/>
                <a:gd name="T42" fmla="*/ 138 w 152"/>
                <a:gd name="T43" fmla="*/ 84 h 172"/>
                <a:gd name="T44" fmla="*/ 126 w 152"/>
                <a:gd name="T45" fmla="*/ 92 h 172"/>
                <a:gd name="T46" fmla="*/ 116 w 152"/>
                <a:gd name="T47" fmla="*/ 96 h 172"/>
                <a:gd name="T48" fmla="*/ 150 w 152"/>
                <a:gd name="T49" fmla="*/ 172 h 172"/>
                <a:gd name="T50" fmla="*/ 114 w 152"/>
                <a:gd name="T51" fmla="*/ 172 h 172"/>
                <a:gd name="T52" fmla="*/ 34 w 152"/>
                <a:gd name="T53" fmla="*/ 76 h 172"/>
                <a:gd name="T54" fmla="*/ 78 w 152"/>
                <a:gd name="T55" fmla="*/ 76 h 172"/>
                <a:gd name="T56" fmla="*/ 78 w 152"/>
                <a:gd name="T57" fmla="*/ 76 h 172"/>
                <a:gd name="T58" fmla="*/ 90 w 152"/>
                <a:gd name="T59" fmla="*/ 76 h 172"/>
                <a:gd name="T60" fmla="*/ 102 w 152"/>
                <a:gd name="T61" fmla="*/ 72 h 172"/>
                <a:gd name="T62" fmla="*/ 108 w 152"/>
                <a:gd name="T63" fmla="*/ 68 h 172"/>
                <a:gd name="T64" fmla="*/ 112 w 152"/>
                <a:gd name="T65" fmla="*/ 64 h 172"/>
                <a:gd name="T66" fmla="*/ 114 w 152"/>
                <a:gd name="T67" fmla="*/ 58 h 172"/>
                <a:gd name="T68" fmla="*/ 114 w 152"/>
                <a:gd name="T69" fmla="*/ 50 h 172"/>
                <a:gd name="T70" fmla="*/ 114 w 152"/>
                <a:gd name="T71" fmla="*/ 50 h 172"/>
                <a:gd name="T72" fmla="*/ 114 w 152"/>
                <a:gd name="T73" fmla="*/ 40 h 172"/>
                <a:gd name="T74" fmla="*/ 108 w 152"/>
                <a:gd name="T75" fmla="*/ 32 h 172"/>
                <a:gd name="T76" fmla="*/ 102 w 152"/>
                <a:gd name="T77" fmla="*/ 30 h 172"/>
                <a:gd name="T78" fmla="*/ 96 w 152"/>
                <a:gd name="T79" fmla="*/ 26 h 172"/>
                <a:gd name="T80" fmla="*/ 90 w 152"/>
                <a:gd name="T81" fmla="*/ 26 h 172"/>
                <a:gd name="T82" fmla="*/ 80 w 152"/>
                <a:gd name="T83" fmla="*/ 24 h 172"/>
                <a:gd name="T84" fmla="*/ 34 w 152"/>
                <a:gd name="T85" fmla="*/ 24 h 172"/>
                <a:gd name="T86" fmla="*/ 34 w 152"/>
                <a:gd name="T87" fmla="*/ 7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2" h="172">
                  <a:moveTo>
                    <a:pt x="114" y="172"/>
                  </a:moveTo>
                  <a:lnTo>
                    <a:pt x="84" y="102"/>
                  </a:lnTo>
                  <a:lnTo>
                    <a:pt x="34" y="102"/>
                  </a:lnTo>
                  <a:lnTo>
                    <a:pt x="34" y="172"/>
                  </a:lnTo>
                  <a:lnTo>
                    <a:pt x="0" y="172"/>
                  </a:lnTo>
                  <a:lnTo>
                    <a:pt x="0" y="0"/>
                  </a:lnTo>
                  <a:lnTo>
                    <a:pt x="84" y="0"/>
                  </a:lnTo>
                  <a:lnTo>
                    <a:pt x="84" y="0"/>
                  </a:lnTo>
                  <a:lnTo>
                    <a:pt x="100" y="0"/>
                  </a:lnTo>
                  <a:lnTo>
                    <a:pt x="114" y="4"/>
                  </a:lnTo>
                  <a:lnTo>
                    <a:pt x="124" y="8"/>
                  </a:lnTo>
                  <a:lnTo>
                    <a:pt x="134" y="14"/>
                  </a:lnTo>
                  <a:lnTo>
                    <a:pt x="134" y="14"/>
                  </a:lnTo>
                  <a:lnTo>
                    <a:pt x="140" y="20"/>
                  </a:lnTo>
                  <a:lnTo>
                    <a:pt x="146" y="28"/>
                  </a:lnTo>
                  <a:lnTo>
                    <a:pt x="150" y="38"/>
                  </a:lnTo>
                  <a:lnTo>
                    <a:pt x="152" y="50"/>
                  </a:lnTo>
                  <a:lnTo>
                    <a:pt x="152" y="50"/>
                  </a:lnTo>
                  <a:lnTo>
                    <a:pt x="150" y="62"/>
                  </a:lnTo>
                  <a:lnTo>
                    <a:pt x="148" y="70"/>
                  </a:lnTo>
                  <a:lnTo>
                    <a:pt x="142" y="78"/>
                  </a:lnTo>
                  <a:lnTo>
                    <a:pt x="138" y="84"/>
                  </a:lnTo>
                  <a:lnTo>
                    <a:pt x="126" y="92"/>
                  </a:lnTo>
                  <a:lnTo>
                    <a:pt x="116" y="96"/>
                  </a:lnTo>
                  <a:lnTo>
                    <a:pt x="150" y="172"/>
                  </a:lnTo>
                  <a:lnTo>
                    <a:pt x="114" y="172"/>
                  </a:lnTo>
                  <a:close/>
                  <a:moveTo>
                    <a:pt x="34" y="76"/>
                  </a:moveTo>
                  <a:lnTo>
                    <a:pt x="78" y="76"/>
                  </a:lnTo>
                  <a:lnTo>
                    <a:pt x="78" y="76"/>
                  </a:lnTo>
                  <a:lnTo>
                    <a:pt x="90" y="76"/>
                  </a:lnTo>
                  <a:lnTo>
                    <a:pt x="102" y="72"/>
                  </a:lnTo>
                  <a:lnTo>
                    <a:pt x="108" y="68"/>
                  </a:lnTo>
                  <a:lnTo>
                    <a:pt x="112" y="64"/>
                  </a:lnTo>
                  <a:lnTo>
                    <a:pt x="114" y="58"/>
                  </a:lnTo>
                  <a:lnTo>
                    <a:pt x="114" y="50"/>
                  </a:lnTo>
                  <a:lnTo>
                    <a:pt x="114" y="50"/>
                  </a:lnTo>
                  <a:lnTo>
                    <a:pt x="114" y="40"/>
                  </a:lnTo>
                  <a:lnTo>
                    <a:pt x="108" y="32"/>
                  </a:lnTo>
                  <a:lnTo>
                    <a:pt x="102" y="30"/>
                  </a:lnTo>
                  <a:lnTo>
                    <a:pt x="96" y="26"/>
                  </a:lnTo>
                  <a:lnTo>
                    <a:pt x="90" y="26"/>
                  </a:lnTo>
                  <a:lnTo>
                    <a:pt x="80" y="24"/>
                  </a:lnTo>
                  <a:lnTo>
                    <a:pt x="34" y="24"/>
                  </a:lnTo>
                  <a:lnTo>
                    <a:pt x="34" y="76"/>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3" name="Freeform 9">
              <a:extLst>
                <a:ext uri="{FF2B5EF4-FFF2-40B4-BE49-F238E27FC236}">
                  <a16:creationId xmlns:a16="http://schemas.microsoft.com/office/drawing/2014/main" id="{992CA0D3-CC75-4A9F-9356-77BAFD9C8DA2}"/>
                </a:ext>
              </a:extLst>
            </p:cNvPr>
            <p:cNvSpPr>
              <a:spLocks/>
            </p:cNvSpPr>
            <p:nvPr userDrawn="1"/>
          </p:nvSpPr>
          <p:spPr bwMode="auto">
            <a:xfrm>
              <a:off x="9636125" y="2049463"/>
              <a:ext cx="298450" cy="273050"/>
            </a:xfrm>
            <a:custGeom>
              <a:avLst/>
              <a:gdLst>
                <a:gd name="T0" fmla="*/ 154 w 188"/>
                <a:gd name="T1" fmla="*/ 172 h 172"/>
                <a:gd name="T2" fmla="*/ 154 w 188"/>
                <a:gd name="T3" fmla="*/ 22 h 172"/>
                <a:gd name="T4" fmla="*/ 100 w 188"/>
                <a:gd name="T5" fmla="*/ 172 h 172"/>
                <a:gd name="T6" fmla="*/ 82 w 188"/>
                <a:gd name="T7" fmla="*/ 172 h 172"/>
                <a:gd name="T8" fmla="*/ 28 w 188"/>
                <a:gd name="T9" fmla="*/ 22 h 172"/>
                <a:gd name="T10" fmla="*/ 28 w 188"/>
                <a:gd name="T11" fmla="*/ 172 h 172"/>
                <a:gd name="T12" fmla="*/ 0 w 188"/>
                <a:gd name="T13" fmla="*/ 172 h 172"/>
                <a:gd name="T14" fmla="*/ 0 w 188"/>
                <a:gd name="T15" fmla="*/ 0 h 172"/>
                <a:gd name="T16" fmla="*/ 54 w 188"/>
                <a:gd name="T17" fmla="*/ 0 h 172"/>
                <a:gd name="T18" fmla="*/ 94 w 188"/>
                <a:gd name="T19" fmla="*/ 110 h 172"/>
                <a:gd name="T20" fmla="*/ 134 w 188"/>
                <a:gd name="T21" fmla="*/ 0 h 172"/>
                <a:gd name="T22" fmla="*/ 188 w 188"/>
                <a:gd name="T23" fmla="*/ 0 h 172"/>
                <a:gd name="T24" fmla="*/ 188 w 188"/>
                <a:gd name="T25" fmla="*/ 172 h 172"/>
                <a:gd name="T26" fmla="*/ 154 w 188"/>
                <a:gd name="T27"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8" h="172">
                  <a:moveTo>
                    <a:pt x="154" y="172"/>
                  </a:moveTo>
                  <a:lnTo>
                    <a:pt x="154" y="22"/>
                  </a:lnTo>
                  <a:lnTo>
                    <a:pt x="100" y="172"/>
                  </a:lnTo>
                  <a:lnTo>
                    <a:pt x="82" y="172"/>
                  </a:lnTo>
                  <a:lnTo>
                    <a:pt x="28" y="22"/>
                  </a:lnTo>
                  <a:lnTo>
                    <a:pt x="28" y="172"/>
                  </a:lnTo>
                  <a:lnTo>
                    <a:pt x="0" y="172"/>
                  </a:lnTo>
                  <a:lnTo>
                    <a:pt x="0" y="0"/>
                  </a:lnTo>
                  <a:lnTo>
                    <a:pt x="54" y="0"/>
                  </a:lnTo>
                  <a:lnTo>
                    <a:pt x="94" y="110"/>
                  </a:lnTo>
                  <a:lnTo>
                    <a:pt x="134" y="0"/>
                  </a:lnTo>
                  <a:lnTo>
                    <a:pt x="188" y="0"/>
                  </a:lnTo>
                  <a:lnTo>
                    <a:pt x="188" y="172"/>
                  </a:lnTo>
                  <a:lnTo>
                    <a:pt x="154" y="172"/>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4" name="Freeform 10">
              <a:extLst>
                <a:ext uri="{FF2B5EF4-FFF2-40B4-BE49-F238E27FC236}">
                  <a16:creationId xmlns:a16="http://schemas.microsoft.com/office/drawing/2014/main" id="{F2A84085-4A05-4AD7-B56E-6E0E19EA1E82}"/>
                </a:ext>
              </a:extLst>
            </p:cNvPr>
            <p:cNvSpPr>
              <a:spLocks noEditPoints="1"/>
            </p:cNvSpPr>
            <p:nvPr userDrawn="1"/>
          </p:nvSpPr>
          <p:spPr bwMode="auto">
            <a:xfrm>
              <a:off x="9947275" y="2049463"/>
              <a:ext cx="273050" cy="273050"/>
            </a:xfrm>
            <a:custGeom>
              <a:avLst/>
              <a:gdLst>
                <a:gd name="T0" fmla="*/ 172 w 172"/>
                <a:gd name="T1" fmla="*/ 172 h 172"/>
                <a:gd name="T2" fmla="*/ 134 w 172"/>
                <a:gd name="T3" fmla="*/ 172 h 172"/>
                <a:gd name="T4" fmla="*/ 118 w 172"/>
                <a:gd name="T5" fmla="*/ 130 h 172"/>
                <a:gd name="T6" fmla="*/ 44 w 172"/>
                <a:gd name="T7" fmla="*/ 130 h 172"/>
                <a:gd name="T8" fmla="*/ 30 w 172"/>
                <a:gd name="T9" fmla="*/ 172 h 172"/>
                <a:gd name="T10" fmla="*/ 0 w 172"/>
                <a:gd name="T11" fmla="*/ 172 h 172"/>
                <a:gd name="T12" fmla="*/ 64 w 172"/>
                <a:gd name="T13" fmla="*/ 0 h 172"/>
                <a:gd name="T14" fmla="*/ 106 w 172"/>
                <a:gd name="T15" fmla="*/ 0 h 172"/>
                <a:gd name="T16" fmla="*/ 172 w 172"/>
                <a:gd name="T17" fmla="*/ 172 h 172"/>
                <a:gd name="T18" fmla="*/ 110 w 172"/>
                <a:gd name="T19" fmla="*/ 106 h 172"/>
                <a:gd name="T20" fmla="*/ 82 w 172"/>
                <a:gd name="T21" fmla="*/ 30 h 172"/>
                <a:gd name="T22" fmla="*/ 54 w 172"/>
                <a:gd name="T23" fmla="*/ 106 h 172"/>
                <a:gd name="T24" fmla="*/ 110 w 172"/>
                <a:gd name="T25" fmla="*/ 10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 h="172">
                  <a:moveTo>
                    <a:pt x="172" y="172"/>
                  </a:moveTo>
                  <a:lnTo>
                    <a:pt x="134" y="172"/>
                  </a:lnTo>
                  <a:lnTo>
                    <a:pt x="118" y="130"/>
                  </a:lnTo>
                  <a:lnTo>
                    <a:pt x="44" y="130"/>
                  </a:lnTo>
                  <a:lnTo>
                    <a:pt x="30" y="172"/>
                  </a:lnTo>
                  <a:lnTo>
                    <a:pt x="0" y="172"/>
                  </a:lnTo>
                  <a:lnTo>
                    <a:pt x="64" y="0"/>
                  </a:lnTo>
                  <a:lnTo>
                    <a:pt x="106" y="0"/>
                  </a:lnTo>
                  <a:lnTo>
                    <a:pt x="172" y="172"/>
                  </a:lnTo>
                  <a:close/>
                  <a:moveTo>
                    <a:pt x="110" y="106"/>
                  </a:moveTo>
                  <a:lnTo>
                    <a:pt x="82" y="30"/>
                  </a:lnTo>
                  <a:lnTo>
                    <a:pt x="54" y="106"/>
                  </a:lnTo>
                  <a:lnTo>
                    <a:pt x="110" y="106"/>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5" name="Freeform 11">
              <a:extLst>
                <a:ext uri="{FF2B5EF4-FFF2-40B4-BE49-F238E27FC236}">
                  <a16:creationId xmlns:a16="http://schemas.microsoft.com/office/drawing/2014/main" id="{5341E92C-904C-49BD-AD6A-5F415A00FE90}"/>
                </a:ext>
              </a:extLst>
            </p:cNvPr>
            <p:cNvSpPr>
              <a:spLocks/>
            </p:cNvSpPr>
            <p:nvPr userDrawn="1"/>
          </p:nvSpPr>
          <p:spPr bwMode="auto">
            <a:xfrm>
              <a:off x="8154988" y="2046288"/>
              <a:ext cx="269875" cy="276225"/>
            </a:xfrm>
            <a:custGeom>
              <a:avLst/>
              <a:gdLst>
                <a:gd name="T0" fmla="*/ 132 w 170"/>
                <a:gd name="T1" fmla="*/ 56 h 174"/>
                <a:gd name="T2" fmla="*/ 170 w 170"/>
                <a:gd name="T3" fmla="*/ 10 h 174"/>
                <a:gd name="T4" fmla="*/ 170 w 170"/>
                <a:gd name="T5" fmla="*/ 10 h 174"/>
                <a:gd name="T6" fmla="*/ 156 w 170"/>
                <a:gd name="T7" fmla="*/ 2 h 174"/>
                <a:gd name="T8" fmla="*/ 142 w 170"/>
                <a:gd name="T9" fmla="*/ 0 h 174"/>
                <a:gd name="T10" fmla="*/ 142 w 170"/>
                <a:gd name="T11" fmla="*/ 0 h 174"/>
                <a:gd name="T12" fmla="*/ 128 w 170"/>
                <a:gd name="T13" fmla="*/ 2 h 174"/>
                <a:gd name="T14" fmla="*/ 116 w 170"/>
                <a:gd name="T15" fmla="*/ 6 h 174"/>
                <a:gd name="T16" fmla="*/ 116 w 170"/>
                <a:gd name="T17" fmla="*/ 6 h 174"/>
                <a:gd name="T18" fmla="*/ 102 w 170"/>
                <a:gd name="T19" fmla="*/ 16 h 174"/>
                <a:gd name="T20" fmla="*/ 88 w 170"/>
                <a:gd name="T21" fmla="*/ 32 h 174"/>
                <a:gd name="T22" fmla="*/ 98 w 170"/>
                <a:gd name="T23" fmla="*/ 4 h 174"/>
                <a:gd name="T24" fmla="*/ 62 w 170"/>
                <a:gd name="T25" fmla="*/ 4 h 174"/>
                <a:gd name="T26" fmla="*/ 0 w 170"/>
                <a:gd name="T27" fmla="*/ 174 h 174"/>
                <a:gd name="T28" fmla="*/ 42 w 170"/>
                <a:gd name="T29" fmla="*/ 174 h 174"/>
                <a:gd name="T30" fmla="*/ 62 w 170"/>
                <a:gd name="T31" fmla="*/ 118 h 174"/>
                <a:gd name="T32" fmla="*/ 62 w 170"/>
                <a:gd name="T33" fmla="*/ 118 h 174"/>
                <a:gd name="T34" fmla="*/ 70 w 170"/>
                <a:gd name="T35" fmla="*/ 98 h 174"/>
                <a:gd name="T36" fmla="*/ 76 w 170"/>
                <a:gd name="T37" fmla="*/ 82 h 174"/>
                <a:gd name="T38" fmla="*/ 84 w 170"/>
                <a:gd name="T39" fmla="*/ 70 h 174"/>
                <a:gd name="T40" fmla="*/ 92 w 170"/>
                <a:gd name="T41" fmla="*/ 62 h 174"/>
                <a:gd name="T42" fmla="*/ 92 w 170"/>
                <a:gd name="T43" fmla="*/ 62 h 174"/>
                <a:gd name="T44" fmla="*/ 98 w 170"/>
                <a:gd name="T45" fmla="*/ 56 h 174"/>
                <a:gd name="T46" fmla="*/ 104 w 170"/>
                <a:gd name="T47" fmla="*/ 54 h 174"/>
                <a:gd name="T48" fmla="*/ 110 w 170"/>
                <a:gd name="T49" fmla="*/ 52 h 174"/>
                <a:gd name="T50" fmla="*/ 116 w 170"/>
                <a:gd name="T51" fmla="*/ 50 h 174"/>
                <a:gd name="T52" fmla="*/ 116 w 170"/>
                <a:gd name="T53" fmla="*/ 50 h 174"/>
                <a:gd name="T54" fmla="*/ 124 w 170"/>
                <a:gd name="T55" fmla="*/ 52 h 174"/>
                <a:gd name="T56" fmla="*/ 132 w 170"/>
                <a:gd name="T57" fmla="*/ 56 h 174"/>
                <a:gd name="T58" fmla="*/ 132 w 170"/>
                <a:gd name="T59" fmla="*/ 5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0" h="174">
                  <a:moveTo>
                    <a:pt x="132" y="56"/>
                  </a:moveTo>
                  <a:lnTo>
                    <a:pt x="170" y="10"/>
                  </a:lnTo>
                  <a:lnTo>
                    <a:pt x="170" y="10"/>
                  </a:lnTo>
                  <a:lnTo>
                    <a:pt x="156" y="2"/>
                  </a:lnTo>
                  <a:lnTo>
                    <a:pt x="142" y="0"/>
                  </a:lnTo>
                  <a:lnTo>
                    <a:pt x="142" y="0"/>
                  </a:lnTo>
                  <a:lnTo>
                    <a:pt x="128" y="2"/>
                  </a:lnTo>
                  <a:lnTo>
                    <a:pt x="116" y="6"/>
                  </a:lnTo>
                  <a:lnTo>
                    <a:pt x="116" y="6"/>
                  </a:lnTo>
                  <a:lnTo>
                    <a:pt x="102" y="16"/>
                  </a:lnTo>
                  <a:lnTo>
                    <a:pt x="88" y="32"/>
                  </a:lnTo>
                  <a:lnTo>
                    <a:pt x="98" y="4"/>
                  </a:lnTo>
                  <a:lnTo>
                    <a:pt x="62" y="4"/>
                  </a:lnTo>
                  <a:lnTo>
                    <a:pt x="0" y="174"/>
                  </a:lnTo>
                  <a:lnTo>
                    <a:pt x="42" y="174"/>
                  </a:lnTo>
                  <a:lnTo>
                    <a:pt x="62" y="118"/>
                  </a:lnTo>
                  <a:lnTo>
                    <a:pt x="62" y="118"/>
                  </a:lnTo>
                  <a:lnTo>
                    <a:pt x="70" y="98"/>
                  </a:lnTo>
                  <a:lnTo>
                    <a:pt x="76" y="82"/>
                  </a:lnTo>
                  <a:lnTo>
                    <a:pt x="84" y="70"/>
                  </a:lnTo>
                  <a:lnTo>
                    <a:pt x="92" y="62"/>
                  </a:lnTo>
                  <a:lnTo>
                    <a:pt x="92" y="62"/>
                  </a:lnTo>
                  <a:lnTo>
                    <a:pt x="98" y="56"/>
                  </a:lnTo>
                  <a:lnTo>
                    <a:pt x="104" y="54"/>
                  </a:lnTo>
                  <a:lnTo>
                    <a:pt x="110" y="52"/>
                  </a:lnTo>
                  <a:lnTo>
                    <a:pt x="116" y="50"/>
                  </a:lnTo>
                  <a:lnTo>
                    <a:pt x="116" y="50"/>
                  </a:lnTo>
                  <a:lnTo>
                    <a:pt x="124" y="52"/>
                  </a:lnTo>
                  <a:lnTo>
                    <a:pt x="132" y="56"/>
                  </a:lnTo>
                  <a:lnTo>
                    <a:pt x="132" y="56"/>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6" name="Freeform 12">
              <a:extLst>
                <a:ext uri="{FF2B5EF4-FFF2-40B4-BE49-F238E27FC236}">
                  <a16:creationId xmlns:a16="http://schemas.microsoft.com/office/drawing/2014/main" id="{D0304935-214E-4EEA-8459-00B15F3D6174}"/>
                </a:ext>
              </a:extLst>
            </p:cNvPr>
            <p:cNvSpPr>
              <a:spLocks noEditPoints="1"/>
            </p:cNvSpPr>
            <p:nvPr userDrawn="1"/>
          </p:nvSpPr>
          <p:spPr bwMode="auto">
            <a:xfrm>
              <a:off x="8326438" y="2046288"/>
              <a:ext cx="263525" cy="282575"/>
            </a:xfrm>
            <a:custGeom>
              <a:avLst/>
              <a:gdLst>
                <a:gd name="T0" fmla="*/ 166 w 166"/>
                <a:gd name="T1" fmla="*/ 2 h 178"/>
                <a:gd name="T2" fmla="*/ 142 w 166"/>
                <a:gd name="T3" fmla="*/ 0 h 178"/>
                <a:gd name="T4" fmla="*/ 124 w 166"/>
                <a:gd name="T5" fmla="*/ 0 h 178"/>
                <a:gd name="T6" fmla="*/ 108 w 166"/>
                <a:gd name="T7" fmla="*/ 2 h 178"/>
                <a:gd name="T8" fmla="*/ 80 w 166"/>
                <a:gd name="T9" fmla="*/ 10 h 178"/>
                <a:gd name="T10" fmla="*/ 68 w 166"/>
                <a:gd name="T11" fmla="*/ 18 h 178"/>
                <a:gd name="T12" fmla="*/ 56 w 166"/>
                <a:gd name="T13" fmla="*/ 26 h 178"/>
                <a:gd name="T14" fmla="*/ 36 w 166"/>
                <a:gd name="T15" fmla="*/ 52 h 178"/>
                <a:gd name="T16" fmla="*/ 96 w 166"/>
                <a:gd name="T17" fmla="*/ 58 h 178"/>
                <a:gd name="T18" fmla="*/ 112 w 166"/>
                <a:gd name="T19" fmla="*/ 44 h 178"/>
                <a:gd name="T20" fmla="*/ 120 w 166"/>
                <a:gd name="T21" fmla="*/ 40 h 178"/>
                <a:gd name="T22" fmla="*/ 132 w 166"/>
                <a:gd name="T23" fmla="*/ 38 h 178"/>
                <a:gd name="T24" fmla="*/ 144 w 166"/>
                <a:gd name="T25" fmla="*/ 44 h 178"/>
                <a:gd name="T26" fmla="*/ 146 w 166"/>
                <a:gd name="T27" fmla="*/ 52 h 178"/>
                <a:gd name="T28" fmla="*/ 144 w 166"/>
                <a:gd name="T29" fmla="*/ 62 h 178"/>
                <a:gd name="T30" fmla="*/ 126 w 166"/>
                <a:gd name="T31" fmla="*/ 68 h 178"/>
                <a:gd name="T32" fmla="*/ 76 w 166"/>
                <a:gd name="T33" fmla="*/ 78 h 178"/>
                <a:gd name="T34" fmla="*/ 46 w 166"/>
                <a:gd name="T35" fmla="*/ 86 h 178"/>
                <a:gd name="T36" fmla="*/ 26 w 166"/>
                <a:gd name="T37" fmla="*/ 96 h 178"/>
                <a:gd name="T38" fmla="*/ 18 w 166"/>
                <a:gd name="T39" fmla="*/ 104 h 178"/>
                <a:gd name="T40" fmla="*/ 8 w 166"/>
                <a:gd name="T41" fmla="*/ 120 h 178"/>
                <a:gd name="T42" fmla="*/ 4 w 166"/>
                <a:gd name="T43" fmla="*/ 128 h 178"/>
                <a:gd name="T44" fmla="*/ 0 w 166"/>
                <a:gd name="T45" fmla="*/ 148 h 178"/>
                <a:gd name="T46" fmla="*/ 6 w 166"/>
                <a:gd name="T47" fmla="*/ 164 h 178"/>
                <a:gd name="T48" fmla="*/ 14 w 166"/>
                <a:gd name="T49" fmla="*/ 170 h 178"/>
                <a:gd name="T50" fmla="*/ 34 w 166"/>
                <a:gd name="T51" fmla="*/ 176 h 178"/>
                <a:gd name="T52" fmla="*/ 48 w 166"/>
                <a:gd name="T53" fmla="*/ 178 h 178"/>
                <a:gd name="T54" fmla="*/ 80 w 166"/>
                <a:gd name="T55" fmla="*/ 174 h 178"/>
                <a:gd name="T56" fmla="*/ 90 w 166"/>
                <a:gd name="T57" fmla="*/ 170 h 178"/>
                <a:gd name="T58" fmla="*/ 114 w 166"/>
                <a:gd name="T59" fmla="*/ 158 h 178"/>
                <a:gd name="T60" fmla="*/ 132 w 166"/>
                <a:gd name="T61" fmla="*/ 174 h 178"/>
                <a:gd name="T62" fmla="*/ 166 w 166"/>
                <a:gd name="T63" fmla="*/ 2 h 178"/>
                <a:gd name="T64" fmla="*/ 126 w 166"/>
                <a:gd name="T65" fmla="*/ 106 h 178"/>
                <a:gd name="T66" fmla="*/ 114 w 166"/>
                <a:gd name="T67" fmla="*/ 126 h 178"/>
                <a:gd name="T68" fmla="*/ 106 w 166"/>
                <a:gd name="T69" fmla="*/ 134 h 178"/>
                <a:gd name="T70" fmla="*/ 94 w 166"/>
                <a:gd name="T71" fmla="*/ 140 h 178"/>
                <a:gd name="T72" fmla="*/ 70 w 166"/>
                <a:gd name="T73" fmla="*/ 146 h 178"/>
                <a:gd name="T74" fmla="*/ 60 w 166"/>
                <a:gd name="T75" fmla="*/ 146 h 178"/>
                <a:gd name="T76" fmla="*/ 54 w 166"/>
                <a:gd name="T77" fmla="*/ 142 h 178"/>
                <a:gd name="T78" fmla="*/ 54 w 166"/>
                <a:gd name="T79" fmla="*/ 128 h 178"/>
                <a:gd name="T80" fmla="*/ 58 w 166"/>
                <a:gd name="T81" fmla="*/ 120 h 178"/>
                <a:gd name="T82" fmla="*/ 64 w 166"/>
                <a:gd name="T83" fmla="*/ 114 h 178"/>
                <a:gd name="T84" fmla="*/ 96 w 166"/>
                <a:gd name="T85" fmla="*/ 104 h 178"/>
                <a:gd name="T86" fmla="*/ 130 w 166"/>
                <a:gd name="T87" fmla="*/ 94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6" h="178">
                  <a:moveTo>
                    <a:pt x="166" y="2"/>
                  </a:moveTo>
                  <a:lnTo>
                    <a:pt x="166" y="2"/>
                  </a:lnTo>
                  <a:lnTo>
                    <a:pt x="152" y="0"/>
                  </a:lnTo>
                  <a:lnTo>
                    <a:pt x="142" y="0"/>
                  </a:lnTo>
                  <a:lnTo>
                    <a:pt x="142" y="0"/>
                  </a:lnTo>
                  <a:lnTo>
                    <a:pt x="124" y="0"/>
                  </a:lnTo>
                  <a:lnTo>
                    <a:pt x="108" y="2"/>
                  </a:lnTo>
                  <a:lnTo>
                    <a:pt x="108" y="2"/>
                  </a:lnTo>
                  <a:lnTo>
                    <a:pt x="94" y="6"/>
                  </a:lnTo>
                  <a:lnTo>
                    <a:pt x="80" y="10"/>
                  </a:lnTo>
                  <a:lnTo>
                    <a:pt x="80" y="10"/>
                  </a:lnTo>
                  <a:lnTo>
                    <a:pt x="68" y="18"/>
                  </a:lnTo>
                  <a:lnTo>
                    <a:pt x="56" y="26"/>
                  </a:lnTo>
                  <a:lnTo>
                    <a:pt x="56" y="26"/>
                  </a:lnTo>
                  <a:lnTo>
                    <a:pt x="46" y="38"/>
                  </a:lnTo>
                  <a:lnTo>
                    <a:pt x="36" y="52"/>
                  </a:lnTo>
                  <a:lnTo>
                    <a:pt x="96" y="58"/>
                  </a:lnTo>
                  <a:lnTo>
                    <a:pt x="96" y="58"/>
                  </a:lnTo>
                  <a:lnTo>
                    <a:pt x="104" y="50"/>
                  </a:lnTo>
                  <a:lnTo>
                    <a:pt x="112" y="44"/>
                  </a:lnTo>
                  <a:lnTo>
                    <a:pt x="112" y="44"/>
                  </a:lnTo>
                  <a:lnTo>
                    <a:pt x="120" y="40"/>
                  </a:lnTo>
                  <a:lnTo>
                    <a:pt x="132" y="38"/>
                  </a:lnTo>
                  <a:lnTo>
                    <a:pt x="132" y="38"/>
                  </a:lnTo>
                  <a:lnTo>
                    <a:pt x="140" y="40"/>
                  </a:lnTo>
                  <a:lnTo>
                    <a:pt x="144" y="44"/>
                  </a:lnTo>
                  <a:lnTo>
                    <a:pt x="144" y="44"/>
                  </a:lnTo>
                  <a:lnTo>
                    <a:pt x="146" y="52"/>
                  </a:lnTo>
                  <a:lnTo>
                    <a:pt x="144" y="62"/>
                  </a:lnTo>
                  <a:lnTo>
                    <a:pt x="144" y="62"/>
                  </a:lnTo>
                  <a:lnTo>
                    <a:pt x="126" y="68"/>
                  </a:lnTo>
                  <a:lnTo>
                    <a:pt x="126" y="68"/>
                  </a:lnTo>
                  <a:lnTo>
                    <a:pt x="76" y="78"/>
                  </a:lnTo>
                  <a:lnTo>
                    <a:pt x="76" y="78"/>
                  </a:lnTo>
                  <a:lnTo>
                    <a:pt x="60" y="82"/>
                  </a:lnTo>
                  <a:lnTo>
                    <a:pt x="46" y="86"/>
                  </a:lnTo>
                  <a:lnTo>
                    <a:pt x="36" y="92"/>
                  </a:lnTo>
                  <a:lnTo>
                    <a:pt x="26" y="96"/>
                  </a:lnTo>
                  <a:lnTo>
                    <a:pt x="26" y="96"/>
                  </a:lnTo>
                  <a:lnTo>
                    <a:pt x="18" y="104"/>
                  </a:lnTo>
                  <a:lnTo>
                    <a:pt x="12" y="112"/>
                  </a:lnTo>
                  <a:lnTo>
                    <a:pt x="8" y="120"/>
                  </a:lnTo>
                  <a:lnTo>
                    <a:pt x="4" y="128"/>
                  </a:lnTo>
                  <a:lnTo>
                    <a:pt x="4" y="128"/>
                  </a:lnTo>
                  <a:lnTo>
                    <a:pt x="0" y="138"/>
                  </a:lnTo>
                  <a:lnTo>
                    <a:pt x="0" y="148"/>
                  </a:lnTo>
                  <a:lnTo>
                    <a:pt x="2" y="156"/>
                  </a:lnTo>
                  <a:lnTo>
                    <a:pt x="6" y="164"/>
                  </a:lnTo>
                  <a:lnTo>
                    <a:pt x="6" y="164"/>
                  </a:lnTo>
                  <a:lnTo>
                    <a:pt x="14" y="170"/>
                  </a:lnTo>
                  <a:lnTo>
                    <a:pt x="22" y="174"/>
                  </a:lnTo>
                  <a:lnTo>
                    <a:pt x="34" y="176"/>
                  </a:lnTo>
                  <a:lnTo>
                    <a:pt x="48" y="178"/>
                  </a:lnTo>
                  <a:lnTo>
                    <a:pt x="48" y="178"/>
                  </a:lnTo>
                  <a:lnTo>
                    <a:pt x="70" y="176"/>
                  </a:lnTo>
                  <a:lnTo>
                    <a:pt x="80" y="174"/>
                  </a:lnTo>
                  <a:lnTo>
                    <a:pt x="90" y="170"/>
                  </a:lnTo>
                  <a:lnTo>
                    <a:pt x="90" y="170"/>
                  </a:lnTo>
                  <a:lnTo>
                    <a:pt x="104" y="164"/>
                  </a:lnTo>
                  <a:lnTo>
                    <a:pt x="114" y="158"/>
                  </a:lnTo>
                  <a:lnTo>
                    <a:pt x="132" y="144"/>
                  </a:lnTo>
                  <a:lnTo>
                    <a:pt x="132" y="174"/>
                  </a:lnTo>
                  <a:lnTo>
                    <a:pt x="166" y="174"/>
                  </a:lnTo>
                  <a:lnTo>
                    <a:pt x="166" y="2"/>
                  </a:lnTo>
                  <a:close/>
                  <a:moveTo>
                    <a:pt x="126" y="106"/>
                  </a:moveTo>
                  <a:lnTo>
                    <a:pt x="126" y="106"/>
                  </a:lnTo>
                  <a:lnTo>
                    <a:pt x="122" y="118"/>
                  </a:lnTo>
                  <a:lnTo>
                    <a:pt x="114" y="126"/>
                  </a:lnTo>
                  <a:lnTo>
                    <a:pt x="114" y="126"/>
                  </a:lnTo>
                  <a:lnTo>
                    <a:pt x="106" y="134"/>
                  </a:lnTo>
                  <a:lnTo>
                    <a:pt x="94" y="140"/>
                  </a:lnTo>
                  <a:lnTo>
                    <a:pt x="94" y="140"/>
                  </a:lnTo>
                  <a:lnTo>
                    <a:pt x="82" y="146"/>
                  </a:lnTo>
                  <a:lnTo>
                    <a:pt x="70" y="146"/>
                  </a:lnTo>
                  <a:lnTo>
                    <a:pt x="70" y="146"/>
                  </a:lnTo>
                  <a:lnTo>
                    <a:pt x="60" y="146"/>
                  </a:lnTo>
                  <a:lnTo>
                    <a:pt x="54" y="142"/>
                  </a:lnTo>
                  <a:lnTo>
                    <a:pt x="54" y="142"/>
                  </a:lnTo>
                  <a:lnTo>
                    <a:pt x="52" y="136"/>
                  </a:lnTo>
                  <a:lnTo>
                    <a:pt x="54" y="128"/>
                  </a:lnTo>
                  <a:lnTo>
                    <a:pt x="54" y="128"/>
                  </a:lnTo>
                  <a:lnTo>
                    <a:pt x="58" y="120"/>
                  </a:lnTo>
                  <a:lnTo>
                    <a:pt x="64" y="114"/>
                  </a:lnTo>
                  <a:lnTo>
                    <a:pt x="64" y="114"/>
                  </a:lnTo>
                  <a:lnTo>
                    <a:pt x="76" y="108"/>
                  </a:lnTo>
                  <a:lnTo>
                    <a:pt x="96" y="104"/>
                  </a:lnTo>
                  <a:lnTo>
                    <a:pt x="96" y="104"/>
                  </a:lnTo>
                  <a:lnTo>
                    <a:pt x="130" y="94"/>
                  </a:lnTo>
                  <a:lnTo>
                    <a:pt x="126" y="106"/>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7" name="Freeform 13">
              <a:extLst>
                <a:ext uri="{FF2B5EF4-FFF2-40B4-BE49-F238E27FC236}">
                  <a16:creationId xmlns:a16="http://schemas.microsoft.com/office/drawing/2014/main" id="{5512FBB9-2B50-469C-930F-91E25D0A7A73}"/>
                </a:ext>
              </a:extLst>
            </p:cNvPr>
            <p:cNvSpPr>
              <a:spLocks noEditPoints="1"/>
            </p:cNvSpPr>
            <p:nvPr userDrawn="1"/>
          </p:nvSpPr>
          <p:spPr bwMode="auto">
            <a:xfrm>
              <a:off x="7872413" y="2043113"/>
              <a:ext cx="330200" cy="282575"/>
            </a:xfrm>
            <a:custGeom>
              <a:avLst/>
              <a:gdLst>
                <a:gd name="T0" fmla="*/ 202 w 208"/>
                <a:gd name="T1" fmla="*/ 30 h 178"/>
                <a:gd name="T2" fmla="*/ 192 w 208"/>
                <a:gd name="T3" fmla="*/ 18 h 178"/>
                <a:gd name="T4" fmla="*/ 178 w 208"/>
                <a:gd name="T5" fmla="*/ 8 h 178"/>
                <a:gd name="T6" fmla="*/ 158 w 208"/>
                <a:gd name="T7" fmla="*/ 2 h 178"/>
                <a:gd name="T8" fmla="*/ 136 w 208"/>
                <a:gd name="T9" fmla="*/ 0 h 178"/>
                <a:gd name="T10" fmla="*/ 92 w 208"/>
                <a:gd name="T11" fmla="*/ 8 h 178"/>
                <a:gd name="T12" fmla="*/ 54 w 208"/>
                <a:gd name="T13" fmla="*/ 26 h 178"/>
                <a:gd name="T14" fmla="*/ 38 w 208"/>
                <a:gd name="T15" fmla="*/ 40 h 178"/>
                <a:gd name="T16" fmla="*/ 14 w 208"/>
                <a:gd name="T17" fmla="*/ 72 h 178"/>
                <a:gd name="T18" fmla="*/ 6 w 208"/>
                <a:gd name="T19" fmla="*/ 90 h 178"/>
                <a:gd name="T20" fmla="*/ 0 w 208"/>
                <a:gd name="T21" fmla="*/ 128 h 178"/>
                <a:gd name="T22" fmla="*/ 4 w 208"/>
                <a:gd name="T23" fmla="*/ 144 h 178"/>
                <a:gd name="T24" fmla="*/ 12 w 208"/>
                <a:gd name="T25" fmla="*/ 158 h 178"/>
                <a:gd name="T26" fmla="*/ 22 w 208"/>
                <a:gd name="T27" fmla="*/ 166 h 178"/>
                <a:gd name="T28" fmla="*/ 52 w 208"/>
                <a:gd name="T29" fmla="*/ 178 h 178"/>
                <a:gd name="T30" fmla="*/ 70 w 208"/>
                <a:gd name="T31" fmla="*/ 178 h 178"/>
                <a:gd name="T32" fmla="*/ 114 w 208"/>
                <a:gd name="T33" fmla="*/ 172 h 178"/>
                <a:gd name="T34" fmla="*/ 152 w 208"/>
                <a:gd name="T35" fmla="*/ 154 h 178"/>
                <a:gd name="T36" fmla="*/ 168 w 208"/>
                <a:gd name="T37" fmla="*/ 140 h 178"/>
                <a:gd name="T38" fmla="*/ 192 w 208"/>
                <a:gd name="T39" fmla="*/ 108 h 178"/>
                <a:gd name="T40" fmla="*/ 202 w 208"/>
                <a:gd name="T41" fmla="*/ 90 h 178"/>
                <a:gd name="T42" fmla="*/ 208 w 208"/>
                <a:gd name="T43" fmla="*/ 58 h 178"/>
                <a:gd name="T44" fmla="*/ 202 w 208"/>
                <a:gd name="T45" fmla="*/ 30 h 178"/>
                <a:gd name="T46" fmla="*/ 154 w 208"/>
                <a:gd name="T47" fmla="*/ 90 h 178"/>
                <a:gd name="T48" fmla="*/ 146 w 208"/>
                <a:gd name="T49" fmla="*/ 102 h 178"/>
                <a:gd name="T50" fmla="*/ 130 w 208"/>
                <a:gd name="T51" fmla="*/ 124 h 178"/>
                <a:gd name="T52" fmla="*/ 122 w 208"/>
                <a:gd name="T53" fmla="*/ 130 h 178"/>
                <a:gd name="T54" fmla="*/ 102 w 208"/>
                <a:gd name="T55" fmla="*/ 140 h 178"/>
                <a:gd name="T56" fmla="*/ 80 w 208"/>
                <a:gd name="T57" fmla="*/ 144 h 178"/>
                <a:gd name="T58" fmla="*/ 72 w 208"/>
                <a:gd name="T59" fmla="*/ 142 h 178"/>
                <a:gd name="T60" fmla="*/ 56 w 208"/>
                <a:gd name="T61" fmla="*/ 136 h 178"/>
                <a:gd name="T62" fmla="*/ 52 w 208"/>
                <a:gd name="T63" fmla="*/ 130 h 178"/>
                <a:gd name="T64" fmla="*/ 50 w 208"/>
                <a:gd name="T65" fmla="*/ 114 h 178"/>
                <a:gd name="T66" fmla="*/ 56 w 208"/>
                <a:gd name="T67" fmla="*/ 90 h 178"/>
                <a:gd name="T68" fmla="*/ 62 w 208"/>
                <a:gd name="T69" fmla="*/ 78 h 178"/>
                <a:gd name="T70" fmla="*/ 78 w 208"/>
                <a:gd name="T71" fmla="*/ 58 h 178"/>
                <a:gd name="T72" fmla="*/ 88 w 208"/>
                <a:gd name="T73" fmla="*/ 50 h 178"/>
                <a:gd name="T74" fmla="*/ 108 w 208"/>
                <a:gd name="T75" fmla="*/ 40 h 178"/>
                <a:gd name="T76" fmla="*/ 130 w 208"/>
                <a:gd name="T77" fmla="*/ 36 h 178"/>
                <a:gd name="T78" fmla="*/ 138 w 208"/>
                <a:gd name="T79" fmla="*/ 38 h 178"/>
                <a:gd name="T80" fmla="*/ 152 w 208"/>
                <a:gd name="T81" fmla="*/ 44 h 178"/>
                <a:gd name="T82" fmla="*/ 158 w 208"/>
                <a:gd name="T83" fmla="*/ 50 h 178"/>
                <a:gd name="T84" fmla="*/ 160 w 208"/>
                <a:gd name="T85" fmla="*/ 66 h 178"/>
                <a:gd name="T86" fmla="*/ 154 w 208"/>
                <a:gd name="T87" fmla="*/ 9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8" h="178">
                  <a:moveTo>
                    <a:pt x="202" y="30"/>
                  </a:moveTo>
                  <a:lnTo>
                    <a:pt x="202" y="30"/>
                  </a:lnTo>
                  <a:lnTo>
                    <a:pt x="198" y="24"/>
                  </a:lnTo>
                  <a:lnTo>
                    <a:pt x="192" y="18"/>
                  </a:lnTo>
                  <a:lnTo>
                    <a:pt x="184" y="12"/>
                  </a:lnTo>
                  <a:lnTo>
                    <a:pt x="178" y="8"/>
                  </a:lnTo>
                  <a:lnTo>
                    <a:pt x="168" y="6"/>
                  </a:lnTo>
                  <a:lnTo>
                    <a:pt x="158" y="2"/>
                  </a:lnTo>
                  <a:lnTo>
                    <a:pt x="136" y="0"/>
                  </a:lnTo>
                  <a:lnTo>
                    <a:pt x="136" y="0"/>
                  </a:lnTo>
                  <a:lnTo>
                    <a:pt x="114" y="2"/>
                  </a:lnTo>
                  <a:lnTo>
                    <a:pt x="92" y="8"/>
                  </a:lnTo>
                  <a:lnTo>
                    <a:pt x="74" y="16"/>
                  </a:lnTo>
                  <a:lnTo>
                    <a:pt x="54" y="26"/>
                  </a:lnTo>
                  <a:lnTo>
                    <a:pt x="54" y="26"/>
                  </a:lnTo>
                  <a:lnTo>
                    <a:pt x="38" y="40"/>
                  </a:lnTo>
                  <a:lnTo>
                    <a:pt x="24" y="54"/>
                  </a:lnTo>
                  <a:lnTo>
                    <a:pt x="14" y="72"/>
                  </a:lnTo>
                  <a:lnTo>
                    <a:pt x="6" y="90"/>
                  </a:lnTo>
                  <a:lnTo>
                    <a:pt x="6" y="90"/>
                  </a:lnTo>
                  <a:lnTo>
                    <a:pt x="0" y="110"/>
                  </a:lnTo>
                  <a:lnTo>
                    <a:pt x="0" y="128"/>
                  </a:lnTo>
                  <a:lnTo>
                    <a:pt x="0" y="136"/>
                  </a:lnTo>
                  <a:lnTo>
                    <a:pt x="4" y="144"/>
                  </a:lnTo>
                  <a:lnTo>
                    <a:pt x="8" y="150"/>
                  </a:lnTo>
                  <a:lnTo>
                    <a:pt x="12" y="158"/>
                  </a:lnTo>
                  <a:lnTo>
                    <a:pt x="12" y="158"/>
                  </a:lnTo>
                  <a:lnTo>
                    <a:pt x="22" y="166"/>
                  </a:lnTo>
                  <a:lnTo>
                    <a:pt x="36" y="174"/>
                  </a:lnTo>
                  <a:lnTo>
                    <a:pt x="52" y="178"/>
                  </a:lnTo>
                  <a:lnTo>
                    <a:pt x="70" y="178"/>
                  </a:lnTo>
                  <a:lnTo>
                    <a:pt x="70" y="178"/>
                  </a:lnTo>
                  <a:lnTo>
                    <a:pt x="92" y="176"/>
                  </a:lnTo>
                  <a:lnTo>
                    <a:pt x="114" y="172"/>
                  </a:lnTo>
                  <a:lnTo>
                    <a:pt x="134" y="164"/>
                  </a:lnTo>
                  <a:lnTo>
                    <a:pt x="152" y="154"/>
                  </a:lnTo>
                  <a:lnTo>
                    <a:pt x="152" y="154"/>
                  </a:lnTo>
                  <a:lnTo>
                    <a:pt x="168" y="140"/>
                  </a:lnTo>
                  <a:lnTo>
                    <a:pt x="182" y="124"/>
                  </a:lnTo>
                  <a:lnTo>
                    <a:pt x="192" y="108"/>
                  </a:lnTo>
                  <a:lnTo>
                    <a:pt x="202" y="90"/>
                  </a:lnTo>
                  <a:lnTo>
                    <a:pt x="202" y="90"/>
                  </a:lnTo>
                  <a:lnTo>
                    <a:pt x="206" y="72"/>
                  </a:lnTo>
                  <a:lnTo>
                    <a:pt x="208" y="58"/>
                  </a:lnTo>
                  <a:lnTo>
                    <a:pt x="206" y="44"/>
                  </a:lnTo>
                  <a:lnTo>
                    <a:pt x="202" y="30"/>
                  </a:lnTo>
                  <a:lnTo>
                    <a:pt x="202" y="30"/>
                  </a:lnTo>
                  <a:close/>
                  <a:moveTo>
                    <a:pt x="154" y="90"/>
                  </a:moveTo>
                  <a:lnTo>
                    <a:pt x="154" y="90"/>
                  </a:lnTo>
                  <a:lnTo>
                    <a:pt x="146" y="102"/>
                  </a:lnTo>
                  <a:lnTo>
                    <a:pt x="138" y="114"/>
                  </a:lnTo>
                  <a:lnTo>
                    <a:pt x="130" y="124"/>
                  </a:lnTo>
                  <a:lnTo>
                    <a:pt x="122" y="130"/>
                  </a:lnTo>
                  <a:lnTo>
                    <a:pt x="122" y="130"/>
                  </a:lnTo>
                  <a:lnTo>
                    <a:pt x="112" y="136"/>
                  </a:lnTo>
                  <a:lnTo>
                    <a:pt x="102" y="140"/>
                  </a:lnTo>
                  <a:lnTo>
                    <a:pt x="92" y="142"/>
                  </a:lnTo>
                  <a:lnTo>
                    <a:pt x="80" y="144"/>
                  </a:lnTo>
                  <a:lnTo>
                    <a:pt x="80" y="144"/>
                  </a:lnTo>
                  <a:lnTo>
                    <a:pt x="72" y="142"/>
                  </a:lnTo>
                  <a:lnTo>
                    <a:pt x="64" y="140"/>
                  </a:lnTo>
                  <a:lnTo>
                    <a:pt x="56" y="136"/>
                  </a:lnTo>
                  <a:lnTo>
                    <a:pt x="52" y="130"/>
                  </a:lnTo>
                  <a:lnTo>
                    <a:pt x="52" y="130"/>
                  </a:lnTo>
                  <a:lnTo>
                    <a:pt x="50" y="124"/>
                  </a:lnTo>
                  <a:lnTo>
                    <a:pt x="50" y="114"/>
                  </a:lnTo>
                  <a:lnTo>
                    <a:pt x="52" y="102"/>
                  </a:lnTo>
                  <a:lnTo>
                    <a:pt x="56" y="90"/>
                  </a:lnTo>
                  <a:lnTo>
                    <a:pt x="56" y="90"/>
                  </a:lnTo>
                  <a:lnTo>
                    <a:pt x="62" y="78"/>
                  </a:lnTo>
                  <a:lnTo>
                    <a:pt x="70" y="66"/>
                  </a:lnTo>
                  <a:lnTo>
                    <a:pt x="78" y="58"/>
                  </a:lnTo>
                  <a:lnTo>
                    <a:pt x="88" y="50"/>
                  </a:lnTo>
                  <a:lnTo>
                    <a:pt x="88" y="50"/>
                  </a:lnTo>
                  <a:lnTo>
                    <a:pt x="98" y="44"/>
                  </a:lnTo>
                  <a:lnTo>
                    <a:pt x="108" y="40"/>
                  </a:lnTo>
                  <a:lnTo>
                    <a:pt x="118" y="38"/>
                  </a:lnTo>
                  <a:lnTo>
                    <a:pt x="130" y="36"/>
                  </a:lnTo>
                  <a:lnTo>
                    <a:pt x="130" y="36"/>
                  </a:lnTo>
                  <a:lnTo>
                    <a:pt x="138" y="38"/>
                  </a:lnTo>
                  <a:lnTo>
                    <a:pt x="146" y="40"/>
                  </a:lnTo>
                  <a:lnTo>
                    <a:pt x="152" y="44"/>
                  </a:lnTo>
                  <a:lnTo>
                    <a:pt x="158" y="50"/>
                  </a:lnTo>
                  <a:lnTo>
                    <a:pt x="158" y="50"/>
                  </a:lnTo>
                  <a:lnTo>
                    <a:pt x="160" y="56"/>
                  </a:lnTo>
                  <a:lnTo>
                    <a:pt x="160" y="66"/>
                  </a:lnTo>
                  <a:lnTo>
                    <a:pt x="158" y="76"/>
                  </a:lnTo>
                  <a:lnTo>
                    <a:pt x="154" y="90"/>
                  </a:lnTo>
                  <a:lnTo>
                    <a:pt x="154" y="90"/>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8" name="Freeform 14">
              <a:extLst>
                <a:ext uri="{FF2B5EF4-FFF2-40B4-BE49-F238E27FC236}">
                  <a16:creationId xmlns:a16="http://schemas.microsoft.com/office/drawing/2014/main" id="{06D91F49-2B5A-47EF-972A-0DC6635E4EA1}"/>
                </a:ext>
              </a:extLst>
            </p:cNvPr>
            <p:cNvSpPr>
              <a:spLocks noEditPoints="1"/>
            </p:cNvSpPr>
            <p:nvPr userDrawn="1"/>
          </p:nvSpPr>
          <p:spPr bwMode="auto">
            <a:xfrm>
              <a:off x="6865938" y="2509838"/>
              <a:ext cx="320675" cy="419100"/>
            </a:xfrm>
            <a:custGeom>
              <a:avLst/>
              <a:gdLst>
                <a:gd name="T0" fmla="*/ 160 w 202"/>
                <a:gd name="T1" fmla="*/ 10 h 264"/>
                <a:gd name="T2" fmla="*/ 178 w 202"/>
                <a:gd name="T3" fmla="*/ 22 h 264"/>
                <a:gd name="T4" fmla="*/ 190 w 202"/>
                <a:gd name="T5" fmla="*/ 40 h 264"/>
                <a:gd name="T6" fmla="*/ 196 w 202"/>
                <a:gd name="T7" fmla="*/ 50 h 264"/>
                <a:gd name="T8" fmla="*/ 200 w 202"/>
                <a:gd name="T9" fmla="*/ 72 h 264"/>
                <a:gd name="T10" fmla="*/ 202 w 202"/>
                <a:gd name="T11" fmla="*/ 84 h 264"/>
                <a:gd name="T12" fmla="*/ 198 w 202"/>
                <a:gd name="T13" fmla="*/ 108 h 264"/>
                <a:gd name="T14" fmla="*/ 190 w 202"/>
                <a:gd name="T15" fmla="*/ 128 h 264"/>
                <a:gd name="T16" fmla="*/ 184 w 202"/>
                <a:gd name="T17" fmla="*/ 136 h 264"/>
                <a:gd name="T18" fmla="*/ 168 w 202"/>
                <a:gd name="T19" fmla="*/ 150 h 264"/>
                <a:gd name="T20" fmla="*/ 158 w 202"/>
                <a:gd name="T21" fmla="*/ 156 h 264"/>
                <a:gd name="T22" fmla="*/ 136 w 202"/>
                <a:gd name="T23" fmla="*/ 164 h 264"/>
                <a:gd name="T24" fmla="*/ 112 w 202"/>
                <a:gd name="T25" fmla="*/ 166 h 264"/>
                <a:gd name="T26" fmla="*/ 66 w 202"/>
                <a:gd name="T27" fmla="*/ 166 h 264"/>
                <a:gd name="T28" fmla="*/ 64 w 202"/>
                <a:gd name="T29" fmla="*/ 170 h 264"/>
                <a:gd name="T30" fmla="*/ 64 w 202"/>
                <a:gd name="T31" fmla="*/ 258 h 264"/>
                <a:gd name="T32" fmla="*/ 62 w 202"/>
                <a:gd name="T33" fmla="*/ 262 h 264"/>
                <a:gd name="T34" fmla="*/ 8 w 202"/>
                <a:gd name="T35" fmla="*/ 264 h 264"/>
                <a:gd name="T36" fmla="*/ 2 w 202"/>
                <a:gd name="T37" fmla="*/ 262 h 264"/>
                <a:gd name="T38" fmla="*/ 0 w 202"/>
                <a:gd name="T39" fmla="*/ 258 h 264"/>
                <a:gd name="T40" fmla="*/ 0 w 202"/>
                <a:gd name="T41" fmla="*/ 6 h 264"/>
                <a:gd name="T42" fmla="*/ 2 w 202"/>
                <a:gd name="T43" fmla="*/ 2 h 264"/>
                <a:gd name="T44" fmla="*/ 114 w 202"/>
                <a:gd name="T45" fmla="*/ 0 h 264"/>
                <a:gd name="T46" fmla="*/ 128 w 202"/>
                <a:gd name="T47" fmla="*/ 0 h 264"/>
                <a:gd name="T48" fmla="*/ 150 w 202"/>
                <a:gd name="T49" fmla="*/ 6 h 264"/>
                <a:gd name="T50" fmla="*/ 160 w 202"/>
                <a:gd name="T51" fmla="*/ 10 h 264"/>
                <a:gd name="T52" fmla="*/ 130 w 202"/>
                <a:gd name="T53" fmla="*/ 108 h 264"/>
                <a:gd name="T54" fmla="*/ 136 w 202"/>
                <a:gd name="T55" fmla="*/ 98 h 264"/>
                <a:gd name="T56" fmla="*/ 140 w 202"/>
                <a:gd name="T57" fmla="*/ 86 h 264"/>
                <a:gd name="T58" fmla="*/ 138 w 202"/>
                <a:gd name="T59" fmla="*/ 78 h 264"/>
                <a:gd name="T60" fmla="*/ 134 w 202"/>
                <a:gd name="T61" fmla="*/ 66 h 264"/>
                <a:gd name="T62" fmla="*/ 130 w 202"/>
                <a:gd name="T63" fmla="*/ 62 h 264"/>
                <a:gd name="T64" fmla="*/ 118 w 202"/>
                <a:gd name="T65" fmla="*/ 56 h 264"/>
                <a:gd name="T66" fmla="*/ 104 w 202"/>
                <a:gd name="T67" fmla="*/ 54 h 264"/>
                <a:gd name="T68" fmla="*/ 66 w 202"/>
                <a:gd name="T69" fmla="*/ 54 h 264"/>
                <a:gd name="T70" fmla="*/ 64 w 202"/>
                <a:gd name="T71" fmla="*/ 56 h 264"/>
                <a:gd name="T72" fmla="*/ 64 w 202"/>
                <a:gd name="T73" fmla="*/ 114 h 264"/>
                <a:gd name="T74" fmla="*/ 66 w 202"/>
                <a:gd name="T75" fmla="*/ 116 h 264"/>
                <a:gd name="T76" fmla="*/ 104 w 202"/>
                <a:gd name="T77" fmla="*/ 116 h 264"/>
                <a:gd name="T78" fmla="*/ 124 w 202"/>
                <a:gd name="T79" fmla="*/ 112 h 264"/>
                <a:gd name="T80" fmla="*/ 130 w 202"/>
                <a:gd name="T81" fmla="*/ 10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 h="264">
                  <a:moveTo>
                    <a:pt x="160" y="10"/>
                  </a:moveTo>
                  <a:lnTo>
                    <a:pt x="160" y="10"/>
                  </a:lnTo>
                  <a:lnTo>
                    <a:pt x="170" y="16"/>
                  </a:lnTo>
                  <a:lnTo>
                    <a:pt x="178" y="22"/>
                  </a:lnTo>
                  <a:lnTo>
                    <a:pt x="184" y="30"/>
                  </a:lnTo>
                  <a:lnTo>
                    <a:pt x="190" y="40"/>
                  </a:lnTo>
                  <a:lnTo>
                    <a:pt x="190" y="40"/>
                  </a:lnTo>
                  <a:lnTo>
                    <a:pt x="196" y="50"/>
                  </a:lnTo>
                  <a:lnTo>
                    <a:pt x="198" y="60"/>
                  </a:lnTo>
                  <a:lnTo>
                    <a:pt x="200" y="72"/>
                  </a:lnTo>
                  <a:lnTo>
                    <a:pt x="202" y="84"/>
                  </a:lnTo>
                  <a:lnTo>
                    <a:pt x="202" y="84"/>
                  </a:lnTo>
                  <a:lnTo>
                    <a:pt x="200" y="96"/>
                  </a:lnTo>
                  <a:lnTo>
                    <a:pt x="198" y="108"/>
                  </a:lnTo>
                  <a:lnTo>
                    <a:pt x="196" y="118"/>
                  </a:lnTo>
                  <a:lnTo>
                    <a:pt x="190" y="128"/>
                  </a:lnTo>
                  <a:lnTo>
                    <a:pt x="190" y="128"/>
                  </a:lnTo>
                  <a:lnTo>
                    <a:pt x="184" y="136"/>
                  </a:lnTo>
                  <a:lnTo>
                    <a:pt x="176" y="144"/>
                  </a:lnTo>
                  <a:lnTo>
                    <a:pt x="168" y="150"/>
                  </a:lnTo>
                  <a:lnTo>
                    <a:pt x="158" y="156"/>
                  </a:lnTo>
                  <a:lnTo>
                    <a:pt x="158" y="156"/>
                  </a:lnTo>
                  <a:lnTo>
                    <a:pt x="148" y="162"/>
                  </a:lnTo>
                  <a:lnTo>
                    <a:pt x="136" y="164"/>
                  </a:lnTo>
                  <a:lnTo>
                    <a:pt x="124" y="166"/>
                  </a:lnTo>
                  <a:lnTo>
                    <a:pt x="112" y="166"/>
                  </a:lnTo>
                  <a:lnTo>
                    <a:pt x="66" y="166"/>
                  </a:lnTo>
                  <a:lnTo>
                    <a:pt x="66" y="166"/>
                  </a:lnTo>
                  <a:lnTo>
                    <a:pt x="64" y="168"/>
                  </a:lnTo>
                  <a:lnTo>
                    <a:pt x="64" y="170"/>
                  </a:lnTo>
                  <a:lnTo>
                    <a:pt x="64" y="258"/>
                  </a:lnTo>
                  <a:lnTo>
                    <a:pt x="64" y="258"/>
                  </a:lnTo>
                  <a:lnTo>
                    <a:pt x="62" y="262"/>
                  </a:lnTo>
                  <a:lnTo>
                    <a:pt x="62" y="262"/>
                  </a:lnTo>
                  <a:lnTo>
                    <a:pt x="56" y="264"/>
                  </a:lnTo>
                  <a:lnTo>
                    <a:pt x="8" y="264"/>
                  </a:lnTo>
                  <a:lnTo>
                    <a:pt x="8" y="264"/>
                  </a:lnTo>
                  <a:lnTo>
                    <a:pt x="2" y="262"/>
                  </a:lnTo>
                  <a:lnTo>
                    <a:pt x="2" y="262"/>
                  </a:lnTo>
                  <a:lnTo>
                    <a:pt x="0" y="258"/>
                  </a:lnTo>
                  <a:lnTo>
                    <a:pt x="0" y="6"/>
                  </a:lnTo>
                  <a:lnTo>
                    <a:pt x="0" y="6"/>
                  </a:lnTo>
                  <a:lnTo>
                    <a:pt x="2" y="2"/>
                  </a:lnTo>
                  <a:lnTo>
                    <a:pt x="2" y="2"/>
                  </a:lnTo>
                  <a:lnTo>
                    <a:pt x="8" y="0"/>
                  </a:lnTo>
                  <a:lnTo>
                    <a:pt x="114" y="0"/>
                  </a:lnTo>
                  <a:lnTo>
                    <a:pt x="114" y="0"/>
                  </a:lnTo>
                  <a:lnTo>
                    <a:pt x="128" y="0"/>
                  </a:lnTo>
                  <a:lnTo>
                    <a:pt x="138" y="2"/>
                  </a:lnTo>
                  <a:lnTo>
                    <a:pt x="150" y="6"/>
                  </a:lnTo>
                  <a:lnTo>
                    <a:pt x="160" y="10"/>
                  </a:lnTo>
                  <a:lnTo>
                    <a:pt x="160" y="10"/>
                  </a:lnTo>
                  <a:close/>
                  <a:moveTo>
                    <a:pt x="130" y="108"/>
                  </a:moveTo>
                  <a:lnTo>
                    <a:pt x="130" y="108"/>
                  </a:lnTo>
                  <a:lnTo>
                    <a:pt x="134" y="104"/>
                  </a:lnTo>
                  <a:lnTo>
                    <a:pt x="136" y="98"/>
                  </a:lnTo>
                  <a:lnTo>
                    <a:pt x="138" y="92"/>
                  </a:lnTo>
                  <a:lnTo>
                    <a:pt x="140" y="86"/>
                  </a:lnTo>
                  <a:lnTo>
                    <a:pt x="140" y="86"/>
                  </a:lnTo>
                  <a:lnTo>
                    <a:pt x="138" y="78"/>
                  </a:lnTo>
                  <a:lnTo>
                    <a:pt x="136" y="72"/>
                  </a:lnTo>
                  <a:lnTo>
                    <a:pt x="134" y="66"/>
                  </a:lnTo>
                  <a:lnTo>
                    <a:pt x="130" y="62"/>
                  </a:lnTo>
                  <a:lnTo>
                    <a:pt x="130" y="62"/>
                  </a:lnTo>
                  <a:lnTo>
                    <a:pt x="124" y="58"/>
                  </a:lnTo>
                  <a:lnTo>
                    <a:pt x="118" y="56"/>
                  </a:lnTo>
                  <a:lnTo>
                    <a:pt x="112" y="54"/>
                  </a:lnTo>
                  <a:lnTo>
                    <a:pt x="104" y="54"/>
                  </a:lnTo>
                  <a:lnTo>
                    <a:pt x="66" y="54"/>
                  </a:lnTo>
                  <a:lnTo>
                    <a:pt x="66" y="54"/>
                  </a:lnTo>
                  <a:lnTo>
                    <a:pt x="64" y="54"/>
                  </a:lnTo>
                  <a:lnTo>
                    <a:pt x="64" y="56"/>
                  </a:lnTo>
                  <a:lnTo>
                    <a:pt x="64" y="114"/>
                  </a:lnTo>
                  <a:lnTo>
                    <a:pt x="64" y="114"/>
                  </a:lnTo>
                  <a:lnTo>
                    <a:pt x="64" y="116"/>
                  </a:lnTo>
                  <a:lnTo>
                    <a:pt x="66" y="116"/>
                  </a:lnTo>
                  <a:lnTo>
                    <a:pt x="104" y="116"/>
                  </a:lnTo>
                  <a:lnTo>
                    <a:pt x="104" y="116"/>
                  </a:lnTo>
                  <a:lnTo>
                    <a:pt x="118" y="114"/>
                  </a:lnTo>
                  <a:lnTo>
                    <a:pt x="124" y="112"/>
                  </a:lnTo>
                  <a:lnTo>
                    <a:pt x="130" y="108"/>
                  </a:lnTo>
                  <a:lnTo>
                    <a:pt x="130" y="108"/>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9" name="Freeform 15">
              <a:extLst>
                <a:ext uri="{FF2B5EF4-FFF2-40B4-BE49-F238E27FC236}">
                  <a16:creationId xmlns:a16="http://schemas.microsoft.com/office/drawing/2014/main" id="{A5F6B47E-EE47-48E8-B815-36351A55A919}"/>
                </a:ext>
              </a:extLst>
            </p:cNvPr>
            <p:cNvSpPr>
              <a:spLocks noEditPoints="1"/>
            </p:cNvSpPr>
            <p:nvPr userDrawn="1"/>
          </p:nvSpPr>
          <p:spPr bwMode="auto">
            <a:xfrm>
              <a:off x="7250113" y="2509838"/>
              <a:ext cx="320675" cy="419100"/>
            </a:xfrm>
            <a:custGeom>
              <a:avLst/>
              <a:gdLst>
                <a:gd name="T0" fmla="*/ 92 w 202"/>
                <a:gd name="T1" fmla="*/ 160 h 264"/>
                <a:gd name="T2" fmla="*/ 90 w 202"/>
                <a:gd name="T3" fmla="*/ 158 h 264"/>
                <a:gd name="T4" fmla="*/ 66 w 202"/>
                <a:gd name="T5" fmla="*/ 158 h 264"/>
                <a:gd name="T6" fmla="*/ 62 w 202"/>
                <a:gd name="T7" fmla="*/ 162 h 264"/>
                <a:gd name="T8" fmla="*/ 62 w 202"/>
                <a:gd name="T9" fmla="*/ 258 h 264"/>
                <a:gd name="T10" fmla="*/ 62 w 202"/>
                <a:gd name="T11" fmla="*/ 262 h 264"/>
                <a:gd name="T12" fmla="*/ 8 w 202"/>
                <a:gd name="T13" fmla="*/ 264 h 264"/>
                <a:gd name="T14" fmla="*/ 2 w 202"/>
                <a:gd name="T15" fmla="*/ 262 h 264"/>
                <a:gd name="T16" fmla="*/ 0 w 202"/>
                <a:gd name="T17" fmla="*/ 258 h 264"/>
                <a:gd name="T18" fmla="*/ 0 w 202"/>
                <a:gd name="T19" fmla="*/ 6 h 264"/>
                <a:gd name="T20" fmla="*/ 2 w 202"/>
                <a:gd name="T21" fmla="*/ 2 h 264"/>
                <a:gd name="T22" fmla="*/ 118 w 202"/>
                <a:gd name="T23" fmla="*/ 0 h 264"/>
                <a:gd name="T24" fmla="*/ 130 w 202"/>
                <a:gd name="T25" fmla="*/ 0 h 264"/>
                <a:gd name="T26" fmla="*/ 152 w 202"/>
                <a:gd name="T27" fmla="*/ 6 h 264"/>
                <a:gd name="T28" fmla="*/ 160 w 202"/>
                <a:gd name="T29" fmla="*/ 10 h 264"/>
                <a:gd name="T30" fmla="*/ 178 w 202"/>
                <a:gd name="T31" fmla="*/ 22 h 264"/>
                <a:gd name="T32" fmla="*/ 190 w 202"/>
                <a:gd name="T33" fmla="*/ 38 h 264"/>
                <a:gd name="T34" fmla="*/ 194 w 202"/>
                <a:gd name="T35" fmla="*/ 48 h 264"/>
                <a:gd name="T36" fmla="*/ 200 w 202"/>
                <a:gd name="T37" fmla="*/ 70 h 264"/>
                <a:gd name="T38" fmla="*/ 200 w 202"/>
                <a:gd name="T39" fmla="*/ 82 h 264"/>
                <a:gd name="T40" fmla="*/ 198 w 202"/>
                <a:gd name="T41" fmla="*/ 106 h 264"/>
                <a:gd name="T42" fmla="*/ 188 w 202"/>
                <a:gd name="T43" fmla="*/ 126 h 264"/>
                <a:gd name="T44" fmla="*/ 182 w 202"/>
                <a:gd name="T45" fmla="*/ 134 h 264"/>
                <a:gd name="T46" fmla="*/ 164 w 202"/>
                <a:gd name="T47" fmla="*/ 148 h 264"/>
                <a:gd name="T48" fmla="*/ 154 w 202"/>
                <a:gd name="T49" fmla="*/ 152 h 264"/>
                <a:gd name="T50" fmla="*/ 152 w 202"/>
                <a:gd name="T51" fmla="*/ 156 h 264"/>
                <a:gd name="T52" fmla="*/ 202 w 202"/>
                <a:gd name="T53" fmla="*/ 260 h 264"/>
                <a:gd name="T54" fmla="*/ 200 w 202"/>
                <a:gd name="T55" fmla="*/ 264 h 264"/>
                <a:gd name="T56" fmla="*/ 144 w 202"/>
                <a:gd name="T57" fmla="*/ 264 h 264"/>
                <a:gd name="T58" fmla="*/ 140 w 202"/>
                <a:gd name="T59" fmla="*/ 264 h 264"/>
                <a:gd name="T60" fmla="*/ 136 w 202"/>
                <a:gd name="T61" fmla="*/ 260 h 264"/>
                <a:gd name="T62" fmla="*/ 62 w 202"/>
                <a:gd name="T63" fmla="*/ 108 h 264"/>
                <a:gd name="T64" fmla="*/ 64 w 202"/>
                <a:gd name="T65" fmla="*/ 110 h 264"/>
                <a:gd name="T66" fmla="*/ 106 w 202"/>
                <a:gd name="T67" fmla="*/ 110 h 264"/>
                <a:gd name="T68" fmla="*/ 120 w 202"/>
                <a:gd name="T69" fmla="*/ 108 h 264"/>
                <a:gd name="T70" fmla="*/ 130 w 202"/>
                <a:gd name="T71" fmla="*/ 104 h 264"/>
                <a:gd name="T72" fmla="*/ 136 w 202"/>
                <a:gd name="T73" fmla="*/ 94 h 264"/>
                <a:gd name="T74" fmla="*/ 138 w 202"/>
                <a:gd name="T75" fmla="*/ 82 h 264"/>
                <a:gd name="T76" fmla="*/ 134 w 202"/>
                <a:gd name="T77" fmla="*/ 66 h 264"/>
                <a:gd name="T78" fmla="*/ 130 w 202"/>
                <a:gd name="T79" fmla="*/ 62 h 264"/>
                <a:gd name="T80" fmla="*/ 106 w 202"/>
                <a:gd name="T81" fmla="*/ 54 h 264"/>
                <a:gd name="T82" fmla="*/ 66 w 202"/>
                <a:gd name="T83" fmla="*/ 54 h 264"/>
                <a:gd name="T84" fmla="*/ 62 w 202"/>
                <a:gd name="T85" fmla="*/ 5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2" h="264">
                  <a:moveTo>
                    <a:pt x="136" y="260"/>
                  </a:moveTo>
                  <a:lnTo>
                    <a:pt x="92" y="160"/>
                  </a:lnTo>
                  <a:lnTo>
                    <a:pt x="92" y="160"/>
                  </a:lnTo>
                  <a:lnTo>
                    <a:pt x="90" y="158"/>
                  </a:lnTo>
                  <a:lnTo>
                    <a:pt x="66" y="158"/>
                  </a:lnTo>
                  <a:lnTo>
                    <a:pt x="66" y="158"/>
                  </a:lnTo>
                  <a:lnTo>
                    <a:pt x="64" y="160"/>
                  </a:lnTo>
                  <a:lnTo>
                    <a:pt x="62" y="162"/>
                  </a:lnTo>
                  <a:lnTo>
                    <a:pt x="62" y="258"/>
                  </a:lnTo>
                  <a:lnTo>
                    <a:pt x="62" y="258"/>
                  </a:lnTo>
                  <a:lnTo>
                    <a:pt x="62" y="262"/>
                  </a:lnTo>
                  <a:lnTo>
                    <a:pt x="62" y="262"/>
                  </a:lnTo>
                  <a:lnTo>
                    <a:pt x="56" y="264"/>
                  </a:lnTo>
                  <a:lnTo>
                    <a:pt x="8" y="264"/>
                  </a:lnTo>
                  <a:lnTo>
                    <a:pt x="8" y="264"/>
                  </a:lnTo>
                  <a:lnTo>
                    <a:pt x="2" y="262"/>
                  </a:lnTo>
                  <a:lnTo>
                    <a:pt x="2" y="262"/>
                  </a:lnTo>
                  <a:lnTo>
                    <a:pt x="0" y="258"/>
                  </a:lnTo>
                  <a:lnTo>
                    <a:pt x="0" y="6"/>
                  </a:lnTo>
                  <a:lnTo>
                    <a:pt x="0" y="6"/>
                  </a:lnTo>
                  <a:lnTo>
                    <a:pt x="2" y="2"/>
                  </a:lnTo>
                  <a:lnTo>
                    <a:pt x="2" y="2"/>
                  </a:lnTo>
                  <a:lnTo>
                    <a:pt x="8" y="0"/>
                  </a:lnTo>
                  <a:lnTo>
                    <a:pt x="118" y="0"/>
                  </a:lnTo>
                  <a:lnTo>
                    <a:pt x="118" y="0"/>
                  </a:lnTo>
                  <a:lnTo>
                    <a:pt x="130" y="0"/>
                  </a:lnTo>
                  <a:lnTo>
                    <a:pt x="140" y="2"/>
                  </a:lnTo>
                  <a:lnTo>
                    <a:pt x="152" y="6"/>
                  </a:lnTo>
                  <a:lnTo>
                    <a:pt x="160" y="10"/>
                  </a:lnTo>
                  <a:lnTo>
                    <a:pt x="160" y="10"/>
                  </a:lnTo>
                  <a:lnTo>
                    <a:pt x="170" y="16"/>
                  </a:lnTo>
                  <a:lnTo>
                    <a:pt x="178" y="22"/>
                  </a:lnTo>
                  <a:lnTo>
                    <a:pt x="184" y="30"/>
                  </a:lnTo>
                  <a:lnTo>
                    <a:pt x="190" y="38"/>
                  </a:lnTo>
                  <a:lnTo>
                    <a:pt x="190" y="38"/>
                  </a:lnTo>
                  <a:lnTo>
                    <a:pt x="194" y="48"/>
                  </a:lnTo>
                  <a:lnTo>
                    <a:pt x="198" y="58"/>
                  </a:lnTo>
                  <a:lnTo>
                    <a:pt x="200" y="70"/>
                  </a:lnTo>
                  <a:lnTo>
                    <a:pt x="200" y="82"/>
                  </a:lnTo>
                  <a:lnTo>
                    <a:pt x="200" y="82"/>
                  </a:lnTo>
                  <a:lnTo>
                    <a:pt x="200" y="94"/>
                  </a:lnTo>
                  <a:lnTo>
                    <a:pt x="198" y="106"/>
                  </a:lnTo>
                  <a:lnTo>
                    <a:pt x="194" y="116"/>
                  </a:lnTo>
                  <a:lnTo>
                    <a:pt x="188" y="126"/>
                  </a:lnTo>
                  <a:lnTo>
                    <a:pt x="188" y="126"/>
                  </a:lnTo>
                  <a:lnTo>
                    <a:pt x="182" y="134"/>
                  </a:lnTo>
                  <a:lnTo>
                    <a:pt x="174" y="142"/>
                  </a:lnTo>
                  <a:lnTo>
                    <a:pt x="164" y="148"/>
                  </a:lnTo>
                  <a:lnTo>
                    <a:pt x="154" y="152"/>
                  </a:lnTo>
                  <a:lnTo>
                    <a:pt x="154" y="152"/>
                  </a:lnTo>
                  <a:lnTo>
                    <a:pt x="152" y="154"/>
                  </a:lnTo>
                  <a:lnTo>
                    <a:pt x="152" y="156"/>
                  </a:lnTo>
                  <a:lnTo>
                    <a:pt x="202" y="256"/>
                  </a:lnTo>
                  <a:lnTo>
                    <a:pt x="202" y="260"/>
                  </a:lnTo>
                  <a:lnTo>
                    <a:pt x="202" y="260"/>
                  </a:lnTo>
                  <a:lnTo>
                    <a:pt x="200" y="264"/>
                  </a:lnTo>
                  <a:lnTo>
                    <a:pt x="196" y="264"/>
                  </a:lnTo>
                  <a:lnTo>
                    <a:pt x="144" y="264"/>
                  </a:lnTo>
                  <a:lnTo>
                    <a:pt x="144" y="264"/>
                  </a:lnTo>
                  <a:lnTo>
                    <a:pt x="140" y="264"/>
                  </a:lnTo>
                  <a:lnTo>
                    <a:pt x="136" y="260"/>
                  </a:lnTo>
                  <a:lnTo>
                    <a:pt x="136" y="260"/>
                  </a:lnTo>
                  <a:close/>
                  <a:moveTo>
                    <a:pt x="62" y="56"/>
                  </a:moveTo>
                  <a:lnTo>
                    <a:pt x="62" y="108"/>
                  </a:lnTo>
                  <a:lnTo>
                    <a:pt x="62" y="108"/>
                  </a:lnTo>
                  <a:lnTo>
                    <a:pt x="64" y="110"/>
                  </a:lnTo>
                  <a:lnTo>
                    <a:pt x="66" y="110"/>
                  </a:lnTo>
                  <a:lnTo>
                    <a:pt x="106" y="110"/>
                  </a:lnTo>
                  <a:lnTo>
                    <a:pt x="106" y="110"/>
                  </a:lnTo>
                  <a:lnTo>
                    <a:pt x="120" y="108"/>
                  </a:lnTo>
                  <a:lnTo>
                    <a:pt x="130" y="104"/>
                  </a:lnTo>
                  <a:lnTo>
                    <a:pt x="130" y="104"/>
                  </a:lnTo>
                  <a:lnTo>
                    <a:pt x="134" y="98"/>
                  </a:lnTo>
                  <a:lnTo>
                    <a:pt x="136" y="94"/>
                  </a:lnTo>
                  <a:lnTo>
                    <a:pt x="138" y="82"/>
                  </a:lnTo>
                  <a:lnTo>
                    <a:pt x="138" y="82"/>
                  </a:lnTo>
                  <a:lnTo>
                    <a:pt x="136" y="70"/>
                  </a:lnTo>
                  <a:lnTo>
                    <a:pt x="134" y="66"/>
                  </a:lnTo>
                  <a:lnTo>
                    <a:pt x="130" y="62"/>
                  </a:lnTo>
                  <a:lnTo>
                    <a:pt x="130" y="62"/>
                  </a:lnTo>
                  <a:lnTo>
                    <a:pt x="120" y="56"/>
                  </a:lnTo>
                  <a:lnTo>
                    <a:pt x="106" y="54"/>
                  </a:lnTo>
                  <a:lnTo>
                    <a:pt x="66" y="54"/>
                  </a:lnTo>
                  <a:lnTo>
                    <a:pt x="66" y="54"/>
                  </a:lnTo>
                  <a:lnTo>
                    <a:pt x="64" y="54"/>
                  </a:lnTo>
                  <a:lnTo>
                    <a:pt x="62" y="56"/>
                  </a:lnTo>
                  <a:lnTo>
                    <a:pt x="62" y="56"/>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0" name="Freeform 16">
              <a:extLst>
                <a:ext uri="{FF2B5EF4-FFF2-40B4-BE49-F238E27FC236}">
                  <a16:creationId xmlns:a16="http://schemas.microsoft.com/office/drawing/2014/main" id="{DF88E225-B5A6-4078-AA6C-A95702A02A64}"/>
                </a:ext>
              </a:extLst>
            </p:cNvPr>
            <p:cNvSpPr>
              <a:spLocks noEditPoints="1"/>
            </p:cNvSpPr>
            <p:nvPr userDrawn="1"/>
          </p:nvSpPr>
          <p:spPr bwMode="auto">
            <a:xfrm>
              <a:off x="7634288" y="2503488"/>
              <a:ext cx="327025" cy="431800"/>
            </a:xfrm>
            <a:custGeom>
              <a:avLst/>
              <a:gdLst>
                <a:gd name="T0" fmla="*/ 50 w 206"/>
                <a:gd name="T1" fmla="*/ 260 h 272"/>
                <a:gd name="T2" fmla="*/ 28 w 206"/>
                <a:gd name="T3" fmla="*/ 246 h 272"/>
                <a:gd name="T4" fmla="*/ 12 w 206"/>
                <a:gd name="T5" fmla="*/ 226 h 272"/>
                <a:gd name="T6" fmla="*/ 8 w 206"/>
                <a:gd name="T7" fmla="*/ 214 h 272"/>
                <a:gd name="T8" fmla="*/ 0 w 206"/>
                <a:gd name="T9" fmla="*/ 188 h 272"/>
                <a:gd name="T10" fmla="*/ 0 w 206"/>
                <a:gd name="T11" fmla="*/ 98 h 272"/>
                <a:gd name="T12" fmla="*/ 0 w 206"/>
                <a:gd name="T13" fmla="*/ 84 h 272"/>
                <a:gd name="T14" fmla="*/ 8 w 206"/>
                <a:gd name="T15" fmla="*/ 58 h 272"/>
                <a:gd name="T16" fmla="*/ 12 w 206"/>
                <a:gd name="T17" fmla="*/ 48 h 272"/>
                <a:gd name="T18" fmla="*/ 28 w 206"/>
                <a:gd name="T19" fmla="*/ 28 h 272"/>
                <a:gd name="T20" fmla="*/ 50 w 206"/>
                <a:gd name="T21" fmla="*/ 12 h 272"/>
                <a:gd name="T22" fmla="*/ 62 w 206"/>
                <a:gd name="T23" fmla="*/ 8 h 272"/>
                <a:gd name="T24" fmla="*/ 88 w 206"/>
                <a:gd name="T25" fmla="*/ 2 h 272"/>
                <a:gd name="T26" fmla="*/ 102 w 206"/>
                <a:gd name="T27" fmla="*/ 0 h 272"/>
                <a:gd name="T28" fmla="*/ 132 w 206"/>
                <a:gd name="T29" fmla="*/ 4 h 272"/>
                <a:gd name="T30" fmla="*/ 158 w 206"/>
                <a:gd name="T31" fmla="*/ 12 h 272"/>
                <a:gd name="T32" fmla="*/ 168 w 206"/>
                <a:gd name="T33" fmla="*/ 20 h 272"/>
                <a:gd name="T34" fmla="*/ 186 w 206"/>
                <a:gd name="T35" fmla="*/ 36 h 272"/>
                <a:gd name="T36" fmla="*/ 194 w 206"/>
                <a:gd name="T37" fmla="*/ 48 h 272"/>
                <a:gd name="T38" fmla="*/ 202 w 206"/>
                <a:gd name="T39" fmla="*/ 72 h 272"/>
                <a:gd name="T40" fmla="*/ 206 w 206"/>
                <a:gd name="T41" fmla="*/ 98 h 272"/>
                <a:gd name="T42" fmla="*/ 206 w 206"/>
                <a:gd name="T43" fmla="*/ 174 h 272"/>
                <a:gd name="T44" fmla="*/ 202 w 206"/>
                <a:gd name="T45" fmla="*/ 202 h 272"/>
                <a:gd name="T46" fmla="*/ 194 w 206"/>
                <a:gd name="T47" fmla="*/ 226 h 272"/>
                <a:gd name="T48" fmla="*/ 186 w 206"/>
                <a:gd name="T49" fmla="*/ 236 h 272"/>
                <a:gd name="T50" fmla="*/ 168 w 206"/>
                <a:gd name="T51" fmla="*/ 254 h 272"/>
                <a:gd name="T52" fmla="*/ 158 w 206"/>
                <a:gd name="T53" fmla="*/ 260 h 272"/>
                <a:gd name="T54" fmla="*/ 132 w 206"/>
                <a:gd name="T55" fmla="*/ 270 h 272"/>
                <a:gd name="T56" fmla="*/ 102 w 206"/>
                <a:gd name="T57" fmla="*/ 272 h 272"/>
                <a:gd name="T58" fmla="*/ 88 w 206"/>
                <a:gd name="T59" fmla="*/ 272 h 272"/>
                <a:gd name="T60" fmla="*/ 62 w 206"/>
                <a:gd name="T61" fmla="*/ 266 h 272"/>
                <a:gd name="T62" fmla="*/ 50 w 206"/>
                <a:gd name="T63" fmla="*/ 260 h 272"/>
                <a:gd name="T64" fmla="*/ 132 w 206"/>
                <a:gd name="T65" fmla="*/ 208 h 272"/>
                <a:gd name="T66" fmla="*/ 140 w 206"/>
                <a:gd name="T67" fmla="*/ 194 h 272"/>
                <a:gd name="T68" fmla="*/ 144 w 206"/>
                <a:gd name="T69" fmla="*/ 176 h 272"/>
                <a:gd name="T70" fmla="*/ 144 w 206"/>
                <a:gd name="T71" fmla="*/ 98 h 272"/>
                <a:gd name="T72" fmla="*/ 140 w 206"/>
                <a:gd name="T73" fmla="*/ 80 h 272"/>
                <a:gd name="T74" fmla="*/ 132 w 206"/>
                <a:gd name="T75" fmla="*/ 66 h 272"/>
                <a:gd name="T76" fmla="*/ 126 w 206"/>
                <a:gd name="T77" fmla="*/ 60 h 272"/>
                <a:gd name="T78" fmla="*/ 112 w 206"/>
                <a:gd name="T79" fmla="*/ 56 h 272"/>
                <a:gd name="T80" fmla="*/ 102 w 206"/>
                <a:gd name="T81" fmla="*/ 54 h 272"/>
                <a:gd name="T82" fmla="*/ 86 w 206"/>
                <a:gd name="T83" fmla="*/ 58 h 272"/>
                <a:gd name="T84" fmla="*/ 74 w 206"/>
                <a:gd name="T85" fmla="*/ 66 h 272"/>
                <a:gd name="T86" fmla="*/ 70 w 206"/>
                <a:gd name="T87" fmla="*/ 72 h 272"/>
                <a:gd name="T88" fmla="*/ 64 w 206"/>
                <a:gd name="T89" fmla="*/ 88 h 272"/>
                <a:gd name="T90" fmla="*/ 62 w 206"/>
                <a:gd name="T91" fmla="*/ 176 h 272"/>
                <a:gd name="T92" fmla="*/ 64 w 206"/>
                <a:gd name="T93" fmla="*/ 186 h 272"/>
                <a:gd name="T94" fmla="*/ 70 w 206"/>
                <a:gd name="T95" fmla="*/ 200 h 272"/>
                <a:gd name="T96" fmla="*/ 74 w 206"/>
                <a:gd name="T97" fmla="*/ 208 h 272"/>
                <a:gd name="T98" fmla="*/ 86 w 206"/>
                <a:gd name="T99" fmla="*/ 216 h 272"/>
                <a:gd name="T100" fmla="*/ 102 w 206"/>
                <a:gd name="T101" fmla="*/ 218 h 272"/>
                <a:gd name="T102" fmla="*/ 112 w 206"/>
                <a:gd name="T103" fmla="*/ 218 h 272"/>
                <a:gd name="T104" fmla="*/ 126 w 206"/>
                <a:gd name="T105" fmla="*/ 212 h 272"/>
                <a:gd name="T106" fmla="*/ 132 w 206"/>
                <a:gd name="T107" fmla="*/ 20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 h="272">
                  <a:moveTo>
                    <a:pt x="50" y="260"/>
                  </a:moveTo>
                  <a:lnTo>
                    <a:pt x="50" y="260"/>
                  </a:lnTo>
                  <a:lnTo>
                    <a:pt x="38" y="254"/>
                  </a:lnTo>
                  <a:lnTo>
                    <a:pt x="28" y="246"/>
                  </a:lnTo>
                  <a:lnTo>
                    <a:pt x="20" y="236"/>
                  </a:lnTo>
                  <a:lnTo>
                    <a:pt x="12" y="226"/>
                  </a:lnTo>
                  <a:lnTo>
                    <a:pt x="12" y="226"/>
                  </a:lnTo>
                  <a:lnTo>
                    <a:pt x="8" y="214"/>
                  </a:lnTo>
                  <a:lnTo>
                    <a:pt x="4" y="202"/>
                  </a:lnTo>
                  <a:lnTo>
                    <a:pt x="0" y="188"/>
                  </a:lnTo>
                  <a:lnTo>
                    <a:pt x="0" y="174"/>
                  </a:lnTo>
                  <a:lnTo>
                    <a:pt x="0" y="98"/>
                  </a:lnTo>
                  <a:lnTo>
                    <a:pt x="0" y="98"/>
                  </a:lnTo>
                  <a:lnTo>
                    <a:pt x="0" y="84"/>
                  </a:lnTo>
                  <a:lnTo>
                    <a:pt x="4" y="72"/>
                  </a:lnTo>
                  <a:lnTo>
                    <a:pt x="8" y="58"/>
                  </a:lnTo>
                  <a:lnTo>
                    <a:pt x="12" y="48"/>
                  </a:lnTo>
                  <a:lnTo>
                    <a:pt x="12" y="48"/>
                  </a:lnTo>
                  <a:lnTo>
                    <a:pt x="20" y="36"/>
                  </a:lnTo>
                  <a:lnTo>
                    <a:pt x="28" y="28"/>
                  </a:lnTo>
                  <a:lnTo>
                    <a:pt x="38" y="20"/>
                  </a:lnTo>
                  <a:lnTo>
                    <a:pt x="50" y="12"/>
                  </a:lnTo>
                  <a:lnTo>
                    <a:pt x="50" y="12"/>
                  </a:lnTo>
                  <a:lnTo>
                    <a:pt x="62" y="8"/>
                  </a:lnTo>
                  <a:lnTo>
                    <a:pt x="74" y="4"/>
                  </a:lnTo>
                  <a:lnTo>
                    <a:pt x="88" y="2"/>
                  </a:lnTo>
                  <a:lnTo>
                    <a:pt x="102" y="0"/>
                  </a:lnTo>
                  <a:lnTo>
                    <a:pt x="102" y="0"/>
                  </a:lnTo>
                  <a:lnTo>
                    <a:pt x="118" y="2"/>
                  </a:lnTo>
                  <a:lnTo>
                    <a:pt x="132" y="4"/>
                  </a:lnTo>
                  <a:lnTo>
                    <a:pt x="144" y="8"/>
                  </a:lnTo>
                  <a:lnTo>
                    <a:pt x="158" y="12"/>
                  </a:lnTo>
                  <a:lnTo>
                    <a:pt x="158" y="12"/>
                  </a:lnTo>
                  <a:lnTo>
                    <a:pt x="168" y="20"/>
                  </a:lnTo>
                  <a:lnTo>
                    <a:pt x="178" y="28"/>
                  </a:lnTo>
                  <a:lnTo>
                    <a:pt x="186" y="36"/>
                  </a:lnTo>
                  <a:lnTo>
                    <a:pt x="194" y="48"/>
                  </a:lnTo>
                  <a:lnTo>
                    <a:pt x="194" y="48"/>
                  </a:lnTo>
                  <a:lnTo>
                    <a:pt x="198" y="58"/>
                  </a:lnTo>
                  <a:lnTo>
                    <a:pt x="202" y="72"/>
                  </a:lnTo>
                  <a:lnTo>
                    <a:pt x="206" y="84"/>
                  </a:lnTo>
                  <a:lnTo>
                    <a:pt x="206" y="98"/>
                  </a:lnTo>
                  <a:lnTo>
                    <a:pt x="206" y="174"/>
                  </a:lnTo>
                  <a:lnTo>
                    <a:pt x="206" y="174"/>
                  </a:lnTo>
                  <a:lnTo>
                    <a:pt x="206" y="188"/>
                  </a:lnTo>
                  <a:lnTo>
                    <a:pt x="202" y="202"/>
                  </a:lnTo>
                  <a:lnTo>
                    <a:pt x="198" y="214"/>
                  </a:lnTo>
                  <a:lnTo>
                    <a:pt x="194" y="226"/>
                  </a:lnTo>
                  <a:lnTo>
                    <a:pt x="194" y="226"/>
                  </a:lnTo>
                  <a:lnTo>
                    <a:pt x="186" y="236"/>
                  </a:lnTo>
                  <a:lnTo>
                    <a:pt x="178" y="246"/>
                  </a:lnTo>
                  <a:lnTo>
                    <a:pt x="168" y="254"/>
                  </a:lnTo>
                  <a:lnTo>
                    <a:pt x="158" y="260"/>
                  </a:lnTo>
                  <a:lnTo>
                    <a:pt x="158" y="260"/>
                  </a:lnTo>
                  <a:lnTo>
                    <a:pt x="144" y="266"/>
                  </a:lnTo>
                  <a:lnTo>
                    <a:pt x="132" y="270"/>
                  </a:lnTo>
                  <a:lnTo>
                    <a:pt x="118" y="272"/>
                  </a:lnTo>
                  <a:lnTo>
                    <a:pt x="102" y="272"/>
                  </a:lnTo>
                  <a:lnTo>
                    <a:pt x="102" y="272"/>
                  </a:lnTo>
                  <a:lnTo>
                    <a:pt x="88" y="272"/>
                  </a:lnTo>
                  <a:lnTo>
                    <a:pt x="74" y="270"/>
                  </a:lnTo>
                  <a:lnTo>
                    <a:pt x="62" y="266"/>
                  </a:lnTo>
                  <a:lnTo>
                    <a:pt x="50" y="260"/>
                  </a:lnTo>
                  <a:lnTo>
                    <a:pt x="50" y="260"/>
                  </a:lnTo>
                  <a:close/>
                  <a:moveTo>
                    <a:pt x="132" y="208"/>
                  </a:moveTo>
                  <a:lnTo>
                    <a:pt x="132" y="208"/>
                  </a:lnTo>
                  <a:lnTo>
                    <a:pt x="138" y="200"/>
                  </a:lnTo>
                  <a:lnTo>
                    <a:pt x="140" y="194"/>
                  </a:lnTo>
                  <a:lnTo>
                    <a:pt x="142" y="186"/>
                  </a:lnTo>
                  <a:lnTo>
                    <a:pt x="144" y="176"/>
                  </a:lnTo>
                  <a:lnTo>
                    <a:pt x="144" y="98"/>
                  </a:lnTo>
                  <a:lnTo>
                    <a:pt x="144" y="98"/>
                  </a:lnTo>
                  <a:lnTo>
                    <a:pt x="142" y="88"/>
                  </a:lnTo>
                  <a:lnTo>
                    <a:pt x="140" y="80"/>
                  </a:lnTo>
                  <a:lnTo>
                    <a:pt x="138" y="72"/>
                  </a:lnTo>
                  <a:lnTo>
                    <a:pt x="132" y="66"/>
                  </a:lnTo>
                  <a:lnTo>
                    <a:pt x="132" y="66"/>
                  </a:lnTo>
                  <a:lnTo>
                    <a:pt x="126" y="60"/>
                  </a:lnTo>
                  <a:lnTo>
                    <a:pt x="120" y="58"/>
                  </a:lnTo>
                  <a:lnTo>
                    <a:pt x="112" y="56"/>
                  </a:lnTo>
                  <a:lnTo>
                    <a:pt x="102" y="54"/>
                  </a:lnTo>
                  <a:lnTo>
                    <a:pt x="102" y="54"/>
                  </a:lnTo>
                  <a:lnTo>
                    <a:pt x="94" y="56"/>
                  </a:lnTo>
                  <a:lnTo>
                    <a:pt x="86" y="58"/>
                  </a:lnTo>
                  <a:lnTo>
                    <a:pt x="80" y="60"/>
                  </a:lnTo>
                  <a:lnTo>
                    <a:pt x="74" y="66"/>
                  </a:lnTo>
                  <a:lnTo>
                    <a:pt x="74" y="66"/>
                  </a:lnTo>
                  <a:lnTo>
                    <a:pt x="70" y="72"/>
                  </a:lnTo>
                  <a:lnTo>
                    <a:pt x="66" y="80"/>
                  </a:lnTo>
                  <a:lnTo>
                    <a:pt x="64" y="88"/>
                  </a:lnTo>
                  <a:lnTo>
                    <a:pt x="62" y="98"/>
                  </a:lnTo>
                  <a:lnTo>
                    <a:pt x="62" y="176"/>
                  </a:lnTo>
                  <a:lnTo>
                    <a:pt x="62" y="176"/>
                  </a:lnTo>
                  <a:lnTo>
                    <a:pt x="64" y="186"/>
                  </a:lnTo>
                  <a:lnTo>
                    <a:pt x="66" y="194"/>
                  </a:lnTo>
                  <a:lnTo>
                    <a:pt x="70" y="200"/>
                  </a:lnTo>
                  <a:lnTo>
                    <a:pt x="74" y="208"/>
                  </a:lnTo>
                  <a:lnTo>
                    <a:pt x="74" y="208"/>
                  </a:lnTo>
                  <a:lnTo>
                    <a:pt x="80" y="212"/>
                  </a:lnTo>
                  <a:lnTo>
                    <a:pt x="86" y="216"/>
                  </a:lnTo>
                  <a:lnTo>
                    <a:pt x="94" y="218"/>
                  </a:lnTo>
                  <a:lnTo>
                    <a:pt x="102" y="218"/>
                  </a:lnTo>
                  <a:lnTo>
                    <a:pt x="102" y="218"/>
                  </a:lnTo>
                  <a:lnTo>
                    <a:pt x="112" y="218"/>
                  </a:lnTo>
                  <a:lnTo>
                    <a:pt x="120" y="216"/>
                  </a:lnTo>
                  <a:lnTo>
                    <a:pt x="126" y="212"/>
                  </a:lnTo>
                  <a:lnTo>
                    <a:pt x="132" y="208"/>
                  </a:lnTo>
                  <a:lnTo>
                    <a:pt x="132" y="208"/>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1" name="Freeform 17">
              <a:extLst>
                <a:ext uri="{FF2B5EF4-FFF2-40B4-BE49-F238E27FC236}">
                  <a16:creationId xmlns:a16="http://schemas.microsoft.com/office/drawing/2014/main" id="{6E9A0B1F-331C-4572-8BAB-300C5A675CC8}"/>
                </a:ext>
              </a:extLst>
            </p:cNvPr>
            <p:cNvSpPr>
              <a:spLocks/>
            </p:cNvSpPr>
            <p:nvPr userDrawn="1"/>
          </p:nvSpPr>
          <p:spPr bwMode="auto">
            <a:xfrm>
              <a:off x="8034338" y="2509838"/>
              <a:ext cx="298450" cy="419100"/>
            </a:xfrm>
            <a:custGeom>
              <a:avLst/>
              <a:gdLst>
                <a:gd name="T0" fmla="*/ 186 w 188"/>
                <a:gd name="T1" fmla="*/ 52 h 264"/>
                <a:gd name="T2" fmla="*/ 186 w 188"/>
                <a:gd name="T3" fmla="*/ 52 h 264"/>
                <a:gd name="T4" fmla="*/ 182 w 188"/>
                <a:gd name="T5" fmla="*/ 54 h 264"/>
                <a:gd name="T6" fmla="*/ 66 w 188"/>
                <a:gd name="T7" fmla="*/ 54 h 264"/>
                <a:gd name="T8" fmla="*/ 66 w 188"/>
                <a:gd name="T9" fmla="*/ 54 h 264"/>
                <a:gd name="T10" fmla="*/ 64 w 188"/>
                <a:gd name="T11" fmla="*/ 54 h 264"/>
                <a:gd name="T12" fmla="*/ 64 w 188"/>
                <a:gd name="T13" fmla="*/ 56 h 264"/>
                <a:gd name="T14" fmla="*/ 64 w 188"/>
                <a:gd name="T15" fmla="*/ 100 h 264"/>
                <a:gd name="T16" fmla="*/ 64 w 188"/>
                <a:gd name="T17" fmla="*/ 100 h 264"/>
                <a:gd name="T18" fmla="*/ 64 w 188"/>
                <a:gd name="T19" fmla="*/ 102 h 264"/>
                <a:gd name="T20" fmla="*/ 66 w 188"/>
                <a:gd name="T21" fmla="*/ 104 h 264"/>
                <a:gd name="T22" fmla="*/ 140 w 188"/>
                <a:gd name="T23" fmla="*/ 104 h 264"/>
                <a:gd name="T24" fmla="*/ 140 w 188"/>
                <a:gd name="T25" fmla="*/ 104 h 264"/>
                <a:gd name="T26" fmla="*/ 144 w 188"/>
                <a:gd name="T27" fmla="*/ 106 h 264"/>
                <a:gd name="T28" fmla="*/ 144 w 188"/>
                <a:gd name="T29" fmla="*/ 106 h 264"/>
                <a:gd name="T30" fmla="*/ 146 w 188"/>
                <a:gd name="T31" fmla="*/ 110 h 264"/>
                <a:gd name="T32" fmla="*/ 146 w 188"/>
                <a:gd name="T33" fmla="*/ 150 h 264"/>
                <a:gd name="T34" fmla="*/ 146 w 188"/>
                <a:gd name="T35" fmla="*/ 150 h 264"/>
                <a:gd name="T36" fmla="*/ 144 w 188"/>
                <a:gd name="T37" fmla="*/ 156 h 264"/>
                <a:gd name="T38" fmla="*/ 144 w 188"/>
                <a:gd name="T39" fmla="*/ 156 h 264"/>
                <a:gd name="T40" fmla="*/ 140 w 188"/>
                <a:gd name="T41" fmla="*/ 156 h 264"/>
                <a:gd name="T42" fmla="*/ 66 w 188"/>
                <a:gd name="T43" fmla="*/ 156 h 264"/>
                <a:gd name="T44" fmla="*/ 66 w 188"/>
                <a:gd name="T45" fmla="*/ 156 h 264"/>
                <a:gd name="T46" fmla="*/ 64 w 188"/>
                <a:gd name="T47" fmla="*/ 158 h 264"/>
                <a:gd name="T48" fmla="*/ 64 w 188"/>
                <a:gd name="T49" fmla="*/ 160 h 264"/>
                <a:gd name="T50" fmla="*/ 64 w 188"/>
                <a:gd name="T51" fmla="*/ 258 h 264"/>
                <a:gd name="T52" fmla="*/ 64 w 188"/>
                <a:gd name="T53" fmla="*/ 258 h 264"/>
                <a:gd name="T54" fmla="*/ 62 w 188"/>
                <a:gd name="T55" fmla="*/ 262 h 264"/>
                <a:gd name="T56" fmla="*/ 62 w 188"/>
                <a:gd name="T57" fmla="*/ 262 h 264"/>
                <a:gd name="T58" fmla="*/ 56 w 188"/>
                <a:gd name="T59" fmla="*/ 264 h 264"/>
                <a:gd name="T60" fmla="*/ 8 w 188"/>
                <a:gd name="T61" fmla="*/ 264 h 264"/>
                <a:gd name="T62" fmla="*/ 8 w 188"/>
                <a:gd name="T63" fmla="*/ 264 h 264"/>
                <a:gd name="T64" fmla="*/ 2 w 188"/>
                <a:gd name="T65" fmla="*/ 262 h 264"/>
                <a:gd name="T66" fmla="*/ 2 w 188"/>
                <a:gd name="T67" fmla="*/ 262 h 264"/>
                <a:gd name="T68" fmla="*/ 0 w 188"/>
                <a:gd name="T69" fmla="*/ 258 h 264"/>
                <a:gd name="T70" fmla="*/ 0 w 188"/>
                <a:gd name="T71" fmla="*/ 6 h 264"/>
                <a:gd name="T72" fmla="*/ 0 w 188"/>
                <a:gd name="T73" fmla="*/ 6 h 264"/>
                <a:gd name="T74" fmla="*/ 2 w 188"/>
                <a:gd name="T75" fmla="*/ 2 h 264"/>
                <a:gd name="T76" fmla="*/ 2 w 188"/>
                <a:gd name="T77" fmla="*/ 2 h 264"/>
                <a:gd name="T78" fmla="*/ 8 w 188"/>
                <a:gd name="T79" fmla="*/ 0 h 264"/>
                <a:gd name="T80" fmla="*/ 182 w 188"/>
                <a:gd name="T81" fmla="*/ 0 h 264"/>
                <a:gd name="T82" fmla="*/ 182 w 188"/>
                <a:gd name="T83" fmla="*/ 0 h 264"/>
                <a:gd name="T84" fmla="*/ 186 w 188"/>
                <a:gd name="T85" fmla="*/ 2 h 264"/>
                <a:gd name="T86" fmla="*/ 186 w 188"/>
                <a:gd name="T87" fmla="*/ 2 h 264"/>
                <a:gd name="T88" fmla="*/ 188 w 188"/>
                <a:gd name="T89" fmla="*/ 6 h 264"/>
                <a:gd name="T90" fmla="*/ 188 w 188"/>
                <a:gd name="T91" fmla="*/ 46 h 264"/>
                <a:gd name="T92" fmla="*/ 188 w 188"/>
                <a:gd name="T93" fmla="*/ 46 h 264"/>
                <a:gd name="T94" fmla="*/ 186 w 188"/>
                <a:gd name="T95" fmla="*/ 52 h 264"/>
                <a:gd name="T96" fmla="*/ 186 w 188"/>
                <a:gd name="T97" fmla="*/ 5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8" h="264">
                  <a:moveTo>
                    <a:pt x="186" y="52"/>
                  </a:moveTo>
                  <a:lnTo>
                    <a:pt x="186" y="52"/>
                  </a:lnTo>
                  <a:lnTo>
                    <a:pt x="182" y="54"/>
                  </a:lnTo>
                  <a:lnTo>
                    <a:pt x="66" y="54"/>
                  </a:lnTo>
                  <a:lnTo>
                    <a:pt x="66" y="54"/>
                  </a:lnTo>
                  <a:lnTo>
                    <a:pt x="64" y="54"/>
                  </a:lnTo>
                  <a:lnTo>
                    <a:pt x="64" y="56"/>
                  </a:lnTo>
                  <a:lnTo>
                    <a:pt x="64" y="100"/>
                  </a:lnTo>
                  <a:lnTo>
                    <a:pt x="64" y="100"/>
                  </a:lnTo>
                  <a:lnTo>
                    <a:pt x="64" y="102"/>
                  </a:lnTo>
                  <a:lnTo>
                    <a:pt x="66" y="104"/>
                  </a:lnTo>
                  <a:lnTo>
                    <a:pt x="140" y="104"/>
                  </a:lnTo>
                  <a:lnTo>
                    <a:pt x="140" y="104"/>
                  </a:lnTo>
                  <a:lnTo>
                    <a:pt x="144" y="106"/>
                  </a:lnTo>
                  <a:lnTo>
                    <a:pt x="144" y="106"/>
                  </a:lnTo>
                  <a:lnTo>
                    <a:pt x="146" y="110"/>
                  </a:lnTo>
                  <a:lnTo>
                    <a:pt x="146" y="150"/>
                  </a:lnTo>
                  <a:lnTo>
                    <a:pt x="146" y="150"/>
                  </a:lnTo>
                  <a:lnTo>
                    <a:pt x="144" y="156"/>
                  </a:lnTo>
                  <a:lnTo>
                    <a:pt x="144" y="156"/>
                  </a:lnTo>
                  <a:lnTo>
                    <a:pt x="140" y="156"/>
                  </a:lnTo>
                  <a:lnTo>
                    <a:pt x="66" y="156"/>
                  </a:lnTo>
                  <a:lnTo>
                    <a:pt x="66" y="156"/>
                  </a:lnTo>
                  <a:lnTo>
                    <a:pt x="64" y="158"/>
                  </a:lnTo>
                  <a:lnTo>
                    <a:pt x="64" y="160"/>
                  </a:lnTo>
                  <a:lnTo>
                    <a:pt x="64" y="258"/>
                  </a:lnTo>
                  <a:lnTo>
                    <a:pt x="64" y="258"/>
                  </a:lnTo>
                  <a:lnTo>
                    <a:pt x="62" y="262"/>
                  </a:lnTo>
                  <a:lnTo>
                    <a:pt x="62" y="262"/>
                  </a:lnTo>
                  <a:lnTo>
                    <a:pt x="56" y="264"/>
                  </a:lnTo>
                  <a:lnTo>
                    <a:pt x="8" y="264"/>
                  </a:lnTo>
                  <a:lnTo>
                    <a:pt x="8" y="264"/>
                  </a:lnTo>
                  <a:lnTo>
                    <a:pt x="2" y="262"/>
                  </a:lnTo>
                  <a:lnTo>
                    <a:pt x="2" y="262"/>
                  </a:lnTo>
                  <a:lnTo>
                    <a:pt x="0" y="258"/>
                  </a:lnTo>
                  <a:lnTo>
                    <a:pt x="0" y="6"/>
                  </a:lnTo>
                  <a:lnTo>
                    <a:pt x="0" y="6"/>
                  </a:lnTo>
                  <a:lnTo>
                    <a:pt x="2" y="2"/>
                  </a:lnTo>
                  <a:lnTo>
                    <a:pt x="2" y="2"/>
                  </a:lnTo>
                  <a:lnTo>
                    <a:pt x="8" y="0"/>
                  </a:lnTo>
                  <a:lnTo>
                    <a:pt x="182" y="0"/>
                  </a:lnTo>
                  <a:lnTo>
                    <a:pt x="182" y="0"/>
                  </a:lnTo>
                  <a:lnTo>
                    <a:pt x="186" y="2"/>
                  </a:lnTo>
                  <a:lnTo>
                    <a:pt x="186" y="2"/>
                  </a:lnTo>
                  <a:lnTo>
                    <a:pt x="188" y="6"/>
                  </a:lnTo>
                  <a:lnTo>
                    <a:pt x="188" y="46"/>
                  </a:lnTo>
                  <a:lnTo>
                    <a:pt x="188" y="46"/>
                  </a:lnTo>
                  <a:lnTo>
                    <a:pt x="186" y="52"/>
                  </a:lnTo>
                  <a:lnTo>
                    <a:pt x="186" y="5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2" name="Freeform 18">
              <a:extLst>
                <a:ext uri="{FF2B5EF4-FFF2-40B4-BE49-F238E27FC236}">
                  <a16:creationId xmlns:a16="http://schemas.microsoft.com/office/drawing/2014/main" id="{437907BB-E989-4E79-A12B-2D9806D75C7F}"/>
                </a:ext>
              </a:extLst>
            </p:cNvPr>
            <p:cNvSpPr>
              <a:spLocks/>
            </p:cNvSpPr>
            <p:nvPr userDrawn="1"/>
          </p:nvSpPr>
          <p:spPr bwMode="auto">
            <a:xfrm>
              <a:off x="8396288" y="2509838"/>
              <a:ext cx="298450" cy="419100"/>
            </a:xfrm>
            <a:custGeom>
              <a:avLst/>
              <a:gdLst>
                <a:gd name="T0" fmla="*/ 186 w 188"/>
                <a:gd name="T1" fmla="*/ 52 h 264"/>
                <a:gd name="T2" fmla="*/ 186 w 188"/>
                <a:gd name="T3" fmla="*/ 52 h 264"/>
                <a:gd name="T4" fmla="*/ 180 w 188"/>
                <a:gd name="T5" fmla="*/ 54 h 264"/>
                <a:gd name="T6" fmla="*/ 64 w 188"/>
                <a:gd name="T7" fmla="*/ 54 h 264"/>
                <a:gd name="T8" fmla="*/ 64 w 188"/>
                <a:gd name="T9" fmla="*/ 54 h 264"/>
                <a:gd name="T10" fmla="*/ 62 w 188"/>
                <a:gd name="T11" fmla="*/ 54 h 264"/>
                <a:gd name="T12" fmla="*/ 62 w 188"/>
                <a:gd name="T13" fmla="*/ 56 h 264"/>
                <a:gd name="T14" fmla="*/ 62 w 188"/>
                <a:gd name="T15" fmla="*/ 100 h 264"/>
                <a:gd name="T16" fmla="*/ 62 w 188"/>
                <a:gd name="T17" fmla="*/ 100 h 264"/>
                <a:gd name="T18" fmla="*/ 62 w 188"/>
                <a:gd name="T19" fmla="*/ 102 h 264"/>
                <a:gd name="T20" fmla="*/ 64 w 188"/>
                <a:gd name="T21" fmla="*/ 104 h 264"/>
                <a:gd name="T22" fmla="*/ 138 w 188"/>
                <a:gd name="T23" fmla="*/ 104 h 264"/>
                <a:gd name="T24" fmla="*/ 138 w 188"/>
                <a:gd name="T25" fmla="*/ 104 h 264"/>
                <a:gd name="T26" fmla="*/ 142 w 188"/>
                <a:gd name="T27" fmla="*/ 106 h 264"/>
                <a:gd name="T28" fmla="*/ 142 w 188"/>
                <a:gd name="T29" fmla="*/ 106 h 264"/>
                <a:gd name="T30" fmla="*/ 144 w 188"/>
                <a:gd name="T31" fmla="*/ 110 h 264"/>
                <a:gd name="T32" fmla="*/ 144 w 188"/>
                <a:gd name="T33" fmla="*/ 150 h 264"/>
                <a:gd name="T34" fmla="*/ 144 w 188"/>
                <a:gd name="T35" fmla="*/ 150 h 264"/>
                <a:gd name="T36" fmla="*/ 142 w 188"/>
                <a:gd name="T37" fmla="*/ 156 h 264"/>
                <a:gd name="T38" fmla="*/ 142 w 188"/>
                <a:gd name="T39" fmla="*/ 156 h 264"/>
                <a:gd name="T40" fmla="*/ 138 w 188"/>
                <a:gd name="T41" fmla="*/ 156 h 264"/>
                <a:gd name="T42" fmla="*/ 64 w 188"/>
                <a:gd name="T43" fmla="*/ 156 h 264"/>
                <a:gd name="T44" fmla="*/ 64 w 188"/>
                <a:gd name="T45" fmla="*/ 156 h 264"/>
                <a:gd name="T46" fmla="*/ 62 w 188"/>
                <a:gd name="T47" fmla="*/ 158 h 264"/>
                <a:gd name="T48" fmla="*/ 62 w 188"/>
                <a:gd name="T49" fmla="*/ 160 h 264"/>
                <a:gd name="T50" fmla="*/ 62 w 188"/>
                <a:gd name="T51" fmla="*/ 208 h 264"/>
                <a:gd name="T52" fmla="*/ 62 w 188"/>
                <a:gd name="T53" fmla="*/ 208 h 264"/>
                <a:gd name="T54" fmla="*/ 62 w 188"/>
                <a:gd name="T55" fmla="*/ 210 h 264"/>
                <a:gd name="T56" fmla="*/ 64 w 188"/>
                <a:gd name="T57" fmla="*/ 210 h 264"/>
                <a:gd name="T58" fmla="*/ 180 w 188"/>
                <a:gd name="T59" fmla="*/ 210 h 264"/>
                <a:gd name="T60" fmla="*/ 180 w 188"/>
                <a:gd name="T61" fmla="*/ 210 h 264"/>
                <a:gd name="T62" fmla="*/ 186 w 188"/>
                <a:gd name="T63" fmla="*/ 212 h 264"/>
                <a:gd name="T64" fmla="*/ 186 w 188"/>
                <a:gd name="T65" fmla="*/ 212 h 264"/>
                <a:gd name="T66" fmla="*/ 188 w 188"/>
                <a:gd name="T67" fmla="*/ 218 h 264"/>
                <a:gd name="T68" fmla="*/ 188 w 188"/>
                <a:gd name="T69" fmla="*/ 258 h 264"/>
                <a:gd name="T70" fmla="*/ 188 w 188"/>
                <a:gd name="T71" fmla="*/ 258 h 264"/>
                <a:gd name="T72" fmla="*/ 186 w 188"/>
                <a:gd name="T73" fmla="*/ 262 h 264"/>
                <a:gd name="T74" fmla="*/ 186 w 188"/>
                <a:gd name="T75" fmla="*/ 262 h 264"/>
                <a:gd name="T76" fmla="*/ 180 w 188"/>
                <a:gd name="T77" fmla="*/ 264 h 264"/>
                <a:gd name="T78" fmla="*/ 6 w 188"/>
                <a:gd name="T79" fmla="*/ 264 h 264"/>
                <a:gd name="T80" fmla="*/ 6 w 188"/>
                <a:gd name="T81" fmla="*/ 264 h 264"/>
                <a:gd name="T82" fmla="*/ 2 w 188"/>
                <a:gd name="T83" fmla="*/ 262 h 264"/>
                <a:gd name="T84" fmla="*/ 2 w 188"/>
                <a:gd name="T85" fmla="*/ 262 h 264"/>
                <a:gd name="T86" fmla="*/ 0 w 188"/>
                <a:gd name="T87" fmla="*/ 258 h 264"/>
                <a:gd name="T88" fmla="*/ 0 w 188"/>
                <a:gd name="T89" fmla="*/ 6 h 264"/>
                <a:gd name="T90" fmla="*/ 0 w 188"/>
                <a:gd name="T91" fmla="*/ 6 h 264"/>
                <a:gd name="T92" fmla="*/ 2 w 188"/>
                <a:gd name="T93" fmla="*/ 2 h 264"/>
                <a:gd name="T94" fmla="*/ 2 w 188"/>
                <a:gd name="T95" fmla="*/ 2 h 264"/>
                <a:gd name="T96" fmla="*/ 6 w 188"/>
                <a:gd name="T97" fmla="*/ 0 h 264"/>
                <a:gd name="T98" fmla="*/ 180 w 188"/>
                <a:gd name="T99" fmla="*/ 0 h 264"/>
                <a:gd name="T100" fmla="*/ 180 w 188"/>
                <a:gd name="T101" fmla="*/ 0 h 264"/>
                <a:gd name="T102" fmla="*/ 186 w 188"/>
                <a:gd name="T103" fmla="*/ 2 h 264"/>
                <a:gd name="T104" fmla="*/ 186 w 188"/>
                <a:gd name="T105" fmla="*/ 2 h 264"/>
                <a:gd name="T106" fmla="*/ 188 w 188"/>
                <a:gd name="T107" fmla="*/ 6 h 264"/>
                <a:gd name="T108" fmla="*/ 188 w 188"/>
                <a:gd name="T109" fmla="*/ 46 h 264"/>
                <a:gd name="T110" fmla="*/ 188 w 188"/>
                <a:gd name="T111" fmla="*/ 46 h 264"/>
                <a:gd name="T112" fmla="*/ 186 w 188"/>
                <a:gd name="T113" fmla="*/ 52 h 264"/>
                <a:gd name="T114" fmla="*/ 186 w 188"/>
                <a:gd name="T115" fmla="*/ 5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8" h="264">
                  <a:moveTo>
                    <a:pt x="186" y="52"/>
                  </a:moveTo>
                  <a:lnTo>
                    <a:pt x="186" y="52"/>
                  </a:lnTo>
                  <a:lnTo>
                    <a:pt x="180" y="54"/>
                  </a:lnTo>
                  <a:lnTo>
                    <a:pt x="64" y="54"/>
                  </a:lnTo>
                  <a:lnTo>
                    <a:pt x="64" y="54"/>
                  </a:lnTo>
                  <a:lnTo>
                    <a:pt x="62" y="54"/>
                  </a:lnTo>
                  <a:lnTo>
                    <a:pt x="62" y="56"/>
                  </a:lnTo>
                  <a:lnTo>
                    <a:pt x="62" y="100"/>
                  </a:lnTo>
                  <a:lnTo>
                    <a:pt x="62" y="100"/>
                  </a:lnTo>
                  <a:lnTo>
                    <a:pt x="62" y="102"/>
                  </a:lnTo>
                  <a:lnTo>
                    <a:pt x="64" y="104"/>
                  </a:lnTo>
                  <a:lnTo>
                    <a:pt x="138" y="104"/>
                  </a:lnTo>
                  <a:lnTo>
                    <a:pt x="138" y="104"/>
                  </a:lnTo>
                  <a:lnTo>
                    <a:pt x="142" y="106"/>
                  </a:lnTo>
                  <a:lnTo>
                    <a:pt x="142" y="106"/>
                  </a:lnTo>
                  <a:lnTo>
                    <a:pt x="144" y="110"/>
                  </a:lnTo>
                  <a:lnTo>
                    <a:pt x="144" y="150"/>
                  </a:lnTo>
                  <a:lnTo>
                    <a:pt x="144" y="150"/>
                  </a:lnTo>
                  <a:lnTo>
                    <a:pt x="142" y="156"/>
                  </a:lnTo>
                  <a:lnTo>
                    <a:pt x="142" y="156"/>
                  </a:lnTo>
                  <a:lnTo>
                    <a:pt x="138" y="156"/>
                  </a:lnTo>
                  <a:lnTo>
                    <a:pt x="64" y="156"/>
                  </a:lnTo>
                  <a:lnTo>
                    <a:pt x="64" y="156"/>
                  </a:lnTo>
                  <a:lnTo>
                    <a:pt x="62" y="158"/>
                  </a:lnTo>
                  <a:lnTo>
                    <a:pt x="62" y="160"/>
                  </a:lnTo>
                  <a:lnTo>
                    <a:pt x="62" y="208"/>
                  </a:lnTo>
                  <a:lnTo>
                    <a:pt x="62" y="208"/>
                  </a:lnTo>
                  <a:lnTo>
                    <a:pt x="62" y="210"/>
                  </a:lnTo>
                  <a:lnTo>
                    <a:pt x="64" y="210"/>
                  </a:lnTo>
                  <a:lnTo>
                    <a:pt x="180" y="210"/>
                  </a:lnTo>
                  <a:lnTo>
                    <a:pt x="180" y="210"/>
                  </a:lnTo>
                  <a:lnTo>
                    <a:pt x="186" y="212"/>
                  </a:lnTo>
                  <a:lnTo>
                    <a:pt x="186" y="212"/>
                  </a:lnTo>
                  <a:lnTo>
                    <a:pt x="188" y="218"/>
                  </a:lnTo>
                  <a:lnTo>
                    <a:pt x="188" y="258"/>
                  </a:lnTo>
                  <a:lnTo>
                    <a:pt x="188" y="258"/>
                  </a:lnTo>
                  <a:lnTo>
                    <a:pt x="186" y="262"/>
                  </a:lnTo>
                  <a:lnTo>
                    <a:pt x="186" y="262"/>
                  </a:lnTo>
                  <a:lnTo>
                    <a:pt x="180" y="264"/>
                  </a:lnTo>
                  <a:lnTo>
                    <a:pt x="6" y="264"/>
                  </a:lnTo>
                  <a:lnTo>
                    <a:pt x="6" y="264"/>
                  </a:lnTo>
                  <a:lnTo>
                    <a:pt x="2" y="262"/>
                  </a:lnTo>
                  <a:lnTo>
                    <a:pt x="2" y="262"/>
                  </a:lnTo>
                  <a:lnTo>
                    <a:pt x="0" y="258"/>
                  </a:lnTo>
                  <a:lnTo>
                    <a:pt x="0" y="6"/>
                  </a:lnTo>
                  <a:lnTo>
                    <a:pt x="0" y="6"/>
                  </a:lnTo>
                  <a:lnTo>
                    <a:pt x="2" y="2"/>
                  </a:lnTo>
                  <a:lnTo>
                    <a:pt x="2" y="2"/>
                  </a:lnTo>
                  <a:lnTo>
                    <a:pt x="6" y="0"/>
                  </a:lnTo>
                  <a:lnTo>
                    <a:pt x="180" y="0"/>
                  </a:lnTo>
                  <a:lnTo>
                    <a:pt x="180" y="0"/>
                  </a:lnTo>
                  <a:lnTo>
                    <a:pt x="186" y="2"/>
                  </a:lnTo>
                  <a:lnTo>
                    <a:pt x="186" y="2"/>
                  </a:lnTo>
                  <a:lnTo>
                    <a:pt x="188" y="6"/>
                  </a:lnTo>
                  <a:lnTo>
                    <a:pt x="188" y="46"/>
                  </a:lnTo>
                  <a:lnTo>
                    <a:pt x="188" y="46"/>
                  </a:lnTo>
                  <a:lnTo>
                    <a:pt x="186" y="52"/>
                  </a:lnTo>
                  <a:lnTo>
                    <a:pt x="186" y="5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3" name="Freeform 19">
              <a:extLst>
                <a:ext uri="{FF2B5EF4-FFF2-40B4-BE49-F238E27FC236}">
                  <a16:creationId xmlns:a16="http://schemas.microsoft.com/office/drawing/2014/main" id="{CE8BD615-57CE-460F-BDDA-3806575E286C}"/>
                </a:ext>
              </a:extLst>
            </p:cNvPr>
            <p:cNvSpPr>
              <a:spLocks/>
            </p:cNvSpPr>
            <p:nvPr userDrawn="1"/>
          </p:nvSpPr>
          <p:spPr bwMode="auto">
            <a:xfrm>
              <a:off x="8755063" y="2503488"/>
              <a:ext cx="319087" cy="431800"/>
            </a:xfrm>
            <a:custGeom>
              <a:avLst/>
              <a:gdLst>
                <a:gd name="T0" fmla="*/ 36 w 201"/>
                <a:gd name="T1" fmla="*/ 256 h 272"/>
                <a:gd name="T2" fmla="*/ 12 w 201"/>
                <a:gd name="T3" fmla="*/ 232 h 272"/>
                <a:gd name="T4" fmla="*/ 2 w 201"/>
                <a:gd name="T5" fmla="*/ 212 h 272"/>
                <a:gd name="T6" fmla="*/ 0 w 201"/>
                <a:gd name="T7" fmla="*/ 184 h 272"/>
                <a:gd name="T8" fmla="*/ 2 w 201"/>
                <a:gd name="T9" fmla="*/ 180 h 272"/>
                <a:gd name="T10" fmla="*/ 54 w 201"/>
                <a:gd name="T11" fmla="*/ 178 h 272"/>
                <a:gd name="T12" fmla="*/ 62 w 201"/>
                <a:gd name="T13" fmla="*/ 182 h 272"/>
                <a:gd name="T14" fmla="*/ 62 w 201"/>
                <a:gd name="T15" fmla="*/ 192 h 272"/>
                <a:gd name="T16" fmla="*/ 74 w 201"/>
                <a:gd name="T17" fmla="*/ 208 h 272"/>
                <a:gd name="T18" fmla="*/ 88 w 201"/>
                <a:gd name="T19" fmla="*/ 216 h 272"/>
                <a:gd name="T20" fmla="*/ 104 w 201"/>
                <a:gd name="T21" fmla="*/ 218 h 272"/>
                <a:gd name="T22" fmla="*/ 130 w 201"/>
                <a:gd name="T23" fmla="*/ 210 h 272"/>
                <a:gd name="T24" fmla="*/ 138 w 201"/>
                <a:gd name="T25" fmla="*/ 194 h 272"/>
                <a:gd name="T26" fmla="*/ 136 w 201"/>
                <a:gd name="T27" fmla="*/ 184 h 272"/>
                <a:gd name="T28" fmla="*/ 128 w 201"/>
                <a:gd name="T29" fmla="*/ 178 h 272"/>
                <a:gd name="T30" fmla="*/ 86 w 201"/>
                <a:gd name="T31" fmla="*/ 162 h 272"/>
                <a:gd name="T32" fmla="*/ 44 w 201"/>
                <a:gd name="T33" fmla="*/ 144 h 272"/>
                <a:gd name="T34" fmla="*/ 14 w 201"/>
                <a:gd name="T35" fmla="*/ 118 h 272"/>
                <a:gd name="T36" fmla="*/ 4 w 201"/>
                <a:gd name="T37" fmla="*/ 100 h 272"/>
                <a:gd name="T38" fmla="*/ 0 w 201"/>
                <a:gd name="T39" fmla="*/ 78 h 272"/>
                <a:gd name="T40" fmla="*/ 8 w 201"/>
                <a:gd name="T41" fmla="*/ 46 h 272"/>
                <a:gd name="T42" fmla="*/ 20 w 201"/>
                <a:gd name="T43" fmla="*/ 28 h 272"/>
                <a:gd name="T44" fmla="*/ 46 w 201"/>
                <a:gd name="T45" fmla="*/ 10 h 272"/>
                <a:gd name="T46" fmla="*/ 70 w 201"/>
                <a:gd name="T47" fmla="*/ 2 h 272"/>
                <a:gd name="T48" fmla="*/ 96 w 201"/>
                <a:gd name="T49" fmla="*/ 0 h 272"/>
                <a:gd name="T50" fmla="*/ 136 w 201"/>
                <a:gd name="T51" fmla="*/ 6 h 272"/>
                <a:gd name="T52" fmla="*/ 160 w 201"/>
                <a:gd name="T53" fmla="*/ 18 h 272"/>
                <a:gd name="T54" fmla="*/ 186 w 201"/>
                <a:gd name="T55" fmla="*/ 42 h 272"/>
                <a:gd name="T56" fmla="*/ 197 w 201"/>
                <a:gd name="T57" fmla="*/ 62 h 272"/>
                <a:gd name="T58" fmla="*/ 199 w 201"/>
                <a:gd name="T59" fmla="*/ 88 h 272"/>
                <a:gd name="T60" fmla="*/ 197 w 201"/>
                <a:gd name="T61" fmla="*/ 94 h 272"/>
                <a:gd name="T62" fmla="*/ 144 w 201"/>
                <a:gd name="T63" fmla="*/ 96 h 272"/>
                <a:gd name="T64" fmla="*/ 136 w 201"/>
                <a:gd name="T65" fmla="*/ 92 h 272"/>
                <a:gd name="T66" fmla="*/ 136 w 201"/>
                <a:gd name="T67" fmla="*/ 82 h 272"/>
                <a:gd name="T68" fmla="*/ 126 w 201"/>
                <a:gd name="T69" fmla="*/ 64 h 272"/>
                <a:gd name="T70" fmla="*/ 112 w 201"/>
                <a:gd name="T71" fmla="*/ 56 h 272"/>
                <a:gd name="T72" fmla="*/ 94 w 201"/>
                <a:gd name="T73" fmla="*/ 54 h 272"/>
                <a:gd name="T74" fmla="*/ 70 w 201"/>
                <a:gd name="T75" fmla="*/ 60 h 272"/>
                <a:gd name="T76" fmla="*/ 62 w 201"/>
                <a:gd name="T77" fmla="*/ 78 h 272"/>
                <a:gd name="T78" fmla="*/ 68 w 201"/>
                <a:gd name="T79" fmla="*/ 92 h 272"/>
                <a:gd name="T80" fmla="*/ 84 w 201"/>
                <a:gd name="T81" fmla="*/ 102 h 272"/>
                <a:gd name="T82" fmla="*/ 160 w 201"/>
                <a:gd name="T83" fmla="*/ 130 h 272"/>
                <a:gd name="T84" fmla="*/ 188 w 201"/>
                <a:gd name="T85" fmla="*/ 152 h 272"/>
                <a:gd name="T86" fmla="*/ 199 w 201"/>
                <a:gd name="T87" fmla="*/ 170 h 272"/>
                <a:gd name="T88" fmla="*/ 201 w 201"/>
                <a:gd name="T89" fmla="*/ 192 h 272"/>
                <a:gd name="T90" fmla="*/ 195 w 201"/>
                <a:gd name="T91" fmla="*/ 224 h 272"/>
                <a:gd name="T92" fmla="*/ 180 w 201"/>
                <a:gd name="T93" fmla="*/ 242 h 272"/>
                <a:gd name="T94" fmla="*/ 152 w 201"/>
                <a:gd name="T95" fmla="*/ 262 h 272"/>
                <a:gd name="T96" fmla="*/ 128 w 201"/>
                <a:gd name="T97" fmla="*/ 268 h 272"/>
                <a:gd name="T98" fmla="*/ 100 w 201"/>
                <a:gd name="T99" fmla="*/ 272 h 272"/>
                <a:gd name="T100" fmla="*/ 60 w 201"/>
                <a:gd name="T101" fmla="*/ 26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1" h="272">
                  <a:moveTo>
                    <a:pt x="48" y="262"/>
                  </a:moveTo>
                  <a:lnTo>
                    <a:pt x="48" y="262"/>
                  </a:lnTo>
                  <a:lnTo>
                    <a:pt x="36" y="256"/>
                  </a:lnTo>
                  <a:lnTo>
                    <a:pt x="26" y="250"/>
                  </a:lnTo>
                  <a:lnTo>
                    <a:pt x="18" y="242"/>
                  </a:lnTo>
                  <a:lnTo>
                    <a:pt x="12" y="232"/>
                  </a:lnTo>
                  <a:lnTo>
                    <a:pt x="12" y="232"/>
                  </a:lnTo>
                  <a:lnTo>
                    <a:pt x="6" y="222"/>
                  </a:lnTo>
                  <a:lnTo>
                    <a:pt x="2" y="212"/>
                  </a:lnTo>
                  <a:lnTo>
                    <a:pt x="0" y="202"/>
                  </a:lnTo>
                  <a:lnTo>
                    <a:pt x="0" y="190"/>
                  </a:lnTo>
                  <a:lnTo>
                    <a:pt x="0" y="184"/>
                  </a:lnTo>
                  <a:lnTo>
                    <a:pt x="0" y="184"/>
                  </a:lnTo>
                  <a:lnTo>
                    <a:pt x="2" y="180"/>
                  </a:lnTo>
                  <a:lnTo>
                    <a:pt x="2" y="180"/>
                  </a:lnTo>
                  <a:lnTo>
                    <a:pt x="6" y="178"/>
                  </a:lnTo>
                  <a:lnTo>
                    <a:pt x="54" y="178"/>
                  </a:lnTo>
                  <a:lnTo>
                    <a:pt x="54" y="178"/>
                  </a:lnTo>
                  <a:lnTo>
                    <a:pt x="60" y="178"/>
                  </a:lnTo>
                  <a:lnTo>
                    <a:pt x="60" y="178"/>
                  </a:lnTo>
                  <a:lnTo>
                    <a:pt x="62" y="182"/>
                  </a:lnTo>
                  <a:lnTo>
                    <a:pt x="62" y="186"/>
                  </a:lnTo>
                  <a:lnTo>
                    <a:pt x="62" y="186"/>
                  </a:lnTo>
                  <a:lnTo>
                    <a:pt x="62" y="192"/>
                  </a:lnTo>
                  <a:lnTo>
                    <a:pt x="64" y="198"/>
                  </a:lnTo>
                  <a:lnTo>
                    <a:pt x="68" y="204"/>
                  </a:lnTo>
                  <a:lnTo>
                    <a:pt x="74" y="208"/>
                  </a:lnTo>
                  <a:lnTo>
                    <a:pt x="74" y="208"/>
                  </a:lnTo>
                  <a:lnTo>
                    <a:pt x="80" y="212"/>
                  </a:lnTo>
                  <a:lnTo>
                    <a:pt x="88" y="216"/>
                  </a:lnTo>
                  <a:lnTo>
                    <a:pt x="96" y="218"/>
                  </a:lnTo>
                  <a:lnTo>
                    <a:pt x="104" y="218"/>
                  </a:lnTo>
                  <a:lnTo>
                    <a:pt x="104" y="218"/>
                  </a:lnTo>
                  <a:lnTo>
                    <a:pt x="120" y="216"/>
                  </a:lnTo>
                  <a:lnTo>
                    <a:pt x="126" y="214"/>
                  </a:lnTo>
                  <a:lnTo>
                    <a:pt x="130" y="210"/>
                  </a:lnTo>
                  <a:lnTo>
                    <a:pt x="130" y="210"/>
                  </a:lnTo>
                  <a:lnTo>
                    <a:pt x="136" y="202"/>
                  </a:lnTo>
                  <a:lnTo>
                    <a:pt x="138" y="194"/>
                  </a:lnTo>
                  <a:lnTo>
                    <a:pt x="138" y="194"/>
                  </a:lnTo>
                  <a:lnTo>
                    <a:pt x="136" y="188"/>
                  </a:lnTo>
                  <a:lnTo>
                    <a:pt x="136" y="184"/>
                  </a:lnTo>
                  <a:lnTo>
                    <a:pt x="132" y="180"/>
                  </a:lnTo>
                  <a:lnTo>
                    <a:pt x="128" y="178"/>
                  </a:lnTo>
                  <a:lnTo>
                    <a:pt x="128" y="178"/>
                  </a:lnTo>
                  <a:lnTo>
                    <a:pt x="116" y="172"/>
                  </a:lnTo>
                  <a:lnTo>
                    <a:pt x="96" y="164"/>
                  </a:lnTo>
                  <a:lnTo>
                    <a:pt x="86" y="162"/>
                  </a:lnTo>
                  <a:lnTo>
                    <a:pt x="86" y="162"/>
                  </a:lnTo>
                  <a:lnTo>
                    <a:pt x="64" y="154"/>
                  </a:lnTo>
                  <a:lnTo>
                    <a:pt x="44" y="144"/>
                  </a:lnTo>
                  <a:lnTo>
                    <a:pt x="44" y="144"/>
                  </a:lnTo>
                  <a:lnTo>
                    <a:pt x="28" y="134"/>
                  </a:lnTo>
                  <a:lnTo>
                    <a:pt x="14" y="118"/>
                  </a:lnTo>
                  <a:lnTo>
                    <a:pt x="14" y="118"/>
                  </a:lnTo>
                  <a:lnTo>
                    <a:pt x="8" y="110"/>
                  </a:lnTo>
                  <a:lnTo>
                    <a:pt x="4" y="100"/>
                  </a:lnTo>
                  <a:lnTo>
                    <a:pt x="2" y="90"/>
                  </a:lnTo>
                  <a:lnTo>
                    <a:pt x="0" y="78"/>
                  </a:lnTo>
                  <a:lnTo>
                    <a:pt x="0" y="78"/>
                  </a:lnTo>
                  <a:lnTo>
                    <a:pt x="2" y="66"/>
                  </a:lnTo>
                  <a:lnTo>
                    <a:pt x="4" y="56"/>
                  </a:lnTo>
                  <a:lnTo>
                    <a:pt x="8" y="46"/>
                  </a:lnTo>
                  <a:lnTo>
                    <a:pt x="12" y="38"/>
                  </a:lnTo>
                  <a:lnTo>
                    <a:pt x="12" y="38"/>
                  </a:lnTo>
                  <a:lnTo>
                    <a:pt x="20" y="28"/>
                  </a:lnTo>
                  <a:lnTo>
                    <a:pt x="28" y="22"/>
                  </a:lnTo>
                  <a:lnTo>
                    <a:pt x="36" y="16"/>
                  </a:lnTo>
                  <a:lnTo>
                    <a:pt x="46" y="10"/>
                  </a:lnTo>
                  <a:lnTo>
                    <a:pt x="46" y="10"/>
                  </a:lnTo>
                  <a:lnTo>
                    <a:pt x="58" y="6"/>
                  </a:lnTo>
                  <a:lnTo>
                    <a:pt x="70" y="2"/>
                  </a:lnTo>
                  <a:lnTo>
                    <a:pt x="82" y="2"/>
                  </a:lnTo>
                  <a:lnTo>
                    <a:pt x="96" y="0"/>
                  </a:lnTo>
                  <a:lnTo>
                    <a:pt x="96" y="0"/>
                  </a:lnTo>
                  <a:lnTo>
                    <a:pt x="110" y="2"/>
                  </a:lnTo>
                  <a:lnTo>
                    <a:pt x="124" y="4"/>
                  </a:lnTo>
                  <a:lnTo>
                    <a:pt x="136" y="6"/>
                  </a:lnTo>
                  <a:lnTo>
                    <a:pt x="148" y="12"/>
                  </a:lnTo>
                  <a:lnTo>
                    <a:pt x="148" y="12"/>
                  </a:lnTo>
                  <a:lnTo>
                    <a:pt x="160" y="18"/>
                  </a:lnTo>
                  <a:lnTo>
                    <a:pt x="170" y="24"/>
                  </a:lnTo>
                  <a:lnTo>
                    <a:pt x="178" y="32"/>
                  </a:lnTo>
                  <a:lnTo>
                    <a:pt x="186" y="42"/>
                  </a:lnTo>
                  <a:lnTo>
                    <a:pt x="186" y="42"/>
                  </a:lnTo>
                  <a:lnTo>
                    <a:pt x="190" y="52"/>
                  </a:lnTo>
                  <a:lnTo>
                    <a:pt x="197" y="62"/>
                  </a:lnTo>
                  <a:lnTo>
                    <a:pt x="199" y="74"/>
                  </a:lnTo>
                  <a:lnTo>
                    <a:pt x="199" y="86"/>
                  </a:lnTo>
                  <a:lnTo>
                    <a:pt x="199" y="88"/>
                  </a:lnTo>
                  <a:lnTo>
                    <a:pt x="199" y="88"/>
                  </a:lnTo>
                  <a:lnTo>
                    <a:pt x="197" y="94"/>
                  </a:lnTo>
                  <a:lnTo>
                    <a:pt x="197" y="94"/>
                  </a:lnTo>
                  <a:lnTo>
                    <a:pt x="193" y="96"/>
                  </a:lnTo>
                  <a:lnTo>
                    <a:pt x="144" y="96"/>
                  </a:lnTo>
                  <a:lnTo>
                    <a:pt x="144" y="96"/>
                  </a:lnTo>
                  <a:lnTo>
                    <a:pt x="138" y="94"/>
                  </a:lnTo>
                  <a:lnTo>
                    <a:pt x="138" y="94"/>
                  </a:lnTo>
                  <a:lnTo>
                    <a:pt x="136" y="92"/>
                  </a:lnTo>
                  <a:lnTo>
                    <a:pt x="136" y="88"/>
                  </a:lnTo>
                  <a:lnTo>
                    <a:pt x="136" y="88"/>
                  </a:lnTo>
                  <a:lnTo>
                    <a:pt x="136" y="82"/>
                  </a:lnTo>
                  <a:lnTo>
                    <a:pt x="134" y="76"/>
                  </a:lnTo>
                  <a:lnTo>
                    <a:pt x="130" y="70"/>
                  </a:lnTo>
                  <a:lnTo>
                    <a:pt x="126" y="64"/>
                  </a:lnTo>
                  <a:lnTo>
                    <a:pt x="126" y="64"/>
                  </a:lnTo>
                  <a:lnTo>
                    <a:pt x="118" y="60"/>
                  </a:lnTo>
                  <a:lnTo>
                    <a:pt x="112" y="56"/>
                  </a:lnTo>
                  <a:lnTo>
                    <a:pt x="102" y="54"/>
                  </a:lnTo>
                  <a:lnTo>
                    <a:pt x="94" y="54"/>
                  </a:lnTo>
                  <a:lnTo>
                    <a:pt x="94" y="54"/>
                  </a:lnTo>
                  <a:lnTo>
                    <a:pt x="80" y="56"/>
                  </a:lnTo>
                  <a:lnTo>
                    <a:pt x="70" y="60"/>
                  </a:lnTo>
                  <a:lnTo>
                    <a:pt x="70" y="60"/>
                  </a:lnTo>
                  <a:lnTo>
                    <a:pt x="64" y="68"/>
                  </a:lnTo>
                  <a:lnTo>
                    <a:pt x="62" y="78"/>
                  </a:lnTo>
                  <a:lnTo>
                    <a:pt x="62" y="78"/>
                  </a:lnTo>
                  <a:lnTo>
                    <a:pt x="64" y="84"/>
                  </a:lnTo>
                  <a:lnTo>
                    <a:pt x="68" y="92"/>
                  </a:lnTo>
                  <a:lnTo>
                    <a:pt x="68" y="92"/>
                  </a:lnTo>
                  <a:lnTo>
                    <a:pt x="74" y="96"/>
                  </a:lnTo>
                  <a:lnTo>
                    <a:pt x="84" y="102"/>
                  </a:lnTo>
                  <a:lnTo>
                    <a:pt x="84" y="102"/>
                  </a:lnTo>
                  <a:lnTo>
                    <a:pt x="118" y="114"/>
                  </a:lnTo>
                  <a:lnTo>
                    <a:pt x="118" y="114"/>
                  </a:lnTo>
                  <a:lnTo>
                    <a:pt x="160" y="130"/>
                  </a:lnTo>
                  <a:lnTo>
                    <a:pt x="160" y="130"/>
                  </a:lnTo>
                  <a:lnTo>
                    <a:pt x="174" y="138"/>
                  </a:lnTo>
                  <a:lnTo>
                    <a:pt x="188" y="152"/>
                  </a:lnTo>
                  <a:lnTo>
                    <a:pt x="188" y="152"/>
                  </a:lnTo>
                  <a:lnTo>
                    <a:pt x="193" y="160"/>
                  </a:lnTo>
                  <a:lnTo>
                    <a:pt x="199" y="170"/>
                  </a:lnTo>
                  <a:lnTo>
                    <a:pt x="201" y="180"/>
                  </a:lnTo>
                  <a:lnTo>
                    <a:pt x="201" y="192"/>
                  </a:lnTo>
                  <a:lnTo>
                    <a:pt x="201" y="192"/>
                  </a:lnTo>
                  <a:lnTo>
                    <a:pt x="201" y="204"/>
                  </a:lnTo>
                  <a:lnTo>
                    <a:pt x="199" y="214"/>
                  </a:lnTo>
                  <a:lnTo>
                    <a:pt x="195" y="224"/>
                  </a:lnTo>
                  <a:lnTo>
                    <a:pt x="188" y="234"/>
                  </a:lnTo>
                  <a:lnTo>
                    <a:pt x="188" y="234"/>
                  </a:lnTo>
                  <a:lnTo>
                    <a:pt x="180" y="242"/>
                  </a:lnTo>
                  <a:lnTo>
                    <a:pt x="172" y="250"/>
                  </a:lnTo>
                  <a:lnTo>
                    <a:pt x="164" y="256"/>
                  </a:lnTo>
                  <a:lnTo>
                    <a:pt x="152" y="262"/>
                  </a:lnTo>
                  <a:lnTo>
                    <a:pt x="152" y="262"/>
                  </a:lnTo>
                  <a:lnTo>
                    <a:pt x="140" y="266"/>
                  </a:lnTo>
                  <a:lnTo>
                    <a:pt x="128" y="268"/>
                  </a:lnTo>
                  <a:lnTo>
                    <a:pt x="114" y="270"/>
                  </a:lnTo>
                  <a:lnTo>
                    <a:pt x="100" y="272"/>
                  </a:lnTo>
                  <a:lnTo>
                    <a:pt x="100" y="272"/>
                  </a:lnTo>
                  <a:lnTo>
                    <a:pt x="86" y="270"/>
                  </a:lnTo>
                  <a:lnTo>
                    <a:pt x="72" y="268"/>
                  </a:lnTo>
                  <a:lnTo>
                    <a:pt x="60" y="266"/>
                  </a:lnTo>
                  <a:lnTo>
                    <a:pt x="48" y="262"/>
                  </a:lnTo>
                  <a:lnTo>
                    <a:pt x="48" y="26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4" name="Freeform 20">
              <a:extLst>
                <a:ext uri="{FF2B5EF4-FFF2-40B4-BE49-F238E27FC236}">
                  <a16:creationId xmlns:a16="http://schemas.microsoft.com/office/drawing/2014/main" id="{CFB254E9-78C2-43FA-A38F-2CC66A8BFB1B}"/>
                </a:ext>
              </a:extLst>
            </p:cNvPr>
            <p:cNvSpPr>
              <a:spLocks/>
            </p:cNvSpPr>
            <p:nvPr userDrawn="1"/>
          </p:nvSpPr>
          <p:spPr bwMode="auto">
            <a:xfrm>
              <a:off x="9137650" y="2503488"/>
              <a:ext cx="317500" cy="431800"/>
            </a:xfrm>
            <a:custGeom>
              <a:avLst/>
              <a:gdLst>
                <a:gd name="T0" fmla="*/ 36 w 200"/>
                <a:gd name="T1" fmla="*/ 256 h 272"/>
                <a:gd name="T2" fmla="*/ 12 w 200"/>
                <a:gd name="T3" fmla="*/ 232 h 272"/>
                <a:gd name="T4" fmla="*/ 2 w 200"/>
                <a:gd name="T5" fmla="*/ 212 h 272"/>
                <a:gd name="T6" fmla="*/ 0 w 200"/>
                <a:gd name="T7" fmla="*/ 184 h 272"/>
                <a:gd name="T8" fmla="*/ 2 w 200"/>
                <a:gd name="T9" fmla="*/ 180 h 272"/>
                <a:gd name="T10" fmla="*/ 54 w 200"/>
                <a:gd name="T11" fmla="*/ 178 h 272"/>
                <a:gd name="T12" fmla="*/ 62 w 200"/>
                <a:gd name="T13" fmla="*/ 182 h 272"/>
                <a:gd name="T14" fmla="*/ 62 w 200"/>
                <a:gd name="T15" fmla="*/ 192 h 272"/>
                <a:gd name="T16" fmla="*/ 74 w 200"/>
                <a:gd name="T17" fmla="*/ 208 h 272"/>
                <a:gd name="T18" fmla="*/ 88 w 200"/>
                <a:gd name="T19" fmla="*/ 216 h 272"/>
                <a:gd name="T20" fmla="*/ 106 w 200"/>
                <a:gd name="T21" fmla="*/ 218 h 272"/>
                <a:gd name="T22" fmla="*/ 130 w 200"/>
                <a:gd name="T23" fmla="*/ 210 h 272"/>
                <a:gd name="T24" fmla="*/ 138 w 200"/>
                <a:gd name="T25" fmla="*/ 194 h 272"/>
                <a:gd name="T26" fmla="*/ 136 w 200"/>
                <a:gd name="T27" fmla="*/ 184 h 272"/>
                <a:gd name="T28" fmla="*/ 128 w 200"/>
                <a:gd name="T29" fmla="*/ 178 h 272"/>
                <a:gd name="T30" fmla="*/ 88 w 200"/>
                <a:gd name="T31" fmla="*/ 162 h 272"/>
                <a:gd name="T32" fmla="*/ 44 w 200"/>
                <a:gd name="T33" fmla="*/ 144 h 272"/>
                <a:gd name="T34" fmla="*/ 14 w 200"/>
                <a:gd name="T35" fmla="*/ 118 h 272"/>
                <a:gd name="T36" fmla="*/ 4 w 200"/>
                <a:gd name="T37" fmla="*/ 100 h 272"/>
                <a:gd name="T38" fmla="*/ 2 w 200"/>
                <a:gd name="T39" fmla="*/ 78 h 272"/>
                <a:gd name="T40" fmla="*/ 8 w 200"/>
                <a:gd name="T41" fmla="*/ 46 h 272"/>
                <a:gd name="T42" fmla="*/ 20 w 200"/>
                <a:gd name="T43" fmla="*/ 28 h 272"/>
                <a:gd name="T44" fmla="*/ 48 w 200"/>
                <a:gd name="T45" fmla="*/ 10 h 272"/>
                <a:gd name="T46" fmla="*/ 70 w 200"/>
                <a:gd name="T47" fmla="*/ 2 h 272"/>
                <a:gd name="T48" fmla="*/ 96 w 200"/>
                <a:gd name="T49" fmla="*/ 0 h 272"/>
                <a:gd name="T50" fmla="*/ 138 w 200"/>
                <a:gd name="T51" fmla="*/ 6 h 272"/>
                <a:gd name="T52" fmla="*/ 160 w 200"/>
                <a:gd name="T53" fmla="*/ 18 h 272"/>
                <a:gd name="T54" fmla="*/ 186 w 200"/>
                <a:gd name="T55" fmla="*/ 42 h 272"/>
                <a:gd name="T56" fmla="*/ 196 w 200"/>
                <a:gd name="T57" fmla="*/ 62 h 272"/>
                <a:gd name="T58" fmla="*/ 198 w 200"/>
                <a:gd name="T59" fmla="*/ 88 h 272"/>
                <a:gd name="T60" fmla="*/ 196 w 200"/>
                <a:gd name="T61" fmla="*/ 94 h 272"/>
                <a:gd name="T62" fmla="*/ 144 w 200"/>
                <a:gd name="T63" fmla="*/ 96 h 272"/>
                <a:gd name="T64" fmla="*/ 138 w 200"/>
                <a:gd name="T65" fmla="*/ 92 h 272"/>
                <a:gd name="T66" fmla="*/ 136 w 200"/>
                <a:gd name="T67" fmla="*/ 82 h 272"/>
                <a:gd name="T68" fmla="*/ 126 w 200"/>
                <a:gd name="T69" fmla="*/ 64 h 272"/>
                <a:gd name="T70" fmla="*/ 112 w 200"/>
                <a:gd name="T71" fmla="*/ 56 h 272"/>
                <a:gd name="T72" fmla="*/ 94 w 200"/>
                <a:gd name="T73" fmla="*/ 54 h 272"/>
                <a:gd name="T74" fmla="*/ 70 w 200"/>
                <a:gd name="T75" fmla="*/ 60 h 272"/>
                <a:gd name="T76" fmla="*/ 62 w 200"/>
                <a:gd name="T77" fmla="*/ 78 h 272"/>
                <a:gd name="T78" fmla="*/ 68 w 200"/>
                <a:gd name="T79" fmla="*/ 92 h 272"/>
                <a:gd name="T80" fmla="*/ 84 w 200"/>
                <a:gd name="T81" fmla="*/ 102 h 272"/>
                <a:gd name="T82" fmla="*/ 160 w 200"/>
                <a:gd name="T83" fmla="*/ 130 h 272"/>
                <a:gd name="T84" fmla="*/ 188 w 200"/>
                <a:gd name="T85" fmla="*/ 152 h 272"/>
                <a:gd name="T86" fmla="*/ 198 w 200"/>
                <a:gd name="T87" fmla="*/ 170 h 272"/>
                <a:gd name="T88" fmla="*/ 200 w 200"/>
                <a:gd name="T89" fmla="*/ 192 h 272"/>
                <a:gd name="T90" fmla="*/ 194 w 200"/>
                <a:gd name="T91" fmla="*/ 224 h 272"/>
                <a:gd name="T92" fmla="*/ 182 w 200"/>
                <a:gd name="T93" fmla="*/ 242 h 272"/>
                <a:gd name="T94" fmla="*/ 154 w 200"/>
                <a:gd name="T95" fmla="*/ 262 h 272"/>
                <a:gd name="T96" fmla="*/ 128 w 200"/>
                <a:gd name="T97" fmla="*/ 268 h 272"/>
                <a:gd name="T98" fmla="*/ 100 w 200"/>
                <a:gd name="T99" fmla="*/ 272 h 272"/>
                <a:gd name="T100" fmla="*/ 60 w 200"/>
                <a:gd name="T101" fmla="*/ 26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0" h="272">
                  <a:moveTo>
                    <a:pt x="48" y="262"/>
                  </a:moveTo>
                  <a:lnTo>
                    <a:pt x="48" y="262"/>
                  </a:lnTo>
                  <a:lnTo>
                    <a:pt x="36" y="256"/>
                  </a:lnTo>
                  <a:lnTo>
                    <a:pt x="28" y="250"/>
                  </a:lnTo>
                  <a:lnTo>
                    <a:pt x="20" y="242"/>
                  </a:lnTo>
                  <a:lnTo>
                    <a:pt x="12" y="232"/>
                  </a:lnTo>
                  <a:lnTo>
                    <a:pt x="12" y="232"/>
                  </a:lnTo>
                  <a:lnTo>
                    <a:pt x="6" y="222"/>
                  </a:lnTo>
                  <a:lnTo>
                    <a:pt x="2" y="212"/>
                  </a:lnTo>
                  <a:lnTo>
                    <a:pt x="0" y="202"/>
                  </a:lnTo>
                  <a:lnTo>
                    <a:pt x="0" y="190"/>
                  </a:lnTo>
                  <a:lnTo>
                    <a:pt x="0" y="184"/>
                  </a:lnTo>
                  <a:lnTo>
                    <a:pt x="0" y="184"/>
                  </a:lnTo>
                  <a:lnTo>
                    <a:pt x="2" y="180"/>
                  </a:lnTo>
                  <a:lnTo>
                    <a:pt x="2" y="180"/>
                  </a:lnTo>
                  <a:lnTo>
                    <a:pt x="6" y="178"/>
                  </a:lnTo>
                  <a:lnTo>
                    <a:pt x="54" y="178"/>
                  </a:lnTo>
                  <a:lnTo>
                    <a:pt x="54" y="178"/>
                  </a:lnTo>
                  <a:lnTo>
                    <a:pt x="60" y="178"/>
                  </a:lnTo>
                  <a:lnTo>
                    <a:pt x="60" y="178"/>
                  </a:lnTo>
                  <a:lnTo>
                    <a:pt x="62" y="182"/>
                  </a:lnTo>
                  <a:lnTo>
                    <a:pt x="62" y="186"/>
                  </a:lnTo>
                  <a:lnTo>
                    <a:pt x="62" y="186"/>
                  </a:lnTo>
                  <a:lnTo>
                    <a:pt x="62" y="192"/>
                  </a:lnTo>
                  <a:lnTo>
                    <a:pt x="64" y="198"/>
                  </a:lnTo>
                  <a:lnTo>
                    <a:pt x="68" y="204"/>
                  </a:lnTo>
                  <a:lnTo>
                    <a:pt x="74" y="208"/>
                  </a:lnTo>
                  <a:lnTo>
                    <a:pt x="74" y="208"/>
                  </a:lnTo>
                  <a:lnTo>
                    <a:pt x="80" y="212"/>
                  </a:lnTo>
                  <a:lnTo>
                    <a:pt x="88" y="216"/>
                  </a:lnTo>
                  <a:lnTo>
                    <a:pt x="96" y="218"/>
                  </a:lnTo>
                  <a:lnTo>
                    <a:pt x="106" y="218"/>
                  </a:lnTo>
                  <a:lnTo>
                    <a:pt x="106" y="218"/>
                  </a:lnTo>
                  <a:lnTo>
                    <a:pt x="120" y="216"/>
                  </a:lnTo>
                  <a:lnTo>
                    <a:pt x="126" y="214"/>
                  </a:lnTo>
                  <a:lnTo>
                    <a:pt x="130" y="210"/>
                  </a:lnTo>
                  <a:lnTo>
                    <a:pt x="130" y="210"/>
                  </a:lnTo>
                  <a:lnTo>
                    <a:pt x="136" y="202"/>
                  </a:lnTo>
                  <a:lnTo>
                    <a:pt x="138" y="194"/>
                  </a:lnTo>
                  <a:lnTo>
                    <a:pt x="138" y="194"/>
                  </a:lnTo>
                  <a:lnTo>
                    <a:pt x="138" y="188"/>
                  </a:lnTo>
                  <a:lnTo>
                    <a:pt x="136" y="184"/>
                  </a:lnTo>
                  <a:lnTo>
                    <a:pt x="132" y="180"/>
                  </a:lnTo>
                  <a:lnTo>
                    <a:pt x="128" y="178"/>
                  </a:lnTo>
                  <a:lnTo>
                    <a:pt x="128" y="178"/>
                  </a:lnTo>
                  <a:lnTo>
                    <a:pt x="116" y="172"/>
                  </a:lnTo>
                  <a:lnTo>
                    <a:pt x="96" y="164"/>
                  </a:lnTo>
                  <a:lnTo>
                    <a:pt x="88" y="162"/>
                  </a:lnTo>
                  <a:lnTo>
                    <a:pt x="88" y="162"/>
                  </a:lnTo>
                  <a:lnTo>
                    <a:pt x="64" y="154"/>
                  </a:lnTo>
                  <a:lnTo>
                    <a:pt x="44" y="144"/>
                  </a:lnTo>
                  <a:lnTo>
                    <a:pt x="44" y="144"/>
                  </a:lnTo>
                  <a:lnTo>
                    <a:pt x="28" y="134"/>
                  </a:lnTo>
                  <a:lnTo>
                    <a:pt x="14" y="118"/>
                  </a:lnTo>
                  <a:lnTo>
                    <a:pt x="14" y="118"/>
                  </a:lnTo>
                  <a:lnTo>
                    <a:pt x="8" y="110"/>
                  </a:lnTo>
                  <a:lnTo>
                    <a:pt x="4" y="100"/>
                  </a:lnTo>
                  <a:lnTo>
                    <a:pt x="2" y="90"/>
                  </a:lnTo>
                  <a:lnTo>
                    <a:pt x="2" y="78"/>
                  </a:lnTo>
                  <a:lnTo>
                    <a:pt x="2" y="78"/>
                  </a:lnTo>
                  <a:lnTo>
                    <a:pt x="2" y="66"/>
                  </a:lnTo>
                  <a:lnTo>
                    <a:pt x="4" y="56"/>
                  </a:lnTo>
                  <a:lnTo>
                    <a:pt x="8" y="46"/>
                  </a:lnTo>
                  <a:lnTo>
                    <a:pt x="14" y="38"/>
                  </a:lnTo>
                  <a:lnTo>
                    <a:pt x="14" y="38"/>
                  </a:lnTo>
                  <a:lnTo>
                    <a:pt x="20" y="28"/>
                  </a:lnTo>
                  <a:lnTo>
                    <a:pt x="28" y="22"/>
                  </a:lnTo>
                  <a:lnTo>
                    <a:pt x="38" y="16"/>
                  </a:lnTo>
                  <a:lnTo>
                    <a:pt x="48" y="10"/>
                  </a:lnTo>
                  <a:lnTo>
                    <a:pt x="48" y="10"/>
                  </a:lnTo>
                  <a:lnTo>
                    <a:pt x="58" y="6"/>
                  </a:lnTo>
                  <a:lnTo>
                    <a:pt x="70" y="2"/>
                  </a:lnTo>
                  <a:lnTo>
                    <a:pt x="84" y="2"/>
                  </a:lnTo>
                  <a:lnTo>
                    <a:pt x="96" y="0"/>
                  </a:lnTo>
                  <a:lnTo>
                    <a:pt x="96" y="0"/>
                  </a:lnTo>
                  <a:lnTo>
                    <a:pt x="110" y="2"/>
                  </a:lnTo>
                  <a:lnTo>
                    <a:pt x="124" y="4"/>
                  </a:lnTo>
                  <a:lnTo>
                    <a:pt x="138" y="6"/>
                  </a:lnTo>
                  <a:lnTo>
                    <a:pt x="150" y="12"/>
                  </a:lnTo>
                  <a:lnTo>
                    <a:pt x="150" y="12"/>
                  </a:lnTo>
                  <a:lnTo>
                    <a:pt x="160" y="18"/>
                  </a:lnTo>
                  <a:lnTo>
                    <a:pt x="170" y="24"/>
                  </a:lnTo>
                  <a:lnTo>
                    <a:pt x="178" y="32"/>
                  </a:lnTo>
                  <a:lnTo>
                    <a:pt x="186" y="42"/>
                  </a:lnTo>
                  <a:lnTo>
                    <a:pt x="186" y="42"/>
                  </a:lnTo>
                  <a:lnTo>
                    <a:pt x="192" y="52"/>
                  </a:lnTo>
                  <a:lnTo>
                    <a:pt x="196" y="62"/>
                  </a:lnTo>
                  <a:lnTo>
                    <a:pt x="198" y="74"/>
                  </a:lnTo>
                  <a:lnTo>
                    <a:pt x="198" y="86"/>
                  </a:lnTo>
                  <a:lnTo>
                    <a:pt x="198" y="88"/>
                  </a:lnTo>
                  <a:lnTo>
                    <a:pt x="198" y="88"/>
                  </a:lnTo>
                  <a:lnTo>
                    <a:pt x="196" y="94"/>
                  </a:lnTo>
                  <a:lnTo>
                    <a:pt x="196" y="94"/>
                  </a:lnTo>
                  <a:lnTo>
                    <a:pt x="192" y="96"/>
                  </a:lnTo>
                  <a:lnTo>
                    <a:pt x="144" y="96"/>
                  </a:lnTo>
                  <a:lnTo>
                    <a:pt x="144" y="96"/>
                  </a:lnTo>
                  <a:lnTo>
                    <a:pt x="140" y="94"/>
                  </a:lnTo>
                  <a:lnTo>
                    <a:pt x="140" y="94"/>
                  </a:lnTo>
                  <a:lnTo>
                    <a:pt x="138" y="92"/>
                  </a:lnTo>
                  <a:lnTo>
                    <a:pt x="138" y="88"/>
                  </a:lnTo>
                  <a:lnTo>
                    <a:pt x="138" y="88"/>
                  </a:lnTo>
                  <a:lnTo>
                    <a:pt x="136" y="82"/>
                  </a:lnTo>
                  <a:lnTo>
                    <a:pt x="134" y="76"/>
                  </a:lnTo>
                  <a:lnTo>
                    <a:pt x="130" y="70"/>
                  </a:lnTo>
                  <a:lnTo>
                    <a:pt x="126" y="64"/>
                  </a:lnTo>
                  <a:lnTo>
                    <a:pt x="126" y="64"/>
                  </a:lnTo>
                  <a:lnTo>
                    <a:pt x="120" y="60"/>
                  </a:lnTo>
                  <a:lnTo>
                    <a:pt x="112" y="56"/>
                  </a:lnTo>
                  <a:lnTo>
                    <a:pt x="104" y="54"/>
                  </a:lnTo>
                  <a:lnTo>
                    <a:pt x="94" y="54"/>
                  </a:lnTo>
                  <a:lnTo>
                    <a:pt x="94" y="54"/>
                  </a:lnTo>
                  <a:lnTo>
                    <a:pt x="80" y="56"/>
                  </a:lnTo>
                  <a:lnTo>
                    <a:pt x="70" y="60"/>
                  </a:lnTo>
                  <a:lnTo>
                    <a:pt x="70" y="60"/>
                  </a:lnTo>
                  <a:lnTo>
                    <a:pt x="64" y="68"/>
                  </a:lnTo>
                  <a:lnTo>
                    <a:pt x="62" y="78"/>
                  </a:lnTo>
                  <a:lnTo>
                    <a:pt x="62" y="78"/>
                  </a:lnTo>
                  <a:lnTo>
                    <a:pt x="64" y="84"/>
                  </a:lnTo>
                  <a:lnTo>
                    <a:pt x="68" y="92"/>
                  </a:lnTo>
                  <a:lnTo>
                    <a:pt x="68" y="92"/>
                  </a:lnTo>
                  <a:lnTo>
                    <a:pt x="74" y="96"/>
                  </a:lnTo>
                  <a:lnTo>
                    <a:pt x="84" y="102"/>
                  </a:lnTo>
                  <a:lnTo>
                    <a:pt x="84" y="102"/>
                  </a:lnTo>
                  <a:lnTo>
                    <a:pt x="118" y="114"/>
                  </a:lnTo>
                  <a:lnTo>
                    <a:pt x="118" y="114"/>
                  </a:lnTo>
                  <a:lnTo>
                    <a:pt x="160" y="130"/>
                  </a:lnTo>
                  <a:lnTo>
                    <a:pt x="160" y="130"/>
                  </a:lnTo>
                  <a:lnTo>
                    <a:pt x="174" y="138"/>
                  </a:lnTo>
                  <a:lnTo>
                    <a:pt x="188" y="152"/>
                  </a:lnTo>
                  <a:lnTo>
                    <a:pt x="188" y="152"/>
                  </a:lnTo>
                  <a:lnTo>
                    <a:pt x="194" y="160"/>
                  </a:lnTo>
                  <a:lnTo>
                    <a:pt x="198" y="170"/>
                  </a:lnTo>
                  <a:lnTo>
                    <a:pt x="200" y="180"/>
                  </a:lnTo>
                  <a:lnTo>
                    <a:pt x="200" y="192"/>
                  </a:lnTo>
                  <a:lnTo>
                    <a:pt x="200" y="192"/>
                  </a:lnTo>
                  <a:lnTo>
                    <a:pt x="200" y="204"/>
                  </a:lnTo>
                  <a:lnTo>
                    <a:pt x="198" y="214"/>
                  </a:lnTo>
                  <a:lnTo>
                    <a:pt x="194" y="224"/>
                  </a:lnTo>
                  <a:lnTo>
                    <a:pt x="188" y="234"/>
                  </a:lnTo>
                  <a:lnTo>
                    <a:pt x="188" y="234"/>
                  </a:lnTo>
                  <a:lnTo>
                    <a:pt x="182" y="242"/>
                  </a:lnTo>
                  <a:lnTo>
                    <a:pt x="174" y="250"/>
                  </a:lnTo>
                  <a:lnTo>
                    <a:pt x="164" y="256"/>
                  </a:lnTo>
                  <a:lnTo>
                    <a:pt x="154" y="262"/>
                  </a:lnTo>
                  <a:lnTo>
                    <a:pt x="154" y="262"/>
                  </a:lnTo>
                  <a:lnTo>
                    <a:pt x="142" y="266"/>
                  </a:lnTo>
                  <a:lnTo>
                    <a:pt x="128" y="268"/>
                  </a:lnTo>
                  <a:lnTo>
                    <a:pt x="116" y="270"/>
                  </a:lnTo>
                  <a:lnTo>
                    <a:pt x="100" y="272"/>
                  </a:lnTo>
                  <a:lnTo>
                    <a:pt x="100" y="272"/>
                  </a:lnTo>
                  <a:lnTo>
                    <a:pt x="86" y="270"/>
                  </a:lnTo>
                  <a:lnTo>
                    <a:pt x="72" y="268"/>
                  </a:lnTo>
                  <a:lnTo>
                    <a:pt x="60" y="266"/>
                  </a:lnTo>
                  <a:lnTo>
                    <a:pt x="48" y="262"/>
                  </a:lnTo>
                  <a:lnTo>
                    <a:pt x="48" y="26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5" name="Freeform 21">
              <a:extLst>
                <a:ext uri="{FF2B5EF4-FFF2-40B4-BE49-F238E27FC236}">
                  <a16:creationId xmlns:a16="http://schemas.microsoft.com/office/drawing/2014/main" id="{D73C694B-7BFE-43B2-96B6-A1647D34AFAF}"/>
                </a:ext>
              </a:extLst>
            </p:cNvPr>
            <p:cNvSpPr>
              <a:spLocks/>
            </p:cNvSpPr>
            <p:nvPr userDrawn="1"/>
          </p:nvSpPr>
          <p:spPr bwMode="auto">
            <a:xfrm>
              <a:off x="9525000" y="2509838"/>
              <a:ext cx="98425" cy="419100"/>
            </a:xfrm>
            <a:custGeom>
              <a:avLst/>
              <a:gdLst>
                <a:gd name="T0" fmla="*/ 2 w 62"/>
                <a:gd name="T1" fmla="*/ 262 h 264"/>
                <a:gd name="T2" fmla="*/ 2 w 62"/>
                <a:gd name="T3" fmla="*/ 262 h 264"/>
                <a:gd name="T4" fmla="*/ 0 w 62"/>
                <a:gd name="T5" fmla="*/ 258 h 264"/>
                <a:gd name="T6" fmla="*/ 0 w 62"/>
                <a:gd name="T7" fmla="*/ 6 h 264"/>
                <a:gd name="T8" fmla="*/ 0 w 62"/>
                <a:gd name="T9" fmla="*/ 6 h 264"/>
                <a:gd name="T10" fmla="*/ 2 w 62"/>
                <a:gd name="T11" fmla="*/ 2 h 264"/>
                <a:gd name="T12" fmla="*/ 2 w 62"/>
                <a:gd name="T13" fmla="*/ 2 h 264"/>
                <a:gd name="T14" fmla="*/ 6 w 62"/>
                <a:gd name="T15" fmla="*/ 0 h 264"/>
                <a:gd name="T16" fmla="*/ 56 w 62"/>
                <a:gd name="T17" fmla="*/ 0 h 264"/>
                <a:gd name="T18" fmla="*/ 56 w 62"/>
                <a:gd name="T19" fmla="*/ 0 h 264"/>
                <a:gd name="T20" fmla="*/ 60 w 62"/>
                <a:gd name="T21" fmla="*/ 2 h 264"/>
                <a:gd name="T22" fmla="*/ 60 w 62"/>
                <a:gd name="T23" fmla="*/ 2 h 264"/>
                <a:gd name="T24" fmla="*/ 62 w 62"/>
                <a:gd name="T25" fmla="*/ 6 h 264"/>
                <a:gd name="T26" fmla="*/ 62 w 62"/>
                <a:gd name="T27" fmla="*/ 258 h 264"/>
                <a:gd name="T28" fmla="*/ 62 w 62"/>
                <a:gd name="T29" fmla="*/ 258 h 264"/>
                <a:gd name="T30" fmla="*/ 60 w 62"/>
                <a:gd name="T31" fmla="*/ 262 h 264"/>
                <a:gd name="T32" fmla="*/ 60 w 62"/>
                <a:gd name="T33" fmla="*/ 262 h 264"/>
                <a:gd name="T34" fmla="*/ 56 w 62"/>
                <a:gd name="T35" fmla="*/ 264 h 264"/>
                <a:gd name="T36" fmla="*/ 6 w 62"/>
                <a:gd name="T37" fmla="*/ 264 h 264"/>
                <a:gd name="T38" fmla="*/ 6 w 62"/>
                <a:gd name="T39" fmla="*/ 264 h 264"/>
                <a:gd name="T40" fmla="*/ 2 w 62"/>
                <a:gd name="T41" fmla="*/ 262 h 264"/>
                <a:gd name="T42" fmla="*/ 2 w 62"/>
                <a:gd name="T43" fmla="*/ 2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264">
                  <a:moveTo>
                    <a:pt x="2" y="262"/>
                  </a:moveTo>
                  <a:lnTo>
                    <a:pt x="2" y="262"/>
                  </a:lnTo>
                  <a:lnTo>
                    <a:pt x="0" y="258"/>
                  </a:lnTo>
                  <a:lnTo>
                    <a:pt x="0" y="6"/>
                  </a:lnTo>
                  <a:lnTo>
                    <a:pt x="0" y="6"/>
                  </a:lnTo>
                  <a:lnTo>
                    <a:pt x="2" y="2"/>
                  </a:lnTo>
                  <a:lnTo>
                    <a:pt x="2" y="2"/>
                  </a:lnTo>
                  <a:lnTo>
                    <a:pt x="6" y="0"/>
                  </a:lnTo>
                  <a:lnTo>
                    <a:pt x="56" y="0"/>
                  </a:lnTo>
                  <a:lnTo>
                    <a:pt x="56" y="0"/>
                  </a:lnTo>
                  <a:lnTo>
                    <a:pt x="60" y="2"/>
                  </a:lnTo>
                  <a:lnTo>
                    <a:pt x="60" y="2"/>
                  </a:lnTo>
                  <a:lnTo>
                    <a:pt x="62" y="6"/>
                  </a:lnTo>
                  <a:lnTo>
                    <a:pt x="62" y="258"/>
                  </a:lnTo>
                  <a:lnTo>
                    <a:pt x="62" y="258"/>
                  </a:lnTo>
                  <a:lnTo>
                    <a:pt x="60" y="262"/>
                  </a:lnTo>
                  <a:lnTo>
                    <a:pt x="60" y="262"/>
                  </a:lnTo>
                  <a:lnTo>
                    <a:pt x="56" y="264"/>
                  </a:lnTo>
                  <a:lnTo>
                    <a:pt x="6" y="264"/>
                  </a:lnTo>
                  <a:lnTo>
                    <a:pt x="6" y="264"/>
                  </a:lnTo>
                  <a:lnTo>
                    <a:pt x="2" y="262"/>
                  </a:lnTo>
                  <a:lnTo>
                    <a:pt x="2" y="26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6" name="Freeform 22">
              <a:extLst>
                <a:ext uri="{FF2B5EF4-FFF2-40B4-BE49-F238E27FC236}">
                  <a16:creationId xmlns:a16="http://schemas.microsoft.com/office/drawing/2014/main" id="{2912725B-C675-4783-8FDA-AFBDD30F4BAE}"/>
                </a:ext>
              </a:extLst>
            </p:cNvPr>
            <p:cNvSpPr>
              <a:spLocks noEditPoints="1"/>
            </p:cNvSpPr>
            <p:nvPr userDrawn="1"/>
          </p:nvSpPr>
          <p:spPr bwMode="auto">
            <a:xfrm>
              <a:off x="9699625" y="2503488"/>
              <a:ext cx="327025" cy="431800"/>
            </a:xfrm>
            <a:custGeom>
              <a:avLst/>
              <a:gdLst>
                <a:gd name="T0" fmla="*/ 48 w 206"/>
                <a:gd name="T1" fmla="*/ 260 h 272"/>
                <a:gd name="T2" fmla="*/ 28 w 206"/>
                <a:gd name="T3" fmla="*/ 246 h 272"/>
                <a:gd name="T4" fmla="*/ 12 w 206"/>
                <a:gd name="T5" fmla="*/ 226 h 272"/>
                <a:gd name="T6" fmla="*/ 6 w 206"/>
                <a:gd name="T7" fmla="*/ 214 h 272"/>
                <a:gd name="T8" fmla="*/ 0 w 206"/>
                <a:gd name="T9" fmla="*/ 188 h 272"/>
                <a:gd name="T10" fmla="*/ 0 w 206"/>
                <a:gd name="T11" fmla="*/ 98 h 272"/>
                <a:gd name="T12" fmla="*/ 0 w 206"/>
                <a:gd name="T13" fmla="*/ 84 h 272"/>
                <a:gd name="T14" fmla="*/ 6 w 206"/>
                <a:gd name="T15" fmla="*/ 58 h 272"/>
                <a:gd name="T16" fmla="*/ 12 w 206"/>
                <a:gd name="T17" fmla="*/ 48 h 272"/>
                <a:gd name="T18" fmla="*/ 28 w 206"/>
                <a:gd name="T19" fmla="*/ 28 h 272"/>
                <a:gd name="T20" fmla="*/ 48 w 206"/>
                <a:gd name="T21" fmla="*/ 12 h 272"/>
                <a:gd name="T22" fmla="*/ 60 w 206"/>
                <a:gd name="T23" fmla="*/ 8 h 272"/>
                <a:gd name="T24" fmla="*/ 88 w 206"/>
                <a:gd name="T25" fmla="*/ 2 h 272"/>
                <a:gd name="T26" fmla="*/ 102 w 206"/>
                <a:gd name="T27" fmla="*/ 0 h 272"/>
                <a:gd name="T28" fmla="*/ 132 w 206"/>
                <a:gd name="T29" fmla="*/ 4 h 272"/>
                <a:gd name="T30" fmla="*/ 156 w 206"/>
                <a:gd name="T31" fmla="*/ 12 h 272"/>
                <a:gd name="T32" fmla="*/ 168 w 206"/>
                <a:gd name="T33" fmla="*/ 20 h 272"/>
                <a:gd name="T34" fmla="*/ 186 w 206"/>
                <a:gd name="T35" fmla="*/ 36 h 272"/>
                <a:gd name="T36" fmla="*/ 192 w 206"/>
                <a:gd name="T37" fmla="*/ 48 h 272"/>
                <a:gd name="T38" fmla="*/ 202 w 206"/>
                <a:gd name="T39" fmla="*/ 72 h 272"/>
                <a:gd name="T40" fmla="*/ 206 w 206"/>
                <a:gd name="T41" fmla="*/ 98 h 272"/>
                <a:gd name="T42" fmla="*/ 206 w 206"/>
                <a:gd name="T43" fmla="*/ 174 h 272"/>
                <a:gd name="T44" fmla="*/ 202 w 206"/>
                <a:gd name="T45" fmla="*/ 202 h 272"/>
                <a:gd name="T46" fmla="*/ 192 w 206"/>
                <a:gd name="T47" fmla="*/ 226 h 272"/>
                <a:gd name="T48" fmla="*/ 186 w 206"/>
                <a:gd name="T49" fmla="*/ 236 h 272"/>
                <a:gd name="T50" fmla="*/ 168 w 206"/>
                <a:gd name="T51" fmla="*/ 254 h 272"/>
                <a:gd name="T52" fmla="*/ 156 w 206"/>
                <a:gd name="T53" fmla="*/ 260 h 272"/>
                <a:gd name="T54" fmla="*/ 132 w 206"/>
                <a:gd name="T55" fmla="*/ 270 h 272"/>
                <a:gd name="T56" fmla="*/ 102 w 206"/>
                <a:gd name="T57" fmla="*/ 272 h 272"/>
                <a:gd name="T58" fmla="*/ 88 w 206"/>
                <a:gd name="T59" fmla="*/ 272 h 272"/>
                <a:gd name="T60" fmla="*/ 60 w 206"/>
                <a:gd name="T61" fmla="*/ 266 h 272"/>
                <a:gd name="T62" fmla="*/ 48 w 206"/>
                <a:gd name="T63" fmla="*/ 260 h 272"/>
                <a:gd name="T64" fmla="*/ 132 w 206"/>
                <a:gd name="T65" fmla="*/ 208 h 272"/>
                <a:gd name="T66" fmla="*/ 140 w 206"/>
                <a:gd name="T67" fmla="*/ 194 h 272"/>
                <a:gd name="T68" fmla="*/ 142 w 206"/>
                <a:gd name="T69" fmla="*/ 176 h 272"/>
                <a:gd name="T70" fmla="*/ 142 w 206"/>
                <a:gd name="T71" fmla="*/ 98 h 272"/>
                <a:gd name="T72" fmla="*/ 140 w 206"/>
                <a:gd name="T73" fmla="*/ 80 h 272"/>
                <a:gd name="T74" fmla="*/ 132 w 206"/>
                <a:gd name="T75" fmla="*/ 66 h 272"/>
                <a:gd name="T76" fmla="*/ 126 w 206"/>
                <a:gd name="T77" fmla="*/ 60 h 272"/>
                <a:gd name="T78" fmla="*/ 112 w 206"/>
                <a:gd name="T79" fmla="*/ 56 h 272"/>
                <a:gd name="T80" fmla="*/ 102 w 206"/>
                <a:gd name="T81" fmla="*/ 54 h 272"/>
                <a:gd name="T82" fmla="*/ 86 w 206"/>
                <a:gd name="T83" fmla="*/ 58 h 272"/>
                <a:gd name="T84" fmla="*/ 74 w 206"/>
                <a:gd name="T85" fmla="*/ 66 h 272"/>
                <a:gd name="T86" fmla="*/ 68 w 206"/>
                <a:gd name="T87" fmla="*/ 72 h 272"/>
                <a:gd name="T88" fmla="*/ 64 w 206"/>
                <a:gd name="T89" fmla="*/ 88 h 272"/>
                <a:gd name="T90" fmla="*/ 62 w 206"/>
                <a:gd name="T91" fmla="*/ 176 h 272"/>
                <a:gd name="T92" fmla="*/ 64 w 206"/>
                <a:gd name="T93" fmla="*/ 186 h 272"/>
                <a:gd name="T94" fmla="*/ 68 w 206"/>
                <a:gd name="T95" fmla="*/ 200 h 272"/>
                <a:gd name="T96" fmla="*/ 74 w 206"/>
                <a:gd name="T97" fmla="*/ 208 h 272"/>
                <a:gd name="T98" fmla="*/ 86 w 206"/>
                <a:gd name="T99" fmla="*/ 216 h 272"/>
                <a:gd name="T100" fmla="*/ 102 w 206"/>
                <a:gd name="T101" fmla="*/ 218 h 272"/>
                <a:gd name="T102" fmla="*/ 112 w 206"/>
                <a:gd name="T103" fmla="*/ 218 h 272"/>
                <a:gd name="T104" fmla="*/ 126 w 206"/>
                <a:gd name="T105" fmla="*/ 212 h 272"/>
                <a:gd name="T106" fmla="*/ 132 w 206"/>
                <a:gd name="T107" fmla="*/ 20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 h="272">
                  <a:moveTo>
                    <a:pt x="48" y="260"/>
                  </a:moveTo>
                  <a:lnTo>
                    <a:pt x="48" y="260"/>
                  </a:lnTo>
                  <a:lnTo>
                    <a:pt x="38" y="254"/>
                  </a:lnTo>
                  <a:lnTo>
                    <a:pt x="28" y="246"/>
                  </a:lnTo>
                  <a:lnTo>
                    <a:pt x="20" y="236"/>
                  </a:lnTo>
                  <a:lnTo>
                    <a:pt x="12" y="226"/>
                  </a:lnTo>
                  <a:lnTo>
                    <a:pt x="12" y="226"/>
                  </a:lnTo>
                  <a:lnTo>
                    <a:pt x="6" y="214"/>
                  </a:lnTo>
                  <a:lnTo>
                    <a:pt x="2" y="202"/>
                  </a:lnTo>
                  <a:lnTo>
                    <a:pt x="0" y="188"/>
                  </a:lnTo>
                  <a:lnTo>
                    <a:pt x="0" y="174"/>
                  </a:lnTo>
                  <a:lnTo>
                    <a:pt x="0" y="98"/>
                  </a:lnTo>
                  <a:lnTo>
                    <a:pt x="0" y="98"/>
                  </a:lnTo>
                  <a:lnTo>
                    <a:pt x="0" y="84"/>
                  </a:lnTo>
                  <a:lnTo>
                    <a:pt x="2" y="72"/>
                  </a:lnTo>
                  <a:lnTo>
                    <a:pt x="6" y="58"/>
                  </a:lnTo>
                  <a:lnTo>
                    <a:pt x="12" y="48"/>
                  </a:lnTo>
                  <a:lnTo>
                    <a:pt x="12" y="48"/>
                  </a:lnTo>
                  <a:lnTo>
                    <a:pt x="20" y="36"/>
                  </a:lnTo>
                  <a:lnTo>
                    <a:pt x="28" y="28"/>
                  </a:lnTo>
                  <a:lnTo>
                    <a:pt x="38" y="20"/>
                  </a:lnTo>
                  <a:lnTo>
                    <a:pt x="48" y="12"/>
                  </a:lnTo>
                  <a:lnTo>
                    <a:pt x="48" y="12"/>
                  </a:lnTo>
                  <a:lnTo>
                    <a:pt x="60" y="8"/>
                  </a:lnTo>
                  <a:lnTo>
                    <a:pt x="74" y="4"/>
                  </a:lnTo>
                  <a:lnTo>
                    <a:pt x="88" y="2"/>
                  </a:lnTo>
                  <a:lnTo>
                    <a:pt x="102" y="0"/>
                  </a:lnTo>
                  <a:lnTo>
                    <a:pt x="102" y="0"/>
                  </a:lnTo>
                  <a:lnTo>
                    <a:pt x="118" y="2"/>
                  </a:lnTo>
                  <a:lnTo>
                    <a:pt x="132" y="4"/>
                  </a:lnTo>
                  <a:lnTo>
                    <a:pt x="144" y="8"/>
                  </a:lnTo>
                  <a:lnTo>
                    <a:pt x="156" y="12"/>
                  </a:lnTo>
                  <a:lnTo>
                    <a:pt x="156" y="12"/>
                  </a:lnTo>
                  <a:lnTo>
                    <a:pt x="168" y="20"/>
                  </a:lnTo>
                  <a:lnTo>
                    <a:pt x="178" y="28"/>
                  </a:lnTo>
                  <a:lnTo>
                    <a:pt x="186" y="36"/>
                  </a:lnTo>
                  <a:lnTo>
                    <a:pt x="192" y="48"/>
                  </a:lnTo>
                  <a:lnTo>
                    <a:pt x="192" y="48"/>
                  </a:lnTo>
                  <a:lnTo>
                    <a:pt x="198" y="58"/>
                  </a:lnTo>
                  <a:lnTo>
                    <a:pt x="202" y="72"/>
                  </a:lnTo>
                  <a:lnTo>
                    <a:pt x="204" y="84"/>
                  </a:lnTo>
                  <a:lnTo>
                    <a:pt x="206" y="98"/>
                  </a:lnTo>
                  <a:lnTo>
                    <a:pt x="206" y="174"/>
                  </a:lnTo>
                  <a:lnTo>
                    <a:pt x="206" y="174"/>
                  </a:lnTo>
                  <a:lnTo>
                    <a:pt x="204" y="188"/>
                  </a:lnTo>
                  <a:lnTo>
                    <a:pt x="202" y="202"/>
                  </a:lnTo>
                  <a:lnTo>
                    <a:pt x="198" y="214"/>
                  </a:lnTo>
                  <a:lnTo>
                    <a:pt x="192" y="226"/>
                  </a:lnTo>
                  <a:lnTo>
                    <a:pt x="192" y="226"/>
                  </a:lnTo>
                  <a:lnTo>
                    <a:pt x="186" y="236"/>
                  </a:lnTo>
                  <a:lnTo>
                    <a:pt x="178" y="246"/>
                  </a:lnTo>
                  <a:lnTo>
                    <a:pt x="168" y="254"/>
                  </a:lnTo>
                  <a:lnTo>
                    <a:pt x="156" y="260"/>
                  </a:lnTo>
                  <a:lnTo>
                    <a:pt x="156" y="260"/>
                  </a:lnTo>
                  <a:lnTo>
                    <a:pt x="144" y="266"/>
                  </a:lnTo>
                  <a:lnTo>
                    <a:pt x="132" y="270"/>
                  </a:lnTo>
                  <a:lnTo>
                    <a:pt x="118" y="272"/>
                  </a:lnTo>
                  <a:lnTo>
                    <a:pt x="102" y="272"/>
                  </a:lnTo>
                  <a:lnTo>
                    <a:pt x="102" y="272"/>
                  </a:lnTo>
                  <a:lnTo>
                    <a:pt x="88" y="272"/>
                  </a:lnTo>
                  <a:lnTo>
                    <a:pt x="74" y="270"/>
                  </a:lnTo>
                  <a:lnTo>
                    <a:pt x="60" y="266"/>
                  </a:lnTo>
                  <a:lnTo>
                    <a:pt x="48" y="260"/>
                  </a:lnTo>
                  <a:lnTo>
                    <a:pt x="48" y="260"/>
                  </a:lnTo>
                  <a:close/>
                  <a:moveTo>
                    <a:pt x="132" y="208"/>
                  </a:moveTo>
                  <a:lnTo>
                    <a:pt x="132" y="208"/>
                  </a:lnTo>
                  <a:lnTo>
                    <a:pt x="136" y="200"/>
                  </a:lnTo>
                  <a:lnTo>
                    <a:pt x="140" y="194"/>
                  </a:lnTo>
                  <a:lnTo>
                    <a:pt x="142" y="186"/>
                  </a:lnTo>
                  <a:lnTo>
                    <a:pt x="142" y="176"/>
                  </a:lnTo>
                  <a:lnTo>
                    <a:pt x="142" y="98"/>
                  </a:lnTo>
                  <a:lnTo>
                    <a:pt x="142" y="98"/>
                  </a:lnTo>
                  <a:lnTo>
                    <a:pt x="142" y="88"/>
                  </a:lnTo>
                  <a:lnTo>
                    <a:pt x="140" y="80"/>
                  </a:lnTo>
                  <a:lnTo>
                    <a:pt x="136" y="72"/>
                  </a:lnTo>
                  <a:lnTo>
                    <a:pt x="132" y="66"/>
                  </a:lnTo>
                  <a:lnTo>
                    <a:pt x="132" y="66"/>
                  </a:lnTo>
                  <a:lnTo>
                    <a:pt x="126" y="60"/>
                  </a:lnTo>
                  <a:lnTo>
                    <a:pt x="118" y="58"/>
                  </a:lnTo>
                  <a:lnTo>
                    <a:pt x="112" y="56"/>
                  </a:lnTo>
                  <a:lnTo>
                    <a:pt x="102" y="54"/>
                  </a:lnTo>
                  <a:lnTo>
                    <a:pt x="102" y="54"/>
                  </a:lnTo>
                  <a:lnTo>
                    <a:pt x="94" y="56"/>
                  </a:lnTo>
                  <a:lnTo>
                    <a:pt x="86" y="58"/>
                  </a:lnTo>
                  <a:lnTo>
                    <a:pt x="80" y="60"/>
                  </a:lnTo>
                  <a:lnTo>
                    <a:pt x="74" y="66"/>
                  </a:lnTo>
                  <a:lnTo>
                    <a:pt x="74" y="66"/>
                  </a:lnTo>
                  <a:lnTo>
                    <a:pt x="68" y="72"/>
                  </a:lnTo>
                  <a:lnTo>
                    <a:pt x="66" y="80"/>
                  </a:lnTo>
                  <a:lnTo>
                    <a:pt x="64" y="88"/>
                  </a:lnTo>
                  <a:lnTo>
                    <a:pt x="62" y="98"/>
                  </a:lnTo>
                  <a:lnTo>
                    <a:pt x="62" y="176"/>
                  </a:lnTo>
                  <a:lnTo>
                    <a:pt x="62" y="176"/>
                  </a:lnTo>
                  <a:lnTo>
                    <a:pt x="64" y="186"/>
                  </a:lnTo>
                  <a:lnTo>
                    <a:pt x="66" y="194"/>
                  </a:lnTo>
                  <a:lnTo>
                    <a:pt x="68" y="200"/>
                  </a:lnTo>
                  <a:lnTo>
                    <a:pt x="74" y="208"/>
                  </a:lnTo>
                  <a:lnTo>
                    <a:pt x="74" y="208"/>
                  </a:lnTo>
                  <a:lnTo>
                    <a:pt x="80" y="212"/>
                  </a:lnTo>
                  <a:lnTo>
                    <a:pt x="86" y="216"/>
                  </a:lnTo>
                  <a:lnTo>
                    <a:pt x="94" y="218"/>
                  </a:lnTo>
                  <a:lnTo>
                    <a:pt x="102" y="218"/>
                  </a:lnTo>
                  <a:lnTo>
                    <a:pt x="102" y="218"/>
                  </a:lnTo>
                  <a:lnTo>
                    <a:pt x="112" y="218"/>
                  </a:lnTo>
                  <a:lnTo>
                    <a:pt x="118" y="216"/>
                  </a:lnTo>
                  <a:lnTo>
                    <a:pt x="126" y="212"/>
                  </a:lnTo>
                  <a:lnTo>
                    <a:pt x="132" y="208"/>
                  </a:lnTo>
                  <a:lnTo>
                    <a:pt x="132" y="208"/>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7" name="Freeform 23">
              <a:extLst>
                <a:ext uri="{FF2B5EF4-FFF2-40B4-BE49-F238E27FC236}">
                  <a16:creationId xmlns:a16="http://schemas.microsoft.com/office/drawing/2014/main" id="{67DEC543-EE72-4903-A8F4-8A8B06064D17}"/>
                </a:ext>
              </a:extLst>
            </p:cNvPr>
            <p:cNvSpPr>
              <a:spLocks/>
            </p:cNvSpPr>
            <p:nvPr userDrawn="1"/>
          </p:nvSpPr>
          <p:spPr bwMode="auto">
            <a:xfrm>
              <a:off x="10099675" y="2509838"/>
              <a:ext cx="333375" cy="419100"/>
            </a:xfrm>
            <a:custGeom>
              <a:avLst/>
              <a:gdLst>
                <a:gd name="T0" fmla="*/ 2 w 210"/>
                <a:gd name="T1" fmla="*/ 262 h 264"/>
                <a:gd name="T2" fmla="*/ 2 w 210"/>
                <a:gd name="T3" fmla="*/ 262 h 264"/>
                <a:gd name="T4" fmla="*/ 0 w 210"/>
                <a:gd name="T5" fmla="*/ 258 h 264"/>
                <a:gd name="T6" fmla="*/ 0 w 210"/>
                <a:gd name="T7" fmla="*/ 6 h 264"/>
                <a:gd name="T8" fmla="*/ 0 w 210"/>
                <a:gd name="T9" fmla="*/ 6 h 264"/>
                <a:gd name="T10" fmla="*/ 2 w 210"/>
                <a:gd name="T11" fmla="*/ 2 h 264"/>
                <a:gd name="T12" fmla="*/ 2 w 210"/>
                <a:gd name="T13" fmla="*/ 2 h 264"/>
                <a:gd name="T14" fmla="*/ 8 w 210"/>
                <a:gd name="T15" fmla="*/ 0 h 264"/>
                <a:gd name="T16" fmla="*/ 54 w 210"/>
                <a:gd name="T17" fmla="*/ 0 h 264"/>
                <a:gd name="T18" fmla="*/ 54 w 210"/>
                <a:gd name="T19" fmla="*/ 0 h 264"/>
                <a:gd name="T20" fmla="*/ 58 w 210"/>
                <a:gd name="T21" fmla="*/ 0 h 264"/>
                <a:gd name="T22" fmla="*/ 62 w 210"/>
                <a:gd name="T23" fmla="*/ 4 h 264"/>
                <a:gd name="T24" fmla="*/ 144 w 210"/>
                <a:gd name="T25" fmla="*/ 144 h 264"/>
                <a:gd name="T26" fmla="*/ 144 w 210"/>
                <a:gd name="T27" fmla="*/ 144 h 264"/>
                <a:gd name="T28" fmla="*/ 146 w 210"/>
                <a:gd name="T29" fmla="*/ 146 h 264"/>
                <a:gd name="T30" fmla="*/ 146 w 210"/>
                <a:gd name="T31" fmla="*/ 146 h 264"/>
                <a:gd name="T32" fmla="*/ 148 w 210"/>
                <a:gd name="T33" fmla="*/ 144 h 264"/>
                <a:gd name="T34" fmla="*/ 148 w 210"/>
                <a:gd name="T35" fmla="*/ 6 h 264"/>
                <a:gd name="T36" fmla="*/ 148 w 210"/>
                <a:gd name="T37" fmla="*/ 6 h 264"/>
                <a:gd name="T38" fmla="*/ 150 w 210"/>
                <a:gd name="T39" fmla="*/ 2 h 264"/>
                <a:gd name="T40" fmla="*/ 150 w 210"/>
                <a:gd name="T41" fmla="*/ 2 h 264"/>
                <a:gd name="T42" fmla="*/ 154 w 210"/>
                <a:gd name="T43" fmla="*/ 0 h 264"/>
                <a:gd name="T44" fmla="*/ 202 w 210"/>
                <a:gd name="T45" fmla="*/ 0 h 264"/>
                <a:gd name="T46" fmla="*/ 202 w 210"/>
                <a:gd name="T47" fmla="*/ 0 h 264"/>
                <a:gd name="T48" fmla="*/ 208 w 210"/>
                <a:gd name="T49" fmla="*/ 2 h 264"/>
                <a:gd name="T50" fmla="*/ 208 w 210"/>
                <a:gd name="T51" fmla="*/ 2 h 264"/>
                <a:gd name="T52" fmla="*/ 210 w 210"/>
                <a:gd name="T53" fmla="*/ 6 h 264"/>
                <a:gd name="T54" fmla="*/ 210 w 210"/>
                <a:gd name="T55" fmla="*/ 258 h 264"/>
                <a:gd name="T56" fmla="*/ 210 w 210"/>
                <a:gd name="T57" fmla="*/ 258 h 264"/>
                <a:gd name="T58" fmla="*/ 208 w 210"/>
                <a:gd name="T59" fmla="*/ 262 h 264"/>
                <a:gd name="T60" fmla="*/ 208 w 210"/>
                <a:gd name="T61" fmla="*/ 262 h 264"/>
                <a:gd name="T62" fmla="*/ 202 w 210"/>
                <a:gd name="T63" fmla="*/ 264 h 264"/>
                <a:gd name="T64" fmla="*/ 156 w 210"/>
                <a:gd name="T65" fmla="*/ 264 h 264"/>
                <a:gd name="T66" fmla="*/ 156 w 210"/>
                <a:gd name="T67" fmla="*/ 264 h 264"/>
                <a:gd name="T68" fmla="*/ 152 w 210"/>
                <a:gd name="T69" fmla="*/ 264 h 264"/>
                <a:gd name="T70" fmla="*/ 148 w 210"/>
                <a:gd name="T71" fmla="*/ 260 h 264"/>
                <a:gd name="T72" fmla="*/ 66 w 210"/>
                <a:gd name="T73" fmla="*/ 118 h 264"/>
                <a:gd name="T74" fmla="*/ 66 w 210"/>
                <a:gd name="T75" fmla="*/ 118 h 264"/>
                <a:gd name="T76" fmla="*/ 64 w 210"/>
                <a:gd name="T77" fmla="*/ 116 h 264"/>
                <a:gd name="T78" fmla="*/ 64 w 210"/>
                <a:gd name="T79" fmla="*/ 116 h 264"/>
                <a:gd name="T80" fmla="*/ 62 w 210"/>
                <a:gd name="T81" fmla="*/ 118 h 264"/>
                <a:gd name="T82" fmla="*/ 62 w 210"/>
                <a:gd name="T83" fmla="*/ 258 h 264"/>
                <a:gd name="T84" fmla="*/ 62 w 210"/>
                <a:gd name="T85" fmla="*/ 258 h 264"/>
                <a:gd name="T86" fmla="*/ 60 w 210"/>
                <a:gd name="T87" fmla="*/ 262 h 264"/>
                <a:gd name="T88" fmla="*/ 60 w 210"/>
                <a:gd name="T89" fmla="*/ 262 h 264"/>
                <a:gd name="T90" fmla="*/ 56 w 210"/>
                <a:gd name="T91" fmla="*/ 264 h 264"/>
                <a:gd name="T92" fmla="*/ 8 w 210"/>
                <a:gd name="T93" fmla="*/ 264 h 264"/>
                <a:gd name="T94" fmla="*/ 8 w 210"/>
                <a:gd name="T95" fmla="*/ 264 h 264"/>
                <a:gd name="T96" fmla="*/ 2 w 210"/>
                <a:gd name="T97" fmla="*/ 262 h 264"/>
                <a:gd name="T98" fmla="*/ 2 w 210"/>
                <a:gd name="T99" fmla="*/ 2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0" h="264">
                  <a:moveTo>
                    <a:pt x="2" y="262"/>
                  </a:moveTo>
                  <a:lnTo>
                    <a:pt x="2" y="262"/>
                  </a:lnTo>
                  <a:lnTo>
                    <a:pt x="0" y="258"/>
                  </a:lnTo>
                  <a:lnTo>
                    <a:pt x="0" y="6"/>
                  </a:lnTo>
                  <a:lnTo>
                    <a:pt x="0" y="6"/>
                  </a:lnTo>
                  <a:lnTo>
                    <a:pt x="2" y="2"/>
                  </a:lnTo>
                  <a:lnTo>
                    <a:pt x="2" y="2"/>
                  </a:lnTo>
                  <a:lnTo>
                    <a:pt x="8" y="0"/>
                  </a:lnTo>
                  <a:lnTo>
                    <a:pt x="54" y="0"/>
                  </a:lnTo>
                  <a:lnTo>
                    <a:pt x="54" y="0"/>
                  </a:lnTo>
                  <a:lnTo>
                    <a:pt x="58" y="0"/>
                  </a:lnTo>
                  <a:lnTo>
                    <a:pt x="62" y="4"/>
                  </a:lnTo>
                  <a:lnTo>
                    <a:pt x="144" y="144"/>
                  </a:lnTo>
                  <a:lnTo>
                    <a:pt x="144" y="144"/>
                  </a:lnTo>
                  <a:lnTo>
                    <a:pt x="146" y="146"/>
                  </a:lnTo>
                  <a:lnTo>
                    <a:pt x="146" y="146"/>
                  </a:lnTo>
                  <a:lnTo>
                    <a:pt x="148" y="144"/>
                  </a:lnTo>
                  <a:lnTo>
                    <a:pt x="148" y="6"/>
                  </a:lnTo>
                  <a:lnTo>
                    <a:pt x="148" y="6"/>
                  </a:lnTo>
                  <a:lnTo>
                    <a:pt x="150" y="2"/>
                  </a:lnTo>
                  <a:lnTo>
                    <a:pt x="150" y="2"/>
                  </a:lnTo>
                  <a:lnTo>
                    <a:pt x="154" y="0"/>
                  </a:lnTo>
                  <a:lnTo>
                    <a:pt x="202" y="0"/>
                  </a:lnTo>
                  <a:lnTo>
                    <a:pt x="202" y="0"/>
                  </a:lnTo>
                  <a:lnTo>
                    <a:pt x="208" y="2"/>
                  </a:lnTo>
                  <a:lnTo>
                    <a:pt x="208" y="2"/>
                  </a:lnTo>
                  <a:lnTo>
                    <a:pt x="210" y="6"/>
                  </a:lnTo>
                  <a:lnTo>
                    <a:pt x="210" y="258"/>
                  </a:lnTo>
                  <a:lnTo>
                    <a:pt x="210" y="258"/>
                  </a:lnTo>
                  <a:lnTo>
                    <a:pt x="208" y="262"/>
                  </a:lnTo>
                  <a:lnTo>
                    <a:pt x="208" y="262"/>
                  </a:lnTo>
                  <a:lnTo>
                    <a:pt x="202" y="264"/>
                  </a:lnTo>
                  <a:lnTo>
                    <a:pt x="156" y="264"/>
                  </a:lnTo>
                  <a:lnTo>
                    <a:pt x="156" y="264"/>
                  </a:lnTo>
                  <a:lnTo>
                    <a:pt x="152" y="264"/>
                  </a:lnTo>
                  <a:lnTo>
                    <a:pt x="148" y="260"/>
                  </a:lnTo>
                  <a:lnTo>
                    <a:pt x="66" y="118"/>
                  </a:lnTo>
                  <a:lnTo>
                    <a:pt x="66" y="118"/>
                  </a:lnTo>
                  <a:lnTo>
                    <a:pt x="64" y="116"/>
                  </a:lnTo>
                  <a:lnTo>
                    <a:pt x="64" y="116"/>
                  </a:lnTo>
                  <a:lnTo>
                    <a:pt x="62" y="118"/>
                  </a:lnTo>
                  <a:lnTo>
                    <a:pt x="62" y="258"/>
                  </a:lnTo>
                  <a:lnTo>
                    <a:pt x="62" y="258"/>
                  </a:lnTo>
                  <a:lnTo>
                    <a:pt x="60" y="262"/>
                  </a:lnTo>
                  <a:lnTo>
                    <a:pt x="60" y="262"/>
                  </a:lnTo>
                  <a:lnTo>
                    <a:pt x="56" y="264"/>
                  </a:lnTo>
                  <a:lnTo>
                    <a:pt x="8" y="264"/>
                  </a:lnTo>
                  <a:lnTo>
                    <a:pt x="8" y="264"/>
                  </a:lnTo>
                  <a:lnTo>
                    <a:pt x="2" y="262"/>
                  </a:lnTo>
                  <a:lnTo>
                    <a:pt x="2" y="26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8" name="Freeform 24">
              <a:extLst>
                <a:ext uri="{FF2B5EF4-FFF2-40B4-BE49-F238E27FC236}">
                  <a16:creationId xmlns:a16="http://schemas.microsoft.com/office/drawing/2014/main" id="{EECF6551-5CDA-4897-9A1C-9E633A3CBCBA}"/>
                </a:ext>
              </a:extLst>
            </p:cNvPr>
            <p:cNvSpPr>
              <a:spLocks noEditPoints="1"/>
            </p:cNvSpPr>
            <p:nvPr userDrawn="1"/>
          </p:nvSpPr>
          <p:spPr bwMode="auto">
            <a:xfrm>
              <a:off x="10499725" y="2509838"/>
              <a:ext cx="384175" cy="419100"/>
            </a:xfrm>
            <a:custGeom>
              <a:avLst/>
              <a:gdLst>
                <a:gd name="T0" fmla="*/ 176 w 242"/>
                <a:gd name="T1" fmla="*/ 258 h 264"/>
                <a:gd name="T2" fmla="*/ 166 w 242"/>
                <a:gd name="T3" fmla="*/ 228 h 264"/>
                <a:gd name="T4" fmla="*/ 166 w 242"/>
                <a:gd name="T5" fmla="*/ 228 h 264"/>
                <a:gd name="T6" fmla="*/ 166 w 242"/>
                <a:gd name="T7" fmla="*/ 226 h 264"/>
                <a:gd name="T8" fmla="*/ 164 w 242"/>
                <a:gd name="T9" fmla="*/ 226 h 264"/>
                <a:gd name="T10" fmla="*/ 78 w 242"/>
                <a:gd name="T11" fmla="*/ 226 h 264"/>
                <a:gd name="T12" fmla="*/ 78 w 242"/>
                <a:gd name="T13" fmla="*/ 226 h 264"/>
                <a:gd name="T14" fmla="*/ 76 w 242"/>
                <a:gd name="T15" fmla="*/ 226 h 264"/>
                <a:gd name="T16" fmla="*/ 76 w 242"/>
                <a:gd name="T17" fmla="*/ 228 h 264"/>
                <a:gd name="T18" fmla="*/ 66 w 242"/>
                <a:gd name="T19" fmla="*/ 258 h 264"/>
                <a:gd name="T20" fmla="*/ 66 w 242"/>
                <a:gd name="T21" fmla="*/ 258 h 264"/>
                <a:gd name="T22" fmla="*/ 64 w 242"/>
                <a:gd name="T23" fmla="*/ 262 h 264"/>
                <a:gd name="T24" fmla="*/ 60 w 242"/>
                <a:gd name="T25" fmla="*/ 264 h 264"/>
                <a:gd name="T26" fmla="*/ 6 w 242"/>
                <a:gd name="T27" fmla="*/ 264 h 264"/>
                <a:gd name="T28" fmla="*/ 6 w 242"/>
                <a:gd name="T29" fmla="*/ 264 h 264"/>
                <a:gd name="T30" fmla="*/ 2 w 242"/>
                <a:gd name="T31" fmla="*/ 264 h 264"/>
                <a:gd name="T32" fmla="*/ 0 w 242"/>
                <a:gd name="T33" fmla="*/ 262 h 264"/>
                <a:gd name="T34" fmla="*/ 0 w 242"/>
                <a:gd name="T35" fmla="*/ 262 h 264"/>
                <a:gd name="T36" fmla="*/ 0 w 242"/>
                <a:gd name="T37" fmla="*/ 260 h 264"/>
                <a:gd name="T38" fmla="*/ 0 w 242"/>
                <a:gd name="T39" fmla="*/ 256 h 264"/>
                <a:gd name="T40" fmla="*/ 80 w 242"/>
                <a:gd name="T41" fmla="*/ 6 h 264"/>
                <a:gd name="T42" fmla="*/ 80 w 242"/>
                <a:gd name="T43" fmla="*/ 6 h 264"/>
                <a:gd name="T44" fmla="*/ 82 w 242"/>
                <a:gd name="T45" fmla="*/ 2 h 264"/>
                <a:gd name="T46" fmla="*/ 88 w 242"/>
                <a:gd name="T47" fmla="*/ 0 h 264"/>
                <a:gd name="T48" fmla="*/ 154 w 242"/>
                <a:gd name="T49" fmla="*/ 0 h 264"/>
                <a:gd name="T50" fmla="*/ 154 w 242"/>
                <a:gd name="T51" fmla="*/ 0 h 264"/>
                <a:gd name="T52" fmla="*/ 160 w 242"/>
                <a:gd name="T53" fmla="*/ 2 h 264"/>
                <a:gd name="T54" fmla="*/ 162 w 242"/>
                <a:gd name="T55" fmla="*/ 6 h 264"/>
                <a:gd name="T56" fmla="*/ 242 w 242"/>
                <a:gd name="T57" fmla="*/ 256 h 264"/>
                <a:gd name="T58" fmla="*/ 242 w 242"/>
                <a:gd name="T59" fmla="*/ 256 h 264"/>
                <a:gd name="T60" fmla="*/ 242 w 242"/>
                <a:gd name="T61" fmla="*/ 260 h 264"/>
                <a:gd name="T62" fmla="*/ 242 w 242"/>
                <a:gd name="T63" fmla="*/ 260 h 264"/>
                <a:gd name="T64" fmla="*/ 242 w 242"/>
                <a:gd name="T65" fmla="*/ 264 h 264"/>
                <a:gd name="T66" fmla="*/ 236 w 242"/>
                <a:gd name="T67" fmla="*/ 264 h 264"/>
                <a:gd name="T68" fmla="*/ 184 w 242"/>
                <a:gd name="T69" fmla="*/ 264 h 264"/>
                <a:gd name="T70" fmla="*/ 184 w 242"/>
                <a:gd name="T71" fmla="*/ 264 h 264"/>
                <a:gd name="T72" fmla="*/ 178 w 242"/>
                <a:gd name="T73" fmla="*/ 262 h 264"/>
                <a:gd name="T74" fmla="*/ 176 w 242"/>
                <a:gd name="T75" fmla="*/ 258 h 264"/>
                <a:gd name="T76" fmla="*/ 176 w 242"/>
                <a:gd name="T77" fmla="*/ 258 h 264"/>
                <a:gd name="T78" fmla="*/ 90 w 242"/>
                <a:gd name="T79" fmla="*/ 174 h 264"/>
                <a:gd name="T80" fmla="*/ 90 w 242"/>
                <a:gd name="T81" fmla="*/ 174 h 264"/>
                <a:gd name="T82" fmla="*/ 92 w 242"/>
                <a:gd name="T83" fmla="*/ 176 h 264"/>
                <a:gd name="T84" fmla="*/ 94 w 242"/>
                <a:gd name="T85" fmla="*/ 176 h 264"/>
                <a:gd name="T86" fmla="*/ 150 w 242"/>
                <a:gd name="T87" fmla="*/ 176 h 264"/>
                <a:gd name="T88" fmla="*/ 150 w 242"/>
                <a:gd name="T89" fmla="*/ 176 h 264"/>
                <a:gd name="T90" fmla="*/ 152 w 242"/>
                <a:gd name="T91" fmla="*/ 176 h 264"/>
                <a:gd name="T92" fmla="*/ 152 w 242"/>
                <a:gd name="T93" fmla="*/ 176 h 264"/>
                <a:gd name="T94" fmla="*/ 152 w 242"/>
                <a:gd name="T95" fmla="*/ 174 h 264"/>
                <a:gd name="T96" fmla="*/ 122 w 242"/>
                <a:gd name="T97" fmla="*/ 74 h 264"/>
                <a:gd name="T98" fmla="*/ 122 w 242"/>
                <a:gd name="T99" fmla="*/ 74 h 264"/>
                <a:gd name="T100" fmla="*/ 122 w 242"/>
                <a:gd name="T101" fmla="*/ 72 h 264"/>
                <a:gd name="T102" fmla="*/ 122 w 242"/>
                <a:gd name="T103" fmla="*/ 72 h 264"/>
                <a:gd name="T104" fmla="*/ 120 w 242"/>
                <a:gd name="T105" fmla="*/ 74 h 264"/>
                <a:gd name="T106" fmla="*/ 90 w 242"/>
                <a:gd name="T107" fmla="*/ 174 h 264"/>
                <a:gd name="T108" fmla="*/ 90 w 242"/>
                <a:gd name="T109" fmla="*/ 17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2" h="264">
                  <a:moveTo>
                    <a:pt x="176" y="258"/>
                  </a:moveTo>
                  <a:lnTo>
                    <a:pt x="166" y="228"/>
                  </a:lnTo>
                  <a:lnTo>
                    <a:pt x="166" y="228"/>
                  </a:lnTo>
                  <a:lnTo>
                    <a:pt x="166" y="226"/>
                  </a:lnTo>
                  <a:lnTo>
                    <a:pt x="164" y="226"/>
                  </a:lnTo>
                  <a:lnTo>
                    <a:pt x="78" y="226"/>
                  </a:lnTo>
                  <a:lnTo>
                    <a:pt x="78" y="226"/>
                  </a:lnTo>
                  <a:lnTo>
                    <a:pt x="76" y="226"/>
                  </a:lnTo>
                  <a:lnTo>
                    <a:pt x="76" y="228"/>
                  </a:lnTo>
                  <a:lnTo>
                    <a:pt x="66" y="258"/>
                  </a:lnTo>
                  <a:lnTo>
                    <a:pt x="66" y="258"/>
                  </a:lnTo>
                  <a:lnTo>
                    <a:pt x="64" y="262"/>
                  </a:lnTo>
                  <a:lnTo>
                    <a:pt x="60" y="264"/>
                  </a:lnTo>
                  <a:lnTo>
                    <a:pt x="6" y="264"/>
                  </a:lnTo>
                  <a:lnTo>
                    <a:pt x="6" y="264"/>
                  </a:lnTo>
                  <a:lnTo>
                    <a:pt x="2" y="264"/>
                  </a:lnTo>
                  <a:lnTo>
                    <a:pt x="0" y="262"/>
                  </a:lnTo>
                  <a:lnTo>
                    <a:pt x="0" y="262"/>
                  </a:lnTo>
                  <a:lnTo>
                    <a:pt x="0" y="260"/>
                  </a:lnTo>
                  <a:lnTo>
                    <a:pt x="0" y="256"/>
                  </a:lnTo>
                  <a:lnTo>
                    <a:pt x="80" y="6"/>
                  </a:lnTo>
                  <a:lnTo>
                    <a:pt x="80" y="6"/>
                  </a:lnTo>
                  <a:lnTo>
                    <a:pt x="82" y="2"/>
                  </a:lnTo>
                  <a:lnTo>
                    <a:pt x="88" y="0"/>
                  </a:lnTo>
                  <a:lnTo>
                    <a:pt x="154" y="0"/>
                  </a:lnTo>
                  <a:lnTo>
                    <a:pt x="154" y="0"/>
                  </a:lnTo>
                  <a:lnTo>
                    <a:pt x="160" y="2"/>
                  </a:lnTo>
                  <a:lnTo>
                    <a:pt x="162" y="6"/>
                  </a:lnTo>
                  <a:lnTo>
                    <a:pt x="242" y="256"/>
                  </a:lnTo>
                  <a:lnTo>
                    <a:pt x="242" y="256"/>
                  </a:lnTo>
                  <a:lnTo>
                    <a:pt x="242" y="260"/>
                  </a:lnTo>
                  <a:lnTo>
                    <a:pt x="242" y="260"/>
                  </a:lnTo>
                  <a:lnTo>
                    <a:pt x="242" y="264"/>
                  </a:lnTo>
                  <a:lnTo>
                    <a:pt x="236" y="264"/>
                  </a:lnTo>
                  <a:lnTo>
                    <a:pt x="184" y="264"/>
                  </a:lnTo>
                  <a:lnTo>
                    <a:pt x="184" y="264"/>
                  </a:lnTo>
                  <a:lnTo>
                    <a:pt x="178" y="262"/>
                  </a:lnTo>
                  <a:lnTo>
                    <a:pt x="176" y="258"/>
                  </a:lnTo>
                  <a:lnTo>
                    <a:pt x="176" y="258"/>
                  </a:lnTo>
                  <a:close/>
                  <a:moveTo>
                    <a:pt x="90" y="174"/>
                  </a:moveTo>
                  <a:lnTo>
                    <a:pt x="90" y="174"/>
                  </a:lnTo>
                  <a:lnTo>
                    <a:pt x="92" y="176"/>
                  </a:lnTo>
                  <a:lnTo>
                    <a:pt x="94" y="176"/>
                  </a:lnTo>
                  <a:lnTo>
                    <a:pt x="150" y="176"/>
                  </a:lnTo>
                  <a:lnTo>
                    <a:pt x="150" y="176"/>
                  </a:lnTo>
                  <a:lnTo>
                    <a:pt x="152" y="176"/>
                  </a:lnTo>
                  <a:lnTo>
                    <a:pt x="152" y="176"/>
                  </a:lnTo>
                  <a:lnTo>
                    <a:pt x="152" y="174"/>
                  </a:lnTo>
                  <a:lnTo>
                    <a:pt x="122" y="74"/>
                  </a:lnTo>
                  <a:lnTo>
                    <a:pt x="122" y="74"/>
                  </a:lnTo>
                  <a:lnTo>
                    <a:pt x="122" y="72"/>
                  </a:lnTo>
                  <a:lnTo>
                    <a:pt x="122" y="72"/>
                  </a:lnTo>
                  <a:lnTo>
                    <a:pt x="120" y="74"/>
                  </a:lnTo>
                  <a:lnTo>
                    <a:pt x="90" y="174"/>
                  </a:lnTo>
                  <a:lnTo>
                    <a:pt x="90" y="174"/>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9" name="Freeform 25">
              <a:extLst>
                <a:ext uri="{FF2B5EF4-FFF2-40B4-BE49-F238E27FC236}">
                  <a16:creationId xmlns:a16="http://schemas.microsoft.com/office/drawing/2014/main" id="{EE83F13B-AFFA-483A-8DB2-E32113B26131}"/>
                </a:ext>
              </a:extLst>
            </p:cNvPr>
            <p:cNvSpPr>
              <a:spLocks/>
            </p:cNvSpPr>
            <p:nvPr userDrawn="1"/>
          </p:nvSpPr>
          <p:spPr bwMode="auto">
            <a:xfrm>
              <a:off x="10950575" y="2509838"/>
              <a:ext cx="301625" cy="419100"/>
            </a:xfrm>
            <a:custGeom>
              <a:avLst/>
              <a:gdLst>
                <a:gd name="T0" fmla="*/ 2 w 190"/>
                <a:gd name="T1" fmla="*/ 262 h 264"/>
                <a:gd name="T2" fmla="*/ 2 w 190"/>
                <a:gd name="T3" fmla="*/ 262 h 264"/>
                <a:gd name="T4" fmla="*/ 0 w 190"/>
                <a:gd name="T5" fmla="*/ 258 h 264"/>
                <a:gd name="T6" fmla="*/ 0 w 190"/>
                <a:gd name="T7" fmla="*/ 6 h 264"/>
                <a:gd name="T8" fmla="*/ 0 w 190"/>
                <a:gd name="T9" fmla="*/ 6 h 264"/>
                <a:gd name="T10" fmla="*/ 2 w 190"/>
                <a:gd name="T11" fmla="*/ 2 h 264"/>
                <a:gd name="T12" fmla="*/ 2 w 190"/>
                <a:gd name="T13" fmla="*/ 2 h 264"/>
                <a:gd name="T14" fmla="*/ 8 w 190"/>
                <a:gd name="T15" fmla="*/ 0 h 264"/>
                <a:gd name="T16" fmla="*/ 56 w 190"/>
                <a:gd name="T17" fmla="*/ 0 h 264"/>
                <a:gd name="T18" fmla="*/ 56 w 190"/>
                <a:gd name="T19" fmla="*/ 0 h 264"/>
                <a:gd name="T20" fmla="*/ 62 w 190"/>
                <a:gd name="T21" fmla="*/ 2 h 264"/>
                <a:gd name="T22" fmla="*/ 62 w 190"/>
                <a:gd name="T23" fmla="*/ 2 h 264"/>
                <a:gd name="T24" fmla="*/ 64 w 190"/>
                <a:gd name="T25" fmla="*/ 6 h 264"/>
                <a:gd name="T26" fmla="*/ 64 w 190"/>
                <a:gd name="T27" fmla="*/ 208 h 264"/>
                <a:gd name="T28" fmla="*/ 64 w 190"/>
                <a:gd name="T29" fmla="*/ 208 h 264"/>
                <a:gd name="T30" fmla="*/ 64 w 190"/>
                <a:gd name="T31" fmla="*/ 210 h 264"/>
                <a:gd name="T32" fmla="*/ 66 w 190"/>
                <a:gd name="T33" fmla="*/ 210 h 264"/>
                <a:gd name="T34" fmla="*/ 184 w 190"/>
                <a:gd name="T35" fmla="*/ 210 h 264"/>
                <a:gd name="T36" fmla="*/ 184 w 190"/>
                <a:gd name="T37" fmla="*/ 210 h 264"/>
                <a:gd name="T38" fmla="*/ 188 w 190"/>
                <a:gd name="T39" fmla="*/ 212 h 264"/>
                <a:gd name="T40" fmla="*/ 188 w 190"/>
                <a:gd name="T41" fmla="*/ 212 h 264"/>
                <a:gd name="T42" fmla="*/ 190 w 190"/>
                <a:gd name="T43" fmla="*/ 218 h 264"/>
                <a:gd name="T44" fmla="*/ 190 w 190"/>
                <a:gd name="T45" fmla="*/ 258 h 264"/>
                <a:gd name="T46" fmla="*/ 190 w 190"/>
                <a:gd name="T47" fmla="*/ 258 h 264"/>
                <a:gd name="T48" fmla="*/ 188 w 190"/>
                <a:gd name="T49" fmla="*/ 262 h 264"/>
                <a:gd name="T50" fmla="*/ 188 w 190"/>
                <a:gd name="T51" fmla="*/ 262 h 264"/>
                <a:gd name="T52" fmla="*/ 184 w 190"/>
                <a:gd name="T53" fmla="*/ 264 h 264"/>
                <a:gd name="T54" fmla="*/ 8 w 190"/>
                <a:gd name="T55" fmla="*/ 264 h 264"/>
                <a:gd name="T56" fmla="*/ 8 w 190"/>
                <a:gd name="T57" fmla="*/ 264 h 264"/>
                <a:gd name="T58" fmla="*/ 2 w 190"/>
                <a:gd name="T59" fmla="*/ 262 h 264"/>
                <a:gd name="T60" fmla="*/ 2 w 190"/>
                <a:gd name="T61" fmla="*/ 2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 h="264">
                  <a:moveTo>
                    <a:pt x="2" y="262"/>
                  </a:moveTo>
                  <a:lnTo>
                    <a:pt x="2" y="262"/>
                  </a:lnTo>
                  <a:lnTo>
                    <a:pt x="0" y="258"/>
                  </a:lnTo>
                  <a:lnTo>
                    <a:pt x="0" y="6"/>
                  </a:lnTo>
                  <a:lnTo>
                    <a:pt x="0" y="6"/>
                  </a:lnTo>
                  <a:lnTo>
                    <a:pt x="2" y="2"/>
                  </a:lnTo>
                  <a:lnTo>
                    <a:pt x="2" y="2"/>
                  </a:lnTo>
                  <a:lnTo>
                    <a:pt x="8" y="0"/>
                  </a:lnTo>
                  <a:lnTo>
                    <a:pt x="56" y="0"/>
                  </a:lnTo>
                  <a:lnTo>
                    <a:pt x="56" y="0"/>
                  </a:lnTo>
                  <a:lnTo>
                    <a:pt x="62" y="2"/>
                  </a:lnTo>
                  <a:lnTo>
                    <a:pt x="62" y="2"/>
                  </a:lnTo>
                  <a:lnTo>
                    <a:pt x="64" y="6"/>
                  </a:lnTo>
                  <a:lnTo>
                    <a:pt x="64" y="208"/>
                  </a:lnTo>
                  <a:lnTo>
                    <a:pt x="64" y="208"/>
                  </a:lnTo>
                  <a:lnTo>
                    <a:pt x="64" y="210"/>
                  </a:lnTo>
                  <a:lnTo>
                    <a:pt x="66" y="210"/>
                  </a:lnTo>
                  <a:lnTo>
                    <a:pt x="184" y="210"/>
                  </a:lnTo>
                  <a:lnTo>
                    <a:pt x="184" y="210"/>
                  </a:lnTo>
                  <a:lnTo>
                    <a:pt x="188" y="212"/>
                  </a:lnTo>
                  <a:lnTo>
                    <a:pt x="188" y="212"/>
                  </a:lnTo>
                  <a:lnTo>
                    <a:pt x="190" y="218"/>
                  </a:lnTo>
                  <a:lnTo>
                    <a:pt x="190" y="258"/>
                  </a:lnTo>
                  <a:lnTo>
                    <a:pt x="190" y="258"/>
                  </a:lnTo>
                  <a:lnTo>
                    <a:pt x="188" y="262"/>
                  </a:lnTo>
                  <a:lnTo>
                    <a:pt x="188" y="262"/>
                  </a:lnTo>
                  <a:lnTo>
                    <a:pt x="184" y="264"/>
                  </a:lnTo>
                  <a:lnTo>
                    <a:pt x="8" y="264"/>
                  </a:lnTo>
                  <a:lnTo>
                    <a:pt x="8" y="264"/>
                  </a:lnTo>
                  <a:lnTo>
                    <a:pt x="2" y="262"/>
                  </a:lnTo>
                  <a:lnTo>
                    <a:pt x="2" y="26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0" name="Freeform 26">
              <a:extLst>
                <a:ext uri="{FF2B5EF4-FFF2-40B4-BE49-F238E27FC236}">
                  <a16:creationId xmlns:a16="http://schemas.microsoft.com/office/drawing/2014/main" id="{6A2D45A6-31AF-4241-91CC-5D8E2CEFAB64}"/>
                </a:ext>
              </a:extLst>
            </p:cNvPr>
            <p:cNvSpPr>
              <a:spLocks/>
            </p:cNvSpPr>
            <p:nvPr userDrawn="1"/>
          </p:nvSpPr>
          <p:spPr bwMode="auto">
            <a:xfrm>
              <a:off x="7446963" y="3078163"/>
              <a:ext cx="298450" cy="422275"/>
            </a:xfrm>
            <a:custGeom>
              <a:avLst/>
              <a:gdLst>
                <a:gd name="T0" fmla="*/ 186 w 188"/>
                <a:gd name="T1" fmla="*/ 52 h 266"/>
                <a:gd name="T2" fmla="*/ 186 w 188"/>
                <a:gd name="T3" fmla="*/ 52 h 266"/>
                <a:gd name="T4" fmla="*/ 182 w 188"/>
                <a:gd name="T5" fmla="*/ 54 h 266"/>
                <a:gd name="T6" fmla="*/ 66 w 188"/>
                <a:gd name="T7" fmla="*/ 54 h 266"/>
                <a:gd name="T8" fmla="*/ 66 w 188"/>
                <a:gd name="T9" fmla="*/ 54 h 266"/>
                <a:gd name="T10" fmla="*/ 64 w 188"/>
                <a:gd name="T11" fmla="*/ 54 h 266"/>
                <a:gd name="T12" fmla="*/ 62 w 188"/>
                <a:gd name="T13" fmla="*/ 56 h 266"/>
                <a:gd name="T14" fmla="*/ 62 w 188"/>
                <a:gd name="T15" fmla="*/ 102 h 266"/>
                <a:gd name="T16" fmla="*/ 62 w 188"/>
                <a:gd name="T17" fmla="*/ 102 h 266"/>
                <a:gd name="T18" fmla="*/ 64 w 188"/>
                <a:gd name="T19" fmla="*/ 104 h 266"/>
                <a:gd name="T20" fmla="*/ 66 w 188"/>
                <a:gd name="T21" fmla="*/ 104 h 266"/>
                <a:gd name="T22" fmla="*/ 138 w 188"/>
                <a:gd name="T23" fmla="*/ 104 h 266"/>
                <a:gd name="T24" fmla="*/ 138 w 188"/>
                <a:gd name="T25" fmla="*/ 104 h 266"/>
                <a:gd name="T26" fmla="*/ 144 w 188"/>
                <a:gd name="T27" fmla="*/ 106 h 266"/>
                <a:gd name="T28" fmla="*/ 144 w 188"/>
                <a:gd name="T29" fmla="*/ 106 h 266"/>
                <a:gd name="T30" fmla="*/ 146 w 188"/>
                <a:gd name="T31" fmla="*/ 112 h 266"/>
                <a:gd name="T32" fmla="*/ 146 w 188"/>
                <a:gd name="T33" fmla="*/ 150 h 266"/>
                <a:gd name="T34" fmla="*/ 146 w 188"/>
                <a:gd name="T35" fmla="*/ 150 h 266"/>
                <a:gd name="T36" fmla="*/ 144 w 188"/>
                <a:gd name="T37" fmla="*/ 156 h 266"/>
                <a:gd name="T38" fmla="*/ 144 w 188"/>
                <a:gd name="T39" fmla="*/ 156 h 266"/>
                <a:gd name="T40" fmla="*/ 138 w 188"/>
                <a:gd name="T41" fmla="*/ 158 h 266"/>
                <a:gd name="T42" fmla="*/ 66 w 188"/>
                <a:gd name="T43" fmla="*/ 158 h 266"/>
                <a:gd name="T44" fmla="*/ 66 w 188"/>
                <a:gd name="T45" fmla="*/ 158 h 266"/>
                <a:gd name="T46" fmla="*/ 64 w 188"/>
                <a:gd name="T47" fmla="*/ 158 h 266"/>
                <a:gd name="T48" fmla="*/ 62 w 188"/>
                <a:gd name="T49" fmla="*/ 160 h 266"/>
                <a:gd name="T50" fmla="*/ 62 w 188"/>
                <a:gd name="T51" fmla="*/ 208 h 266"/>
                <a:gd name="T52" fmla="*/ 62 w 188"/>
                <a:gd name="T53" fmla="*/ 208 h 266"/>
                <a:gd name="T54" fmla="*/ 64 w 188"/>
                <a:gd name="T55" fmla="*/ 210 h 266"/>
                <a:gd name="T56" fmla="*/ 66 w 188"/>
                <a:gd name="T57" fmla="*/ 212 h 266"/>
                <a:gd name="T58" fmla="*/ 182 w 188"/>
                <a:gd name="T59" fmla="*/ 212 h 266"/>
                <a:gd name="T60" fmla="*/ 182 w 188"/>
                <a:gd name="T61" fmla="*/ 212 h 266"/>
                <a:gd name="T62" fmla="*/ 186 w 188"/>
                <a:gd name="T63" fmla="*/ 214 h 266"/>
                <a:gd name="T64" fmla="*/ 186 w 188"/>
                <a:gd name="T65" fmla="*/ 214 h 266"/>
                <a:gd name="T66" fmla="*/ 188 w 188"/>
                <a:gd name="T67" fmla="*/ 218 h 266"/>
                <a:gd name="T68" fmla="*/ 188 w 188"/>
                <a:gd name="T69" fmla="*/ 258 h 266"/>
                <a:gd name="T70" fmla="*/ 188 w 188"/>
                <a:gd name="T71" fmla="*/ 258 h 266"/>
                <a:gd name="T72" fmla="*/ 186 w 188"/>
                <a:gd name="T73" fmla="*/ 264 h 266"/>
                <a:gd name="T74" fmla="*/ 186 w 188"/>
                <a:gd name="T75" fmla="*/ 264 h 266"/>
                <a:gd name="T76" fmla="*/ 182 w 188"/>
                <a:gd name="T77" fmla="*/ 266 h 266"/>
                <a:gd name="T78" fmla="*/ 6 w 188"/>
                <a:gd name="T79" fmla="*/ 266 h 266"/>
                <a:gd name="T80" fmla="*/ 6 w 188"/>
                <a:gd name="T81" fmla="*/ 266 h 266"/>
                <a:gd name="T82" fmla="*/ 2 w 188"/>
                <a:gd name="T83" fmla="*/ 264 h 266"/>
                <a:gd name="T84" fmla="*/ 2 w 188"/>
                <a:gd name="T85" fmla="*/ 264 h 266"/>
                <a:gd name="T86" fmla="*/ 0 w 188"/>
                <a:gd name="T87" fmla="*/ 258 h 266"/>
                <a:gd name="T88" fmla="*/ 0 w 188"/>
                <a:gd name="T89" fmla="*/ 8 h 266"/>
                <a:gd name="T90" fmla="*/ 0 w 188"/>
                <a:gd name="T91" fmla="*/ 8 h 266"/>
                <a:gd name="T92" fmla="*/ 2 w 188"/>
                <a:gd name="T93" fmla="*/ 2 h 266"/>
                <a:gd name="T94" fmla="*/ 2 w 188"/>
                <a:gd name="T95" fmla="*/ 2 h 266"/>
                <a:gd name="T96" fmla="*/ 6 w 188"/>
                <a:gd name="T97" fmla="*/ 0 h 266"/>
                <a:gd name="T98" fmla="*/ 182 w 188"/>
                <a:gd name="T99" fmla="*/ 0 h 266"/>
                <a:gd name="T100" fmla="*/ 182 w 188"/>
                <a:gd name="T101" fmla="*/ 0 h 266"/>
                <a:gd name="T102" fmla="*/ 186 w 188"/>
                <a:gd name="T103" fmla="*/ 2 h 266"/>
                <a:gd name="T104" fmla="*/ 186 w 188"/>
                <a:gd name="T105" fmla="*/ 2 h 266"/>
                <a:gd name="T106" fmla="*/ 188 w 188"/>
                <a:gd name="T107" fmla="*/ 8 h 266"/>
                <a:gd name="T108" fmla="*/ 188 w 188"/>
                <a:gd name="T109" fmla="*/ 48 h 266"/>
                <a:gd name="T110" fmla="*/ 188 w 188"/>
                <a:gd name="T111" fmla="*/ 48 h 266"/>
                <a:gd name="T112" fmla="*/ 186 w 188"/>
                <a:gd name="T113" fmla="*/ 52 h 266"/>
                <a:gd name="T114" fmla="*/ 186 w 188"/>
                <a:gd name="T115" fmla="*/ 5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8" h="266">
                  <a:moveTo>
                    <a:pt x="186" y="52"/>
                  </a:moveTo>
                  <a:lnTo>
                    <a:pt x="186" y="52"/>
                  </a:lnTo>
                  <a:lnTo>
                    <a:pt x="182" y="54"/>
                  </a:lnTo>
                  <a:lnTo>
                    <a:pt x="66" y="54"/>
                  </a:lnTo>
                  <a:lnTo>
                    <a:pt x="66" y="54"/>
                  </a:lnTo>
                  <a:lnTo>
                    <a:pt x="64" y="54"/>
                  </a:lnTo>
                  <a:lnTo>
                    <a:pt x="62" y="56"/>
                  </a:lnTo>
                  <a:lnTo>
                    <a:pt x="62" y="102"/>
                  </a:lnTo>
                  <a:lnTo>
                    <a:pt x="62" y="102"/>
                  </a:lnTo>
                  <a:lnTo>
                    <a:pt x="64" y="104"/>
                  </a:lnTo>
                  <a:lnTo>
                    <a:pt x="66" y="104"/>
                  </a:lnTo>
                  <a:lnTo>
                    <a:pt x="138" y="104"/>
                  </a:lnTo>
                  <a:lnTo>
                    <a:pt x="138" y="104"/>
                  </a:lnTo>
                  <a:lnTo>
                    <a:pt x="144" y="106"/>
                  </a:lnTo>
                  <a:lnTo>
                    <a:pt x="144" y="106"/>
                  </a:lnTo>
                  <a:lnTo>
                    <a:pt x="146" y="112"/>
                  </a:lnTo>
                  <a:lnTo>
                    <a:pt x="146" y="150"/>
                  </a:lnTo>
                  <a:lnTo>
                    <a:pt x="146" y="150"/>
                  </a:lnTo>
                  <a:lnTo>
                    <a:pt x="144" y="156"/>
                  </a:lnTo>
                  <a:lnTo>
                    <a:pt x="144" y="156"/>
                  </a:lnTo>
                  <a:lnTo>
                    <a:pt x="138" y="158"/>
                  </a:lnTo>
                  <a:lnTo>
                    <a:pt x="66" y="158"/>
                  </a:lnTo>
                  <a:lnTo>
                    <a:pt x="66" y="158"/>
                  </a:lnTo>
                  <a:lnTo>
                    <a:pt x="64" y="158"/>
                  </a:lnTo>
                  <a:lnTo>
                    <a:pt x="62" y="160"/>
                  </a:lnTo>
                  <a:lnTo>
                    <a:pt x="62" y="208"/>
                  </a:lnTo>
                  <a:lnTo>
                    <a:pt x="62" y="208"/>
                  </a:lnTo>
                  <a:lnTo>
                    <a:pt x="64" y="210"/>
                  </a:lnTo>
                  <a:lnTo>
                    <a:pt x="66" y="212"/>
                  </a:lnTo>
                  <a:lnTo>
                    <a:pt x="182" y="212"/>
                  </a:lnTo>
                  <a:lnTo>
                    <a:pt x="182" y="212"/>
                  </a:lnTo>
                  <a:lnTo>
                    <a:pt x="186" y="214"/>
                  </a:lnTo>
                  <a:lnTo>
                    <a:pt x="186" y="214"/>
                  </a:lnTo>
                  <a:lnTo>
                    <a:pt x="188" y="218"/>
                  </a:lnTo>
                  <a:lnTo>
                    <a:pt x="188" y="258"/>
                  </a:lnTo>
                  <a:lnTo>
                    <a:pt x="188" y="258"/>
                  </a:lnTo>
                  <a:lnTo>
                    <a:pt x="186" y="264"/>
                  </a:lnTo>
                  <a:lnTo>
                    <a:pt x="186" y="264"/>
                  </a:lnTo>
                  <a:lnTo>
                    <a:pt x="182" y="266"/>
                  </a:lnTo>
                  <a:lnTo>
                    <a:pt x="6" y="266"/>
                  </a:lnTo>
                  <a:lnTo>
                    <a:pt x="6" y="266"/>
                  </a:lnTo>
                  <a:lnTo>
                    <a:pt x="2" y="264"/>
                  </a:lnTo>
                  <a:lnTo>
                    <a:pt x="2" y="264"/>
                  </a:lnTo>
                  <a:lnTo>
                    <a:pt x="0" y="258"/>
                  </a:lnTo>
                  <a:lnTo>
                    <a:pt x="0" y="8"/>
                  </a:lnTo>
                  <a:lnTo>
                    <a:pt x="0" y="8"/>
                  </a:lnTo>
                  <a:lnTo>
                    <a:pt x="2" y="2"/>
                  </a:lnTo>
                  <a:lnTo>
                    <a:pt x="2" y="2"/>
                  </a:lnTo>
                  <a:lnTo>
                    <a:pt x="6" y="0"/>
                  </a:lnTo>
                  <a:lnTo>
                    <a:pt x="182" y="0"/>
                  </a:lnTo>
                  <a:lnTo>
                    <a:pt x="182" y="0"/>
                  </a:lnTo>
                  <a:lnTo>
                    <a:pt x="186" y="2"/>
                  </a:lnTo>
                  <a:lnTo>
                    <a:pt x="186" y="2"/>
                  </a:lnTo>
                  <a:lnTo>
                    <a:pt x="188" y="8"/>
                  </a:lnTo>
                  <a:lnTo>
                    <a:pt x="188" y="48"/>
                  </a:lnTo>
                  <a:lnTo>
                    <a:pt x="188" y="48"/>
                  </a:lnTo>
                  <a:lnTo>
                    <a:pt x="186" y="52"/>
                  </a:lnTo>
                  <a:lnTo>
                    <a:pt x="186" y="5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1" name="Freeform 27">
              <a:extLst>
                <a:ext uri="{FF2B5EF4-FFF2-40B4-BE49-F238E27FC236}">
                  <a16:creationId xmlns:a16="http://schemas.microsoft.com/office/drawing/2014/main" id="{A6A0BAC7-ED47-4D04-B5F1-482776DFAD6E}"/>
                </a:ext>
              </a:extLst>
            </p:cNvPr>
            <p:cNvSpPr>
              <a:spLocks noEditPoints="1"/>
            </p:cNvSpPr>
            <p:nvPr userDrawn="1"/>
          </p:nvSpPr>
          <p:spPr bwMode="auto">
            <a:xfrm>
              <a:off x="7815263" y="3078163"/>
              <a:ext cx="317500" cy="422275"/>
            </a:xfrm>
            <a:custGeom>
              <a:avLst/>
              <a:gdLst>
                <a:gd name="T0" fmla="*/ 0 w 200"/>
                <a:gd name="T1" fmla="*/ 264 h 266"/>
                <a:gd name="T2" fmla="*/ 0 w 200"/>
                <a:gd name="T3" fmla="*/ 8 h 266"/>
                <a:gd name="T4" fmla="*/ 0 w 200"/>
                <a:gd name="T5" fmla="*/ 2 h 266"/>
                <a:gd name="T6" fmla="*/ 6 w 200"/>
                <a:gd name="T7" fmla="*/ 0 h 266"/>
                <a:gd name="T8" fmla="*/ 100 w 200"/>
                <a:gd name="T9" fmla="*/ 0 h 266"/>
                <a:gd name="T10" fmla="*/ 128 w 200"/>
                <a:gd name="T11" fmla="*/ 2 h 266"/>
                <a:gd name="T12" fmla="*/ 152 w 200"/>
                <a:gd name="T13" fmla="*/ 10 h 266"/>
                <a:gd name="T14" fmla="*/ 162 w 200"/>
                <a:gd name="T15" fmla="*/ 16 h 266"/>
                <a:gd name="T16" fmla="*/ 180 w 200"/>
                <a:gd name="T17" fmla="*/ 30 h 266"/>
                <a:gd name="T18" fmla="*/ 188 w 200"/>
                <a:gd name="T19" fmla="*/ 40 h 266"/>
                <a:gd name="T20" fmla="*/ 196 w 200"/>
                <a:gd name="T21" fmla="*/ 60 h 266"/>
                <a:gd name="T22" fmla="*/ 200 w 200"/>
                <a:gd name="T23" fmla="*/ 84 h 266"/>
                <a:gd name="T24" fmla="*/ 200 w 200"/>
                <a:gd name="T25" fmla="*/ 182 h 266"/>
                <a:gd name="T26" fmla="*/ 196 w 200"/>
                <a:gd name="T27" fmla="*/ 206 h 266"/>
                <a:gd name="T28" fmla="*/ 188 w 200"/>
                <a:gd name="T29" fmla="*/ 226 h 266"/>
                <a:gd name="T30" fmla="*/ 180 w 200"/>
                <a:gd name="T31" fmla="*/ 234 h 266"/>
                <a:gd name="T32" fmla="*/ 162 w 200"/>
                <a:gd name="T33" fmla="*/ 250 h 266"/>
                <a:gd name="T34" fmla="*/ 152 w 200"/>
                <a:gd name="T35" fmla="*/ 254 h 266"/>
                <a:gd name="T36" fmla="*/ 128 w 200"/>
                <a:gd name="T37" fmla="*/ 262 h 266"/>
                <a:gd name="T38" fmla="*/ 100 w 200"/>
                <a:gd name="T39" fmla="*/ 266 h 266"/>
                <a:gd name="T40" fmla="*/ 6 w 200"/>
                <a:gd name="T41" fmla="*/ 266 h 266"/>
                <a:gd name="T42" fmla="*/ 0 w 200"/>
                <a:gd name="T43" fmla="*/ 264 h 266"/>
                <a:gd name="T44" fmla="*/ 102 w 200"/>
                <a:gd name="T45" fmla="*/ 212 h 266"/>
                <a:gd name="T46" fmla="*/ 110 w 200"/>
                <a:gd name="T47" fmla="*/ 210 h 266"/>
                <a:gd name="T48" fmla="*/ 122 w 200"/>
                <a:gd name="T49" fmla="*/ 206 h 266"/>
                <a:gd name="T50" fmla="*/ 128 w 200"/>
                <a:gd name="T51" fmla="*/ 200 h 266"/>
                <a:gd name="T52" fmla="*/ 134 w 200"/>
                <a:gd name="T53" fmla="*/ 188 h 266"/>
                <a:gd name="T54" fmla="*/ 138 w 200"/>
                <a:gd name="T55" fmla="*/ 172 h 266"/>
                <a:gd name="T56" fmla="*/ 138 w 200"/>
                <a:gd name="T57" fmla="*/ 94 h 266"/>
                <a:gd name="T58" fmla="*/ 134 w 200"/>
                <a:gd name="T59" fmla="*/ 78 h 266"/>
                <a:gd name="T60" fmla="*/ 128 w 200"/>
                <a:gd name="T61" fmla="*/ 64 h 266"/>
                <a:gd name="T62" fmla="*/ 122 w 200"/>
                <a:gd name="T63" fmla="*/ 60 h 266"/>
                <a:gd name="T64" fmla="*/ 110 w 200"/>
                <a:gd name="T65" fmla="*/ 54 h 266"/>
                <a:gd name="T66" fmla="*/ 64 w 200"/>
                <a:gd name="T67" fmla="*/ 54 h 266"/>
                <a:gd name="T68" fmla="*/ 62 w 200"/>
                <a:gd name="T69" fmla="*/ 54 h 266"/>
                <a:gd name="T70" fmla="*/ 62 w 200"/>
                <a:gd name="T71" fmla="*/ 208 h 266"/>
                <a:gd name="T72" fmla="*/ 62 w 200"/>
                <a:gd name="T73" fmla="*/ 210 h 266"/>
                <a:gd name="T74" fmla="*/ 64 w 200"/>
                <a:gd name="T75" fmla="*/ 21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0" h="266">
                  <a:moveTo>
                    <a:pt x="0" y="264"/>
                  </a:moveTo>
                  <a:lnTo>
                    <a:pt x="0" y="264"/>
                  </a:lnTo>
                  <a:lnTo>
                    <a:pt x="0" y="258"/>
                  </a:lnTo>
                  <a:lnTo>
                    <a:pt x="0" y="8"/>
                  </a:lnTo>
                  <a:lnTo>
                    <a:pt x="0" y="8"/>
                  </a:lnTo>
                  <a:lnTo>
                    <a:pt x="0" y="2"/>
                  </a:lnTo>
                  <a:lnTo>
                    <a:pt x="0" y="2"/>
                  </a:lnTo>
                  <a:lnTo>
                    <a:pt x="6" y="0"/>
                  </a:lnTo>
                  <a:lnTo>
                    <a:pt x="100" y="0"/>
                  </a:lnTo>
                  <a:lnTo>
                    <a:pt x="100" y="0"/>
                  </a:lnTo>
                  <a:lnTo>
                    <a:pt x="114" y="0"/>
                  </a:lnTo>
                  <a:lnTo>
                    <a:pt x="128" y="2"/>
                  </a:lnTo>
                  <a:lnTo>
                    <a:pt x="140" y="6"/>
                  </a:lnTo>
                  <a:lnTo>
                    <a:pt x="152" y="10"/>
                  </a:lnTo>
                  <a:lnTo>
                    <a:pt x="152" y="10"/>
                  </a:lnTo>
                  <a:lnTo>
                    <a:pt x="162" y="16"/>
                  </a:lnTo>
                  <a:lnTo>
                    <a:pt x="172" y="22"/>
                  </a:lnTo>
                  <a:lnTo>
                    <a:pt x="180" y="30"/>
                  </a:lnTo>
                  <a:lnTo>
                    <a:pt x="188" y="40"/>
                  </a:lnTo>
                  <a:lnTo>
                    <a:pt x="188" y="40"/>
                  </a:lnTo>
                  <a:lnTo>
                    <a:pt x="192" y="50"/>
                  </a:lnTo>
                  <a:lnTo>
                    <a:pt x="196" y="60"/>
                  </a:lnTo>
                  <a:lnTo>
                    <a:pt x="200" y="72"/>
                  </a:lnTo>
                  <a:lnTo>
                    <a:pt x="200" y="84"/>
                  </a:lnTo>
                  <a:lnTo>
                    <a:pt x="200" y="182"/>
                  </a:lnTo>
                  <a:lnTo>
                    <a:pt x="200" y="182"/>
                  </a:lnTo>
                  <a:lnTo>
                    <a:pt x="200" y="194"/>
                  </a:lnTo>
                  <a:lnTo>
                    <a:pt x="196" y="206"/>
                  </a:lnTo>
                  <a:lnTo>
                    <a:pt x="192" y="216"/>
                  </a:lnTo>
                  <a:lnTo>
                    <a:pt x="188" y="226"/>
                  </a:lnTo>
                  <a:lnTo>
                    <a:pt x="188" y="226"/>
                  </a:lnTo>
                  <a:lnTo>
                    <a:pt x="180" y="234"/>
                  </a:lnTo>
                  <a:lnTo>
                    <a:pt x="172" y="242"/>
                  </a:lnTo>
                  <a:lnTo>
                    <a:pt x="162" y="250"/>
                  </a:lnTo>
                  <a:lnTo>
                    <a:pt x="152" y="254"/>
                  </a:lnTo>
                  <a:lnTo>
                    <a:pt x="152" y="254"/>
                  </a:lnTo>
                  <a:lnTo>
                    <a:pt x="140" y="260"/>
                  </a:lnTo>
                  <a:lnTo>
                    <a:pt x="128" y="262"/>
                  </a:lnTo>
                  <a:lnTo>
                    <a:pt x="114" y="264"/>
                  </a:lnTo>
                  <a:lnTo>
                    <a:pt x="100" y="266"/>
                  </a:lnTo>
                  <a:lnTo>
                    <a:pt x="6" y="266"/>
                  </a:lnTo>
                  <a:lnTo>
                    <a:pt x="6" y="266"/>
                  </a:lnTo>
                  <a:lnTo>
                    <a:pt x="0" y="264"/>
                  </a:lnTo>
                  <a:lnTo>
                    <a:pt x="0" y="264"/>
                  </a:lnTo>
                  <a:close/>
                  <a:moveTo>
                    <a:pt x="64" y="212"/>
                  </a:moveTo>
                  <a:lnTo>
                    <a:pt x="102" y="212"/>
                  </a:lnTo>
                  <a:lnTo>
                    <a:pt x="102" y="212"/>
                  </a:lnTo>
                  <a:lnTo>
                    <a:pt x="110" y="210"/>
                  </a:lnTo>
                  <a:lnTo>
                    <a:pt x="116" y="208"/>
                  </a:lnTo>
                  <a:lnTo>
                    <a:pt x="122" y="206"/>
                  </a:lnTo>
                  <a:lnTo>
                    <a:pt x="128" y="200"/>
                  </a:lnTo>
                  <a:lnTo>
                    <a:pt x="128" y="200"/>
                  </a:lnTo>
                  <a:lnTo>
                    <a:pt x="132" y="194"/>
                  </a:lnTo>
                  <a:lnTo>
                    <a:pt x="134" y="188"/>
                  </a:lnTo>
                  <a:lnTo>
                    <a:pt x="136" y="180"/>
                  </a:lnTo>
                  <a:lnTo>
                    <a:pt x="138" y="172"/>
                  </a:lnTo>
                  <a:lnTo>
                    <a:pt x="138" y="94"/>
                  </a:lnTo>
                  <a:lnTo>
                    <a:pt x="138" y="94"/>
                  </a:lnTo>
                  <a:lnTo>
                    <a:pt x="136" y="86"/>
                  </a:lnTo>
                  <a:lnTo>
                    <a:pt x="134" y="78"/>
                  </a:lnTo>
                  <a:lnTo>
                    <a:pt x="132" y="70"/>
                  </a:lnTo>
                  <a:lnTo>
                    <a:pt x="128" y="64"/>
                  </a:lnTo>
                  <a:lnTo>
                    <a:pt x="128" y="64"/>
                  </a:lnTo>
                  <a:lnTo>
                    <a:pt x="122" y="60"/>
                  </a:lnTo>
                  <a:lnTo>
                    <a:pt x="116" y="56"/>
                  </a:lnTo>
                  <a:lnTo>
                    <a:pt x="110" y="54"/>
                  </a:lnTo>
                  <a:lnTo>
                    <a:pt x="102" y="54"/>
                  </a:lnTo>
                  <a:lnTo>
                    <a:pt x="64" y="54"/>
                  </a:lnTo>
                  <a:lnTo>
                    <a:pt x="64" y="54"/>
                  </a:lnTo>
                  <a:lnTo>
                    <a:pt x="62" y="54"/>
                  </a:lnTo>
                  <a:lnTo>
                    <a:pt x="62" y="56"/>
                  </a:lnTo>
                  <a:lnTo>
                    <a:pt x="62" y="208"/>
                  </a:lnTo>
                  <a:lnTo>
                    <a:pt x="62" y="208"/>
                  </a:lnTo>
                  <a:lnTo>
                    <a:pt x="62" y="210"/>
                  </a:lnTo>
                  <a:lnTo>
                    <a:pt x="64" y="212"/>
                  </a:lnTo>
                  <a:lnTo>
                    <a:pt x="64" y="21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2" name="Freeform 28">
              <a:extLst>
                <a:ext uri="{FF2B5EF4-FFF2-40B4-BE49-F238E27FC236}">
                  <a16:creationId xmlns:a16="http://schemas.microsoft.com/office/drawing/2014/main" id="{04AA3A39-8251-40BB-814E-50899A2C762B}"/>
                </a:ext>
              </a:extLst>
            </p:cNvPr>
            <p:cNvSpPr>
              <a:spLocks/>
            </p:cNvSpPr>
            <p:nvPr userDrawn="1"/>
          </p:nvSpPr>
          <p:spPr bwMode="auto">
            <a:xfrm>
              <a:off x="8205788" y="3078163"/>
              <a:ext cx="320675" cy="425450"/>
            </a:xfrm>
            <a:custGeom>
              <a:avLst/>
              <a:gdLst>
                <a:gd name="T0" fmla="*/ 48 w 202"/>
                <a:gd name="T1" fmla="*/ 256 h 268"/>
                <a:gd name="T2" fmla="*/ 28 w 202"/>
                <a:gd name="T3" fmla="*/ 242 h 268"/>
                <a:gd name="T4" fmla="*/ 12 w 202"/>
                <a:gd name="T5" fmla="*/ 224 h 268"/>
                <a:gd name="T6" fmla="*/ 6 w 202"/>
                <a:gd name="T7" fmla="*/ 212 h 268"/>
                <a:gd name="T8" fmla="*/ 0 w 202"/>
                <a:gd name="T9" fmla="*/ 188 h 268"/>
                <a:gd name="T10" fmla="*/ 0 w 202"/>
                <a:gd name="T11" fmla="*/ 8 h 268"/>
                <a:gd name="T12" fmla="*/ 2 w 202"/>
                <a:gd name="T13" fmla="*/ 2 h 268"/>
                <a:gd name="T14" fmla="*/ 6 w 202"/>
                <a:gd name="T15" fmla="*/ 0 h 268"/>
                <a:gd name="T16" fmla="*/ 56 w 202"/>
                <a:gd name="T17" fmla="*/ 0 h 268"/>
                <a:gd name="T18" fmla="*/ 60 w 202"/>
                <a:gd name="T19" fmla="*/ 2 h 268"/>
                <a:gd name="T20" fmla="*/ 62 w 202"/>
                <a:gd name="T21" fmla="*/ 176 h 268"/>
                <a:gd name="T22" fmla="*/ 62 w 202"/>
                <a:gd name="T23" fmla="*/ 184 h 268"/>
                <a:gd name="T24" fmla="*/ 68 w 202"/>
                <a:gd name="T25" fmla="*/ 198 h 268"/>
                <a:gd name="T26" fmla="*/ 72 w 202"/>
                <a:gd name="T27" fmla="*/ 204 h 268"/>
                <a:gd name="T28" fmla="*/ 84 w 202"/>
                <a:gd name="T29" fmla="*/ 212 h 268"/>
                <a:gd name="T30" fmla="*/ 100 w 202"/>
                <a:gd name="T31" fmla="*/ 214 h 268"/>
                <a:gd name="T32" fmla="*/ 108 w 202"/>
                <a:gd name="T33" fmla="*/ 214 h 268"/>
                <a:gd name="T34" fmla="*/ 122 w 202"/>
                <a:gd name="T35" fmla="*/ 208 h 268"/>
                <a:gd name="T36" fmla="*/ 128 w 202"/>
                <a:gd name="T37" fmla="*/ 204 h 268"/>
                <a:gd name="T38" fmla="*/ 136 w 202"/>
                <a:gd name="T39" fmla="*/ 192 h 268"/>
                <a:gd name="T40" fmla="*/ 138 w 202"/>
                <a:gd name="T41" fmla="*/ 176 h 268"/>
                <a:gd name="T42" fmla="*/ 138 w 202"/>
                <a:gd name="T43" fmla="*/ 8 h 268"/>
                <a:gd name="T44" fmla="*/ 140 w 202"/>
                <a:gd name="T45" fmla="*/ 2 h 268"/>
                <a:gd name="T46" fmla="*/ 194 w 202"/>
                <a:gd name="T47" fmla="*/ 0 h 268"/>
                <a:gd name="T48" fmla="*/ 200 w 202"/>
                <a:gd name="T49" fmla="*/ 2 h 268"/>
                <a:gd name="T50" fmla="*/ 202 w 202"/>
                <a:gd name="T51" fmla="*/ 8 h 268"/>
                <a:gd name="T52" fmla="*/ 202 w 202"/>
                <a:gd name="T53" fmla="*/ 176 h 268"/>
                <a:gd name="T54" fmla="*/ 198 w 202"/>
                <a:gd name="T55" fmla="*/ 202 h 268"/>
                <a:gd name="T56" fmla="*/ 188 w 202"/>
                <a:gd name="T57" fmla="*/ 224 h 268"/>
                <a:gd name="T58" fmla="*/ 182 w 202"/>
                <a:gd name="T59" fmla="*/ 234 h 268"/>
                <a:gd name="T60" fmla="*/ 164 w 202"/>
                <a:gd name="T61" fmla="*/ 250 h 268"/>
                <a:gd name="T62" fmla="*/ 154 w 202"/>
                <a:gd name="T63" fmla="*/ 256 h 268"/>
                <a:gd name="T64" fmla="*/ 128 w 202"/>
                <a:gd name="T65" fmla="*/ 266 h 268"/>
                <a:gd name="T66" fmla="*/ 100 w 202"/>
                <a:gd name="T67" fmla="*/ 268 h 268"/>
                <a:gd name="T68" fmla="*/ 86 w 202"/>
                <a:gd name="T69" fmla="*/ 268 h 268"/>
                <a:gd name="T70" fmla="*/ 60 w 202"/>
                <a:gd name="T71" fmla="*/ 262 h 268"/>
                <a:gd name="T72" fmla="*/ 48 w 202"/>
                <a:gd name="T73" fmla="*/ 256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2" h="268">
                  <a:moveTo>
                    <a:pt x="48" y="256"/>
                  </a:moveTo>
                  <a:lnTo>
                    <a:pt x="48" y="256"/>
                  </a:lnTo>
                  <a:lnTo>
                    <a:pt x="36" y="250"/>
                  </a:lnTo>
                  <a:lnTo>
                    <a:pt x="28" y="242"/>
                  </a:lnTo>
                  <a:lnTo>
                    <a:pt x="20" y="234"/>
                  </a:lnTo>
                  <a:lnTo>
                    <a:pt x="12" y="224"/>
                  </a:lnTo>
                  <a:lnTo>
                    <a:pt x="12" y="224"/>
                  </a:lnTo>
                  <a:lnTo>
                    <a:pt x="6" y="212"/>
                  </a:lnTo>
                  <a:lnTo>
                    <a:pt x="2" y="202"/>
                  </a:lnTo>
                  <a:lnTo>
                    <a:pt x="0" y="188"/>
                  </a:lnTo>
                  <a:lnTo>
                    <a:pt x="0" y="176"/>
                  </a:lnTo>
                  <a:lnTo>
                    <a:pt x="0" y="8"/>
                  </a:lnTo>
                  <a:lnTo>
                    <a:pt x="0" y="8"/>
                  </a:lnTo>
                  <a:lnTo>
                    <a:pt x="2" y="2"/>
                  </a:lnTo>
                  <a:lnTo>
                    <a:pt x="2" y="2"/>
                  </a:lnTo>
                  <a:lnTo>
                    <a:pt x="6" y="0"/>
                  </a:lnTo>
                  <a:lnTo>
                    <a:pt x="56" y="0"/>
                  </a:lnTo>
                  <a:lnTo>
                    <a:pt x="56" y="0"/>
                  </a:lnTo>
                  <a:lnTo>
                    <a:pt x="60" y="2"/>
                  </a:lnTo>
                  <a:lnTo>
                    <a:pt x="60" y="2"/>
                  </a:lnTo>
                  <a:lnTo>
                    <a:pt x="62" y="8"/>
                  </a:lnTo>
                  <a:lnTo>
                    <a:pt x="62" y="176"/>
                  </a:lnTo>
                  <a:lnTo>
                    <a:pt x="62" y="176"/>
                  </a:lnTo>
                  <a:lnTo>
                    <a:pt x="62" y="184"/>
                  </a:lnTo>
                  <a:lnTo>
                    <a:pt x="64" y="192"/>
                  </a:lnTo>
                  <a:lnTo>
                    <a:pt x="68" y="198"/>
                  </a:lnTo>
                  <a:lnTo>
                    <a:pt x="72" y="204"/>
                  </a:lnTo>
                  <a:lnTo>
                    <a:pt x="72" y="204"/>
                  </a:lnTo>
                  <a:lnTo>
                    <a:pt x="78" y="208"/>
                  </a:lnTo>
                  <a:lnTo>
                    <a:pt x="84" y="212"/>
                  </a:lnTo>
                  <a:lnTo>
                    <a:pt x="92" y="214"/>
                  </a:lnTo>
                  <a:lnTo>
                    <a:pt x="100" y="214"/>
                  </a:lnTo>
                  <a:lnTo>
                    <a:pt x="100" y="214"/>
                  </a:lnTo>
                  <a:lnTo>
                    <a:pt x="108" y="214"/>
                  </a:lnTo>
                  <a:lnTo>
                    <a:pt x="116" y="212"/>
                  </a:lnTo>
                  <a:lnTo>
                    <a:pt x="122" y="208"/>
                  </a:lnTo>
                  <a:lnTo>
                    <a:pt x="128" y="204"/>
                  </a:lnTo>
                  <a:lnTo>
                    <a:pt x="128" y="204"/>
                  </a:lnTo>
                  <a:lnTo>
                    <a:pt x="132" y="198"/>
                  </a:lnTo>
                  <a:lnTo>
                    <a:pt x="136" y="192"/>
                  </a:lnTo>
                  <a:lnTo>
                    <a:pt x="138" y="184"/>
                  </a:lnTo>
                  <a:lnTo>
                    <a:pt x="138" y="176"/>
                  </a:lnTo>
                  <a:lnTo>
                    <a:pt x="138" y="8"/>
                  </a:lnTo>
                  <a:lnTo>
                    <a:pt x="138" y="8"/>
                  </a:lnTo>
                  <a:lnTo>
                    <a:pt x="140" y="2"/>
                  </a:lnTo>
                  <a:lnTo>
                    <a:pt x="140" y="2"/>
                  </a:lnTo>
                  <a:lnTo>
                    <a:pt x="146" y="0"/>
                  </a:lnTo>
                  <a:lnTo>
                    <a:pt x="194" y="0"/>
                  </a:lnTo>
                  <a:lnTo>
                    <a:pt x="194" y="0"/>
                  </a:lnTo>
                  <a:lnTo>
                    <a:pt x="200" y="2"/>
                  </a:lnTo>
                  <a:lnTo>
                    <a:pt x="200" y="2"/>
                  </a:lnTo>
                  <a:lnTo>
                    <a:pt x="202" y="8"/>
                  </a:lnTo>
                  <a:lnTo>
                    <a:pt x="202" y="176"/>
                  </a:lnTo>
                  <a:lnTo>
                    <a:pt x="202" y="176"/>
                  </a:lnTo>
                  <a:lnTo>
                    <a:pt x="200" y="188"/>
                  </a:lnTo>
                  <a:lnTo>
                    <a:pt x="198" y="202"/>
                  </a:lnTo>
                  <a:lnTo>
                    <a:pt x="194" y="212"/>
                  </a:lnTo>
                  <a:lnTo>
                    <a:pt x="188" y="224"/>
                  </a:lnTo>
                  <a:lnTo>
                    <a:pt x="188" y="224"/>
                  </a:lnTo>
                  <a:lnTo>
                    <a:pt x="182" y="234"/>
                  </a:lnTo>
                  <a:lnTo>
                    <a:pt x="174" y="242"/>
                  </a:lnTo>
                  <a:lnTo>
                    <a:pt x="164" y="250"/>
                  </a:lnTo>
                  <a:lnTo>
                    <a:pt x="154" y="256"/>
                  </a:lnTo>
                  <a:lnTo>
                    <a:pt x="154" y="256"/>
                  </a:lnTo>
                  <a:lnTo>
                    <a:pt x="142" y="262"/>
                  </a:lnTo>
                  <a:lnTo>
                    <a:pt x="128" y="266"/>
                  </a:lnTo>
                  <a:lnTo>
                    <a:pt x="116" y="268"/>
                  </a:lnTo>
                  <a:lnTo>
                    <a:pt x="100" y="268"/>
                  </a:lnTo>
                  <a:lnTo>
                    <a:pt x="100" y="268"/>
                  </a:lnTo>
                  <a:lnTo>
                    <a:pt x="86" y="268"/>
                  </a:lnTo>
                  <a:lnTo>
                    <a:pt x="72" y="266"/>
                  </a:lnTo>
                  <a:lnTo>
                    <a:pt x="60" y="262"/>
                  </a:lnTo>
                  <a:lnTo>
                    <a:pt x="48" y="256"/>
                  </a:lnTo>
                  <a:lnTo>
                    <a:pt x="48" y="256"/>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3" name="Freeform 29">
              <a:extLst>
                <a:ext uri="{FF2B5EF4-FFF2-40B4-BE49-F238E27FC236}">
                  <a16:creationId xmlns:a16="http://schemas.microsoft.com/office/drawing/2014/main" id="{9EDD2D6C-25FE-4DC3-9352-B03F69FDA708}"/>
                </a:ext>
              </a:extLst>
            </p:cNvPr>
            <p:cNvSpPr>
              <a:spLocks/>
            </p:cNvSpPr>
            <p:nvPr userDrawn="1"/>
          </p:nvSpPr>
          <p:spPr bwMode="auto">
            <a:xfrm>
              <a:off x="8596313" y="3074988"/>
              <a:ext cx="323850" cy="428625"/>
            </a:xfrm>
            <a:custGeom>
              <a:avLst/>
              <a:gdLst>
                <a:gd name="T0" fmla="*/ 48 w 204"/>
                <a:gd name="T1" fmla="*/ 258 h 270"/>
                <a:gd name="T2" fmla="*/ 28 w 204"/>
                <a:gd name="T3" fmla="*/ 244 h 270"/>
                <a:gd name="T4" fmla="*/ 14 w 204"/>
                <a:gd name="T5" fmla="*/ 226 h 270"/>
                <a:gd name="T6" fmla="*/ 8 w 204"/>
                <a:gd name="T7" fmla="*/ 214 h 270"/>
                <a:gd name="T8" fmla="*/ 2 w 204"/>
                <a:gd name="T9" fmla="*/ 188 h 270"/>
                <a:gd name="T10" fmla="*/ 0 w 204"/>
                <a:gd name="T11" fmla="*/ 94 h 270"/>
                <a:gd name="T12" fmla="*/ 2 w 204"/>
                <a:gd name="T13" fmla="*/ 80 h 270"/>
                <a:gd name="T14" fmla="*/ 8 w 204"/>
                <a:gd name="T15" fmla="*/ 56 h 270"/>
                <a:gd name="T16" fmla="*/ 14 w 204"/>
                <a:gd name="T17" fmla="*/ 44 h 270"/>
                <a:gd name="T18" fmla="*/ 28 w 204"/>
                <a:gd name="T19" fmla="*/ 26 h 270"/>
                <a:gd name="T20" fmla="*/ 48 w 204"/>
                <a:gd name="T21" fmla="*/ 12 h 270"/>
                <a:gd name="T22" fmla="*/ 60 w 204"/>
                <a:gd name="T23" fmla="*/ 6 h 270"/>
                <a:gd name="T24" fmla="*/ 88 w 204"/>
                <a:gd name="T25" fmla="*/ 0 h 270"/>
                <a:gd name="T26" fmla="*/ 102 w 204"/>
                <a:gd name="T27" fmla="*/ 0 h 270"/>
                <a:gd name="T28" fmla="*/ 130 w 204"/>
                <a:gd name="T29" fmla="*/ 2 h 270"/>
                <a:gd name="T30" fmla="*/ 156 w 204"/>
                <a:gd name="T31" fmla="*/ 10 h 270"/>
                <a:gd name="T32" fmla="*/ 166 w 204"/>
                <a:gd name="T33" fmla="*/ 16 h 270"/>
                <a:gd name="T34" fmla="*/ 184 w 204"/>
                <a:gd name="T35" fmla="*/ 32 h 270"/>
                <a:gd name="T36" fmla="*/ 190 w 204"/>
                <a:gd name="T37" fmla="*/ 42 h 270"/>
                <a:gd name="T38" fmla="*/ 200 w 204"/>
                <a:gd name="T39" fmla="*/ 64 h 270"/>
                <a:gd name="T40" fmla="*/ 204 w 204"/>
                <a:gd name="T41" fmla="*/ 88 h 270"/>
                <a:gd name="T42" fmla="*/ 202 w 204"/>
                <a:gd name="T43" fmla="*/ 92 h 270"/>
                <a:gd name="T44" fmla="*/ 148 w 204"/>
                <a:gd name="T45" fmla="*/ 96 h 270"/>
                <a:gd name="T46" fmla="*/ 146 w 204"/>
                <a:gd name="T47" fmla="*/ 96 h 270"/>
                <a:gd name="T48" fmla="*/ 140 w 204"/>
                <a:gd name="T49" fmla="*/ 94 h 270"/>
                <a:gd name="T50" fmla="*/ 140 w 204"/>
                <a:gd name="T51" fmla="*/ 92 h 270"/>
                <a:gd name="T52" fmla="*/ 138 w 204"/>
                <a:gd name="T53" fmla="*/ 76 h 270"/>
                <a:gd name="T54" fmla="*/ 130 w 204"/>
                <a:gd name="T55" fmla="*/ 64 h 270"/>
                <a:gd name="T56" fmla="*/ 124 w 204"/>
                <a:gd name="T57" fmla="*/ 58 h 270"/>
                <a:gd name="T58" fmla="*/ 110 w 204"/>
                <a:gd name="T59" fmla="*/ 54 h 270"/>
                <a:gd name="T60" fmla="*/ 102 w 204"/>
                <a:gd name="T61" fmla="*/ 54 h 270"/>
                <a:gd name="T62" fmla="*/ 86 w 204"/>
                <a:gd name="T63" fmla="*/ 56 h 270"/>
                <a:gd name="T64" fmla="*/ 74 w 204"/>
                <a:gd name="T65" fmla="*/ 64 h 270"/>
                <a:gd name="T66" fmla="*/ 70 w 204"/>
                <a:gd name="T67" fmla="*/ 70 h 270"/>
                <a:gd name="T68" fmla="*/ 64 w 204"/>
                <a:gd name="T69" fmla="*/ 84 h 270"/>
                <a:gd name="T70" fmla="*/ 64 w 204"/>
                <a:gd name="T71" fmla="*/ 178 h 270"/>
                <a:gd name="T72" fmla="*/ 64 w 204"/>
                <a:gd name="T73" fmla="*/ 186 h 270"/>
                <a:gd name="T74" fmla="*/ 70 w 204"/>
                <a:gd name="T75" fmla="*/ 200 h 270"/>
                <a:gd name="T76" fmla="*/ 74 w 204"/>
                <a:gd name="T77" fmla="*/ 206 h 270"/>
                <a:gd name="T78" fmla="*/ 86 w 204"/>
                <a:gd name="T79" fmla="*/ 214 h 270"/>
                <a:gd name="T80" fmla="*/ 102 w 204"/>
                <a:gd name="T81" fmla="*/ 216 h 270"/>
                <a:gd name="T82" fmla="*/ 110 w 204"/>
                <a:gd name="T83" fmla="*/ 216 h 270"/>
                <a:gd name="T84" fmla="*/ 124 w 204"/>
                <a:gd name="T85" fmla="*/ 210 h 270"/>
                <a:gd name="T86" fmla="*/ 130 w 204"/>
                <a:gd name="T87" fmla="*/ 206 h 270"/>
                <a:gd name="T88" fmla="*/ 138 w 204"/>
                <a:gd name="T89" fmla="*/ 194 h 270"/>
                <a:gd name="T90" fmla="*/ 140 w 204"/>
                <a:gd name="T91" fmla="*/ 178 h 270"/>
                <a:gd name="T92" fmla="*/ 142 w 204"/>
                <a:gd name="T93" fmla="*/ 174 h 270"/>
                <a:gd name="T94" fmla="*/ 148 w 204"/>
                <a:gd name="T95" fmla="*/ 174 h 270"/>
                <a:gd name="T96" fmla="*/ 196 w 204"/>
                <a:gd name="T97" fmla="*/ 176 h 270"/>
                <a:gd name="T98" fmla="*/ 204 w 204"/>
                <a:gd name="T99" fmla="*/ 180 h 270"/>
                <a:gd name="T100" fmla="*/ 202 w 204"/>
                <a:gd name="T101" fmla="*/ 194 h 270"/>
                <a:gd name="T102" fmla="*/ 196 w 204"/>
                <a:gd name="T103" fmla="*/ 216 h 270"/>
                <a:gd name="T104" fmla="*/ 190 w 204"/>
                <a:gd name="T105" fmla="*/ 228 h 270"/>
                <a:gd name="T106" fmla="*/ 176 w 204"/>
                <a:gd name="T107" fmla="*/ 246 h 270"/>
                <a:gd name="T108" fmla="*/ 156 w 204"/>
                <a:gd name="T109" fmla="*/ 258 h 270"/>
                <a:gd name="T110" fmla="*/ 144 w 204"/>
                <a:gd name="T111" fmla="*/ 264 h 270"/>
                <a:gd name="T112" fmla="*/ 116 w 204"/>
                <a:gd name="T113" fmla="*/ 270 h 270"/>
                <a:gd name="T114" fmla="*/ 102 w 204"/>
                <a:gd name="T115" fmla="*/ 270 h 270"/>
                <a:gd name="T116" fmla="*/ 74 w 204"/>
                <a:gd name="T117" fmla="*/ 268 h 270"/>
                <a:gd name="T118" fmla="*/ 48 w 204"/>
                <a:gd name="T119" fmla="*/ 258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4" h="270">
                  <a:moveTo>
                    <a:pt x="48" y="258"/>
                  </a:moveTo>
                  <a:lnTo>
                    <a:pt x="48" y="258"/>
                  </a:lnTo>
                  <a:lnTo>
                    <a:pt x="38" y="252"/>
                  </a:lnTo>
                  <a:lnTo>
                    <a:pt x="28" y="244"/>
                  </a:lnTo>
                  <a:lnTo>
                    <a:pt x="20" y="236"/>
                  </a:lnTo>
                  <a:lnTo>
                    <a:pt x="14" y="226"/>
                  </a:lnTo>
                  <a:lnTo>
                    <a:pt x="14" y="226"/>
                  </a:lnTo>
                  <a:lnTo>
                    <a:pt x="8" y="214"/>
                  </a:lnTo>
                  <a:lnTo>
                    <a:pt x="4" y="202"/>
                  </a:lnTo>
                  <a:lnTo>
                    <a:pt x="2" y="188"/>
                  </a:lnTo>
                  <a:lnTo>
                    <a:pt x="0" y="176"/>
                  </a:lnTo>
                  <a:lnTo>
                    <a:pt x="0" y="94"/>
                  </a:lnTo>
                  <a:lnTo>
                    <a:pt x="0" y="94"/>
                  </a:lnTo>
                  <a:lnTo>
                    <a:pt x="2" y="80"/>
                  </a:lnTo>
                  <a:lnTo>
                    <a:pt x="4" y="68"/>
                  </a:lnTo>
                  <a:lnTo>
                    <a:pt x="8" y="56"/>
                  </a:lnTo>
                  <a:lnTo>
                    <a:pt x="14" y="44"/>
                  </a:lnTo>
                  <a:lnTo>
                    <a:pt x="14" y="44"/>
                  </a:lnTo>
                  <a:lnTo>
                    <a:pt x="20" y="34"/>
                  </a:lnTo>
                  <a:lnTo>
                    <a:pt x="28" y="26"/>
                  </a:lnTo>
                  <a:lnTo>
                    <a:pt x="38" y="18"/>
                  </a:lnTo>
                  <a:lnTo>
                    <a:pt x="48" y="12"/>
                  </a:lnTo>
                  <a:lnTo>
                    <a:pt x="48" y="12"/>
                  </a:lnTo>
                  <a:lnTo>
                    <a:pt x="60" y="6"/>
                  </a:lnTo>
                  <a:lnTo>
                    <a:pt x="74" y="2"/>
                  </a:lnTo>
                  <a:lnTo>
                    <a:pt x="88" y="0"/>
                  </a:lnTo>
                  <a:lnTo>
                    <a:pt x="102" y="0"/>
                  </a:lnTo>
                  <a:lnTo>
                    <a:pt x="102" y="0"/>
                  </a:lnTo>
                  <a:lnTo>
                    <a:pt x="116" y="0"/>
                  </a:lnTo>
                  <a:lnTo>
                    <a:pt x="130" y="2"/>
                  </a:lnTo>
                  <a:lnTo>
                    <a:pt x="144" y="6"/>
                  </a:lnTo>
                  <a:lnTo>
                    <a:pt x="156" y="10"/>
                  </a:lnTo>
                  <a:lnTo>
                    <a:pt x="156" y="10"/>
                  </a:lnTo>
                  <a:lnTo>
                    <a:pt x="166" y="16"/>
                  </a:lnTo>
                  <a:lnTo>
                    <a:pt x="176" y="24"/>
                  </a:lnTo>
                  <a:lnTo>
                    <a:pt x="184" y="32"/>
                  </a:lnTo>
                  <a:lnTo>
                    <a:pt x="190" y="42"/>
                  </a:lnTo>
                  <a:lnTo>
                    <a:pt x="190" y="42"/>
                  </a:lnTo>
                  <a:lnTo>
                    <a:pt x="196" y="52"/>
                  </a:lnTo>
                  <a:lnTo>
                    <a:pt x="200" y="64"/>
                  </a:lnTo>
                  <a:lnTo>
                    <a:pt x="202" y="76"/>
                  </a:lnTo>
                  <a:lnTo>
                    <a:pt x="204" y="88"/>
                  </a:lnTo>
                  <a:lnTo>
                    <a:pt x="204" y="88"/>
                  </a:lnTo>
                  <a:lnTo>
                    <a:pt x="202" y="92"/>
                  </a:lnTo>
                  <a:lnTo>
                    <a:pt x="196" y="92"/>
                  </a:lnTo>
                  <a:lnTo>
                    <a:pt x="148" y="96"/>
                  </a:lnTo>
                  <a:lnTo>
                    <a:pt x="146" y="96"/>
                  </a:lnTo>
                  <a:lnTo>
                    <a:pt x="146" y="96"/>
                  </a:lnTo>
                  <a:lnTo>
                    <a:pt x="142" y="96"/>
                  </a:lnTo>
                  <a:lnTo>
                    <a:pt x="140" y="94"/>
                  </a:lnTo>
                  <a:lnTo>
                    <a:pt x="140" y="92"/>
                  </a:lnTo>
                  <a:lnTo>
                    <a:pt x="140" y="92"/>
                  </a:lnTo>
                  <a:lnTo>
                    <a:pt x="140" y="84"/>
                  </a:lnTo>
                  <a:lnTo>
                    <a:pt x="138" y="76"/>
                  </a:lnTo>
                  <a:lnTo>
                    <a:pt x="134" y="70"/>
                  </a:lnTo>
                  <a:lnTo>
                    <a:pt x="130" y="64"/>
                  </a:lnTo>
                  <a:lnTo>
                    <a:pt x="130" y="64"/>
                  </a:lnTo>
                  <a:lnTo>
                    <a:pt x="124" y="58"/>
                  </a:lnTo>
                  <a:lnTo>
                    <a:pt x="118" y="56"/>
                  </a:lnTo>
                  <a:lnTo>
                    <a:pt x="110" y="54"/>
                  </a:lnTo>
                  <a:lnTo>
                    <a:pt x="102" y="54"/>
                  </a:lnTo>
                  <a:lnTo>
                    <a:pt x="102" y="54"/>
                  </a:lnTo>
                  <a:lnTo>
                    <a:pt x="94" y="54"/>
                  </a:lnTo>
                  <a:lnTo>
                    <a:pt x="86" y="56"/>
                  </a:lnTo>
                  <a:lnTo>
                    <a:pt x="80" y="60"/>
                  </a:lnTo>
                  <a:lnTo>
                    <a:pt x="74" y="64"/>
                  </a:lnTo>
                  <a:lnTo>
                    <a:pt x="74" y="64"/>
                  </a:lnTo>
                  <a:lnTo>
                    <a:pt x="70" y="70"/>
                  </a:lnTo>
                  <a:lnTo>
                    <a:pt x="66" y="76"/>
                  </a:lnTo>
                  <a:lnTo>
                    <a:pt x="64" y="84"/>
                  </a:lnTo>
                  <a:lnTo>
                    <a:pt x="64" y="92"/>
                  </a:lnTo>
                  <a:lnTo>
                    <a:pt x="64" y="178"/>
                  </a:lnTo>
                  <a:lnTo>
                    <a:pt x="64" y="178"/>
                  </a:lnTo>
                  <a:lnTo>
                    <a:pt x="64" y="186"/>
                  </a:lnTo>
                  <a:lnTo>
                    <a:pt x="66" y="194"/>
                  </a:lnTo>
                  <a:lnTo>
                    <a:pt x="70" y="200"/>
                  </a:lnTo>
                  <a:lnTo>
                    <a:pt x="74" y="206"/>
                  </a:lnTo>
                  <a:lnTo>
                    <a:pt x="74" y="206"/>
                  </a:lnTo>
                  <a:lnTo>
                    <a:pt x="80" y="210"/>
                  </a:lnTo>
                  <a:lnTo>
                    <a:pt x="86" y="214"/>
                  </a:lnTo>
                  <a:lnTo>
                    <a:pt x="94" y="216"/>
                  </a:lnTo>
                  <a:lnTo>
                    <a:pt x="102" y="216"/>
                  </a:lnTo>
                  <a:lnTo>
                    <a:pt x="102" y="216"/>
                  </a:lnTo>
                  <a:lnTo>
                    <a:pt x="110" y="216"/>
                  </a:lnTo>
                  <a:lnTo>
                    <a:pt x="118" y="214"/>
                  </a:lnTo>
                  <a:lnTo>
                    <a:pt x="124" y="210"/>
                  </a:lnTo>
                  <a:lnTo>
                    <a:pt x="130" y="206"/>
                  </a:lnTo>
                  <a:lnTo>
                    <a:pt x="130" y="206"/>
                  </a:lnTo>
                  <a:lnTo>
                    <a:pt x="134" y="200"/>
                  </a:lnTo>
                  <a:lnTo>
                    <a:pt x="138" y="194"/>
                  </a:lnTo>
                  <a:lnTo>
                    <a:pt x="140" y="186"/>
                  </a:lnTo>
                  <a:lnTo>
                    <a:pt x="140" y="178"/>
                  </a:lnTo>
                  <a:lnTo>
                    <a:pt x="140" y="178"/>
                  </a:lnTo>
                  <a:lnTo>
                    <a:pt x="142" y="174"/>
                  </a:lnTo>
                  <a:lnTo>
                    <a:pt x="142" y="174"/>
                  </a:lnTo>
                  <a:lnTo>
                    <a:pt x="148" y="174"/>
                  </a:lnTo>
                  <a:lnTo>
                    <a:pt x="196" y="176"/>
                  </a:lnTo>
                  <a:lnTo>
                    <a:pt x="196" y="176"/>
                  </a:lnTo>
                  <a:lnTo>
                    <a:pt x="204" y="178"/>
                  </a:lnTo>
                  <a:lnTo>
                    <a:pt x="204" y="180"/>
                  </a:lnTo>
                  <a:lnTo>
                    <a:pt x="204" y="180"/>
                  </a:lnTo>
                  <a:lnTo>
                    <a:pt x="202" y="194"/>
                  </a:lnTo>
                  <a:lnTo>
                    <a:pt x="200" y="206"/>
                  </a:lnTo>
                  <a:lnTo>
                    <a:pt x="196" y="216"/>
                  </a:lnTo>
                  <a:lnTo>
                    <a:pt x="190" y="228"/>
                  </a:lnTo>
                  <a:lnTo>
                    <a:pt x="190" y="228"/>
                  </a:lnTo>
                  <a:lnTo>
                    <a:pt x="184" y="238"/>
                  </a:lnTo>
                  <a:lnTo>
                    <a:pt x="176" y="246"/>
                  </a:lnTo>
                  <a:lnTo>
                    <a:pt x="166" y="252"/>
                  </a:lnTo>
                  <a:lnTo>
                    <a:pt x="156" y="258"/>
                  </a:lnTo>
                  <a:lnTo>
                    <a:pt x="156" y="258"/>
                  </a:lnTo>
                  <a:lnTo>
                    <a:pt x="144" y="264"/>
                  </a:lnTo>
                  <a:lnTo>
                    <a:pt x="130" y="268"/>
                  </a:lnTo>
                  <a:lnTo>
                    <a:pt x="116" y="270"/>
                  </a:lnTo>
                  <a:lnTo>
                    <a:pt x="102" y="270"/>
                  </a:lnTo>
                  <a:lnTo>
                    <a:pt x="102" y="270"/>
                  </a:lnTo>
                  <a:lnTo>
                    <a:pt x="88" y="270"/>
                  </a:lnTo>
                  <a:lnTo>
                    <a:pt x="74" y="268"/>
                  </a:lnTo>
                  <a:lnTo>
                    <a:pt x="60" y="264"/>
                  </a:lnTo>
                  <a:lnTo>
                    <a:pt x="48" y="258"/>
                  </a:lnTo>
                  <a:lnTo>
                    <a:pt x="48" y="258"/>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4" name="Freeform 30">
              <a:extLst>
                <a:ext uri="{FF2B5EF4-FFF2-40B4-BE49-F238E27FC236}">
                  <a16:creationId xmlns:a16="http://schemas.microsoft.com/office/drawing/2014/main" id="{301D0738-F2BB-4CC9-9BF7-64441E352EF2}"/>
                </a:ext>
              </a:extLst>
            </p:cNvPr>
            <p:cNvSpPr>
              <a:spLocks noEditPoints="1"/>
            </p:cNvSpPr>
            <p:nvPr userDrawn="1"/>
          </p:nvSpPr>
          <p:spPr bwMode="auto">
            <a:xfrm>
              <a:off x="8964613" y="3078163"/>
              <a:ext cx="388937" cy="422275"/>
            </a:xfrm>
            <a:custGeom>
              <a:avLst/>
              <a:gdLst>
                <a:gd name="T0" fmla="*/ 177 w 245"/>
                <a:gd name="T1" fmla="*/ 260 h 266"/>
                <a:gd name="T2" fmla="*/ 169 w 245"/>
                <a:gd name="T3" fmla="*/ 228 h 266"/>
                <a:gd name="T4" fmla="*/ 169 w 245"/>
                <a:gd name="T5" fmla="*/ 228 h 266"/>
                <a:gd name="T6" fmla="*/ 169 w 245"/>
                <a:gd name="T7" fmla="*/ 226 h 266"/>
                <a:gd name="T8" fmla="*/ 167 w 245"/>
                <a:gd name="T9" fmla="*/ 226 h 266"/>
                <a:gd name="T10" fmla="*/ 81 w 245"/>
                <a:gd name="T11" fmla="*/ 226 h 266"/>
                <a:gd name="T12" fmla="*/ 81 w 245"/>
                <a:gd name="T13" fmla="*/ 226 h 266"/>
                <a:gd name="T14" fmla="*/ 79 w 245"/>
                <a:gd name="T15" fmla="*/ 226 h 266"/>
                <a:gd name="T16" fmla="*/ 77 w 245"/>
                <a:gd name="T17" fmla="*/ 228 h 266"/>
                <a:gd name="T18" fmla="*/ 69 w 245"/>
                <a:gd name="T19" fmla="*/ 260 h 266"/>
                <a:gd name="T20" fmla="*/ 69 w 245"/>
                <a:gd name="T21" fmla="*/ 260 h 266"/>
                <a:gd name="T22" fmla="*/ 67 w 245"/>
                <a:gd name="T23" fmla="*/ 264 h 266"/>
                <a:gd name="T24" fmla="*/ 61 w 245"/>
                <a:gd name="T25" fmla="*/ 266 h 266"/>
                <a:gd name="T26" fmla="*/ 6 w 245"/>
                <a:gd name="T27" fmla="*/ 266 h 266"/>
                <a:gd name="T28" fmla="*/ 6 w 245"/>
                <a:gd name="T29" fmla="*/ 266 h 266"/>
                <a:gd name="T30" fmla="*/ 4 w 245"/>
                <a:gd name="T31" fmla="*/ 264 h 266"/>
                <a:gd name="T32" fmla="*/ 2 w 245"/>
                <a:gd name="T33" fmla="*/ 264 h 266"/>
                <a:gd name="T34" fmla="*/ 2 w 245"/>
                <a:gd name="T35" fmla="*/ 264 h 266"/>
                <a:gd name="T36" fmla="*/ 0 w 245"/>
                <a:gd name="T37" fmla="*/ 260 h 266"/>
                <a:gd name="T38" fmla="*/ 2 w 245"/>
                <a:gd name="T39" fmla="*/ 258 h 266"/>
                <a:gd name="T40" fmla="*/ 81 w 245"/>
                <a:gd name="T41" fmla="*/ 6 h 266"/>
                <a:gd name="T42" fmla="*/ 81 w 245"/>
                <a:gd name="T43" fmla="*/ 6 h 266"/>
                <a:gd name="T44" fmla="*/ 85 w 245"/>
                <a:gd name="T45" fmla="*/ 2 h 266"/>
                <a:gd name="T46" fmla="*/ 89 w 245"/>
                <a:gd name="T47" fmla="*/ 0 h 266"/>
                <a:gd name="T48" fmla="*/ 157 w 245"/>
                <a:gd name="T49" fmla="*/ 0 h 266"/>
                <a:gd name="T50" fmla="*/ 157 w 245"/>
                <a:gd name="T51" fmla="*/ 0 h 266"/>
                <a:gd name="T52" fmla="*/ 161 w 245"/>
                <a:gd name="T53" fmla="*/ 2 h 266"/>
                <a:gd name="T54" fmla="*/ 165 w 245"/>
                <a:gd name="T55" fmla="*/ 6 h 266"/>
                <a:gd name="T56" fmla="*/ 245 w 245"/>
                <a:gd name="T57" fmla="*/ 258 h 266"/>
                <a:gd name="T58" fmla="*/ 245 w 245"/>
                <a:gd name="T59" fmla="*/ 258 h 266"/>
                <a:gd name="T60" fmla="*/ 245 w 245"/>
                <a:gd name="T61" fmla="*/ 260 h 266"/>
                <a:gd name="T62" fmla="*/ 245 w 245"/>
                <a:gd name="T63" fmla="*/ 260 h 266"/>
                <a:gd name="T64" fmla="*/ 243 w 245"/>
                <a:gd name="T65" fmla="*/ 264 h 266"/>
                <a:gd name="T66" fmla="*/ 239 w 245"/>
                <a:gd name="T67" fmla="*/ 266 h 266"/>
                <a:gd name="T68" fmla="*/ 185 w 245"/>
                <a:gd name="T69" fmla="*/ 266 h 266"/>
                <a:gd name="T70" fmla="*/ 185 w 245"/>
                <a:gd name="T71" fmla="*/ 266 h 266"/>
                <a:gd name="T72" fmla="*/ 181 w 245"/>
                <a:gd name="T73" fmla="*/ 264 h 266"/>
                <a:gd name="T74" fmla="*/ 177 w 245"/>
                <a:gd name="T75" fmla="*/ 260 h 266"/>
                <a:gd name="T76" fmla="*/ 177 w 245"/>
                <a:gd name="T77" fmla="*/ 260 h 266"/>
                <a:gd name="T78" fmla="*/ 93 w 245"/>
                <a:gd name="T79" fmla="*/ 176 h 266"/>
                <a:gd name="T80" fmla="*/ 93 w 245"/>
                <a:gd name="T81" fmla="*/ 176 h 266"/>
                <a:gd name="T82" fmla="*/ 93 w 245"/>
                <a:gd name="T83" fmla="*/ 178 h 266"/>
                <a:gd name="T84" fmla="*/ 95 w 245"/>
                <a:gd name="T85" fmla="*/ 178 h 266"/>
                <a:gd name="T86" fmla="*/ 151 w 245"/>
                <a:gd name="T87" fmla="*/ 178 h 266"/>
                <a:gd name="T88" fmla="*/ 151 w 245"/>
                <a:gd name="T89" fmla="*/ 178 h 266"/>
                <a:gd name="T90" fmla="*/ 153 w 245"/>
                <a:gd name="T91" fmla="*/ 176 h 266"/>
                <a:gd name="T92" fmla="*/ 153 w 245"/>
                <a:gd name="T93" fmla="*/ 176 h 266"/>
                <a:gd name="T94" fmla="*/ 153 w 245"/>
                <a:gd name="T95" fmla="*/ 174 h 266"/>
                <a:gd name="T96" fmla="*/ 125 w 245"/>
                <a:gd name="T97" fmla="*/ 74 h 266"/>
                <a:gd name="T98" fmla="*/ 125 w 245"/>
                <a:gd name="T99" fmla="*/ 74 h 266"/>
                <a:gd name="T100" fmla="*/ 123 w 245"/>
                <a:gd name="T101" fmla="*/ 72 h 266"/>
                <a:gd name="T102" fmla="*/ 123 w 245"/>
                <a:gd name="T103" fmla="*/ 72 h 266"/>
                <a:gd name="T104" fmla="*/ 121 w 245"/>
                <a:gd name="T105" fmla="*/ 74 h 266"/>
                <a:gd name="T106" fmla="*/ 93 w 245"/>
                <a:gd name="T107" fmla="*/ 174 h 266"/>
                <a:gd name="T108" fmla="*/ 93 w 245"/>
                <a:gd name="T109" fmla="*/ 17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5" h="266">
                  <a:moveTo>
                    <a:pt x="177" y="260"/>
                  </a:moveTo>
                  <a:lnTo>
                    <a:pt x="169" y="228"/>
                  </a:lnTo>
                  <a:lnTo>
                    <a:pt x="169" y="228"/>
                  </a:lnTo>
                  <a:lnTo>
                    <a:pt x="169" y="226"/>
                  </a:lnTo>
                  <a:lnTo>
                    <a:pt x="167" y="226"/>
                  </a:lnTo>
                  <a:lnTo>
                    <a:pt x="81" y="226"/>
                  </a:lnTo>
                  <a:lnTo>
                    <a:pt x="81" y="226"/>
                  </a:lnTo>
                  <a:lnTo>
                    <a:pt x="79" y="226"/>
                  </a:lnTo>
                  <a:lnTo>
                    <a:pt x="77" y="228"/>
                  </a:lnTo>
                  <a:lnTo>
                    <a:pt x="69" y="260"/>
                  </a:lnTo>
                  <a:lnTo>
                    <a:pt x="69" y="260"/>
                  </a:lnTo>
                  <a:lnTo>
                    <a:pt x="67" y="264"/>
                  </a:lnTo>
                  <a:lnTo>
                    <a:pt x="61" y="266"/>
                  </a:lnTo>
                  <a:lnTo>
                    <a:pt x="6" y="266"/>
                  </a:lnTo>
                  <a:lnTo>
                    <a:pt x="6" y="266"/>
                  </a:lnTo>
                  <a:lnTo>
                    <a:pt x="4" y="264"/>
                  </a:lnTo>
                  <a:lnTo>
                    <a:pt x="2" y="264"/>
                  </a:lnTo>
                  <a:lnTo>
                    <a:pt x="2" y="264"/>
                  </a:lnTo>
                  <a:lnTo>
                    <a:pt x="0" y="260"/>
                  </a:lnTo>
                  <a:lnTo>
                    <a:pt x="2" y="258"/>
                  </a:lnTo>
                  <a:lnTo>
                    <a:pt x="81" y="6"/>
                  </a:lnTo>
                  <a:lnTo>
                    <a:pt x="81" y="6"/>
                  </a:lnTo>
                  <a:lnTo>
                    <a:pt x="85" y="2"/>
                  </a:lnTo>
                  <a:lnTo>
                    <a:pt x="89" y="0"/>
                  </a:lnTo>
                  <a:lnTo>
                    <a:pt x="157" y="0"/>
                  </a:lnTo>
                  <a:lnTo>
                    <a:pt x="157" y="0"/>
                  </a:lnTo>
                  <a:lnTo>
                    <a:pt x="161" y="2"/>
                  </a:lnTo>
                  <a:lnTo>
                    <a:pt x="165" y="6"/>
                  </a:lnTo>
                  <a:lnTo>
                    <a:pt x="245" y="258"/>
                  </a:lnTo>
                  <a:lnTo>
                    <a:pt x="245" y="258"/>
                  </a:lnTo>
                  <a:lnTo>
                    <a:pt x="245" y="260"/>
                  </a:lnTo>
                  <a:lnTo>
                    <a:pt x="245" y="260"/>
                  </a:lnTo>
                  <a:lnTo>
                    <a:pt x="243" y="264"/>
                  </a:lnTo>
                  <a:lnTo>
                    <a:pt x="239" y="266"/>
                  </a:lnTo>
                  <a:lnTo>
                    <a:pt x="185" y="266"/>
                  </a:lnTo>
                  <a:lnTo>
                    <a:pt x="185" y="266"/>
                  </a:lnTo>
                  <a:lnTo>
                    <a:pt x="181" y="264"/>
                  </a:lnTo>
                  <a:lnTo>
                    <a:pt x="177" y="260"/>
                  </a:lnTo>
                  <a:lnTo>
                    <a:pt x="177" y="260"/>
                  </a:lnTo>
                  <a:close/>
                  <a:moveTo>
                    <a:pt x="93" y="176"/>
                  </a:moveTo>
                  <a:lnTo>
                    <a:pt x="93" y="176"/>
                  </a:lnTo>
                  <a:lnTo>
                    <a:pt x="93" y="178"/>
                  </a:lnTo>
                  <a:lnTo>
                    <a:pt x="95" y="178"/>
                  </a:lnTo>
                  <a:lnTo>
                    <a:pt x="151" y="178"/>
                  </a:lnTo>
                  <a:lnTo>
                    <a:pt x="151" y="178"/>
                  </a:lnTo>
                  <a:lnTo>
                    <a:pt x="153" y="176"/>
                  </a:lnTo>
                  <a:lnTo>
                    <a:pt x="153" y="176"/>
                  </a:lnTo>
                  <a:lnTo>
                    <a:pt x="153" y="174"/>
                  </a:lnTo>
                  <a:lnTo>
                    <a:pt x="125" y="74"/>
                  </a:lnTo>
                  <a:lnTo>
                    <a:pt x="125" y="74"/>
                  </a:lnTo>
                  <a:lnTo>
                    <a:pt x="123" y="72"/>
                  </a:lnTo>
                  <a:lnTo>
                    <a:pt x="123" y="72"/>
                  </a:lnTo>
                  <a:lnTo>
                    <a:pt x="121" y="74"/>
                  </a:lnTo>
                  <a:lnTo>
                    <a:pt x="93" y="174"/>
                  </a:lnTo>
                  <a:lnTo>
                    <a:pt x="93" y="176"/>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5" name="Freeform 31">
              <a:extLst>
                <a:ext uri="{FF2B5EF4-FFF2-40B4-BE49-F238E27FC236}">
                  <a16:creationId xmlns:a16="http://schemas.microsoft.com/office/drawing/2014/main" id="{B391BE6D-8082-4A0B-A851-2B6CEB47DD3E}"/>
                </a:ext>
              </a:extLst>
            </p:cNvPr>
            <p:cNvSpPr>
              <a:spLocks/>
            </p:cNvSpPr>
            <p:nvPr userDrawn="1"/>
          </p:nvSpPr>
          <p:spPr bwMode="auto">
            <a:xfrm>
              <a:off x="9356725" y="3078163"/>
              <a:ext cx="327025" cy="422275"/>
            </a:xfrm>
            <a:custGeom>
              <a:avLst/>
              <a:gdLst>
                <a:gd name="T0" fmla="*/ 204 w 206"/>
                <a:gd name="T1" fmla="*/ 2 h 266"/>
                <a:gd name="T2" fmla="*/ 204 w 206"/>
                <a:gd name="T3" fmla="*/ 2 h 266"/>
                <a:gd name="T4" fmla="*/ 206 w 206"/>
                <a:gd name="T5" fmla="*/ 8 h 266"/>
                <a:gd name="T6" fmla="*/ 206 w 206"/>
                <a:gd name="T7" fmla="*/ 48 h 266"/>
                <a:gd name="T8" fmla="*/ 206 w 206"/>
                <a:gd name="T9" fmla="*/ 48 h 266"/>
                <a:gd name="T10" fmla="*/ 204 w 206"/>
                <a:gd name="T11" fmla="*/ 52 h 266"/>
                <a:gd name="T12" fmla="*/ 204 w 206"/>
                <a:gd name="T13" fmla="*/ 52 h 266"/>
                <a:gd name="T14" fmla="*/ 200 w 206"/>
                <a:gd name="T15" fmla="*/ 54 h 266"/>
                <a:gd name="T16" fmla="*/ 136 w 206"/>
                <a:gd name="T17" fmla="*/ 54 h 266"/>
                <a:gd name="T18" fmla="*/ 136 w 206"/>
                <a:gd name="T19" fmla="*/ 54 h 266"/>
                <a:gd name="T20" fmla="*/ 134 w 206"/>
                <a:gd name="T21" fmla="*/ 56 h 266"/>
                <a:gd name="T22" fmla="*/ 134 w 206"/>
                <a:gd name="T23" fmla="*/ 58 h 266"/>
                <a:gd name="T24" fmla="*/ 134 w 206"/>
                <a:gd name="T25" fmla="*/ 258 h 266"/>
                <a:gd name="T26" fmla="*/ 134 w 206"/>
                <a:gd name="T27" fmla="*/ 258 h 266"/>
                <a:gd name="T28" fmla="*/ 132 w 206"/>
                <a:gd name="T29" fmla="*/ 264 h 266"/>
                <a:gd name="T30" fmla="*/ 132 w 206"/>
                <a:gd name="T31" fmla="*/ 264 h 266"/>
                <a:gd name="T32" fmla="*/ 128 w 206"/>
                <a:gd name="T33" fmla="*/ 266 h 266"/>
                <a:gd name="T34" fmla="*/ 78 w 206"/>
                <a:gd name="T35" fmla="*/ 266 h 266"/>
                <a:gd name="T36" fmla="*/ 78 w 206"/>
                <a:gd name="T37" fmla="*/ 266 h 266"/>
                <a:gd name="T38" fmla="*/ 74 w 206"/>
                <a:gd name="T39" fmla="*/ 264 h 266"/>
                <a:gd name="T40" fmla="*/ 74 w 206"/>
                <a:gd name="T41" fmla="*/ 264 h 266"/>
                <a:gd name="T42" fmla="*/ 72 w 206"/>
                <a:gd name="T43" fmla="*/ 258 h 266"/>
                <a:gd name="T44" fmla="*/ 72 w 206"/>
                <a:gd name="T45" fmla="*/ 58 h 266"/>
                <a:gd name="T46" fmla="*/ 72 w 206"/>
                <a:gd name="T47" fmla="*/ 58 h 266"/>
                <a:gd name="T48" fmla="*/ 70 w 206"/>
                <a:gd name="T49" fmla="*/ 56 h 266"/>
                <a:gd name="T50" fmla="*/ 68 w 206"/>
                <a:gd name="T51" fmla="*/ 54 h 266"/>
                <a:gd name="T52" fmla="*/ 8 w 206"/>
                <a:gd name="T53" fmla="*/ 54 h 266"/>
                <a:gd name="T54" fmla="*/ 8 w 206"/>
                <a:gd name="T55" fmla="*/ 54 h 266"/>
                <a:gd name="T56" fmla="*/ 2 w 206"/>
                <a:gd name="T57" fmla="*/ 52 h 266"/>
                <a:gd name="T58" fmla="*/ 2 w 206"/>
                <a:gd name="T59" fmla="*/ 52 h 266"/>
                <a:gd name="T60" fmla="*/ 0 w 206"/>
                <a:gd name="T61" fmla="*/ 48 h 266"/>
                <a:gd name="T62" fmla="*/ 0 w 206"/>
                <a:gd name="T63" fmla="*/ 8 h 266"/>
                <a:gd name="T64" fmla="*/ 0 w 206"/>
                <a:gd name="T65" fmla="*/ 8 h 266"/>
                <a:gd name="T66" fmla="*/ 2 w 206"/>
                <a:gd name="T67" fmla="*/ 2 h 266"/>
                <a:gd name="T68" fmla="*/ 2 w 206"/>
                <a:gd name="T69" fmla="*/ 2 h 266"/>
                <a:gd name="T70" fmla="*/ 8 w 206"/>
                <a:gd name="T71" fmla="*/ 0 h 266"/>
                <a:gd name="T72" fmla="*/ 200 w 206"/>
                <a:gd name="T73" fmla="*/ 0 h 266"/>
                <a:gd name="T74" fmla="*/ 200 w 206"/>
                <a:gd name="T75" fmla="*/ 0 h 266"/>
                <a:gd name="T76" fmla="*/ 204 w 206"/>
                <a:gd name="T77" fmla="*/ 2 h 266"/>
                <a:gd name="T78" fmla="*/ 204 w 206"/>
                <a:gd name="T79" fmla="*/ 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6" h="266">
                  <a:moveTo>
                    <a:pt x="204" y="2"/>
                  </a:moveTo>
                  <a:lnTo>
                    <a:pt x="204" y="2"/>
                  </a:lnTo>
                  <a:lnTo>
                    <a:pt x="206" y="8"/>
                  </a:lnTo>
                  <a:lnTo>
                    <a:pt x="206" y="48"/>
                  </a:lnTo>
                  <a:lnTo>
                    <a:pt x="206" y="48"/>
                  </a:lnTo>
                  <a:lnTo>
                    <a:pt x="204" y="52"/>
                  </a:lnTo>
                  <a:lnTo>
                    <a:pt x="204" y="52"/>
                  </a:lnTo>
                  <a:lnTo>
                    <a:pt x="200" y="54"/>
                  </a:lnTo>
                  <a:lnTo>
                    <a:pt x="136" y="54"/>
                  </a:lnTo>
                  <a:lnTo>
                    <a:pt x="136" y="54"/>
                  </a:lnTo>
                  <a:lnTo>
                    <a:pt x="134" y="56"/>
                  </a:lnTo>
                  <a:lnTo>
                    <a:pt x="134" y="58"/>
                  </a:lnTo>
                  <a:lnTo>
                    <a:pt x="134" y="258"/>
                  </a:lnTo>
                  <a:lnTo>
                    <a:pt x="134" y="258"/>
                  </a:lnTo>
                  <a:lnTo>
                    <a:pt x="132" y="264"/>
                  </a:lnTo>
                  <a:lnTo>
                    <a:pt x="132" y="264"/>
                  </a:lnTo>
                  <a:lnTo>
                    <a:pt x="128" y="266"/>
                  </a:lnTo>
                  <a:lnTo>
                    <a:pt x="78" y="266"/>
                  </a:lnTo>
                  <a:lnTo>
                    <a:pt x="78" y="266"/>
                  </a:lnTo>
                  <a:lnTo>
                    <a:pt x="74" y="264"/>
                  </a:lnTo>
                  <a:lnTo>
                    <a:pt x="74" y="264"/>
                  </a:lnTo>
                  <a:lnTo>
                    <a:pt x="72" y="258"/>
                  </a:lnTo>
                  <a:lnTo>
                    <a:pt x="72" y="58"/>
                  </a:lnTo>
                  <a:lnTo>
                    <a:pt x="72" y="58"/>
                  </a:lnTo>
                  <a:lnTo>
                    <a:pt x="70" y="56"/>
                  </a:lnTo>
                  <a:lnTo>
                    <a:pt x="68" y="54"/>
                  </a:lnTo>
                  <a:lnTo>
                    <a:pt x="8" y="54"/>
                  </a:lnTo>
                  <a:lnTo>
                    <a:pt x="8" y="54"/>
                  </a:lnTo>
                  <a:lnTo>
                    <a:pt x="2" y="52"/>
                  </a:lnTo>
                  <a:lnTo>
                    <a:pt x="2" y="52"/>
                  </a:lnTo>
                  <a:lnTo>
                    <a:pt x="0" y="48"/>
                  </a:lnTo>
                  <a:lnTo>
                    <a:pt x="0" y="8"/>
                  </a:lnTo>
                  <a:lnTo>
                    <a:pt x="0" y="8"/>
                  </a:lnTo>
                  <a:lnTo>
                    <a:pt x="2" y="2"/>
                  </a:lnTo>
                  <a:lnTo>
                    <a:pt x="2" y="2"/>
                  </a:lnTo>
                  <a:lnTo>
                    <a:pt x="8" y="0"/>
                  </a:lnTo>
                  <a:lnTo>
                    <a:pt x="200" y="0"/>
                  </a:lnTo>
                  <a:lnTo>
                    <a:pt x="200" y="0"/>
                  </a:lnTo>
                  <a:lnTo>
                    <a:pt x="204" y="2"/>
                  </a:lnTo>
                  <a:lnTo>
                    <a:pt x="204" y="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6" name="Freeform 32">
              <a:extLst>
                <a:ext uri="{FF2B5EF4-FFF2-40B4-BE49-F238E27FC236}">
                  <a16:creationId xmlns:a16="http://schemas.microsoft.com/office/drawing/2014/main" id="{C5D99C9F-5B1C-408A-BC59-313E5D9DF54E}"/>
                </a:ext>
              </a:extLst>
            </p:cNvPr>
            <p:cNvSpPr>
              <a:spLocks/>
            </p:cNvSpPr>
            <p:nvPr userDrawn="1"/>
          </p:nvSpPr>
          <p:spPr bwMode="auto">
            <a:xfrm>
              <a:off x="9750425" y="3078163"/>
              <a:ext cx="98425" cy="422275"/>
            </a:xfrm>
            <a:custGeom>
              <a:avLst/>
              <a:gdLst>
                <a:gd name="T0" fmla="*/ 2 w 62"/>
                <a:gd name="T1" fmla="*/ 264 h 266"/>
                <a:gd name="T2" fmla="*/ 2 w 62"/>
                <a:gd name="T3" fmla="*/ 264 h 266"/>
                <a:gd name="T4" fmla="*/ 0 w 62"/>
                <a:gd name="T5" fmla="*/ 258 h 266"/>
                <a:gd name="T6" fmla="*/ 0 w 62"/>
                <a:gd name="T7" fmla="*/ 8 h 266"/>
                <a:gd name="T8" fmla="*/ 0 w 62"/>
                <a:gd name="T9" fmla="*/ 8 h 266"/>
                <a:gd name="T10" fmla="*/ 2 w 62"/>
                <a:gd name="T11" fmla="*/ 2 h 266"/>
                <a:gd name="T12" fmla="*/ 2 w 62"/>
                <a:gd name="T13" fmla="*/ 2 h 266"/>
                <a:gd name="T14" fmla="*/ 6 w 62"/>
                <a:gd name="T15" fmla="*/ 0 h 266"/>
                <a:gd name="T16" fmla="*/ 56 w 62"/>
                <a:gd name="T17" fmla="*/ 0 h 266"/>
                <a:gd name="T18" fmla="*/ 56 w 62"/>
                <a:gd name="T19" fmla="*/ 0 h 266"/>
                <a:gd name="T20" fmla="*/ 60 w 62"/>
                <a:gd name="T21" fmla="*/ 2 h 266"/>
                <a:gd name="T22" fmla="*/ 60 w 62"/>
                <a:gd name="T23" fmla="*/ 2 h 266"/>
                <a:gd name="T24" fmla="*/ 62 w 62"/>
                <a:gd name="T25" fmla="*/ 8 h 266"/>
                <a:gd name="T26" fmla="*/ 62 w 62"/>
                <a:gd name="T27" fmla="*/ 258 h 266"/>
                <a:gd name="T28" fmla="*/ 62 w 62"/>
                <a:gd name="T29" fmla="*/ 258 h 266"/>
                <a:gd name="T30" fmla="*/ 60 w 62"/>
                <a:gd name="T31" fmla="*/ 264 h 266"/>
                <a:gd name="T32" fmla="*/ 60 w 62"/>
                <a:gd name="T33" fmla="*/ 264 h 266"/>
                <a:gd name="T34" fmla="*/ 56 w 62"/>
                <a:gd name="T35" fmla="*/ 266 h 266"/>
                <a:gd name="T36" fmla="*/ 6 w 62"/>
                <a:gd name="T37" fmla="*/ 266 h 266"/>
                <a:gd name="T38" fmla="*/ 6 w 62"/>
                <a:gd name="T39" fmla="*/ 266 h 266"/>
                <a:gd name="T40" fmla="*/ 2 w 62"/>
                <a:gd name="T41" fmla="*/ 264 h 266"/>
                <a:gd name="T42" fmla="*/ 2 w 62"/>
                <a:gd name="T43" fmla="*/ 264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266">
                  <a:moveTo>
                    <a:pt x="2" y="264"/>
                  </a:moveTo>
                  <a:lnTo>
                    <a:pt x="2" y="264"/>
                  </a:lnTo>
                  <a:lnTo>
                    <a:pt x="0" y="258"/>
                  </a:lnTo>
                  <a:lnTo>
                    <a:pt x="0" y="8"/>
                  </a:lnTo>
                  <a:lnTo>
                    <a:pt x="0" y="8"/>
                  </a:lnTo>
                  <a:lnTo>
                    <a:pt x="2" y="2"/>
                  </a:lnTo>
                  <a:lnTo>
                    <a:pt x="2" y="2"/>
                  </a:lnTo>
                  <a:lnTo>
                    <a:pt x="6" y="0"/>
                  </a:lnTo>
                  <a:lnTo>
                    <a:pt x="56" y="0"/>
                  </a:lnTo>
                  <a:lnTo>
                    <a:pt x="56" y="0"/>
                  </a:lnTo>
                  <a:lnTo>
                    <a:pt x="60" y="2"/>
                  </a:lnTo>
                  <a:lnTo>
                    <a:pt x="60" y="2"/>
                  </a:lnTo>
                  <a:lnTo>
                    <a:pt x="62" y="8"/>
                  </a:lnTo>
                  <a:lnTo>
                    <a:pt x="62" y="258"/>
                  </a:lnTo>
                  <a:lnTo>
                    <a:pt x="62" y="258"/>
                  </a:lnTo>
                  <a:lnTo>
                    <a:pt x="60" y="264"/>
                  </a:lnTo>
                  <a:lnTo>
                    <a:pt x="60" y="264"/>
                  </a:lnTo>
                  <a:lnTo>
                    <a:pt x="56" y="266"/>
                  </a:lnTo>
                  <a:lnTo>
                    <a:pt x="6" y="266"/>
                  </a:lnTo>
                  <a:lnTo>
                    <a:pt x="6" y="266"/>
                  </a:lnTo>
                  <a:lnTo>
                    <a:pt x="2" y="264"/>
                  </a:lnTo>
                  <a:lnTo>
                    <a:pt x="2" y="264"/>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7" name="Freeform 33">
              <a:extLst>
                <a:ext uri="{FF2B5EF4-FFF2-40B4-BE49-F238E27FC236}">
                  <a16:creationId xmlns:a16="http://schemas.microsoft.com/office/drawing/2014/main" id="{0D254803-7632-4A62-BEDA-5AE27A0BEF89}"/>
                </a:ext>
              </a:extLst>
            </p:cNvPr>
            <p:cNvSpPr>
              <a:spLocks noEditPoints="1"/>
            </p:cNvSpPr>
            <p:nvPr userDrawn="1"/>
          </p:nvSpPr>
          <p:spPr bwMode="auto">
            <a:xfrm>
              <a:off x="9925050" y="3074988"/>
              <a:ext cx="327025" cy="431800"/>
            </a:xfrm>
            <a:custGeom>
              <a:avLst/>
              <a:gdLst>
                <a:gd name="T0" fmla="*/ 48 w 206"/>
                <a:gd name="T1" fmla="*/ 258 h 272"/>
                <a:gd name="T2" fmla="*/ 28 w 206"/>
                <a:gd name="T3" fmla="*/ 244 h 272"/>
                <a:gd name="T4" fmla="*/ 12 w 206"/>
                <a:gd name="T5" fmla="*/ 224 h 272"/>
                <a:gd name="T6" fmla="*/ 6 w 206"/>
                <a:gd name="T7" fmla="*/ 212 h 272"/>
                <a:gd name="T8" fmla="*/ 0 w 206"/>
                <a:gd name="T9" fmla="*/ 186 h 272"/>
                <a:gd name="T10" fmla="*/ 0 w 206"/>
                <a:gd name="T11" fmla="*/ 96 h 272"/>
                <a:gd name="T12" fmla="*/ 0 w 206"/>
                <a:gd name="T13" fmla="*/ 82 h 272"/>
                <a:gd name="T14" fmla="*/ 6 w 206"/>
                <a:gd name="T15" fmla="*/ 58 h 272"/>
                <a:gd name="T16" fmla="*/ 12 w 206"/>
                <a:gd name="T17" fmla="*/ 46 h 272"/>
                <a:gd name="T18" fmla="*/ 28 w 206"/>
                <a:gd name="T19" fmla="*/ 26 h 272"/>
                <a:gd name="T20" fmla="*/ 48 w 206"/>
                <a:gd name="T21" fmla="*/ 12 h 272"/>
                <a:gd name="T22" fmla="*/ 60 w 206"/>
                <a:gd name="T23" fmla="*/ 6 h 272"/>
                <a:gd name="T24" fmla="*/ 88 w 206"/>
                <a:gd name="T25" fmla="*/ 0 h 272"/>
                <a:gd name="T26" fmla="*/ 102 w 206"/>
                <a:gd name="T27" fmla="*/ 0 h 272"/>
                <a:gd name="T28" fmla="*/ 132 w 206"/>
                <a:gd name="T29" fmla="*/ 2 h 272"/>
                <a:gd name="T30" fmla="*/ 156 w 206"/>
                <a:gd name="T31" fmla="*/ 12 h 272"/>
                <a:gd name="T32" fmla="*/ 168 w 206"/>
                <a:gd name="T33" fmla="*/ 18 h 272"/>
                <a:gd name="T34" fmla="*/ 186 w 206"/>
                <a:gd name="T35" fmla="*/ 36 h 272"/>
                <a:gd name="T36" fmla="*/ 192 w 206"/>
                <a:gd name="T37" fmla="*/ 46 h 272"/>
                <a:gd name="T38" fmla="*/ 202 w 206"/>
                <a:gd name="T39" fmla="*/ 70 h 272"/>
                <a:gd name="T40" fmla="*/ 206 w 206"/>
                <a:gd name="T41" fmla="*/ 96 h 272"/>
                <a:gd name="T42" fmla="*/ 206 w 206"/>
                <a:gd name="T43" fmla="*/ 172 h 272"/>
                <a:gd name="T44" fmla="*/ 202 w 206"/>
                <a:gd name="T45" fmla="*/ 200 h 272"/>
                <a:gd name="T46" fmla="*/ 192 w 206"/>
                <a:gd name="T47" fmla="*/ 224 h 272"/>
                <a:gd name="T48" fmla="*/ 186 w 206"/>
                <a:gd name="T49" fmla="*/ 234 h 272"/>
                <a:gd name="T50" fmla="*/ 168 w 206"/>
                <a:gd name="T51" fmla="*/ 252 h 272"/>
                <a:gd name="T52" fmla="*/ 156 w 206"/>
                <a:gd name="T53" fmla="*/ 258 h 272"/>
                <a:gd name="T54" fmla="*/ 132 w 206"/>
                <a:gd name="T55" fmla="*/ 268 h 272"/>
                <a:gd name="T56" fmla="*/ 102 w 206"/>
                <a:gd name="T57" fmla="*/ 272 h 272"/>
                <a:gd name="T58" fmla="*/ 88 w 206"/>
                <a:gd name="T59" fmla="*/ 270 h 272"/>
                <a:gd name="T60" fmla="*/ 60 w 206"/>
                <a:gd name="T61" fmla="*/ 264 h 272"/>
                <a:gd name="T62" fmla="*/ 48 w 206"/>
                <a:gd name="T63" fmla="*/ 258 h 272"/>
                <a:gd name="T64" fmla="*/ 132 w 206"/>
                <a:gd name="T65" fmla="*/ 206 h 272"/>
                <a:gd name="T66" fmla="*/ 140 w 206"/>
                <a:gd name="T67" fmla="*/ 192 h 272"/>
                <a:gd name="T68" fmla="*/ 142 w 206"/>
                <a:gd name="T69" fmla="*/ 174 h 272"/>
                <a:gd name="T70" fmla="*/ 142 w 206"/>
                <a:gd name="T71" fmla="*/ 96 h 272"/>
                <a:gd name="T72" fmla="*/ 140 w 206"/>
                <a:gd name="T73" fmla="*/ 78 h 272"/>
                <a:gd name="T74" fmla="*/ 132 w 206"/>
                <a:gd name="T75" fmla="*/ 64 h 272"/>
                <a:gd name="T76" fmla="*/ 126 w 206"/>
                <a:gd name="T77" fmla="*/ 60 h 272"/>
                <a:gd name="T78" fmla="*/ 110 w 206"/>
                <a:gd name="T79" fmla="*/ 54 h 272"/>
                <a:gd name="T80" fmla="*/ 102 w 206"/>
                <a:gd name="T81" fmla="*/ 54 h 272"/>
                <a:gd name="T82" fmla="*/ 86 w 206"/>
                <a:gd name="T83" fmla="*/ 56 h 272"/>
                <a:gd name="T84" fmla="*/ 74 w 206"/>
                <a:gd name="T85" fmla="*/ 64 h 272"/>
                <a:gd name="T86" fmla="*/ 68 w 206"/>
                <a:gd name="T87" fmla="*/ 72 h 272"/>
                <a:gd name="T88" fmla="*/ 62 w 206"/>
                <a:gd name="T89" fmla="*/ 86 h 272"/>
                <a:gd name="T90" fmla="*/ 62 w 206"/>
                <a:gd name="T91" fmla="*/ 174 h 272"/>
                <a:gd name="T92" fmla="*/ 62 w 206"/>
                <a:gd name="T93" fmla="*/ 184 h 272"/>
                <a:gd name="T94" fmla="*/ 68 w 206"/>
                <a:gd name="T95" fmla="*/ 200 h 272"/>
                <a:gd name="T96" fmla="*/ 74 w 206"/>
                <a:gd name="T97" fmla="*/ 206 h 272"/>
                <a:gd name="T98" fmla="*/ 86 w 206"/>
                <a:gd name="T99" fmla="*/ 214 h 272"/>
                <a:gd name="T100" fmla="*/ 102 w 206"/>
                <a:gd name="T101" fmla="*/ 218 h 272"/>
                <a:gd name="T102" fmla="*/ 110 w 206"/>
                <a:gd name="T103" fmla="*/ 216 h 272"/>
                <a:gd name="T104" fmla="*/ 126 w 206"/>
                <a:gd name="T105" fmla="*/ 210 h 272"/>
                <a:gd name="T106" fmla="*/ 132 w 206"/>
                <a:gd name="T107" fmla="*/ 20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 h="272">
                  <a:moveTo>
                    <a:pt x="48" y="258"/>
                  </a:moveTo>
                  <a:lnTo>
                    <a:pt x="48" y="258"/>
                  </a:lnTo>
                  <a:lnTo>
                    <a:pt x="38" y="252"/>
                  </a:lnTo>
                  <a:lnTo>
                    <a:pt x="28" y="244"/>
                  </a:lnTo>
                  <a:lnTo>
                    <a:pt x="20" y="234"/>
                  </a:lnTo>
                  <a:lnTo>
                    <a:pt x="12" y="224"/>
                  </a:lnTo>
                  <a:lnTo>
                    <a:pt x="12" y="224"/>
                  </a:lnTo>
                  <a:lnTo>
                    <a:pt x="6" y="212"/>
                  </a:lnTo>
                  <a:lnTo>
                    <a:pt x="2" y="200"/>
                  </a:lnTo>
                  <a:lnTo>
                    <a:pt x="0" y="186"/>
                  </a:lnTo>
                  <a:lnTo>
                    <a:pt x="0" y="172"/>
                  </a:lnTo>
                  <a:lnTo>
                    <a:pt x="0" y="96"/>
                  </a:lnTo>
                  <a:lnTo>
                    <a:pt x="0" y="96"/>
                  </a:lnTo>
                  <a:lnTo>
                    <a:pt x="0" y="82"/>
                  </a:lnTo>
                  <a:lnTo>
                    <a:pt x="2" y="70"/>
                  </a:lnTo>
                  <a:lnTo>
                    <a:pt x="6" y="58"/>
                  </a:lnTo>
                  <a:lnTo>
                    <a:pt x="12" y="46"/>
                  </a:lnTo>
                  <a:lnTo>
                    <a:pt x="12" y="46"/>
                  </a:lnTo>
                  <a:lnTo>
                    <a:pt x="20" y="36"/>
                  </a:lnTo>
                  <a:lnTo>
                    <a:pt x="28" y="26"/>
                  </a:lnTo>
                  <a:lnTo>
                    <a:pt x="38" y="18"/>
                  </a:lnTo>
                  <a:lnTo>
                    <a:pt x="48" y="12"/>
                  </a:lnTo>
                  <a:lnTo>
                    <a:pt x="48" y="12"/>
                  </a:lnTo>
                  <a:lnTo>
                    <a:pt x="60" y="6"/>
                  </a:lnTo>
                  <a:lnTo>
                    <a:pt x="74" y="2"/>
                  </a:lnTo>
                  <a:lnTo>
                    <a:pt x="88" y="0"/>
                  </a:lnTo>
                  <a:lnTo>
                    <a:pt x="102" y="0"/>
                  </a:lnTo>
                  <a:lnTo>
                    <a:pt x="102" y="0"/>
                  </a:lnTo>
                  <a:lnTo>
                    <a:pt x="118" y="0"/>
                  </a:lnTo>
                  <a:lnTo>
                    <a:pt x="132" y="2"/>
                  </a:lnTo>
                  <a:lnTo>
                    <a:pt x="144" y="6"/>
                  </a:lnTo>
                  <a:lnTo>
                    <a:pt x="156" y="12"/>
                  </a:lnTo>
                  <a:lnTo>
                    <a:pt x="156" y="12"/>
                  </a:lnTo>
                  <a:lnTo>
                    <a:pt x="168" y="18"/>
                  </a:lnTo>
                  <a:lnTo>
                    <a:pt x="178" y="26"/>
                  </a:lnTo>
                  <a:lnTo>
                    <a:pt x="186" y="36"/>
                  </a:lnTo>
                  <a:lnTo>
                    <a:pt x="192" y="46"/>
                  </a:lnTo>
                  <a:lnTo>
                    <a:pt x="192" y="46"/>
                  </a:lnTo>
                  <a:lnTo>
                    <a:pt x="198" y="58"/>
                  </a:lnTo>
                  <a:lnTo>
                    <a:pt x="202" y="70"/>
                  </a:lnTo>
                  <a:lnTo>
                    <a:pt x="204" y="82"/>
                  </a:lnTo>
                  <a:lnTo>
                    <a:pt x="206" y="96"/>
                  </a:lnTo>
                  <a:lnTo>
                    <a:pt x="206" y="172"/>
                  </a:lnTo>
                  <a:lnTo>
                    <a:pt x="206" y="172"/>
                  </a:lnTo>
                  <a:lnTo>
                    <a:pt x="204" y="186"/>
                  </a:lnTo>
                  <a:lnTo>
                    <a:pt x="202" y="200"/>
                  </a:lnTo>
                  <a:lnTo>
                    <a:pt x="198" y="212"/>
                  </a:lnTo>
                  <a:lnTo>
                    <a:pt x="192" y="224"/>
                  </a:lnTo>
                  <a:lnTo>
                    <a:pt x="192" y="224"/>
                  </a:lnTo>
                  <a:lnTo>
                    <a:pt x="186" y="234"/>
                  </a:lnTo>
                  <a:lnTo>
                    <a:pt x="178" y="244"/>
                  </a:lnTo>
                  <a:lnTo>
                    <a:pt x="168" y="252"/>
                  </a:lnTo>
                  <a:lnTo>
                    <a:pt x="156" y="258"/>
                  </a:lnTo>
                  <a:lnTo>
                    <a:pt x="156" y="258"/>
                  </a:lnTo>
                  <a:lnTo>
                    <a:pt x="144" y="264"/>
                  </a:lnTo>
                  <a:lnTo>
                    <a:pt x="132" y="268"/>
                  </a:lnTo>
                  <a:lnTo>
                    <a:pt x="118" y="270"/>
                  </a:lnTo>
                  <a:lnTo>
                    <a:pt x="102" y="272"/>
                  </a:lnTo>
                  <a:lnTo>
                    <a:pt x="102" y="272"/>
                  </a:lnTo>
                  <a:lnTo>
                    <a:pt x="88" y="270"/>
                  </a:lnTo>
                  <a:lnTo>
                    <a:pt x="74" y="268"/>
                  </a:lnTo>
                  <a:lnTo>
                    <a:pt x="60" y="264"/>
                  </a:lnTo>
                  <a:lnTo>
                    <a:pt x="48" y="258"/>
                  </a:lnTo>
                  <a:lnTo>
                    <a:pt x="48" y="258"/>
                  </a:lnTo>
                  <a:close/>
                  <a:moveTo>
                    <a:pt x="132" y="206"/>
                  </a:moveTo>
                  <a:lnTo>
                    <a:pt x="132" y="206"/>
                  </a:lnTo>
                  <a:lnTo>
                    <a:pt x="136" y="200"/>
                  </a:lnTo>
                  <a:lnTo>
                    <a:pt x="140" y="192"/>
                  </a:lnTo>
                  <a:lnTo>
                    <a:pt x="142" y="184"/>
                  </a:lnTo>
                  <a:lnTo>
                    <a:pt x="142" y="174"/>
                  </a:lnTo>
                  <a:lnTo>
                    <a:pt x="142" y="96"/>
                  </a:lnTo>
                  <a:lnTo>
                    <a:pt x="142" y="96"/>
                  </a:lnTo>
                  <a:lnTo>
                    <a:pt x="142" y="86"/>
                  </a:lnTo>
                  <a:lnTo>
                    <a:pt x="140" y="78"/>
                  </a:lnTo>
                  <a:lnTo>
                    <a:pt x="136" y="72"/>
                  </a:lnTo>
                  <a:lnTo>
                    <a:pt x="132" y="64"/>
                  </a:lnTo>
                  <a:lnTo>
                    <a:pt x="132" y="64"/>
                  </a:lnTo>
                  <a:lnTo>
                    <a:pt x="126" y="60"/>
                  </a:lnTo>
                  <a:lnTo>
                    <a:pt x="118" y="56"/>
                  </a:lnTo>
                  <a:lnTo>
                    <a:pt x="110" y="54"/>
                  </a:lnTo>
                  <a:lnTo>
                    <a:pt x="102" y="54"/>
                  </a:lnTo>
                  <a:lnTo>
                    <a:pt x="102" y="54"/>
                  </a:lnTo>
                  <a:lnTo>
                    <a:pt x="94" y="54"/>
                  </a:lnTo>
                  <a:lnTo>
                    <a:pt x="86" y="56"/>
                  </a:lnTo>
                  <a:lnTo>
                    <a:pt x="80" y="60"/>
                  </a:lnTo>
                  <a:lnTo>
                    <a:pt x="74" y="64"/>
                  </a:lnTo>
                  <a:lnTo>
                    <a:pt x="74" y="64"/>
                  </a:lnTo>
                  <a:lnTo>
                    <a:pt x="68" y="72"/>
                  </a:lnTo>
                  <a:lnTo>
                    <a:pt x="64" y="78"/>
                  </a:lnTo>
                  <a:lnTo>
                    <a:pt x="62" y="86"/>
                  </a:lnTo>
                  <a:lnTo>
                    <a:pt x="62" y="96"/>
                  </a:lnTo>
                  <a:lnTo>
                    <a:pt x="62" y="174"/>
                  </a:lnTo>
                  <a:lnTo>
                    <a:pt x="62" y="174"/>
                  </a:lnTo>
                  <a:lnTo>
                    <a:pt x="62" y="184"/>
                  </a:lnTo>
                  <a:lnTo>
                    <a:pt x="64" y="192"/>
                  </a:lnTo>
                  <a:lnTo>
                    <a:pt x="68" y="200"/>
                  </a:lnTo>
                  <a:lnTo>
                    <a:pt x="74" y="206"/>
                  </a:lnTo>
                  <a:lnTo>
                    <a:pt x="74" y="206"/>
                  </a:lnTo>
                  <a:lnTo>
                    <a:pt x="80" y="210"/>
                  </a:lnTo>
                  <a:lnTo>
                    <a:pt x="86" y="214"/>
                  </a:lnTo>
                  <a:lnTo>
                    <a:pt x="94" y="216"/>
                  </a:lnTo>
                  <a:lnTo>
                    <a:pt x="102" y="218"/>
                  </a:lnTo>
                  <a:lnTo>
                    <a:pt x="102" y="218"/>
                  </a:lnTo>
                  <a:lnTo>
                    <a:pt x="110" y="216"/>
                  </a:lnTo>
                  <a:lnTo>
                    <a:pt x="118" y="214"/>
                  </a:lnTo>
                  <a:lnTo>
                    <a:pt x="126" y="210"/>
                  </a:lnTo>
                  <a:lnTo>
                    <a:pt x="132" y="206"/>
                  </a:lnTo>
                  <a:lnTo>
                    <a:pt x="132" y="206"/>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8" name="Freeform 34">
              <a:extLst>
                <a:ext uri="{FF2B5EF4-FFF2-40B4-BE49-F238E27FC236}">
                  <a16:creationId xmlns:a16="http://schemas.microsoft.com/office/drawing/2014/main" id="{D0461624-1A67-4214-BA83-05FEB16ED63F}"/>
                </a:ext>
              </a:extLst>
            </p:cNvPr>
            <p:cNvSpPr>
              <a:spLocks/>
            </p:cNvSpPr>
            <p:nvPr userDrawn="1"/>
          </p:nvSpPr>
          <p:spPr bwMode="auto">
            <a:xfrm>
              <a:off x="10325100" y="3078163"/>
              <a:ext cx="333375" cy="422275"/>
            </a:xfrm>
            <a:custGeom>
              <a:avLst/>
              <a:gdLst>
                <a:gd name="T0" fmla="*/ 2 w 210"/>
                <a:gd name="T1" fmla="*/ 264 h 266"/>
                <a:gd name="T2" fmla="*/ 2 w 210"/>
                <a:gd name="T3" fmla="*/ 264 h 266"/>
                <a:gd name="T4" fmla="*/ 0 w 210"/>
                <a:gd name="T5" fmla="*/ 258 h 266"/>
                <a:gd name="T6" fmla="*/ 0 w 210"/>
                <a:gd name="T7" fmla="*/ 8 h 266"/>
                <a:gd name="T8" fmla="*/ 0 w 210"/>
                <a:gd name="T9" fmla="*/ 8 h 266"/>
                <a:gd name="T10" fmla="*/ 2 w 210"/>
                <a:gd name="T11" fmla="*/ 2 h 266"/>
                <a:gd name="T12" fmla="*/ 2 w 210"/>
                <a:gd name="T13" fmla="*/ 2 h 266"/>
                <a:gd name="T14" fmla="*/ 8 w 210"/>
                <a:gd name="T15" fmla="*/ 0 h 266"/>
                <a:gd name="T16" fmla="*/ 54 w 210"/>
                <a:gd name="T17" fmla="*/ 0 h 266"/>
                <a:gd name="T18" fmla="*/ 54 w 210"/>
                <a:gd name="T19" fmla="*/ 0 h 266"/>
                <a:gd name="T20" fmla="*/ 58 w 210"/>
                <a:gd name="T21" fmla="*/ 2 h 266"/>
                <a:gd name="T22" fmla="*/ 62 w 210"/>
                <a:gd name="T23" fmla="*/ 4 h 266"/>
                <a:gd name="T24" fmla="*/ 144 w 210"/>
                <a:gd name="T25" fmla="*/ 146 h 266"/>
                <a:gd name="T26" fmla="*/ 144 w 210"/>
                <a:gd name="T27" fmla="*/ 146 h 266"/>
                <a:gd name="T28" fmla="*/ 146 w 210"/>
                <a:gd name="T29" fmla="*/ 146 h 266"/>
                <a:gd name="T30" fmla="*/ 146 w 210"/>
                <a:gd name="T31" fmla="*/ 146 h 266"/>
                <a:gd name="T32" fmla="*/ 148 w 210"/>
                <a:gd name="T33" fmla="*/ 144 h 266"/>
                <a:gd name="T34" fmla="*/ 148 w 210"/>
                <a:gd name="T35" fmla="*/ 8 h 266"/>
                <a:gd name="T36" fmla="*/ 148 w 210"/>
                <a:gd name="T37" fmla="*/ 8 h 266"/>
                <a:gd name="T38" fmla="*/ 150 w 210"/>
                <a:gd name="T39" fmla="*/ 2 h 266"/>
                <a:gd name="T40" fmla="*/ 150 w 210"/>
                <a:gd name="T41" fmla="*/ 2 h 266"/>
                <a:gd name="T42" fmla="*/ 154 w 210"/>
                <a:gd name="T43" fmla="*/ 0 h 266"/>
                <a:gd name="T44" fmla="*/ 202 w 210"/>
                <a:gd name="T45" fmla="*/ 0 h 266"/>
                <a:gd name="T46" fmla="*/ 202 w 210"/>
                <a:gd name="T47" fmla="*/ 0 h 266"/>
                <a:gd name="T48" fmla="*/ 208 w 210"/>
                <a:gd name="T49" fmla="*/ 2 h 266"/>
                <a:gd name="T50" fmla="*/ 208 w 210"/>
                <a:gd name="T51" fmla="*/ 2 h 266"/>
                <a:gd name="T52" fmla="*/ 210 w 210"/>
                <a:gd name="T53" fmla="*/ 8 h 266"/>
                <a:gd name="T54" fmla="*/ 210 w 210"/>
                <a:gd name="T55" fmla="*/ 258 h 266"/>
                <a:gd name="T56" fmla="*/ 210 w 210"/>
                <a:gd name="T57" fmla="*/ 258 h 266"/>
                <a:gd name="T58" fmla="*/ 208 w 210"/>
                <a:gd name="T59" fmla="*/ 264 h 266"/>
                <a:gd name="T60" fmla="*/ 208 w 210"/>
                <a:gd name="T61" fmla="*/ 264 h 266"/>
                <a:gd name="T62" fmla="*/ 202 w 210"/>
                <a:gd name="T63" fmla="*/ 266 h 266"/>
                <a:gd name="T64" fmla="*/ 156 w 210"/>
                <a:gd name="T65" fmla="*/ 266 h 266"/>
                <a:gd name="T66" fmla="*/ 156 w 210"/>
                <a:gd name="T67" fmla="*/ 266 h 266"/>
                <a:gd name="T68" fmla="*/ 152 w 210"/>
                <a:gd name="T69" fmla="*/ 264 h 266"/>
                <a:gd name="T70" fmla="*/ 148 w 210"/>
                <a:gd name="T71" fmla="*/ 260 h 266"/>
                <a:gd name="T72" fmla="*/ 64 w 210"/>
                <a:gd name="T73" fmla="*/ 118 h 266"/>
                <a:gd name="T74" fmla="*/ 64 w 210"/>
                <a:gd name="T75" fmla="*/ 118 h 266"/>
                <a:gd name="T76" fmla="*/ 62 w 210"/>
                <a:gd name="T77" fmla="*/ 116 h 266"/>
                <a:gd name="T78" fmla="*/ 62 w 210"/>
                <a:gd name="T79" fmla="*/ 116 h 266"/>
                <a:gd name="T80" fmla="*/ 62 w 210"/>
                <a:gd name="T81" fmla="*/ 118 h 266"/>
                <a:gd name="T82" fmla="*/ 62 w 210"/>
                <a:gd name="T83" fmla="*/ 258 h 266"/>
                <a:gd name="T84" fmla="*/ 62 w 210"/>
                <a:gd name="T85" fmla="*/ 258 h 266"/>
                <a:gd name="T86" fmla="*/ 60 w 210"/>
                <a:gd name="T87" fmla="*/ 264 h 266"/>
                <a:gd name="T88" fmla="*/ 60 w 210"/>
                <a:gd name="T89" fmla="*/ 264 h 266"/>
                <a:gd name="T90" fmla="*/ 56 w 210"/>
                <a:gd name="T91" fmla="*/ 266 h 266"/>
                <a:gd name="T92" fmla="*/ 8 w 210"/>
                <a:gd name="T93" fmla="*/ 266 h 266"/>
                <a:gd name="T94" fmla="*/ 8 w 210"/>
                <a:gd name="T95" fmla="*/ 266 h 266"/>
                <a:gd name="T96" fmla="*/ 2 w 210"/>
                <a:gd name="T97" fmla="*/ 264 h 266"/>
                <a:gd name="T98" fmla="*/ 2 w 210"/>
                <a:gd name="T99" fmla="*/ 264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0" h="266">
                  <a:moveTo>
                    <a:pt x="2" y="264"/>
                  </a:moveTo>
                  <a:lnTo>
                    <a:pt x="2" y="264"/>
                  </a:lnTo>
                  <a:lnTo>
                    <a:pt x="0" y="258"/>
                  </a:lnTo>
                  <a:lnTo>
                    <a:pt x="0" y="8"/>
                  </a:lnTo>
                  <a:lnTo>
                    <a:pt x="0" y="8"/>
                  </a:lnTo>
                  <a:lnTo>
                    <a:pt x="2" y="2"/>
                  </a:lnTo>
                  <a:lnTo>
                    <a:pt x="2" y="2"/>
                  </a:lnTo>
                  <a:lnTo>
                    <a:pt x="8" y="0"/>
                  </a:lnTo>
                  <a:lnTo>
                    <a:pt x="54" y="0"/>
                  </a:lnTo>
                  <a:lnTo>
                    <a:pt x="54" y="0"/>
                  </a:lnTo>
                  <a:lnTo>
                    <a:pt x="58" y="2"/>
                  </a:lnTo>
                  <a:lnTo>
                    <a:pt x="62" y="4"/>
                  </a:lnTo>
                  <a:lnTo>
                    <a:pt x="144" y="146"/>
                  </a:lnTo>
                  <a:lnTo>
                    <a:pt x="144" y="146"/>
                  </a:lnTo>
                  <a:lnTo>
                    <a:pt x="146" y="146"/>
                  </a:lnTo>
                  <a:lnTo>
                    <a:pt x="146" y="146"/>
                  </a:lnTo>
                  <a:lnTo>
                    <a:pt x="148" y="144"/>
                  </a:lnTo>
                  <a:lnTo>
                    <a:pt x="148" y="8"/>
                  </a:lnTo>
                  <a:lnTo>
                    <a:pt x="148" y="8"/>
                  </a:lnTo>
                  <a:lnTo>
                    <a:pt x="150" y="2"/>
                  </a:lnTo>
                  <a:lnTo>
                    <a:pt x="150" y="2"/>
                  </a:lnTo>
                  <a:lnTo>
                    <a:pt x="154" y="0"/>
                  </a:lnTo>
                  <a:lnTo>
                    <a:pt x="202" y="0"/>
                  </a:lnTo>
                  <a:lnTo>
                    <a:pt x="202" y="0"/>
                  </a:lnTo>
                  <a:lnTo>
                    <a:pt x="208" y="2"/>
                  </a:lnTo>
                  <a:lnTo>
                    <a:pt x="208" y="2"/>
                  </a:lnTo>
                  <a:lnTo>
                    <a:pt x="210" y="8"/>
                  </a:lnTo>
                  <a:lnTo>
                    <a:pt x="210" y="258"/>
                  </a:lnTo>
                  <a:lnTo>
                    <a:pt x="210" y="258"/>
                  </a:lnTo>
                  <a:lnTo>
                    <a:pt x="208" y="264"/>
                  </a:lnTo>
                  <a:lnTo>
                    <a:pt x="208" y="264"/>
                  </a:lnTo>
                  <a:lnTo>
                    <a:pt x="202" y="266"/>
                  </a:lnTo>
                  <a:lnTo>
                    <a:pt x="156" y="266"/>
                  </a:lnTo>
                  <a:lnTo>
                    <a:pt x="156" y="266"/>
                  </a:lnTo>
                  <a:lnTo>
                    <a:pt x="152" y="264"/>
                  </a:lnTo>
                  <a:lnTo>
                    <a:pt x="148" y="260"/>
                  </a:lnTo>
                  <a:lnTo>
                    <a:pt x="64" y="118"/>
                  </a:lnTo>
                  <a:lnTo>
                    <a:pt x="64" y="118"/>
                  </a:lnTo>
                  <a:lnTo>
                    <a:pt x="62" y="116"/>
                  </a:lnTo>
                  <a:lnTo>
                    <a:pt x="62" y="116"/>
                  </a:lnTo>
                  <a:lnTo>
                    <a:pt x="62" y="118"/>
                  </a:lnTo>
                  <a:lnTo>
                    <a:pt x="62" y="258"/>
                  </a:lnTo>
                  <a:lnTo>
                    <a:pt x="62" y="258"/>
                  </a:lnTo>
                  <a:lnTo>
                    <a:pt x="60" y="264"/>
                  </a:lnTo>
                  <a:lnTo>
                    <a:pt x="60" y="264"/>
                  </a:lnTo>
                  <a:lnTo>
                    <a:pt x="56" y="266"/>
                  </a:lnTo>
                  <a:lnTo>
                    <a:pt x="8" y="266"/>
                  </a:lnTo>
                  <a:lnTo>
                    <a:pt x="8" y="266"/>
                  </a:lnTo>
                  <a:lnTo>
                    <a:pt x="2" y="264"/>
                  </a:lnTo>
                  <a:lnTo>
                    <a:pt x="2" y="264"/>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9" name="Freeform 36">
              <a:extLst>
                <a:ext uri="{FF2B5EF4-FFF2-40B4-BE49-F238E27FC236}">
                  <a16:creationId xmlns:a16="http://schemas.microsoft.com/office/drawing/2014/main" id="{BFB1ADF4-B3F0-49F2-8E36-A4CA6FFC2434}"/>
                </a:ext>
              </a:extLst>
            </p:cNvPr>
            <p:cNvSpPr>
              <a:spLocks/>
            </p:cNvSpPr>
            <p:nvPr userDrawn="1"/>
          </p:nvSpPr>
          <p:spPr bwMode="auto">
            <a:xfrm>
              <a:off x="7872413" y="1390650"/>
              <a:ext cx="2351087" cy="523875"/>
            </a:xfrm>
            <a:custGeom>
              <a:avLst/>
              <a:gdLst>
                <a:gd name="T0" fmla="*/ 740 w 1481"/>
                <a:gd name="T1" fmla="*/ 330 h 330"/>
                <a:gd name="T2" fmla="*/ 803 w 1481"/>
                <a:gd name="T3" fmla="*/ 306 h 330"/>
                <a:gd name="T4" fmla="*/ 875 w 1481"/>
                <a:gd name="T5" fmla="*/ 284 h 330"/>
                <a:gd name="T6" fmla="*/ 969 w 1481"/>
                <a:gd name="T7" fmla="*/ 264 h 330"/>
                <a:gd name="T8" fmla="*/ 1081 w 1481"/>
                <a:gd name="T9" fmla="*/ 248 h 330"/>
                <a:gd name="T10" fmla="*/ 1205 w 1481"/>
                <a:gd name="T11" fmla="*/ 246 h 330"/>
                <a:gd name="T12" fmla="*/ 1307 w 1481"/>
                <a:gd name="T13" fmla="*/ 254 h 330"/>
                <a:gd name="T14" fmla="*/ 1375 w 1481"/>
                <a:gd name="T15" fmla="*/ 266 h 330"/>
                <a:gd name="T16" fmla="*/ 1445 w 1481"/>
                <a:gd name="T17" fmla="*/ 284 h 330"/>
                <a:gd name="T18" fmla="*/ 1481 w 1481"/>
                <a:gd name="T19" fmla="*/ 54 h 330"/>
                <a:gd name="T20" fmla="*/ 1417 w 1481"/>
                <a:gd name="T21" fmla="*/ 188 h 330"/>
                <a:gd name="T22" fmla="*/ 1401 w 1481"/>
                <a:gd name="T23" fmla="*/ 186 h 330"/>
                <a:gd name="T24" fmla="*/ 1287 w 1481"/>
                <a:gd name="T25" fmla="*/ 186 h 330"/>
                <a:gd name="T26" fmla="*/ 1199 w 1481"/>
                <a:gd name="T27" fmla="*/ 190 h 330"/>
                <a:gd name="T28" fmla="*/ 1095 w 1481"/>
                <a:gd name="T29" fmla="*/ 202 h 330"/>
                <a:gd name="T30" fmla="*/ 981 w 1481"/>
                <a:gd name="T31" fmla="*/ 222 h 330"/>
                <a:gd name="T32" fmla="*/ 861 w 1481"/>
                <a:gd name="T33" fmla="*/ 252 h 330"/>
                <a:gd name="T34" fmla="*/ 740 w 1481"/>
                <a:gd name="T35" fmla="*/ 298 h 330"/>
                <a:gd name="T36" fmla="*/ 680 w 1481"/>
                <a:gd name="T37" fmla="*/ 274 h 330"/>
                <a:gd name="T38" fmla="*/ 560 w 1481"/>
                <a:gd name="T39" fmla="*/ 236 h 330"/>
                <a:gd name="T40" fmla="*/ 442 w 1481"/>
                <a:gd name="T41" fmla="*/ 210 h 330"/>
                <a:gd name="T42" fmla="*/ 334 w 1481"/>
                <a:gd name="T43" fmla="*/ 196 h 330"/>
                <a:gd name="T44" fmla="*/ 236 w 1481"/>
                <a:gd name="T45" fmla="*/ 188 h 330"/>
                <a:gd name="T46" fmla="*/ 124 w 1481"/>
                <a:gd name="T47" fmla="*/ 186 h 330"/>
                <a:gd name="T48" fmla="*/ 64 w 1481"/>
                <a:gd name="T49" fmla="*/ 188 h 330"/>
                <a:gd name="T50" fmla="*/ 0 w 1481"/>
                <a:gd name="T51" fmla="*/ 54 h 330"/>
                <a:gd name="T52" fmla="*/ 0 w 1481"/>
                <a:gd name="T53" fmla="*/ 296 h 330"/>
                <a:gd name="T54" fmla="*/ 70 w 1481"/>
                <a:gd name="T55" fmla="*/ 274 h 330"/>
                <a:gd name="T56" fmla="*/ 140 w 1481"/>
                <a:gd name="T57" fmla="*/ 260 h 330"/>
                <a:gd name="T58" fmla="*/ 210 w 1481"/>
                <a:gd name="T59" fmla="*/ 250 h 330"/>
                <a:gd name="T60" fmla="*/ 340 w 1481"/>
                <a:gd name="T61" fmla="*/ 246 h 330"/>
                <a:gd name="T62" fmla="*/ 458 w 1481"/>
                <a:gd name="T63" fmla="*/ 256 h 330"/>
                <a:gd name="T64" fmla="*/ 562 w 1481"/>
                <a:gd name="T65" fmla="*/ 274 h 330"/>
                <a:gd name="T66" fmla="*/ 644 w 1481"/>
                <a:gd name="T67" fmla="*/ 296 h 330"/>
                <a:gd name="T68" fmla="*/ 724 w 1481"/>
                <a:gd name="T69" fmla="*/ 324 h 330"/>
                <a:gd name="T70" fmla="*/ 740 w 1481"/>
                <a:gd name="T71" fmla="*/ 33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81" h="330">
                  <a:moveTo>
                    <a:pt x="740" y="330"/>
                  </a:moveTo>
                  <a:lnTo>
                    <a:pt x="740" y="330"/>
                  </a:lnTo>
                  <a:lnTo>
                    <a:pt x="757" y="324"/>
                  </a:lnTo>
                  <a:lnTo>
                    <a:pt x="803" y="306"/>
                  </a:lnTo>
                  <a:lnTo>
                    <a:pt x="837" y="296"/>
                  </a:lnTo>
                  <a:lnTo>
                    <a:pt x="875" y="284"/>
                  </a:lnTo>
                  <a:lnTo>
                    <a:pt x="919" y="274"/>
                  </a:lnTo>
                  <a:lnTo>
                    <a:pt x="969" y="264"/>
                  </a:lnTo>
                  <a:lnTo>
                    <a:pt x="1023" y="256"/>
                  </a:lnTo>
                  <a:lnTo>
                    <a:pt x="1081" y="248"/>
                  </a:lnTo>
                  <a:lnTo>
                    <a:pt x="1141" y="246"/>
                  </a:lnTo>
                  <a:lnTo>
                    <a:pt x="1205" y="246"/>
                  </a:lnTo>
                  <a:lnTo>
                    <a:pt x="1271" y="250"/>
                  </a:lnTo>
                  <a:lnTo>
                    <a:pt x="1307" y="254"/>
                  </a:lnTo>
                  <a:lnTo>
                    <a:pt x="1341" y="260"/>
                  </a:lnTo>
                  <a:lnTo>
                    <a:pt x="1375" y="266"/>
                  </a:lnTo>
                  <a:lnTo>
                    <a:pt x="1411" y="274"/>
                  </a:lnTo>
                  <a:lnTo>
                    <a:pt x="1445" y="284"/>
                  </a:lnTo>
                  <a:lnTo>
                    <a:pt x="1481" y="296"/>
                  </a:lnTo>
                  <a:lnTo>
                    <a:pt x="1481" y="54"/>
                  </a:lnTo>
                  <a:lnTo>
                    <a:pt x="1417" y="0"/>
                  </a:lnTo>
                  <a:lnTo>
                    <a:pt x="1417" y="188"/>
                  </a:lnTo>
                  <a:lnTo>
                    <a:pt x="1417" y="188"/>
                  </a:lnTo>
                  <a:lnTo>
                    <a:pt x="1401" y="186"/>
                  </a:lnTo>
                  <a:lnTo>
                    <a:pt x="1357" y="186"/>
                  </a:lnTo>
                  <a:lnTo>
                    <a:pt x="1287" y="186"/>
                  </a:lnTo>
                  <a:lnTo>
                    <a:pt x="1245" y="188"/>
                  </a:lnTo>
                  <a:lnTo>
                    <a:pt x="1199" y="190"/>
                  </a:lnTo>
                  <a:lnTo>
                    <a:pt x="1147" y="196"/>
                  </a:lnTo>
                  <a:lnTo>
                    <a:pt x="1095" y="202"/>
                  </a:lnTo>
                  <a:lnTo>
                    <a:pt x="1039" y="210"/>
                  </a:lnTo>
                  <a:lnTo>
                    <a:pt x="981" y="222"/>
                  </a:lnTo>
                  <a:lnTo>
                    <a:pt x="921" y="236"/>
                  </a:lnTo>
                  <a:lnTo>
                    <a:pt x="861" y="252"/>
                  </a:lnTo>
                  <a:lnTo>
                    <a:pt x="801" y="274"/>
                  </a:lnTo>
                  <a:lnTo>
                    <a:pt x="740" y="298"/>
                  </a:lnTo>
                  <a:lnTo>
                    <a:pt x="740" y="298"/>
                  </a:lnTo>
                  <a:lnTo>
                    <a:pt x="680" y="274"/>
                  </a:lnTo>
                  <a:lnTo>
                    <a:pt x="620" y="252"/>
                  </a:lnTo>
                  <a:lnTo>
                    <a:pt x="560" y="236"/>
                  </a:lnTo>
                  <a:lnTo>
                    <a:pt x="500" y="222"/>
                  </a:lnTo>
                  <a:lnTo>
                    <a:pt x="442" y="210"/>
                  </a:lnTo>
                  <a:lnTo>
                    <a:pt x="386" y="202"/>
                  </a:lnTo>
                  <a:lnTo>
                    <a:pt x="334" y="196"/>
                  </a:lnTo>
                  <a:lnTo>
                    <a:pt x="282" y="190"/>
                  </a:lnTo>
                  <a:lnTo>
                    <a:pt x="236" y="188"/>
                  </a:lnTo>
                  <a:lnTo>
                    <a:pt x="194" y="186"/>
                  </a:lnTo>
                  <a:lnTo>
                    <a:pt x="124" y="186"/>
                  </a:lnTo>
                  <a:lnTo>
                    <a:pt x="80" y="186"/>
                  </a:lnTo>
                  <a:lnTo>
                    <a:pt x="64" y="188"/>
                  </a:lnTo>
                  <a:lnTo>
                    <a:pt x="64" y="0"/>
                  </a:lnTo>
                  <a:lnTo>
                    <a:pt x="0" y="54"/>
                  </a:lnTo>
                  <a:lnTo>
                    <a:pt x="0" y="296"/>
                  </a:lnTo>
                  <a:lnTo>
                    <a:pt x="0" y="296"/>
                  </a:lnTo>
                  <a:lnTo>
                    <a:pt x="36" y="284"/>
                  </a:lnTo>
                  <a:lnTo>
                    <a:pt x="70" y="274"/>
                  </a:lnTo>
                  <a:lnTo>
                    <a:pt x="106" y="266"/>
                  </a:lnTo>
                  <a:lnTo>
                    <a:pt x="140" y="260"/>
                  </a:lnTo>
                  <a:lnTo>
                    <a:pt x="174" y="254"/>
                  </a:lnTo>
                  <a:lnTo>
                    <a:pt x="210" y="250"/>
                  </a:lnTo>
                  <a:lnTo>
                    <a:pt x="276" y="246"/>
                  </a:lnTo>
                  <a:lnTo>
                    <a:pt x="340" y="246"/>
                  </a:lnTo>
                  <a:lnTo>
                    <a:pt x="400" y="248"/>
                  </a:lnTo>
                  <a:lnTo>
                    <a:pt x="458" y="256"/>
                  </a:lnTo>
                  <a:lnTo>
                    <a:pt x="512" y="264"/>
                  </a:lnTo>
                  <a:lnTo>
                    <a:pt x="562" y="274"/>
                  </a:lnTo>
                  <a:lnTo>
                    <a:pt x="606" y="284"/>
                  </a:lnTo>
                  <a:lnTo>
                    <a:pt x="644" y="296"/>
                  </a:lnTo>
                  <a:lnTo>
                    <a:pt x="678" y="306"/>
                  </a:lnTo>
                  <a:lnTo>
                    <a:pt x="724" y="324"/>
                  </a:lnTo>
                  <a:lnTo>
                    <a:pt x="740" y="330"/>
                  </a:lnTo>
                  <a:lnTo>
                    <a:pt x="740" y="330"/>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0" name="Freeform 37">
              <a:extLst>
                <a:ext uri="{FF2B5EF4-FFF2-40B4-BE49-F238E27FC236}">
                  <a16:creationId xmlns:a16="http://schemas.microsoft.com/office/drawing/2014/main" id="{97F6DBD4-56D8-4AF5-854D-B6448777E431}"/>
                </a:ext>
              </a:extLst>
            </p:cNvPr>
            <p:cNvSpPr>
              <a:spLocks/>
            </p:cNvSpPr>
            <p:nvPr userDrawn="1"/>
          </p:nvSpPr>
          <p:spPr bwMode="auto">
            <a:xfrm>
              <a:off x="8494713" y="879475"/>
              <a:ext cx="1106487" cy="930275"/>
            </a:xfrm>
            <a:custGeom>
              <a:avLst/>
              <a:gdLst>
                <a:gd name="T0" fmla="*/ 365 w 697"/>
                <a:gd name="T1" fmla="*/ 302 h 586"/>
                <a:gd name="T2" fmla="*/ 348 w 697"/>
                <a:gd name="T3" fmla="*/ 322 h 586"/>
                <a:gd name="T4" fmla="*/ 332 w 697"/>
                <a:gd name="T5" fmla="*/ 302 h 586"/>
                <a:gd name="T6" fmla="*/ 332 w 697"/>
                <a:gd name="T7" fmla="*/ 302 h 586"/>
                <a:gd name="T8" fmla="*/ 296 w 697"/>
                <a:gd name="T9" fmla="*/ 260 h 586"/>
                <a:gd name="T10" fmla="*/ 260 w 697"/>
                <a:gd name="T11" fmla="*/ 222 h 586"/>
                <a:gd name="T12" fmla="*/ 194 w 697"/>
                <a:gd name="T13" fmla="*/ 156 h 586"/>
                <a:gd name="T14" fmla="*/ 138 w 697"/>
                <a:gd name="T15" fmla="*/ 102 h 586"/>
                <a:gd name="T16" fmla="*/ 90 w 697"/>
                <a:gd name="T17" fmla="*/ 62 h 586"/>
                <a:gd name="T18" fmla="*/ 52 w 697"/>
                <a:gd name="T19" fmla="*/ 34 h 586"/>
                <a:gd name="T20" fmla="*/ 24 w 697"/>
                <a:gd name="T21" fmla="*/ 14 h 586"/>
                <a:gd name="T22" fmla="*/ 0 w 697"/>
                <a:gd name="T23" fmla="*/ 0 h 586"/>
                <a:gd name="T24" fmla="*/ 0 w 697"/>
                <a:gd name="T25" fmla="*/ 0 h 586"/>
                <a:gd name="T26" fmla="*/ 10 w 697"/>
                <a:gd name="T27" fmla="*/ 12 h 586"/>
                <a:gd name="T28" fmla="*/ 36 w 697"/>
                <a:gd name="T29" fmla="*/ 46 h 586"/>
                <a:gd name="T30" fmla="*/ 74 w 697"/>
                <a:gd name="T31" fmla="*/ 98 h 586"/>
                <a:gd name="T32" fmla="*/ 120 w 697"/>
                <a:gd name="T33" fmla="*/ 166 h 586"/>
                <a:gd name="T34" fmla="*/ 144 w 697"/>
                <a:gd name="T35" fmla="*/ 206 h 586"/>
                <a:gd name="T36" fmla="*/ 168 w 697"/>
                <a:gd name="T37" fmla="*/ 248 h 586"/>
                <a:gd name="T38" fmla="*/ 190 w 697"/>
                <a:gd name="T39" fmla="*/ 294 h 586"/>
                <a:gd name="T40" fmla="*/ 212 w 697"/>
                <a:gd name="T41" fmla="*/ 342 h 586"/>
                <a:gd name="T42" fmla="*/ 234 w 697"/>
                <a:gd name="T43" fmla="*/ 392 h 586"/>
                <a:gd name="T44" fmla="*/ 252 w 697"/>
                <a:gd name="T45" fmla="*/ 444 h 586"/>
                <a:gd name="T46" fmla="*/ 266 w 697"/>
                <a:gd name="T47" fmla="*/ 498 h 586"/>
                <a:gd name="T48" fmla="*/ 278 w 697"/>
                <a:gd name="T49" fmla="*/ 552 h 586"/>
                <a:gd name="T50" fmla="*/ 348 w 697"/>
                <a:gd name="T51" fmla="*/ 586 h 586"/>
                <a:gd name="T52" fmla="*/ 419 w 697"/>
                <a:gd name="T53" fmla="*/ 552 h 586"/>
                <a:gd name="T54" fmla="*/ 419 w 697"/>
                <a:gd name="T55" fmla="*/ 552 h 586"/>
                <a:gd name="T56" fmla="*/ 431 w 697"/>
                <a:gd name="T57" fmla="*/ 498 h 586"/>
                <a:gd name="T58" fmla="*/ 445 w 697"/>
                <a:gd name="T59" fmla="*/ 444 h 586"/>
                <a:gd name="T60" fmla="*/ 463 w 697"/>
                <a:gd name="T61" fmla="*/ 392 h 586"/>
                <a:gd name="T62" fmla="*/ 485 w 697"/>
                <a:gd name="T63" fmla="*/ 342 h 586"/>
                <a:gd name="T64" fmla="*/ 507 w 697"/>
                <a:gd name="T65" fmla="*/ 294 h 586"/>
                <a:gd name="T66" fmla="*/ 529 w 697"/>
                <a:gd name="T67" fmla="*/ 248 h 586"/>
                <a:gd name="T68" fmla="*/ 553 w 697"/>
                <a:gd name="T69" fmla="*/ 206 h 586"/>
                <a:gd name="T70" fmla="*/ 577 w 697"/>
                <a:gd name="T71" fmla="*/ 166 h 586"/>
                <a:gd name="T72" fmla="*/ 623 w 697"/>
                <a:gd name="T73" fmla="*/ 98 h 586"/>
                <a:gd name="T74" fmla="*/ 661 w 697"/>
                <a:gd name="T75" fmla="*/ 46 h 586"/>
                <a:gd name="T76" fmla="*/ 687 w 697"/>
                <a:gd name="T77" fmla="*/ 12 h 586"/>
                <a:gd name="T78" fmla="*/ 697 w 697"/>
                <a:gd name="T79" fmla="*/ 0 h 586"/>
                <a:gd name="T80" fmla="*/ 697 w 697"/>
                <a:gd name="T81" fmla="*/ 0 h 586"/>
                <a:gd name="T82" fmla="*/ 673 w 697"/>
                <a:gd name="T83" fmla="*/ 14 h 586"/>
                <a:gd name="T84" fmla="*/ 645 w 697"/>
                <a:gd name="T85" fmla="*/ 34 h 586"/>
                <a:gd name="T86" fmla="*/ 607 w 697"/>
                <a:gd name="T87" fmla="*/ 62 h 586"/>
                <a:gd name="T88" fmla="*/ 559 w 697"/>
                <a:gd name="T89" fmla="*/ 102 h 586"/>
                <a:gd name="T90" fmla="*/ 503 w 697"/>
                <a:gd name="T91" fmla="*/ 156 h 586"/>
                <a:gd name="T92" fmla="*/ 437 w 697"/>
                <a:gd name="T93" fmla="*/ 220 h 586"/>
                <a:gd name="T94" fmla="*/ 403 w 697"/>
                <a:gd name="T95" fmla="*/ 260 h 586"/>
                <a:gd name="T96" fmla="*/ 365 w 697"/>
                <a:gd name="T97" fmla="*/ 302 h 586"/>
                <a:gd name="T98" fmla="*/ 365 w 697"/>
                <a:gd name="T99" fmla="*/ 302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7" h="586">
                  <a:moveTo>
                    <a:pt x="365" y="302"/>
                  </a:moveTo>
                  <a:lnTo>
                    <a:pt x="348" y="322"/>
                  </a:lnTo>
                  <a:lnTo>
                    <a:pt x="332" y="302"/>
                  </a:lnTo>
                  <a:lnTo>
                    <a:pt x="332" y="302"/>
                  </a:lnTo>
                  <a:lnTo>
                    <a:pt x="296" y="260"/>
                  </a:lnTo>
                  <a:lnTo>
                    <a:pt x="260" y="222"/>
                  </a:lnTo>
                  <a:lnTo>
                    <a:pt x="194" y="156"/>
                  </a:lnTo>
                  <a:lnTo>
                    <a:pt x="138" y="102"/>
                  </a:lnTo>
                  <a:lnTo>
                    <a:pt x="90" y="62"/>
                  </a:lnTo>
                  <a:lnTo>
                    <a:pt x="52" y="34"/>
                  </a:lnTo>
                  <a:lnTo>
                    <a:pt x="24" y="14"/>
                  </a:lnTo>
                  <a:lnTo>
                    <a:pt x="0" y="0"/>
                  </a:lnTo>
                  <a:lnTo>
                    <a:pt x="0" y="0"/>
                  </a:lnTo>
                  <a:lnTo>
                    <a:pt x="10" y="12"/>
                  </a:lnTo>
                  <a:lnTo>
                    <a:pt x="36" y="46"/>
                  </a:lnTo>
                  <a:lnTo>
                    <a:pt x="74" y="98"/>
                  </a:lnTo>
                  <a:lnTo>
                    <a:pt x="120" y="166"/>
                  </a:lnTo>
                  <a:lnTo>
                    <a:pt x="144" y="206"/>
                  </a:lnTo>
                  <a:lnTo>
                    <a:pt x="168" y="248"/>
                  </a:lnTo>
                  <a:lnTo>
                    <a:pt x="190" y="294"/>
                  </a:lnTo>
                  <a:lnTo>
                    <a:pt x="212" y="342"/>
                  </a:lnTo>
                  <a:lnTo>
                    <a:pt x="234" y="392"/>
                  </a:lnTo>
                  <a:lnTo>
                    <a:pt x="252" y="444"/>
                  </a:lnTo>
                  <a:lnTo>
                    <a:pt x="266" y="498"/>
                  </a:lnTo>
                  <a:lnTo>
                    <a:pt x="278" y="552"/>
                  </a:lnTo>
                  <a:lnTo>
                    <a:pt x="348" y="586"/>
                  </a:lnTo>
                  <a:lnTo>
                    <a:pt x="419" y="552"/>
                  </a:lnTo>
                  <a:lnTo>
                    <a:pt x="419" y="552"/>
                  </a:lnTo>
                  <a:lnTo>
                    <a:pt x="431" y="498"/>
                  </a:lnTo>
                  <a:lnTo>
                    <a:pt x="445" y="444"/>
                  </a:lnTo>
                  <a:lnTo>
                    <a:pt x="463" y="392"/>
                  </a:lnTo>
                  <a:lnTo>
                    <a:pt x="485" y="342"/>
                  </a:lnTo>
                  <a:lnTo>
                    <a:pt x="507" y="294"/>
                  </a:lnTo>
                  <a:lnTo>
                    <a:pt x="529" y="248"/>
                  </a:lnTo>
                  <a:lnTo>
                    <a:pt x="553" y="206"/>
                  </a:lnTo>
                  <a:lnTo>
                    <a:pt x="577" y="166"/>
                  </a:lnTo>
                  <a:lnTo>
                    <a:pt x="623" y="98"/>
                  </a:lnTo>
                  <a:lnTo>
                    <a:pt x="661" y="46"/>
                  </a:lnTo>
                  <a:lnTo>
                    <a:pt x="687" y="12"/>
                  </a:lnTo>
                  <a:lnTo>
                    <a:pt x="697" y="0"/>
                  </a:lnTo>
                  <a:lnTo>
                    <a:pt x="697" y="0"/>
                  </a:lnTo>
                  <a:lnTo>
                    <a:pt x="673" y="14"/>
                  </a:lnTo>
                  <a:lnTo>
                    <a:pt x="645" y="34"/>
                  </a:lnTo>
                  <a:lnTo>
                    <a:pt x="607" y="62"/>
                  </a:lnTo>
                  <a:lnTo>
                    <a:pt x="559" y="102"/>
                  </a:lnTo>
                  <a:lnTo>
                    <a:pt x="503" y="156"/>
                  </a:lnTo>
                  <a:lnTo>
                    <a:pt x="437" y="220"/>
                  </a:lnTo>
                  <a:lnTo>
                    <a:pt x="403" y="260"/>
                  </a:lnTo>
                  <a:lnTo>
                    <a:pt x="365" y="302"/>
                  </a:lnTo>
                  <a:lnTo>
                    <a:pt x="365" y="302"/>
                  </a:lnTo>
                  <a:close/>
                </a:path>
              </a:pathLst>
            </a:custGeom>
            <a:solidFill>
              <a:srgbClr val="F1C1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1" name="Freeform 38">
              <a:extLst>
                <a:ext uri="{FF2B5EF4-FFF2-40B4-BE49-F238E27FC236}">
                  <a16:creationId xmlns:a16="http://schemas.microsoft.com/office/drawing/2014/main" id="{AD0C3372-DB7B-42D4-83C5-B234599CCAF7}"/>
                </a:ext>
              </a:extLst>
            </p:cNvPr>
            <p:cNvSpPr>
              <a:spLocks/>
            </p:cNvSpPr>
            <p:nvPr userDrawn="1"/>
          </p:nvSpPr>
          <p:spPr bwMode="auto">
            <a:xfrm>
              <a:off x="8904288" y="927100"/>
              <a:ext cx="296862" cy="295275"/>
            </a:xfrm>
            <a:prstGeom prst="ellipse">
              <a:avLst/>
            </a:prstGeom>
            <a:solidFill>
              <a:srgbClr val="F1C1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2" name="Line 39">
              <a:extLst>
                <a:ext uri="{FF2B5EF4-FFF2-40B4-BE49-F238E27FC236}">
                  <a16:creationId xmlns:a16="http://schemas.microsoft.com/office/drawing/2014/main" id="{BB4D40B6-F4A5-4307-90F3-0CDF11B00C87}"/>
                </a:ext>
              </a:extLst>
            </p:cNvPr>
            <p:cNvSpPr>
              <a:spLocks noChangeShapeType="1"/>
            </p:cNvSpPr>
            <p:nvPr userDrawn="1"/>
          </p:nvSpPr>
          <p:spPr bwMode="auto">
            <a:xfrm>
              <a:off x="8053388" y="1612900"/>
              <a:ext cx="0" cy="0"/>
            </a:xfrm>
            <a:prstGeom prst="line">
              <a:avLst/>
            </a:prstGeom>
            <a:noFill/>
            <a:ln w="12700">
              <a:solidFill>
                <a:srgbClr val="0067B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93" name="Freeform 40">
              <a:extLst>
                <a:ext uri="{FF2B5EF4-FFF2-40B4-BE49-F238E27FC236}">
                  <a16:creationId xmlns:a16="http://schemas.microsoft.com/office/drawing/2014/main" id="{961B6FD4-B915-4B1B-8FBE-7E15293D9FD3}"/>
                </a:ext>
              </a:extLst>
            </p:cNvPr>
            <p:cNvSpPr>
              <a:spLocks/>
            </p:cNvSpPr>
            <p:nvPr userDrawn="1"/>
          </p:nvSpPr>
          <p:spPr bwMode="auto">
            <a:xfrm>
              <a:off x="8053388" y="1266825"/>
              <a:ext cx="777875" cy="469900"/>
            </a:xfrm>
            <a:custGeom>
              <a:avLst/>
              <a:gdLst>
                <a:gd name="T0" fmla="*/ 50 w 490"/>
                <a:gd name="T1" fmla="*/ 162 h 296"/>
                <a:gd name="T2" fmla="*/ 50 w 490"/>
                <a:gd name="T3" fmla="*/ 44 h 296"/>
                <a:gd name="T4" fmla="*/ 50 w 490"/>
                <a:gd name="T5" fmla="*/ 44 h 296"/>
                <a:gd name="T6" fmla="*/ 86 w 490"/>
                <a:gd name="T7" fmla="*/ 48 h 296"/>
                <a:gd name="T8" fmla="*/ 128 w 490"/>
                <a:gd name="T9" fmla="*/ 54 h 296"/>
                <a:gd name="T10" fmla="*/ 176 w 490"/>
                <a:gd name="T11" fmla="*/ 66 h 296"/>
                <a:gd name="T12" fmla="*/ 226 w 490"/>
                <a:gd name="T13" fmla="*/ 80 h 296"/>
                <a:gd name="T14" fmla="*/ 278 w 490"/>
                <a:gd name="T15" fmla="*/ 100 h 296"/>
                <a:gd name="T16" fmla="*/ 332 w 490"/>
                <a:gd name="T17" fmla="*/ 124 h 296"/>
                <a:gd name="T18" fmla="*/ 388 w 490"/>
                <a:gd name="T19" fmla="*/ 152 h 296"/>
                <a:gd name="T20" fmla="*/ 444 w 490"/>
                <a:gd name="T21" fmla="*/ 184 h 296"/>
                <a:gd name="T22" fmla="*/ 444 w 490"/>
                <a:gd name="T23" fmla="*/ 184 h 296"/>
                <a:gd name="T24" fmla="*/ 422 w 490"/>
                <a:gd name="T25" fmla="*/ 162 h 296"/>
                <a:gd name="T26" fmla="*/ 398 w 490"/>
                <a:gd name="T27" fmla="*/ 144 h 296"/>
                <a:gd name="T28" fmla="*/ 374 w 490"/>
                <a:gd name="T29" fmla="*/ 124 h 296"/>
                <a:gd name="T30" fmla="*/ 348 w 490"/>
                <a:gd name="T31" fmla="*/ 108 h 296"/>
                <a:gd name="T32" fmla="*/ 320 w 490"/>
                <a:gd name="T33" fmla="*/ 92 h 296"/>
                <a:gd name="T34" fmla="*/ 294 w 490"/>
                <a:gd name="T35" fmla="*/ 78 h 296"/>
                <a:gd name="T36" fmla="*/ 238 w 490"/>
                <a:gd name="T37" fmla="*/ 52 h 296"/>
                <a:gd name="T38" fmla="*/ 184 w 490"/>
                <a:gd name="T39" fmla="*/ 32 h 296"/>
                <a:gd name="T40" fmla="*/ 132 w 490"/>
                <a:gd name="T41" fmla="*/ 18 h 296"/>
                <a:gd name="T42" fmla="*/ 88 w 490"/>
                <a:gd name="T43" fmla="*/ 6 h 296"/>
                <a:gd name="T44" fmla="*/ 50 w 490"/>
                <a:gd name="T45" fmla="*/ 0 h 296"/>
                <a:gd name="T46" fmla="*/ 0 w 490"/>
                <a:gd name="T47" fmla="*/ 40 h 296"/>
                <a:gd name="T48" fmla="*/ 0 w 490"/>
                <a:gd name="T49" fmla="*/ 218 h 296"/>
                <a:gd name="T50" fmla="*/ 0 w 490"/>
                <a:gd name="T51" fmla="*/ 218 h 296"/>
                <a:gd name="T52" fmla="*/ 42 w 490"/>
                <a:gd name="T53" fmla="*/ 218 h 296"/>
                <a:gd name="T54" fmla="*/ 92 w 490"/>
                <a:gd name="T55" fmla="*/ 220 h 296"/>
                <a:gd name="T56" fmla="*/ 154 w 490"/>
                <a:gd name="T57" fmla="*/ 226 h 296"/>
                <a:gd name="T58" fmla="*/ 228 w 490"/>
                <a:gd name="T59" fmla="*/ 234 h 296"/>
                <a:gd name="T60" fmla="*/ 310 w 490"/>
                <a:gd name="T61" fmla="*/ 248 h 296"/>
                <a:gd name="T62" fmla="*/ 354 w 490"/>
                <a:gd name="T63" fmla="*/ 258 h 296"/>
                <a:gd name="T64" fmla="*/ 398 w 490"/>
                <a:gd name="T65" fmla="*/ 268 h 296"/>
                <a:gd name="T66" fmla="*/ 444 w 490"/>
                <a:gd name="T67" fmla="*/ 280 h 296"/>
                <a:gd name="T68" fmla="*/ 490 w 490"/>
                <a:gd name="T69" fmla="*/ 296 h 296"/>
                <a:gd name="T70" fmla="*/ 490 w 490"/>
                <a:gd name="T71" fmla="*/ 296 h 296"/>
                <a:gd name="T72" fmla="*/ 452 w 490"/>
                <a:gd name="T73" fmla="*/ 278 h 296"/>
                <a:gd name="T74" fmla="*/ 408 w 490"/>
                <a:gd name="T75" fmla="*/ 260 h 296"/>
                <a:gd name="T76" fmla="*/ 352 w 490"/>
                <a:gd name="T77" fmla="*/ 238 h 296"/>
                <a:gd name="T78" fmla="*/ 286 w 490"/>
                <a:gd name="T79" fmla="*/ 216 h 296"/>
                <a:gd name="T80" fmla="*/ 210 w 490"/>
                <a:gd name="T81" fmla="*/ 194 h 296"/>
                <a:gd name="T82" fmla="*/ 172 w 490"/>
                <a:gd name="T83" fmla="*/ 184 h 296"/>
                <a:gd name="T84" fmla="*/ 132 w 490"/>
                <a:gd name="T85" fmla="*/ 174 h 296"/>
                <a:gd name="T86" fmla="*/ 90 w 490"/>
                <a:gd name="T87" fmla="*/ 168 h 296"/>
                <a:gd name="T88" fmla="*/ 50 w 490"/>
                <a:gd name="T89" fmla="*/ 162 h 296"/>
                <a:gd name="T90" fmla="*/ 50 w 490"/>
                <a:gd name="T91" fmla="*/ 162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90" h="296">
                  <a:moveTo>
                    <a:pt x="50" y="162"/>
                  </a:moveTo>
                  <a:lnTo>
                    <a:pt x="50" y="44"/>
                  </a:lnTo>
                  <a:lnTo>
                    <a:pt x="50" y="44"/>
                  </a:lnTo>
                  <a:lnTo>
                    <a:pt x="86" y="48"/>
                  </a:lnTo>
                  <a:lnTo>
                    <a:pt x="128" y="54"/>
                  </a:lnTo>
                  <a:lnTo>
                    <a:pt x="176" y="66"/>
                  </a:lnTo>
                  <a:lnTo>
                    <a:pt x="226" y="80"/>
                  </a:lnTo>
                  <a:lnTo>
                    <a:pt x="278" y="100"/>
                  </a:lnTo>
                  <a:lnTo>
                    <a:pt x="332" y="124"/>
                  </a:lnTo>
                  <a:lnTo>
                    <a:pt x="388" y="152"/>
                  </a:lnTo>
                  <a:lnTo>
                    <a:pt x="444" y="184"/>
                  </a:lnTo>
                  <a:lnTo>
                    <a:pt x="444" y="184"/>
                  </a:lnTo>
                  <a:lnTo>
                    <a:pt x="422" y="162"/>
                  </a:lnTo>
                  <a:lnTo>
                    <a:pt x="398" y="144"/>
                  </a:lnTo>
                  <a:lnTo>
                    <a:pt x="374" y="124"/>
                  </a:lnTo>
                  <a:lnTo>
                    <a:pt x="348" y="108"/>
                  </a:lnTo>
                  <a:lnTo>
                    <a:pt x="320" y="92"/>
                  </a:lnTo>
                  <a:lnTo>
                    <a:pt x="294" y="78"/>
                  </a:lnTo>
                  <a:lnTo>
                    <a:pt x="238" y="52"/>
                  </a:lnTo>
                  <a:lnTo>
                    <a:pt x="184" y="32"/>
                  </a:lnTo>
                  <a:lnTo>
                    <a:pt x="132" y="18"/>
                  </a:lnTo>
                  <a:lnTo>
                    <a:pt x="88" y="6"/>
                  </a:lnTo>
                  <a:lnTo>
                    <a:pt x="50" y="0"/>
                  </a:lnTo>
                  <a:lnTo>
                    <a:pt x="0" y="40"/>
                  </a:lnTo>
                  <a:lnTo>
                    <a:pt x="0" y="218"/>
                  </a:lnTo>
                  <a:lnTo>
                    <a:pt x="0" y="218"/>
                  </a:lnTo>
                  <a:lnTo>
                    <a:pt x="42" y="218"/>
                  </a:lnTo>
                  <a:lnTo>
                    <a:pt x="92" y="220"/>
                  </a:lnTo>
                  <a:lnTo>
                    <a:pt x="154" y="226"/>
                  </a:lnTo>
                  <a:lnTo>
                    <a:pt x="228" y="234"/>
                  </a:lnTo>
                  <a:lnTo>
                    <a:pt x="310" y="248"/>
                  </a:lnTo>
                  <a:lnTo>
                    <a:pt x="354" y="258"/>
                  </a:lnTo>
                  <a:lnTo>
                    <a:pt x="398" y="268"/>
                  </a:lnTo>
                  <a:lnTo>
                    <a:pt x="444" y="280"/>
                  </a:lnTo>
                  <a:lnTo>
                    <a:pt x="490" y="296"/>
                  </a:lnTo>
                  <a:lnTo>
                    <a:pt x="490" y="296"/>
                  </a:lnTo>
                  <a:lnTo>
                    <a:pt x="452" y="278"/>
                  </a:lnTo>
                  <a:lnTo>
                    <a:pt x="408" y="260"/>
                  </a:lnTo>
                  <a:lnTo>
                    <a:pt x="352" y="238"/>
                  </a:lnTo>
                  <a:lnTo>
                    <a:pt x="286" y="216"/>
                  </a:lnTo>
                  <a:lnTo>
                    <a:pt x="210" y="194"/>
                  </a:lnTo>
                  <a:lnTo>
                    <a:pt x="172" y="184"/>
                  </a:lnTo>
                  <a:lnTo>
                    <a:pt x="132" y="174"/>
                  </a:lnTo>
                  <a:lnTo>
                    <a:pt x="90" y="168"/>
                  </a:lnTo>
                  <a:lnTo>
                    <a:pt x="50" y="162"/>
                  </a:lnTo>
                  <a:lnTo>
                    <a:pt x="50" y="162"/>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4" name="Freeform 41">
              <a:extLst>
                <a:ext uri="{FF2B5EF4-FFF2-40B4-BE49-F238E27FC236}">
                  <a16:creationId xmlns:a16="http://schemas.microsoft.com/office/drawing/2014/main" id="{64B48927-318D-461F-9BDA-47F86B2BE51B}"/>
                </a:ext>
              </a:extLst>
            </p:cNvPr>
            <p:cNvSpPr>
              <a:spLocks/>
            </p:cNvSpPr>
            <p:nvPr userDrawn="1"/>
          </p:nvSpPr>
          <p:spPr bwMode="auto">
            <a:xfrm>
              <a:off x="9264650" y="1266825"/>
              <a:ext cx="777875" cy="469900"/>
            </a:xfrm>
            <a:custGeom>
              <a:avLst/>
              <a:gdLst>
                <a:gd name="T0" fmla="*/ 440 w 490"/>
                <a:gd name="T1" fmla="*/ 0 h 296"/>
                <a:gd name="T2" fmla="*/ 440 w 490"/>
                <a:gd name="T3" fmla="*/ 0 h 296"/>
                <a:gd name="T4" fmla="*/ 402 w 490"/>
                <a:gd name="T5" fmla="*/ 6 h 296"/>
                <a:gd name="T6" fmla="*/ 358 w 490"/>
                <a:gd name="T7" fmla="*/ 18 h 296"/>
                <a:gd name="T8" fmla="*/ 306 w 490"/>
                <a:gd name="T9" fmla="*/ 32 h 296"/>
                <a:gd name="T10" fmla="*/ 252 w 490"/>
                <a:gd name="T11" fmla="*/ 52 h 296"/>
                <a:gd name="T12" fmla="*/ 196 w 490"/>
                <a:gd name="T13" fmla="*/ 78 h 296"/>
                <a:gd name="T14" fmla="*/ 170 w 490"/>
                <a:gd name="T15" fmla="*/ 92 h 296"/>
                <a:gd name="T16" fmla="*/ 142 w 490"/>
                <a:gd name="T17" fmla="*/ 108 h 296"/>
                <a:gd name="T18" fmla="*/ 116 w 490"/>
                <a:gd name="T19" fmla="*/ 124 h 296"/>
                <a:gd name="T20" fmla="*/ 92 w 490"/>
                <a:gd name="T21" fmla="*/ 144 h 296"/>
                <a:gd name="T22" fmla="*/ 68 w 490"/>
                <a:gd name="T23" fmla="*/ 162 h 296"/>
                <a:gd name="T24" fmla="*/ 46 w 490"/>
                <a:gd name="T25" fmla="*/ 184 h 296"/>
                <a:gd name="T26" fmla="*/ 46 w 490"/>
                <a:gd name="T27" fmla="*/ 184 h 296"/>
                <a:gd name="T28" fmla="*/ 102 w 490"/>
                <a:gd name="T29" fmla="*/ 152 h 296"/>
                <a:gd name="T30" fmla="*/ 158 w 490"/>
                <a:gd name="T31" fmla="*/ 124 h 296"/>
                <a:gd name="T32" fmla="*/ 212 w 490"/>
                <a:gd name="T33" fmla="*/ 100 h 296"/>
                <a:gd name="T34" fmla="*/ 264 w 490"/>
                <a:gd name="T35" fmla="*/ 80 h 296"/>
                <a:gd name="T36" fmla="*/ 314 w 490"/>
                <a:gd name="T37" fmla="*/ 66 h 296"/>
                <a:gd name="T38" fmla="*/ 362 w 490"/>
                <a:gd name="T39" fmla="*/ 54 h 296"/>
                <a:gd name="T40" fmla="*/ 404 w 490"/>
                <a:gd name="T41" fmla="*/ 48 h 296"/>
                <a:gd name="T42" fmla="*/ 440 w 490"/>
                <a:gd name="T43" fmla="*/ 44 h 296"/>
                <a:gd name="T44" fmla="*/ 440 w 490"/>
                <a:gd name="T45" fmla="*/ 162 h 296"/>
                <a:gd name="T46" fmla="*/ 440 w 490"/>
                <a:gd name="T47" fmla="*/ 162 h 296"/>
                <a:gd name="T48" fmla="*/ 400 w 490"/>
                <a:gd name="T49" fmla="*/ 168 h 296"/>
                <a:gd name="T50" fmla="*/ 358 w 490"/>
                <a:gd name="T51" fmla="*/ 174 h 296"/>
                <a:gd name="T52" fmla="*/ 318 w 490"/>
                <a:gd name="T53" fmla="*/ 184 h 296"/>
                <a:gd name="T54" fmla="*/ 280 w 490"/>
                <a:gd name="T55" fmla="*/ 194 h 296"/>
                <a:gd name="T56" fmla="*/ 204 w 490"/>
                <a:gd name="T57" fmla="*/ 216 h 296"/>
                <a:gd name="T58" fmla="*/ 138 w 490"/>
                <a:gd name="T59" fmla="*/ 238 h 296"/>
                <a:gd name="T60" fmla="*/ 82 w 490"/>
                <a:gd name="T61" fmla="*/ 260 h 296"/>
                <a:gd name="T62" fmla="*/ 38 w 490"/>
                <a:gd name="T63" fmla="*/ 278 h 296"/>
                <a:gd name="T64" fmla="*/ 0 w 490"/>
                <a:gd name="T65" fmla="*/ 296 h 296"/>
                <a:gd name="T66" fmla="*/ 0 w 490"/>
                <a:gd name="T67" fmla="*/ 296 h 296"/>
                <a:gd name="T68" fmla="*/ 46 w 490"/>
                <a:gd name="T69" fmla="*/ 280 h 296"/>
                <a:gd name="T70" fmla="*/ 92 w 490"/>
                <a:gd name="T71" fmla="*/ 268 h 296"/>
                <a:gd name="T72" fmla="*/ 136 w 490"/>
                <a:gd name="T73" fmla="*/ 258 h 296"/>
                <a:gd name="T74" fmla="*/ 180 w 490"/>
                <a:gd name="T75" fmla="*/ 248 h 296"/>
                <a:gd name="T76" fmla="*/ 262 w 490"/>
                <a:gd name="T77" fmla="*/ 234 h 296"/>
                <a:gd name="T78" fmla="*/ 336 w 490"/>
                <a:gd name="T79" fmla="*/ 226 h 296"/>
                <a:gd name="T80" fmla="*/ 398 w 490"/>
                <a:gd name="T81" fmla="*/ 220 h 296"/>
                <a:gd name="T82" fmla="*/ 448 w 490"/>
                <a:gd name="T83" fmla="*/ 218 h 296"/>
                <a:gd name="T84" fmla="*/ 490 w 490"/>
                <a:gd name="T85" fmla="*/ 218 h 296"/>
                <a:gd name="T86" fmla="*/ 490 w 490"/>
                <a:gd name="T87" fmla="*/ 40 h 296"/>
                <a:gd name="T88" fmla="*/ 440 w 490"/>
                <a:gd name="T89"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0" h="296">
                  <a:moveTo>
                    <a:pt x="440" y="0"/>
                  </a:moveTo>
                  <a:lnTo>
                    <a:pt x="440" y="0"/>
                  </a:lnTo>
                  <a:lnTo>
                    <a:pt x="402" y="6"/>
                  </a:lnTo>
                  <a:lnTo>
                    <a:pt x="358" y="18"/>
                  </a:lnTo>
                  <a:lnTo>
                    <a:pt x="306" y="32"/>
                  </a:lnTo>
                  <a:lnTo>
                    <a:pt x="252" y="52"/>
                  </a:lnTo>
                  <a:lnTo>
                    <a:pt x="196" y="78"/>
                  </a:lnTo>
                  <a:lnTo>
                    <a:pt x="170" y="92"/>
                  </a:lnTo>
                  <a:lnTo>
                    <a:pt x="142" y="108"/>
                  </a:lnTo>
                  <a:lnTo>
                    <a:pt x="116" y="124"/>
                  </a:lnTo>
                  <a:lnTo>
                    <a:pt x="92" y="144"/>
                  </a:lnTo>
                  <a:lnTo>
                    <a:pt x="68" y="162"/>
                  </a:lnTo>
                  <a:lnTo>
                    <a:pt x="46" y="184"/>
                  </a:lnTo>
                  <a:lnTo>
                    <a:pt x="46" y="184"/>
                  </a:lnTo>
                  <a:lnTo>
                    <a:pt x="102" y="152"/>
                  </a:lnTo>
                  <a:lnTo>
                    <a:pt x="158" y="124"/>
                  </a:lnTo>
                  <a:lnTo>
                    <a:pt x="212" y="100"/>
                  </a:lnTo>
                  <a:lnTo>
                    <a:pt x="264" y="80"/>
                  </a:lnTo>
                  <a:lnTo>
                    <a:pt x="314" y="66"/>
                  </a:lnTo>
                  <a:lnTo>
                    <a:pt x="362" y="54"/>
                  </a:lnTo>
                  <a:lnTo>
                    <a:pt x="404" y="48"/>
                  </a:lnTo>
                  <a:lnTo>
                    <a:pt x="440" y="44"/>
                  </a:lnTo>
                  <a:lnTo>
                    <a:pt x="440" y="162"/>
                  </a:lnTo>
                  <a:lnTo>
                    <a:pt x="440" y="162"/>
                  </a:lnTo>
                  <a:lnTo>
                    <a:pt x="400" y="168"/>
                  </a:lnTo>
                  <a:lnTo>
                    <a:pt x="358" y="174"/>
                  </a:lnTo>
                  <a:lnTo>
                    <a:pt x="318" y="184"/>
                  </a:lnTo>
                  <a:lnTo>
                    <a:pt x="280" y="194"/>
                  </a:lnTo>
                  <a:lnTo>
                    <a:pt x="204" y="216"/>
                  </a:lnTo>
                  <a:lnTo>
                    <a:pt x="138" y="238"/>
                  </a:lnTo>
                  <a:lnTo>
                    <a:pt x="82" y="260"/>
                  </a:lnTo>
                  <a:lnTo>
                    <a:pt x="38" y="278"/>
                  </a:lnTo>
                  <a:lnTo>
                    <a:pt x="0" y="296"/>
                  </a:lnTo>
                  <a:lnTo>
                    <a:pt x="0" y="296"/>
                  </a:lnTo>
                  <a:lnTo>
                    <a:pt x="46" y="280"/>
                  </a:lnTo>
                  <a:lnTo>
                    <a:pt x="92" y="268"/>
                  </a:lnTo>
                  <a:lnTo>
                    <a:pt x="136" y="258"/>
                  </a:lnTo>
                  <a:lnTo>
                    <a:pt x="180" y="248"/>
                  </a:lnTo>
                  <a:lnTo>
                    <a:pt x="262" y="234"/>
                  </a:lnTo>
                  <a:lnTo>
                    <a:pt x="336" y="226"/>
                  </a:lnTo>
                  <a:lnTo>
                    <a:pt x="398" y="220"/>
                  </a:lnTo>
                  <a:lnTo>
                    <a:pt x="448" y="218"/>
                  </a:lnTo>
                  <a:lnTo>
                    <a:pt x="490" y="218"/>
                  </a:lnTo>
                  <a:lnTo>
                    <a:pt x="490" y="40"/>
                  </a:lnTo>
                  <a:lnTo>
                    <a:pt x="440" y="0"/>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2055116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B924072-E074-41DE-B019-0843AAEABEA9}"/>
              </a:ext>
            </a:extLst>
          </p:cNvPr>
          <p:cNvPicPr>
            <a:picLocks noChangeAspect="1"/>
          </p:cNvPicPr>
          <p:nvPr userDrawn="1"/>
        </p:nvPicPr>
        <p:blipFill rotWithShape="1">
          <a:blip r:embed="rId2">
            <a:grayscl/>
            <a:extLst>
              <a:ext uri="{28A0092B-C50C-407E-A947-70E740481C1C}">
                <a14:useLocalDpi xmlns:a14="http://schemas.microsoft.com/office/drawing/2010/main" val="0"/>
              </a:ext>
            </a:extLst>
          </a:blip>
          <a:srcRect l="12370" r="358"/>
          <a:stretch/>
        </p:blipFill>
        <p:spPr>
          <a:xfrm>
            <a:off x="0" y="0"/>
            <a:ext cx="6739759" cy="6858000"/>
          </a:xfrm>
          <a:prstGeom prst="rect">
            <a:avLst/>
          </a:prstGeom>
        </p:spPr>
      </p:pic>
      <p:sp>
        <p:nvSpPr>
          <p:cNvPr id="17" name="Rectangle 16">
            <a:extLst>
              <a:ext uri="{FF2B5EF4-FFF2-40B4-BE49-F238E27FC236}">
                <a16:creationId xmlns:a16="http://schemas.microsoft.com/office/drawing/2014/main" id="{6ECBDEFC-8F99-491C-B5E6-2FA6182DFEFD}"/>
              </a:ext>
            </a:extLst>
          </p:cNvPr>
          <p:cNvSpPr/>
          <p:nvPr userDrawn="1"/>
        </p:nvSpPr>
        <p:spPr>
          <a:xfrm>
            <a:off x="0" y="0"/>
            <a:ext cx="3315488" cy="6858000"/>
          </a:xfrm>
          <a:prstGeom prst="rect">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800"/>
          </a:p>
        </p:txBody>
      </p:sp>
      <p:sp>
        <p:nvSpPr>
          <p:cNvPr id="16" name="Chord 15">
            <a:extLst>
              <a:ext uri="{FF2B5EF4-FFF2-40B4-BE49-F238E27FC236}">
                <a16:creationId xmlns:a16="http://schemas.microsoft.com/office/drawing/2014/main" id="{EA68ED41-8C02-4AD8-90E6-1AE497353EBA}"/>
              </a:ext>
            </a:extLst>
          </p:cNvPr>
          <p:cNvSpPr/>
          <p:nvPr userDrawn="1"/>
        </p:nvSpPr>
        <p:spPr>
          <a:xfrm flipH="1">
            <a:off x="-116000" y="6313099"/>
            <a:ext cx="336747" cy="448996"/>
          </a:xfrm>
          <a:prstGeom prst="chord">
            <a:avLst>
              <a:gd name="adj1" fmla="val 4302217"/>
              <a:gd name="adj2" fmla="val 1728699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800"/>
          </a:p>
        </p:txBody>
      </p:sp>
      <p:sp>
        <p:nvSpPr>
          <p:cNvPr id="5" name="Date Placeholder 4">
            <a:extLst>
              <a:ext uri="{FF2B5EF4-FFF2-40B4-BE49-F238E27FC236}">
                <a16:creationId xmlns:a16="http://schemas.microsoft.com/office/drawing/2014/main" id="{20B6DE5E-46CF-4A5A-97AB-37427C2E475B}"/>
              </a:ext>
            </a:extLst>
          </p:cNvPr>
          <p:cNvSpPr>
            <a:spLocks noGrp="1"/>
          </p:cNvSpPr>
          <p:nvPr>
            <p:ph type="dt" sz="half" idx="10"/>
          </p:nvPr>
        </p:nvSpPr>
        <p:spPr/>
        <p:txBody>
          <a:bodyPr/>
          <a:lstStyle/>
          <a:p>
            <a:fld id="{19573B2C-06FD-4F97-ABF1-1D93BA729DF5}" type="datetime1">
              <a:rPr lang="en-US" smtClean="0"/>
              <a:t>6/2/21</a:t>
            </a:fld>
            <a:endParaRPr lang="en-US"/>
          </a:p>
        </p:txBody>
      </p:sp>
      <p:sp>
        <p:nvSpPr>
          <p:cNvPr id="6" name="Footer Placeholder 5">
            <a:extLst>
              <a:ext uri="{FF2B5EF4-FFF2-40B4-BE49-F238E27FC236}">
                <a16:creationId xmlns:a16="http://schemas.microsoft.com/office/drawing/2014/main" id="{9513456F-A1DC-4B5E-8C4A-B19FDB346B13}"/>
              </a:ext>
            </a:extLst>
          </p:cNvPr>
          <p:cNvSpPr>
            <a:spLocks noGrp="1"/>
          </p:cNvSpPr>
          <p:nvPr>
            <p:ph type="ftr" sz="quarter" idx="11"/>
          </p:nvPr>
        </p:nvSpPr>
        <p:spPr>
          <a:xfrm>
            <a:off x="259136" y="6356351"/>
            <a:ext cx="1701629" cy="365125"/>
          </a:xfrm>
        </p:spPr>
        <p:txBody>
          <a:bodyPr/>
          <a:lstStyle>
            <a:lvl1pPr>
              <a:defRPr>
                <a:solidFill>
                  <a:schemeClr val="accent3">
                    <a:lumMod val="20000"/>
                    <a:lumOff val="80000"/>
                  </a:schemeClr>
                </a:solidFill>
              </a:defRPr>
            </a:lvl1pPr>
          </a:lstStyle>
          <a:p>
            <a:r>
              <a:rPr lang="en-US" dirty="0"/>
              <a:t>CONFIDENTIAL - DO NOT PRINT OR COPY - THESE MATERIALS ARE FOR YOUR VIEWING ONLY AND ARE NOT INTENDED FOR DISTRIBUTION; FOR PRESENTATION PURPOSES ONLY</a:t>
            </a:r>
          </a:p>
        </p:txBody>
      </p:sp>
      <p:sp>
        <p:nvSpPr>
          <p:cNvPr id="7" name="Slide Number Placeholder 6">
            <a:extLst>
              <a:ext uri="{FF2B5EF4-FFF2-40B4-BE49-F238E27FC236}">
                <a16:creationId xmlns:a16="http://schemas.microsoft.com/office/drawing/2014/main" id="{61C82AE5-C4AA-460D-9F43-B37F4059FE0C}"/>
              </a:ext>
            </a:extLst>
          </p:cNvPr>
          <p:cNvSpPr>
            <a:spLocks noGrp="1"/>
          </p:cNvSpPr>
          <p:nvPr>
            <p:ph type="sldNum" sz="quarter" idx="12"/>
          </p:nvPr>
        </p:nvSpPr>
        <p:spPr/>
        <p:txBody>
          <a:bodyPr/>
          <a:lstStyle/>
          <a:p>
            <a:fld id="{AAC118CB-F64A-43FC-9E51-DC857DC08C7C}" type="slidenum">
              <a:rPr lang="en-US" smtClean="0"/>
              <a:t>‹#›</a:t>
            </a:fld>
            <a:endParaRPr lang="en-US"/>
          </a:p>
        </p:txBody>
      </p:sp>
      <p:sp>
        <p:nvSpPr>
          <p:cNvPr id="2" name="Title 1">
            <a:extLst>
              <a:ext uri="{FF2B5EF4-FFF2-40B4-BE49-F238E27FC236}">
                <a16:creationId xmlns:a16="http://schemas.microsoft.com/office/drawing/2014/main" id="{AE1A88E7-34D3-4C5C-B1AC-E025C547E4EC}"/>
              </a:ext>
            </a:extLst>
          </p:cNvPr>
          <p:cNvSpPr>
            <a:spLocks noGrp="1"/>
          </p:cNvSpPr>
          <p:nvPr>
            <p:ph type="title"/>
          </p:nvPr>
        </p:nvSpPr>
        <p:spPr>
          <a:xfrm>
            <a:off x="396911" y="1681675"/>
            <a:ext cx="2436725" cy="1638300"/>
          </a:xfrm>
        </p:spPr>
        <p:txBody>
          <a:bodyPr anchor="b"/>
          <a:lstStyle>
            <a:lvl1pPr>
              <a:defRPr sz="240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820D5B47-B33F-410E-9C9C-C7A5A722F958}"/>
              </a:ext>
            </a:extLst>
          </p:cNvPr>
          <p:cNvSpPr>
            <a:spLocks noGrp="1"/>
          </p:cNvSpPr>
          <p:nvPr>
            <p:ph type="body" sz="half" idx="2"/>
          </p:nvPr>
        </p:nvSpPr>
        <p:spPr>
          <a:xfrm>
            <a:off x="396911" y="3429000"/>
            <a:ext cx="2436725" cy="1832820"/>
          </a:xfrm>
        </p:spPr>
        <p:txBody>
          <a:bodyPr/>
          <a:lstStyle>
            <a:lvl1pPr marL="0" indent="0">
              <a:buNone/>
              <a:defRPr sz="12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8" name="Freeform: Shape 7">
            <a:extLst>
              <a:ext uri="{FF2B5EF4-FFF2-40B4-BE49-F238E27FC236}">
                <a16:creationId xmlns:a16="http://schemas.microsoft.com/office/drawing/2014/main" id="{819CA184-DA1A-4AEB-BFBC-9A758DCC9755}"/>
              </a:ext>
            </a:extLst>
          </p:cNvPr>
          <p:cNvSpPr/>
          <p:nvPr userDrawn="1"/>
        </p:nvSpPr>
        <p:spPr>
          <a:xfrm>
            <a:off x="1835911" y="0"/>
            <a:ext cx="7308089" cy="6858000"/>
          </a:xfrm>
          <a:custGeom>
            <a:avLst/>
            <a:gdLst>
              <a:gd name="connsiteX0" fmla="*/ 0 w 9744118"/>
              <a:gd name="connsiteY0" fmla="*/ 0 h 6858000"/>
              <a:gd name="connsiteX1" fmla="*/ 9744118 w 9744118"/>
              <a:gd name="connsiteY1" fmla="*/ 0 h 6858000"/>
              <a:gd name="connsiteX2" fmla="*/ 9744118 w 9744118"/>
              <a:gd name="connsiteY2" fmla="*/ 6858000 h 6858000"/>
              <a:gd name="connsiteX3" fmla="*/ 0 w 9744118"/>
              <a:gd name="connsiteY3" fmla="*/ 6858000 h 6858000"/>
              <a:gd name="connsiteX4" fmla="*/ 9775 w 9744118"/>
              <a:gd name="connsiteY4" fmla="*/ 6850318 h 6858000"/>
              <a:gd name="connsiteX5" fmla="*/ 1623258 w 9744118"/>
              <a:gd name="connsiteY5" fmla="*/ 3429000 h 6858000"/>
              <a:gd name="connsiteX6" fmla="*/ 9775 w 9744118"/>
              <a:gd name="connsiteY6" fmla="*/ 7682 h 6858000"/>
              <a:gd name="connsiteX7" fmla="*/ 0 w 9744118"/>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44118" h="6858000">
                <a:moveTo>
                  <a:pt x="0" y="0"/>
                </a:moveTo>
                <a:lnTo>
                  <a:pt x="9744118" y="0"/>
                </a:lnTo>
                <a:lnTo>
                  <a:pt x="9744118" y="6858000"/>
                </a:lnTo>
                <a:lnTo>
                  <a:pt x="0" y="6858000"/>
                </a:lnTo>
                <a:lnTo>
                  <a:pt x="9775" y="6850318"/>
                </a:lnTo>
                <a:cubicBezTo>
                  <a:pt x="995170" y="6037098"/>
                  <a:pt x="1623258" y="4806398"/>
                  <a:pt x="1623258" y="3429000"/>
                </a:cubicBezTo>
                <a:cubicBezTo>
                  <a:pt x="1623258" y="2051602"/>
                  <a:pt x="995170" y="820902"/>
                  <a:pt x="9775" y="7682"/>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a:extLst>
              <a:ext uri="{FF2B5EF4-FFF2-40B4-BE49-F238E27FC236}">
                <a16:creationId xmlns:a16="http://schemas.microsoft.com/office/drawing/2014/main" id="{0215F13D-E72D-4B76-BD16-1E4FE18BA639}"/>
              </a:ext>
            </a:extLst>
          </p:cNvPr>
          <p:cNvSpPr>
            <a:spLocks noGrp="1"/>
          </p:cNvSpPr>
          <p:nvPr>
            <p:ph idx="1"/>
          </p:nvPr>
        </p:nvSpPr>
        <p:spPr>
          <a:xfrm>
            <a:off x="3745888" y="419101"/>
            <a:ext cx="4940913" cy="5753099"/>
          </a:xfrm>
        </p:spPr>
        <p:txBody>
          <a:bodyPr anchor="ctr">
            <a:normAutofit/>
          </a:bodyPr>
          <a:lstStyle>
            <a:lvl1pPr>
              <a:defRPr sz="1800"/>
            </a:lvl1pPr>
            <a:lvl2pPr>
              <a:defRPr sz="1500"/>
            </a:lvl2pPr>
            <a:lvl3pPr>
              <a:defRPr sz="1350"/>
            </a:lvl3pPr>
            <a:lvl4pPr>
              <a:defRPr sz="1200"/>
            </a:lvl4pPr>
            <a:lvl5pPr>
              <a:defRPr sz="12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5" name="Group 54">
            <a:extLst>
              <a:ext uri="{FF2B5EF4-FFF2-40B4-BE49-F238E27FC236}">
                <a16:creationId xmlns:a16="http://schemas.microsoft.com/office/drawing/2014/main" id="{61CD9559-0C25-4B43-BDAA-1892927390CA}"/>
              </a:ext>
            </a:extLst>
          </p:cNvPr>
          <p:cNvGrpSpPr/>
          <p:nvPr userDrawn="1"/>
        </p:nvGrpSpPr>
        <p:grpSpPr>
          <a:xfrm>
            <a:off x="8331161" y="6295582"/>
            <a:ext cx="513434" cy="410053"/>
            <a:chOff x="6865938" y="879475"/>
            <a:chExt cx="4386262" cy="2627313"/>
          </a:xfrm>
        </p:grpSpPr>
        <p:sp>
          <p:nvSpPr>
            <p:cNvPr id="56" name="Freeform 5">
              <a:extLst>
                <a:ext uri="{FF2B5EF4-FFF2-40B4-BE49-F238E27FC236}">
                  <a16:creationId xmlns:a16="http://schemas.microsoft.com/office/drawing/2014/main" id="{8526C33D-2283-49CA-8F6B-0A7ED5555D1C}"/>
                </a:ext>
              </a:extLst>
            </p:cNvPr>
            <p:cNvSpPr>
              <a:spLocks noEditPoints="1"/>
            </p:cNvSpPr>
            <p:nvPr userDrawn="1"/>
          </p:nvSpPr>
          <p:spPr bwMode="auto">
            <a:xfrm>
              <a:off x="8615363" y="2049463"/>
              <a:ext cx="231775" cy="273050"/>
            </a:xfrm>
            <a:custGeom>
              <a:avLst/>
              <a:gdLst>
                <a:gd name="T0" fmla="*/ 0 w 146"/>
                <a:gd name="T1" fmla="*/ 172 h 172"/>
                <a:gd name="T2" fmla="*/ 0 w 146"/>
                <a:gd name="T3" fmla="*/ 0 h 172"/>
                <a:gd name="T4" fmla="*/ 80 w 146"/>
                <a:gd name="T5" fmla="*/ 0 h 172"/>
                <a:gd name="T6" fmla="*/ 80 w 146"/>
                <a:gd name="T7" fmla="*/ 0 h 172"/>
                <a:gd name="T8" fmla="*/ 102 w 146"/>
                <a:gd name="T9" fmla="*/ 2 h 172"/>
                <a:gd name="T10" fmla="*/ 112 w 146"/>
                <a:gd name="T11" fmla="*/ 4 h 172"/>
                <a:gd name="T12" fmla="*/ 120 w 146"/>
                <a:gd name="T13" fmla="*/ 8 h 172"/>
                <a:gd name="T14" fmla="*/ 120 w 146"/>
                <a:gd name="T15" fmla="*/ 8 h 172"/>
                <a:gd name="T16" fmla="*/ 132 w 146"/>
                <a:gd name="T17" fmla="*/ 18 h 172"/>
                <a:gd name="T18" fmla="*/ 140 w 146"/>
                <a:gd name="T19" fmla="*/ 28 h 172"/>
                <a:gd name="T20" fmla="*/ 146 w 146"/>
                <a:gd name="T21" fmla="*/ 38 h 172"/>
                <a:gd name="T22" fmla="*/ 146 w 146"/>
                <a:gd name="T23" fmla="*/ 50 h 172"/>
                <a:gd name="T24" fmla="*/ 146 w 146"/>
                <a:gd name="T25" fmla="*/ 50 h 172"/>
                <a:gd name="T26" fmla="*/ 146 w 146"/>
                <a:gd name="T27" fmla="*/ 62 h 172"/>
                <a:gd name="T28" fmla="*/ 142 w 146"/>
                <a:gd name="T29" fmla="*/ 74 h 172"/>
                <a:gd name="T30" fmla="*/ 136 w 146"/>
                <a:gd name="T31" fmla="*/ 82 h 172"/>
                <a:gd name="T32" fmla="*/ 128 w 146"/>
                <a:gd name="T33" fmla="*/ 90 h 172"/>
                <a:gd name="T34" fmla="*/ 118 w 146"/>
                <a:gd name="T35" fmla="*/ 96 h 172"/>
                <a:gd name="T36" fmla="*/ 108 w 146"/>
                <a:gd name="T37" fmla="*/ 100 h 172"/>
                <a:gd name="T38" fmla="*/ 96 w 146"/>
                <a:gd name="T39" fmla="*/ 102 h 172"/>
                <a:gd name="T40" fmla="*/ 84 w 146"/>
                <a:gd name="T41" fmla="*/ 104 h 172"/>
                <a:gd name="T42" fmla="*/ 36 w 146"/>
                <a:gd name="T43" fmla="*/ 104 h 172"/>
                <a:gd name="T44" fmla="*/ 36 w 146"/>
                <a:gd name="T45" fmla="*/ 172 h 172"/>
                <a:gd name="T46" fmla="*/ 0 w 146"/>
                <a:gd name="T47" fmla="*/ 172 h 172"/>
                <a:gd name="T48" fmla="*/ 36 w 146"/>
                <a:gd name="T49" fmla="*/ 78 h 172"/>
                <a:gd name="T50" fmla="*/ 78 w 146"/>
                <a:gd name="T51" fmla="*/ 78 h 172"/>
                <a:gd name="T52" fmla="*/ 78 w 146"/>
                <a:gd name="T53" fmla="*/ 78 h 172"/>
                <a:gd name="T54" fmla="*/ 86 w 146"/>
                <a:gd name="T55" fmla="*/ 76 h 172"/>
                <a:gd name="T56" fmla="*/ 94 w 146"/>
                <a:gd name="T57" fmla="*/ 74 h 172"/>
                <a:gd name="T58" fmla="*/ 98 w 146"/>
                <a:gd name="T59" fmla="*/ 72 h 172"/>
                <a:gd name="T60" fmla="*/ 104 w 146"/>
                <a:gd name="T61" fmla="*/ 68 h 172"/>
                <a:gd name="T62" fmla="*/ 108 w 146"/>
                <a:gd name="T63" fmla="*/ 60 h 172"/>
                <a:gd name="T64" fmla="*/ 110 w 146"/>
                <a:gd name="T65" fmla="*/ 52 h 172"/>
                <a:gd name="T66" fmla="*/ 110 w 146"/>
                <a:gd name="T67" fmla="*/ 52 h 172"/>
                <a:gd name="T68" fmla="*/ 108 w 146"/>
                <a:gd name="T69" fmla="*/ 42 h 172"/>
                <a:gd name="T70" fmla="*/ 106 w 146"/>
                <a:gd name="T71" fmla="*/ 36 h 172"/>
                <a:gd name="T72" fmla="*/ 106 w 146"/>
                <a:gd name="T73" fmla="*/ 36 h 172"/>
                <a:gd name="T74" fmla="*/ 100 w 146"/>
                <a:gd name="T75" fmla="*/ 32 h 172"/>
                <a:gd name="T76" fmla="*/ 94 w 146"/>
                <a:gd name="T77" fmla="*/ 28 h 172"/>
                <a:gd name="T78" fmla="*/ 84 w 146"/>
                <a:gd name="T79" fmla="*/ 26 h 172"/>
                <a:gd name="T80" fmla="*/ 74 w 146"/>
                <a:gd name="T81" fmla="*/ 26 h 172"/>
                <a:gd name="T82" fmla="*/ 36 w 146"/>
                <a:gd name="T83" fmla="*/ 26 h 172"/>
                <a:gd name="T84" fmla="*/ 36 w 146"/>
                <a:gd name="T85" fmla="*/ 78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6" h="172">
                  <a:moveTo>
                    <a:pt x="0" y="172"/>
                  </a:moveTo>
                  <a:lnTo>
                    <a:pt x="0" y="0"/>
                  </a:lnTo>
                  <a:lnTo>
                    <a:pt x="80" y="0"/>
                  </a:lnTo>
                  <a:lnTo>
                    <a:pt x="80" y="0"/>
                  </a:lnTo>
                  <a:lnTo>
                    <a:pt x="102" y="2"/>
                  </a:lnTo>
                  <a:lnTo>
                    <a:pt x="112" y="4"/>
                  </a:lnTo>
                  <a:lnTo>
                    <a:pt x="120" y="8"/>
                  </a:lnTo>
                  <a:lnTo>
                    <a:pt x="120" y="8"/>
                  </a:lnTo>
                  <a:lnTo>
                    <a:pt x="132" y="18"/>
                  </a:lnTo>
                  <a:lnTo>
                    <a:pt x="140" y="28"/>
                  </a:lnTo>
                  <a:lnTo>
                    <a:pt x="146" y="38"/>
                  </a:lnTo>
                  <a:lnTo>
                    <a:pt x="146" y="50"/>
                  </a:lnTo>
                  <a:lnTo>
                    <a:pt x="146" y="50"/>
                  </a:lnTo>
                  <a:lnTo>
                    <a:pt x="146" y="62"/>
                  </a:lnTo>
                  <a:lnTo>
                    <a:pt x="142" y="74"/>
                  </a:lnTo>
                  <a:lnTo>
                    <a:pt x="136" y="82"/>
                  </a:lnTo>
                  <a:lnTo>
                    <a:pt x="128" y="90"/>
                  </a:lnTo>
                  <a:lnTo>
                    <a:pt x="118" y="96"/>
                  </a:lnTo>
                  <a:lnTo>
                    <a:pt x="108" y="100"/>
                  </a:lnTo>
                  <a:lnTo>
                    <a:pt x="96" y="102"/>
                  </a:lnTo>
                  <a:lnTo>
                    <a:pt x="84" y="104"/>
                  </a:lnTo>
                  <a:lnTo>
                    <a:pt x="36" y="104"/>
                  </a:lnTo>
                  <a:lnTo>
                    <a:pt x="36" y="172"/>
                  </a:lnTo>
                  <a:lnTo>
                    <a:pt x="0" y="172"/>
                  </a:lnTo>
                  <a:close/>
                  <a:moveTo>
                    <a:pt x="36" y="78"/>
                  </a:moveTo>
                  <a:lnTo>
                    <a:pt x="78" y="78"/>
                  </a:lnTo>
                  <a:lnTo>
                    <a:pt x="78" y="78"/>
                  </a:lnTo>
                  <a:lnTo>
                    <a:pt x="86" y="76"/>
                  </a:lnTo>
                  <a:lnTo>
                    <a:pt x="94" y="74"/>
                  </a:lnTo>
                  <a:lnTo>
                    <a:pt x="98" y="72"/>
                  </a:lnTo>
                  <a:lnTo>
                    <a:pt x="104" y="68"/>
                  </a:lnTo>
                  <a:lnTo>
                    <a:pt x="108" y="60"/>
                  </a:lnTo>
                  <a:lnTo>
                    <a:pt x="110" y="52"/>
                  </a:lnTo>
                  <a:lnTo>
                    <a:pt x="110" y="52"/>
                  </a:lnTo>
                  <a:lnTo>
                    <a:pt x="108" y="42"/>
                  </a:lnTo>
                  <a:lnTo>
                    <a:pt x="106" y="36"/>
                  </a:lnTo>
                  <a:lnTo>
                    <a:pt x="106" y="36"/>
                  </a:lnTo>
                  <a:lnTo>
                    <a:pt x="100" y="32"/>
                  </a:lnTo>
                  <a:lnTo>
                    <a:pt x="94" y="28"/>
                  </a:lnTo>
                  <a:lnTo>
                    <a:pt x="84" y="26"/>
                  </a:lnTo>
                  <a:lnTo>
                    <a:pt x="74" y="26"/>
                  </a:lnTo>
                  <a:lnTo>
                    <a:pt x="36" y="26"/>
                  </a:lnTo>
                  <a:lnTo>
                    <a:pt x="36" y="78"/>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7" name="Freeform 6">
              <a:extLst>
                <a:ext uri="{FF2B5EF4-FFF2-40B4-BE49-F238E27FC236}">
                  <a16:creationId xmlns:a16="http://schemas.microsoft.com/office/drawing/2014/main" id="{7EA16B17-D0CC-4500-A9C6-7E275FE1C9C7}"/>
                </a:ext>
              </a:extLst>
            </p:cNvPr>
            <p:cNvSpPr>
              <a:spLocks/>
            </p:cNvSpPr>
            <p:nvPr userDrawn="1"/>
          </p:nvSpPr>
          <p:spPr bwMode="auto">
            <a:xfrm>
              <a:off x="8856663" y="2049463"/>
              <a:ext cx="230187" cy="273050"/>
            </a:xfrm>
            <a:custGeom>
              <a:avLst/>
              <a:gdLst>
                <a:gd name="T0" fmla="*/ 145 w 145"/>
                <a:gd name="T1" fmla="*/ 172 h 172"/>
                <a:gd name="T2" fmla="*/ 108 w 145"/>
                <a:gd name="T3" fmla="*/ 172 h 172"/>
                <a:gd name="T4" fmla="*/ 108 w 145"/>
                <a:gd name="T5" fmla="*/ 98 h 172"/>
                <a:gd name="T6" fmla="*/ 34 w 145"/>
                <a:gd name="T7" fmla="*/ 98 h 172"/>
                <a:gd name="T8" fmla="*/ 34 w 145"/>
                <a:gd name="T9" fmla="*/ 172 h 172"/>
                <a:gd name="T10" fmla="*/ 0 w 145"/>
                <a:gd name="T11" fmla="*/ 172 h 172"/>
                <a:gd name="T12" fmla="*/ 0 w 145"/>
                <a:gd name="T13" fmla="*/ 0 h 172"/>
                <a:gd name="T14" fmla="*/ 34 w 145"/>
                <a:gd name="T15" fmla="*/ 0 h 172"/>
                <a:gd name="T16" fmla="*/ 34 w 145"/>
                <a:gd name="T17" fmla="*/ 70 h 172"/>
                <a:gd name="T18" fmla="*/ 108 w 145"/>
                <a:gd name="T19" fmla="*/ 70 h 172"/>
                <a:gd name="T20" fmla="*/ 108 w 145"/>
                <a:gd name="T21" fmla="*/ 0 h 172"/>
                <a:gd name="T22" fmla="*/ 145 w 145"/>
                <a:gd name="T23" fmla="*/ 0 h 172"/>
                <a:gd name="T24" fmla="*/ 145 w 145"/>
                <a:gd name="T25"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172">
                  <a:moveTo>
                    <a:pt x="145" y="172"/>
                  </a:moveTo>
                  <a:lnTo>
                    <a:pt x="108" y="172"/>
                  </a:lnTo>
                  <a:lnTo>
                    <a:pt x="108" y="98"/>
                  </a:lnTo>
                  <a:lnTo>
                    <a:pt x="34" y="98"/>
                  </a:lnTo>
                  <a:lnTo>
                    <a:pt x="34" y="172"/>
                  </a:lnTo>
                  <a:lnTo>
                    <a:pt x="0" y="172"/>
                  </a:lnTo>
                  <a:lnTo>
                    <a:pt x="0" y="0"/>
                  </a:lnTo>
                  <a:lnTo>
                    <a:pt x="34" y="0"/>
                  </a:lnTo>
                  <a:lnTo>
                    <a:pt x="34" y="70"/>
                  </a:lnTo>
                  <a:lnTo>
                    <a:pt x="108" y="70"/>
                  </a:lnTo>
                  <a:lnTo>
                    <a:pt x="108" y="0"/>
                  </a:lnTo>
                  <a:lnTo>
                    <a:pt x="145" y="0"/>
                  </a:lnTo>
                  <a:lnTo>
                    <a:pt x="145" y="172"/>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8" name="Freeform 7">
              <a:extLst>
                <a:ext uri="{FF2B5EF4-FFF2-40B4-BE49-F238E27FC236}">
                  <a16:creationId xmlns:a16="http://schemas.microsoft.com/office/drawing/2014/main" id="{E6109E3D-B791-412B-A0E8-11D7EC95ACB1}"/>
                </a:ext>
              </a:extLst>
            </p:cNvPr>
            <p:cNvSpPr>
              <a:spLocks noEditPoints="1"/>
            </p:cNvSpPr>
            <p:nvPr userDrawn="1"/>
          </p:nvSpPr>
          <p:spPr bwMode="auto">
            <a:xfrm>
              <a:off x="9093200" y="2049463"/>
              <a:ext cx="273050" cy="273050"/>
            </a:xfrm>
            <a:custGeom>
              <a:avLst/>
              <a:gdLst>
                <a:gd name="T0" fmla="*/ 172 w 172"/>
                <a:gd name="T1" fmla="*/ 172 h 172"/>
                <a:gd name="T2" fmla="*/ 136 w 172"/>
                <a:gd name="T3" fmla="*/ 172 h 172"/>
                <a:gd name="T4" fmla="*/ 120 w 172"/>
                <a:gd name="T5" fmla="*/ 130 h 172"/>
                <a:gd name="T6" fmla="*/ 46 w 172"/>
                <a:gd name="T7" fmla="*/ 130 h 172"/>
                <a:gd name="T8" fmla="*/ 30 w 172"/>
                <a:gd name="T9" fmla="*/ 172 h 172"/>
                <a:gd name="T10" fmla="*/ 0 w 172"/>
                <a:gd name="T11" fmla="*/ 172 h 172"/>
                <a:gd name="T12" fmla="*/ 64 w 172"/>
                <a:gd name="T13" fmla="*/ 0 h 172"/>
                <a:gd name="T14" fmla="*/ 108 w 172"/>
                <a:gd name="T15" fmla="*/ 0 h 172"/>
                <a:gd name="T16" fmla="*/ 172 w 172"/>
                <a:gd name="T17" fmla="*/ 172 h 172"/>
                <a:gd name="T18" fmla="*/ 110 w 172"/>
                <a:gd name="T19" fmla="*/ 106 h 172"/>
                <a:gd name="T20" fmla="*/ 82 w 172"/>
                <a:gd name="T21" fmla="*/ 30 h 172"/>
                <a:gd name="T22" fmla="*/ 54 w 172"/>
                <a:gd name="T23" fmla="*/ 106 h 172"/>
                <a:gd name="T24" fmla="*/ 110 w 172"/>
                <a:gd name="T25" fmla="*/ 10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 h="172">
                  <a:moveTo>
                    <a:pt x="172" y="172"/>
                  </a:moveTo>
                  <a:lnTo>
                    <a:pt x="136" y="172"/>
                  </a:lnTo>
                  <a:lnTo>
                    <a:pt x="120" y="130"/>
                  </a:lnTo>
                  <a:lnTo>
                    <a:pt x="46" y="130"/>
                  </a:lnTo>
                  <a:lnTo>
                    <a:pt x="30" y="172"/>
                  </a:lnTo>
                  <a:lnTo>
                    <a:pt x="0" y="172"/>
                  </a:lnTo>
                  <a:lnTo>
                    <a:pt x="64" y="0"/>
                  </a:lnTo>
                  <a:lnTo>
                    <a:pt x="108" y="0"/>
                  </a:lnTo>
                  <a:lnTo>
                    <a:pt x="172" y="172"/>
                  </a:lnTo>
                  <a:close/>
                  <a:moveTo>
                    <a:pt x="110" y="106"/>
                  </a:moveTo>
                  <a:lnTo>
                    <a:pt x="82" y="30"/>
                  </a:lnTo>
                  <a:lnTo>
                    <a:pt x="54" y="106"/>
                  </a:lnTo>
                  <a:lnTo>
                    <a:pt x="110" y="106"/>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9" name="Freeform 8">
              <a:extLst>
                <a:ext uri="{FF2B5EF4-FFF2-40B4-BE49-F238E27FC236}">
                  <a16:creationId xmlns:a16="http://schemas.microsoft.com/office/drawing/2014/main" id="{4DCD8BAD-DDCD-4ADC-A309-9B9A74A51D76}"/>
                </a:ext>
              </a:extLst>
            </p:cNvPr>
            <p:cNvSpPr>
              <a:spLocks noEditPoints="1"/>
            </p:cNvSpPr>
            <p:nvPr userDrawn="1"/>
          </p:nvSpPr>
          <p:spPr bwMode="auto">
            <a:xfrm>
              <a:off x="9375775" y="2049463"/>
              <a:ext cx="241300" cy="273050"/>
            </a:xfrm>
            <a:custGeom>
              <a:avLst/>
              <a:gdLst>
                <a:gd name="T0" fmla="*/ 114 w 152"/>
                <a:gd name="T1" fmla="*/ 172 h 172"/>
                <a:gd name="T2" fmla="*/ 84 w 152"/>
                <a:gd name="T3" fmla="*/ 102 h 172"/>
                <a:gd name="T4" fmla="*/ 34 w 152"/>
                <a:gd name="T5" fmla="*/ 102 h 172"/>
                <a:gd name="T6" fmla="*/ 34 w 152"/>
                <a:gd name="T7" fmla="*/ 172 h 172"/>
                <a:gd name="T8" fmla="*/ 0 w 152"/>
                <a:gd name="T9" fmla="*/ 172 h 172"/>
                <a:gd name="T10" fmla="*/ 0 w 152"/>
                <a:gd name="T11" fmla="*/ 0 h 172"/>
                <a:gd name="T12" fmla="*/ 84 w 152"/>
                <a:gd name="T13" fmla="*/ 0 h 172"/>
                <a:gd name="T14" fmla="*/ 84 w 152"/>
                <a:gd name="T15" fmla="*/ 0 h 172"/>
                <a:gd name="T16" fmla="*/ 100 w 152"/>
                <a:gd name="T17" fmla="*/ 0 h 172"/>
                <a:gd name="T18" fmla="*/ 114 w 152"/>
                <a:gd name="T19" fmla="*/ 4 h 172"/>
                <a:gd name="T20" fmla="*/ 124 w 152"/>
                <a:gd name="T21" fmla="*/ 8 h 172"/>
                <a:gd name="T22" fmla="*/ 134 w 152"/>
                <a:gd name="T23" fmla="*/ 14 h 172"/>
                <a:gd name="T24" fmla="*/ 134 w 152"/>
                <a:gd name="T25" fmla="*/ 14 h 172"/>
                <a:gd name="T26" fmla="*/ 140 w 152"/>
                <a:gd name="T27" fmla="*/ 20 h 172"/>
                <a:gd name="T28" fmla="*/ 146 w 152"/>
                <a:gd name="T29" fmla="*/ 28 h 172"/>
                <a:gd name="T30" fmla="*/ 150 w 152"/>
                <a:gd name="T31" fmla="*/ 38 h 172"/>
                <a:gd name="T32" fmla="*/ 152 w 152"/>
                <a:gd name="T33" fmla="*/ 50 h 172"/>
                <a:gd name="T34" fmla="*/ 152 w 152"/>
                <a:gd name="T35" fmla="*/ 50 h 172"/>
                <a:gd name="T36" fmla="*/ 150 w 152"/>
                <a:gd name="T37" fmla="*/ 62 h 172"/>
                <a:gd name="T38" fmla="*/ 148 w 152"/>
                <a:gd name="T39" fmla="*/ 70 h 172"/>
                <a:gd name="T40" fmla="*/ 142 w 152"/>
                <a:gd name="T41" fmla="*/ 78 h 172"/>
                <a:gd name="T42" fmla="*/ 138 w 152"/>
                <a:gd name="T43" fmla="*/ 84 h 172"/>
                <a:gd name="T44" fmla="*/ 126 w 152"/>
                <a:gd name="T45" fmla="*/ 92 h 172"/>
                <a:gd name="T46" fmla="*/ 116 w 152"/>
                <a:gd name="T47" fmla="*/ 96 h 172"/>
                <a:gd name="T48" fmla="*/ 150 w 152"/>
                <a:gd name="T49" fmla="*/ 172 h 172"/>
                <a:gd name="T50" fmla="*/ 114 w 152"/>
                <a:gd name="T51" fmla="*/ 172 h 172"/>
                <a:gd name="T52" fmla="*/ 34 w 152"/>
                <a:gd name="T53" fmla="*/ 76 h 172"/>
                <a:gd name="T54" fmla="*/ 78 w 152"/>
                <a:gd name="T55" fmla="*/ 76 h 172"/>
                <a:gd name="T56" fmla="*/ 78 w 152"/>
                <a:gd name="T57" fmla="*/ 76 h 172"/>
                <a:gd name="T58" fmla="*/ 90 w 152"/>
                <a:gd name="T59" fmla="*/ 76 h 172"/>
                <a:gd name="T60" fmla="*/ 102 w 152"/>
                <a:gd name="T61" fmla="*/ 72 h 172"/>
                <a:gd name="T62" fmla="*/ 108 w 152"/>
                <a:gd name="T63" fmla="*/ 68 h 172"/>
                <a:gd name="T64" fmla="*/ 112 w 152"/>
                <a:gd name="T65" fmla="*/ 64 h 172"/>
                <a:gd name="T66" fmla="*/ 114 w 152"/>
                <a:gd name="T67" fmla="*/ 58 h 172"/>
                <a:gd name="T68" fmla="*/ 114 w 152"/>
                <a:gd name="T69" fmla="*/ 50 h 172"/>
                <a:gd name="T70" fmla="*/ 114 w 152"/>
                <a:gd name="T71" fmla="*/ 50 h 172"/>
                <a:gd name="T72" fmla="*/ 114 w 152"/>
                <a:gd name="T73" fmla="*/ 40 h 172"/>
                <a:gd name="T74" fmla="*/ 108 w 152"/>
                <a:gd name="T75" fmla="*/ 32 h 172"/>
                <a:gd name="T76" fmla="*/ 102 w 152"/>
                <a:gd name="T77" fmla="*/ 30 h 172"/>
                <a:gd name="T78" fmla="*/ 96 w 152"/>
                <a:gd name="T79" fmla="*/ 26 h 172"/>
                <a:gd name="T80" fmla="*/ 90 w 152"/>
                <a:gd name="T81" fmla="*/ 26 h 172"/>
                <a:gd name="T82" fmla="*/ 80 w 152"/>
                <a:gd name="T83" fmla="*/ 24 h 172"/>
                <a:gd name="T84" fmla="*/ 34 w 152"/>
                <a:gd name="T85" fmla="*/ 24 h 172"/>
                <a:gd name="T86" fmla="*/ 34 w 152"/>
                <a:gd name="T87" fmla="*/ 7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2" h="172">
                  <a:moveTo>
                    <a:pt x="114" y="172"/>
                  </a:moveTo>
                  <a:lnTo>
                    <a:pt x="84" y="102"/>
                  </a:lnTo>
                  <a:lnTo>
                    <a:pt x="34" y="102"/>
                  </a:lnTo>
                  <a:lnTo>
                    <a:pt x="34" y="172"/>
                  </a:lnTo>
                  <a:lnTo>
                    <a:pt x="0" y="172"/>
                  </a:lnTo>
                  <a:lnTo>
                    <a:pt x="0" y="0"/>
                  </a:lnTo>
                  <a:lnTo>
                    <a:pt x="84" y="0"/>
                  </a:lnTo>
                  <a:lnTo>
                    <a:pt x="84" y="0"/>
                  </a:lnTo>
                  <a:lnTo>
                    <a:pt x="100" y="0"/>
                  </a:lnTo>
                  <a:lnTo>
                    <a:pt x="114" y="4"/>
                  </a:lnTo>
                  <a:lnTo>
                    <a:pt x="124" y="8"/>
                  </a:lnTo>
                  <a:lnTo>
                    <a:pt x="134" y="14"/>
                  </a:lnTo>
                  <a:lnTo>
                    <a:pt x="134" y="14"/>
                  </a:lnTo>
                  <a:lnTo>
                    <a:pt x="140" y="20"/>
                  </a:lnTo>
                  <a:lnTo>
                    <a:pt x="146" y="28"/>
                  </a:lnTo>
                  <a:lnTo>
                    <a:pt x="150" y="38"/>
                  </a:lnTo>
                  <a:lnTo>
                    <a:pt x="152" y="50"/>
                  </a:lnTo>
                  <a:lnTo>
                    <a:pt x="152" y="50"/>
                  </a:lnTo>
                  <a:lnTo>
                    <a:pt x="150" y="62"/>
                  </a:lnTo>
                  <a:lnTo>
                    <a:pt x="148" y="70"/>
                  </a:lnTo>
                  <a:lnTo>
                    <a:pt x="142" y="78"/>
                  </a:lnTo>
                  <a:lnTo>
                    <a:pt x="138" y="84"/>
                  </a:lnTo>
                  <a:lnTo>
                    <a:pt x="126" y="92"/>
                  </a:lnTo>
                  <a:lnTo>
                    <a:pt x="116" y="96"/>
                  </a:lnTo>
                  <a:lnTo>
                    <a:pt x="150" y="172"/>
                  </a:lnTo>
                  <a:lnTo>
                    <a:pt x="114" y="172"/>
                  </a:lnTo>
                  <a:close/>
                  <a:moveTo>
                    <a:pt x="34" y="76"/>
                  </a:moveTo>
                  <a:lnTo>
                    <a:pt x="78" y="76"/>
                  </a:lnTo>
                  <a:lnTo>
                    <a:pt x="78" y="76"/>
                  </a:lnTo>
                  <a:lnTo>
                    <a:pt x="90" y="76"/>
                  </a:lnTo>
                  <a:lnTo>
                    <a:pt x="102" y="72"/>
                  </a:lnTo>
                  <a:lnTo>
                    <a:pt x="108" y="68"/>
                  </a:lnTo>
                  <a:lnTo>
                    <a:pt x="112" y="64"/>
                  </a:lnTo>
                  <a:lnTo>
                    <a:pt x="114" y="58"/>
                  </a:lnTo>
                  <a:lnTo>
                    <a:pt x="114" y="50"/>
                  </a:lnTo>
                  <a:lnTo>
                    <a:pt x="114" y="50"/>
                  </a:lnTo>
                  <a:lnTo>
                    <a:pt x="114" y="40"/>
                  </a:lnTo>
                  <a:lnTo>
                    <a:pt x="108" y="32"/>
                  </a:lnTo>
                  <a:lnTo>
                    <a:pt x="102" y="30"/>
                  </a:lnTo>
                  <a:lnTo>
                    <a:pt x="96" y="26"/>
                  </a:lnTo>
                  <a:lnTo>
                    <a:pt x="90" y="26"/>
                  </a:lnTo>
                  <a:lnTo>
                    <a:pt x="80" y="24"/>
                  </a:lnTo>
                  <a:lnTo>
                    <a:pt x="34" y="24"/>
                  </a:lnTo>
                  <a:lnTo>
                    <a:pt x="34" y="76"/>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0" name="Freeform 9">
              <a:extLst>
                <a:ext uri="{FF2B5EF4-FFF2-40B4-BE49-F238E27FC236}">
                  <a16:creationId xmlns:a16="http://schemas.microsoft.com/office/drawing/2014/main" id="{C44ADC67-A1E8-44DB-80B9-367252C7276E}"/>
                </a:ext>
              </a:extLst>
            </p:cNvPr>
            <p:cNvSpPr>
              <a:spLocks/>
            </p:cNvSpPr>
            <p:nvPr userDrawn="1"/>
          </p:nvSpPr>
          <p:spPr bwMode="auto">
            <a:xfrm>
              <a:off x="9636125" y="2049463"/>
              <a:ext cx="298450" cy="273050"/>
            </a:xfrm>
            <a:custGeom>
              <a:avLst/>
              <a:gdLst>
                <a:gd name="T0" fmla="*/ 154 w 188"/>
                <a:gd name="T1" fmla="*/ 172 h 172"/>
                <a:gd name="T2" fmla="*/ 154 w 188"/>
                <a:gd name="T3" fmla="*/ 22 h 172"/>
                <a:gd name="T4" fmla="*/ 100 w 188"/>
                <a:gd name="T5" fmla="*/ 172 h 172"/>
                <a:gd name="T6" fmla="*/ 82 w 188"/>
                <a:gd name="T7" fmla="*/ 172 h 172"/>
                <a:gd name="T8" fmla="*/ 28 w 188"/>
                <a:gd name="T9" fmla="*/ 22 h 172"/>
                <a:gd name="T10" fmla="*/ 28 w 188"/>
                <a:gd name="T11" fmla="*/ 172 h 172"/>
                <a:gd name="T12" fmla="*/ 0 w 188"/>
                <a:gd name="T13" fmla="*/ 172 h 172"/>
                <a:gd name="T14" fmla="*/ 0 w 188"/>
                <a:gd name="T15" fmla="*/ 0 h 172"/>
                <a:gd name="T16" fmla="*/ 54 w 188"/>
                <a:gd name="T17" fmla="*/ 0 h 172"/>
                <a:gd name="T18" fmla="*/ 94 w 188"/>
                <a:gd name="T19" fmla="*/ 110 h 172"/>
                <a:gd name="T20" fmla="*/ 134 w 188"/>
                <a:gd name="T21" fmla="*/ 0 h 172"/>
                <a:gd name="T22" fmla="*/ 188 w 188"/>
                <a:gd name="T23" fmla="*/ 0 h 172"/>
                <a:gd name="T24" fmla="*/ 188 w 188"/>
                <a:gd name="T25" fmla="*/ 172 h 172"/>
                <a:gd name="T26" fmla="*/ 154 w 188"/>
                <a:gd name="T27"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8" h="172">
                  <a:moveTo>
                    <a:pt x="154" y="172"/>
                  </a:moveTo>
                  <a:lnTo>
                    <a:pt x="154" y="22"/>
                  </a:lnTo>
                  <a:lnTo>
                    <a:pt x="100" y="172"/>
                  </a:lnTo>
                  <a:lnTo>
                    <a:pt x="82" y="172"/>
                  </a:lnTo>
                  <a:lnTo>
                    <a:pt x="28" y="22"/>
                  </a:lnTo>
                  <a:lnTo>
                    <a:pt x="28" y="172"/>
                  </a:lnTo>
                  <a:lnTo>
                    <a:pt x="0" y="172"/>
                  </a:lnTo>
                  <a:lnTo>
                    <a:pt x="0" y="0"/>
                  </a:lnTo>
                  <a:lnTo>
                    <a:pt x="54" y="0"/>
                  </a:lnTo>
                  <a:lnTo>
                    <a:pt x="94" y="110"/>
                  </a:lnTo>
                  <a:lnTo>
                    <a:pt x="134" y="0"/>
                  </a:lnTo>
                  <a:lnTo>
                    <a:pt x="188" y="0"/>
                  </a:lnTo>
                  <a:lnTo>
                    <a:pt x="188" y="172"/>
                  </a:lnTo>
                  <a:lnTo>
                    <a:pt x="154" y="172"/>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1" name="Freeform 10">
              <a:extLst>
                <a:ext uri="{FF2B5EF4-FFF2-40B4-BE49-F238E27FC236}">
                  <a16:creationId xmlns:a16="http://schemas.microsoft.com/office/drawing/2014/main" id="{5D5BE694-A77A-44D6-A519-23A7850ACA91}"/>
                </a:ext>
              </a:extLst>
            </p:cNvPr>
            <p:cNvSpPr>
              <a:spLocks noEditPoints="1"/>
            </p:cNvSpPr>
            <p:nvPr userDrawn="1"/>
          </p:nvSpPr>
          <p:spPr bwMode="auto">
            <a:xfrm>
              <a:off x="9947275" y="2049463"/>
              <a:ext cx="273050" cy="273050"/>
            </a:xfrm>
            <a:custGeom>
              <a:avLst/>
              <a:gdLst>
                <a:gd name="T0" fmla="*/ 172 w 172"/>
                <a:gd name="T1" fmla="*/ 172 h 172"/>
                <a:gd name="T2" fmla="*/ 134 w 172"/>
                <a:gd name="T3" fmla="*/ 172 h 172"/>
                <a:gd name="T4" fmla="*/ 118 w 172"/>
                <a:gd name="T5" fmla="*/ 130 h 172"/>
                <a:gd name="T6" fmla="*/ 44 w 172"/>
                <a:gd name="T7" fmla="*/ 130 h 172"/>
                <a:gd name="T8" fmla="*/ 30 w 172"/>
                <a:gd name="T9" fmla="*/ 172 h 172"/>
                <a:gd name="T10" fmla="*/ 0 w 172"/>
                <a:gd name="T11" fmla="*/ 172 h 172"/>
                <a:gd name="T12" fmla="*/ 64 w 172"/>
                <a:gd name="T13" fmla="*/ 0 h 172"/>
                <a:gd name="T14" fmla="*/ 106 w 172"/>
                <a:gd name="T15" fmla="*/ 0 h 172"/>
                <a:gd name="T16" fmla="*/ 172 w 172"/>
                <a:gd name="T17" fmla="*/ 172 h 172"/>
                <a:gd name="T18" fmla="*/ 110 w 172"/>
                <a:gd name="T19" fmla="*/ 106 h 172"/>
                <a:gd name="T20" fmla="*/ 82 w 172"/>
                <a:gd name="T21" fmla="*/ 30 h 172"/>
                <a:gd name="T22" fmla="*/ 54 w 172"/>
                <a:gd name="T23" fmla="*/ 106 h 172"/>
                <a:gd name="T24" fmla="*/ 110 w 172"/>
                <a:gd name="T25" fmla="*/ 10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 h="172">
                  <a:moveTo>
                    <a:pt x="172" y="172"/>
                  </a:moveTo>
                  <a:lnTo>
                    <a:pt x="134" y="172"/>
                  </a:lnTo>
                  <a:lnTo>
                    <a:pt x="118" y="130"/>
                  </a:lnTo>
                  <a:lnTo>
                    <a:pt x="44" y="130"/>
                  </a:lnTo>
                  <a:lnTo>
                    <a:pt x="30" y="172"/>
                  </a:lnTo>
                  <a:lnTo>
                    <a:pt x="0" y="172"/>
                  </a:lnTo>
                  <a:lnTo>
                    <a:pt x="64" y="0"/>
                  </a:lnTo>
                  <a:lnTo>
                    <a:pt x="106" y="0"/>
                  </a:lnTo>
                  <a:lnTo>
                    <a:pt x="172" y="172"/>
                  </a:lnTo>
                  <a:close/>
                  <a:moveTo>
                    <a:pt x="110" y="106"/>
                  </a:moveTo>
                  <a:lnTo>
                    <a:pt x="82" y="30"/>
                  </a:lnTo>
                  <a:lnTo>
                    <a:pt x="54" y="106"/>
                  </a:lnTo>
                  <a:lnTo>
                    <a:pt x="110" y="106"/>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2" name="Freeform 11">
              <a:extLst>
                <a:ext uri="{FF2B5EF4-FFF2-40B4-BE49-F238E27FC236}">
                  <a16:creationId xmlns:a16="http://schemas.microsoft.com/office/drawing/2014/main" id="{A00B3149-5167-43DB-A12E-B367A40F3F4D}"/>
                </a:ext>
              </a:extLst>
            </p:cNvPr>
            <p:cNvSpPr>
              <a:spLocks/>
            </p:cNvSpPr>
            <p:nvPr userDrawn="1"/>
          </p:nvSpPr>
          <p:spPr bwMode="auto">
            <a:xfrm>
              <a:off x="8154988" y="2046288"/>
              <a:ext cx="269875" cy="276225"/>
            </a:xfrm>
            <a:custGeom>
              <a:avLst/>
              <a:gdLst>
                <a:gd name="T0" fmla="*/ 132 w 170"/>
                <a:gd name="T1" fmla="*/ 56 h 174"/>
                <a:gd name="T2" fmla="*/ 170 w 170"/>
                <a:gd name="T3" fmla="*/ 10 h 174"/>
                <a:gd name="T4" fmla="*/ 170 w 170"/>
                <a:gd name="T5" fmla="*/ 10 h 174"/>
                <a:gd name="T6" fmla="*/ 156 w 170"/>
                <a:gd name="T7" fmla="*/ 2 h 174"/>
                <a:gd name="T8" fmla="*/ 142 w 170"/>
                <a:gd name="T9" fmla="*/ 0 h 174"/>
                <a:gd name="T10" fmla="*/ 142 w 170"/>
                <a:gd name="T11" fmla="*/ 0 h 174"/>
                <a:gd name="T12" fmla="*/ 128 w 170"/>
                <a:gd name="T13" fmla="*/ 2 h 174"/>
                <a:gd name="T14" fmla="*/ 116 w 170"/>
                <a:gd name="T15" fmla="*/ 6 h 174"/>
                <a:gd name="T16" fmla="*/ 116 w 170"/>
                <a:gd name="T17" fmla="*/ 6 h 174"/>
                <a:gd name="T18" fmla="*/ 102 w 170"/>
                <a:gd name="T19" fmla="*/ 16 h 174"/>
                <a:gd name="T20" fmla="*/ 88 w 170"/>
                <a:gd name="T21" fmla="*/ 32 h 174"/>
                <a:gd name="T22" fmla="*/ 98 w 170"/>
                <a:gd name="T23" fmla="*/ 4 h 174"/>
                <a:gd name="T24" fmla="*/ 62 w 170"/>
                <a:gd name="T25" fmla="*/ 4 h 174"/>
                <a:gd name="T26" fmla="*/ 0 w 170"/>
                <a:gd name="T27" fmla="*/ 174 h 174"/>
                <a:gd name="T28" fmla="*/ 42 w 170"/>
                <a:gd name="T29" fmla="*/ 174 h 174"/>
                <a:gd name="T30" fmla="*/ 62 w 170"/>
                <a:gd name="T31" fmla="*/ 118 h 174"/>
                <a:gd name="T32" fmla="*/ 62 w 170"/>
                <a:gd name="T33" fmla="*/ 118 h 174"/>
                <a:gd name="T34" fmla="*/ 70 w 170"/>
                <a:gd name="T35" fmla="*/ 98 h 174"/>
                <a:gd name="T36" fmla="*/ 76 w 170"/>
                <a:gd name="T37" fmla="*/ 82 h 174"/>
                <a:gd name="T38" fmla="*/ 84 w 170"/>
                <a:gd name="T39" fmla="*/ 70 h 174"/>
                <a:gd name="T40" fmla="*/ 92 w 170"/>
                <a:gd name="T41" fmla="*/ 62 h 174"/>
                <a:gd name="T42" fmla="*/ 92 w 170"/>
                <a:gd name="T43" fmla="*/ 62 h 174"/>
                <a:gd name="T44" fmla="*/ 98 w 170"/>
                <a:gd name="T45" fmla="*/ 56 h 174"/>
                <a:gd name="T46" fmla="*/ 104 w 170"/>
                <a:gd name="T47" fmla="*/ 54 h 174"/>
                <a:gd name="T48" fmla="*/ 110 w 170"/>
                <a:gd name="T49" fmla="*/ 52 h 174"/>
                <a:gd name="T50" fmla="*/ 116 w 170"/>
                <a:gd name="T51" fmla="*/ 50 h 174"/>
                <a:gd name="T52" fmla="*/ 116 w 170"/>
                <a:gd name="T53" fmla="*/ 50 h 174"/>
                <a:gd name="T54" fmla="*/ 124 w 170"/>
                <a:gd name="T55" fmla="*/ 52 h 174"/>
                <a:gd name="T56" fmla="*/ 132 w 170"/>
                <a:gd name="T57" fmla="*/ 56 h 174"/>
                <a:gd name="T58" fmla="*/ 132 w 170"/>
                <a:gd name="T59" fmla="*/ 5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0" h="174">
                  <a:moveTo>
                    <a:pt x="132" y="56"/>
                  </a:moveTo>
                  <a:lnTo>
                    <a:pt x="170" y="10"/>
                  </a:lnTo>
                  <a:lnTo>
                    <a:pt x="170" y="10"/>
                  </a:lnTo>
                  <a:lnTo>
                    <a:pt x="156" y="2"/>
                  </a:lnTo>
                  <a:lnTo>
                    <a:pt x="142" y="0"/>
                  </a:lnTo>
                  <a:lnTo>
                    <a:pt x="142" y="0"/>
                  </a:lnTo>
                  <a:lnTo>
                    <a:pt x="128" y="2"/>
                  </a:lnTo>
                  <a:lnTo>
                    <a:pt x="116" y="6"/>
                  </a:lnTo>
                  <a:lnTo>
                    <a:pt x="116" y="6"/>
                  </a:lnTo>
                  <a:lnTo>
                    <a:pt x="102" y="16"/>
                  </a:lnTo>
                  <a:lnTo>
                    <a:pt x="88" y="32"/>
                  </a:lnTo>
                  <a:lnTo>
                    <a:pt x="98" y="4"/>
                  </a:lnTo>
                  <a:lnTo>
                    <a:pt x="62" y="4"/>
                  </a:lnTo>
                  <a:lnTo>
                    <a:pt x="0" y="174"/>
                  </a:lnTo>
                  <a:lnTo>
                    <a:pt x="42" y="174"/>
                  </a:lnTo>
                  <a:lnTo>
                    <a:pt x="62" y="118"/>
                  </a:lnTo>
                  <a:lnTo>
                    <a:pt x="62" y="118"/>
                  </a:lnTo>
                  <a:lnTo>
                    <a:pt x="70" y="98"/>
                  </a:lnTo>
                  <a:lnTo>
                    <a:pt x="76" y="82"/>
                  </a:lnTo>
                  <a:lnTo>
                    <a:pt x="84" y="70"/>
                  </a:lnTo>
                  <a:lnTo>
                    <a:pt x="92" y="62"/>
                  </a:lnTo>
                  <a:lnTo>
                    <a:pt x="92" y="62"/>
                  </a:lnTo>
                  <a:lnTo>
                    <a:pt x="98" y="56"/>
                  </a:lnTo>
                  <a:lnTo>
                    <a:pt x="104" y="54"/>
                  </a:lnTo>
                  <a:lnTo>
                    <a:pt x="110" y="52"/>
                  </a:lnTo>
                  <a:lnTo>
                    <a:pt x="116" y="50"/>
                  </a:lnTo>
                  <a:lnTo>
                    <a:pt x="116" y="50"/>
                  </a:lnTo>
                  <a:lnTo>
                    <a:pt x="124" y="52"/>
                  </a:lnTo>
                  <a:lnTo>
                    <a:pt x="132" y="56"/>
                  </a:lnTo>
                  <a:lnTo>
                    <a:pt x="132" y="56"/>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3" name="Freeform 12">
              <a:extLst>
                <a:ext uri="{FF2B5EF4-FFF2-40B4-BE49-F238E27FC236}">
                  <a16:creationId xmlns:a16="http://schemas.microsoft.com/office/drawing/2014/main" id="{0A54A5FB-65E0-434A-ABA3-3D20B9B33BC1}"/>
                </a:ext>
              </a:extLst>
            </p:cNvPr>
            <p:cNvSpPr>
              <a:spLocks noEditPoints="1"/>
            </p:cNvSpPr>
            <p:nvPr userDrawn="1"/>
          </p:nvSpPr>
          <p:spPr bwMode="auto">
            <a:xfrm>
              <a:off x="8326438" y="2046288"/>
              <a:ext cx="263525" cy="282575"/>
            </a:xfrm>
            <a:custGeom>
              <a:avLst/>
              <a:gdLst>
                <a:gd name="T0" fmla="*/ 166 w 166"/>
                <a:gd name="T1" fmla="*/ 2 h 178"/>
                <a:gd name="T2" fmla="*/ 142 w 166"/>
                <a:gd name="T3" fmla="*/ 0 h 178"/>
                <a:gd name="T4" fmla="*/ 124 w 166"/>
                <a:gd name="T5" fmla="*/ 0 h 178"/>
                <a:gd name="T6" fmla="*/ 108 w 166"/>
                <a:gd name="T7" fmla="*/ 2 h 178"/>
                <a:gd name="T8" fmla="*/ 80 w 166"/>
                <a:gd name="T9" fmla="*/ 10 h 178"/>
                <a:gd name="T10" fmla="*/ 68 w 166"/>
                <a:gd name="T11" fmla="*/ 18 h 178"/>
                <a:gd name="T12" fmla="*/ 56 w 166"/>
                <a:gd name="T13" fmla="*/ 26 h 178"/>
                <a:gd name="T14" fmla="*/ 36 w 166"/>
                <a:gd name="T15" fmla="*/ 52 h 178"/>
                <a:gd name="T16" fmla="*/ 96 w 166"/>
                <a:gd name="T17" fmla="*/ 58 h 178"/>
                <a:gd name="T18" fmla="*/ 112 w 166"/>
                <a:gd name="T19" fmla="*/ 44 h 178"/>
                <a:gd name="T20" fmla="*/ 120 w 166"/>
                <a:gd name="T21" fmla="*/ 40 h 178"/>
                <a:gd name="T22" fmla="*/ 132 w 166"/>
                <a:gd name="T23" fmla="*/ 38 h 178"/>
                <a:gd name="T24" fmla="*/ 144 w 166"/>
                <a:gd name="T25" fmla="*/ 44 h 178"/>
                <a:gd name="T26" fmla="*/ 146 w 166"/>
                <a:gd name="T27" fmla="*/ 52 h 178"/>
                <a:gd name="T28" fmla="*/ 144 w 166"/>
                <a:gd name="T29" fmla="*/ 62 h 178"/>
                <a:gd name="T30" fmla="*/ 126 w 166"/>
                <a:gd name="T31" fmla="*/ 68 h 178"/>
                <a:gd name="T32" fmla="*/ 76 w 166"/>
                <a:gd name="T33" fmla="*/ 78 h 178"/>
                <a:gd name="T34" fmla="*/ 46 w 166"/>
                <a:gd name="T35" fmla="*/ 86 h 178"/>
                <a:gd name="T36" fmla="*/ 26 w 166"/>
                <a:gd name="T37" fmla="*/ 96 h 178"/>
                <a:gd name="T38" fmla="*/ 18 w 166"/>
                <a:gd name="T39" fmla="*/ 104 h 178"/>
                <a:gd name="T40" fmla="*/ 8 w 166"/>
                <a:gd name="T41" fmla="*/ 120 h 178"/>
                <a:gd name="T42" fmla="*/ 4 w 166"/>
                <a:gd name="T43" fmla="*/ 128 h 178"/>
                <a:gd name="T44" fmla="*/ 0 w 166"/>
                <a:gd name="T45" fmla="*/ 148 h 178"/>
                <a:gd name="T46" fmla="*/ 6 w 166"/>
                <a:gd name="T47" fmla="*/ 164 h 178"/>
                <a:gd name="T48" fmla="*/ 14 w 166"/>
                <a:gd name="T49" fmla="*/ 170 h 178"/>
                <a:gd name="T50" fmla="*/ 34 w 166"/>
                <a:gd name="T51" fmla="*/ 176 h 178"/>
                <a:gd name="T52" fmla="*/ 48 w 166"/>
                <a:gd name="T53" fmla="*/ 178 h 178"/>
                <a:gd name="T54" fmla="*/ 80 w 166"/>
                <a:gd name="T55" fmla="*/ 174 h 178"/>
                <a:gd name="T56" fmla="*/ 90 w 166"/>
                <a:gd name="T57" fmla="*/ 170 h 178"/>
                <a:gd name="T58" fmla="*/ 114 w 166"/>
                <a:gd name="T59" fmla="*/ 158 h 178"/>
                <a:gd name="T60" fmla="*/ 132 w 166"/>
                <a:gd name="T61" fmla="*/ 174 h 178"/>
                <a:gd name="T62" fmla="*/ 166 w 166"/>
                <a:gd name="T63" fmla="*/ 2 h 178"/>
                <a:gd name="T64" fmla="*/ 126 w 166"/>
                <a:gd name="T65" fmla="*/ 106 h 178"/>
                <a:gd name="T66" fmla="*/ 114 w 166"/>
                <a:gd name="T67" fmla="*/ 126 h 178"/>
                <a:gd name="T68" fmla="*/ 106 w 166"/>
                <a:gd name="T69" fmla="*/ 134 h 178"/>
                <a:gd name="T70" fmla="*/ 94 w 166"/>
                <a:gd name="T71" fmla="*/ 140 h 178"/>
                <a:gd name="T72" fmla="*/ 70 w 166"/>
                <a:gd name="T73" fmla="*/ 146 h 178"/>
                <a:gd name="T74" fmla="*/ 60 w 166"/>
                <a:gd name="T75" fmla="*/ 146 h 178"/>
                <a:gd name="T76" fmla="*/ 54 w 166"/>
                <a:gd name="T77" fmla="*/ 142 h 178"/>
                <a:gd name="T78" fmla="*/ 54 w 166"/>
                <a:gd name="T79" fmla="*/ 128 h 178"/>
                <a:gd name="T80" fmla="*/ 58 w 166"/>
                <a:gd name="T81" fmla="*/ 120 h 178"/>
                <a:gd name="T82" fmla="*/ 64 w 166"/>
                <a:gd name="T83" fmla="*/ 114 h 178"/>
                <a:gd name="T84" fmla="*/ 96 w 166"/>
                <a:gd name="T85" fmla="*/ 104 h 178"/>
                <a:gd name="T86" fmla="*/ 130 w 166"/>
                <a:gd name="T87" fmla="*/ 94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6" h="178">
                  <a:moveTo>
                    <a:pt x="166" y="2"/>
                  </a:moveTo>
                  <a:lnTo>
                    <a:pt x="166" y="2"/>
                  </a:lnTo>
                  <a:lnTo>
                    <a:pt x="152" y="0"/>
                  </a:lnTo>
                  <a:lnTo>
                    <a:pt x="142" y="0"/>
                  </a:lnTo>
                  <a:lnTo>
                    <a:pt x="142" y="0"/>
                  </a:lnTo>
                  <a:lnTo>
                    <a:pt x="124" y="0"/>
                  </a:lnTo>
                  <a:lnTo>
                    <a:pt x="108" y="2"/>
                  </a:lnTo>
                  <a:lnTo>
                    <a:pt x="108" y="2"/>
                  </a:lnTo>
                  <a:lnTo>
                    <a:pt x="94" y="6"/>
                  </a:lnTo>
                  <a:lnTo>
                    <a:pt x="80" y="10"/>
                  </a:lnTo>
                  <a:lnTo>
                    <a:pt x="80" y="10"/>
                  </a:lnTo>
                  <a:lnTo>
                    <a:pt x="68" y="18"/>
                  </a:lnTo>
                  <a:lnTo>
                    <a:pt x="56" y="26"/>
                  </a:lnTo>
                  <a:lnTo>
                    <a:pt x="56" y="26"/>
                  </a:lnTo>
                  <a:lnTo>
                    <a:pt x="46" y="38"/>
                  </a:lnTo>
                  <a:lnTo>
                    <a:pt x="36" y="52"/>
                  </a:lnTo>
                  <a:lnTo>
                    <a:pt x="96" y="58"/>
                  </a:lnTo>
                  <a:lnTo>
                    <a:pt x="96" y="58"/>
                  </a:lnTo>
                  <a:lnTo>
                    <a:pt x="104" y="50"/>
                  </a:lnTo>
                  <a:lnTo>
                    <a:pt x="112" y="44"/>
                  </a:lnTo>
                  <a:lnTo>
                    <a:pt x="112" y="44"/>
                  </a:lnTo>
                  <a:lnTo>
                    <a:pt x="120" y="40"/>
                  </a:lnTo>
                  <a:lnTo>
                    <a:pt x="132" y="38"/>
                  </a:lnTo>
                  <a:lnTo>
                    <a:pt x="132" y="38"/>
                  </a:lnTo>
                  <a:lnTo>
                    <a:pt x="140" y="40"/>
                  </a:lnTo>
                  <a:lnTo>
                    <a:pt x="144" y="44"/>
                  </a:lnTo>
                  <a:lnTo>
                    <a:pt x="144" y="44"/>
                  </a:lnTo>
                  <a:lnTo>
                    <a:pt x="146" y="52"/>
                  </a:lnTo>
                  <a:lnTo>
                    <a:pt x="144" y="62"/>
                  </a:lnTo>
                  <a:lnTo>
                    <a:pt x="144" y="62"/>
                  </a:lnTo>
                  <a:lnTo>
                    <a:pt x="126" y="68"/>
                  </a:lnTo>
                  <a:lnTo>
                    <a:pt x="126" y="68"/>
                  </a:lnTo>
                  <a:lnTo>
                    <a:pt x="76" y="78"/>
                  </a:lnTo>
                  <a:lnTo>
                    <a:pt x="76" y="78"/>
                  </a:lnTo>
                  <a:lnTo>
                    <a:pt x="60" y="82"/>
                  </a:lnTo>
                  <a:lnTo>
                    <a:pt x="46" y="86"/>
                  </a:lnTo>
                  <a:lnTo>
                    <a:pt x="36" y="92"/>
                  </a:lnTo>
                  <a:lnTo>
                    <a:pt x="26" y="96"/>
                  </a:lnTo>
                  <a:lnTo>
                    <a:pt x="26" y="96"/>
                  </a:lnTo>
                  <a:lnTo>
                    <a:pt x="18" y="104"/>
                  </a:lnTo>
                  <a:lnTo>
                    <a:pt x="12" y="112"/>
                  </a:lnTo>
                  <a:lnTo>
                    <a:pt x="8" y="120"/>
                  </a:lnTo>
                  <a:lnTo>
                    <a:pt x="4" y="128"/>
                  </a:lnTo>
                  <a:lnTo>
                    <a:pt x="4" y="128"/>
                  </a:lnTo>
                  <a:lnTo>
                    <a:pt x="0" y="138"/>
                  </a:lnTo>
                  <a:lnTo>
                    <a:pt x="0" y="148"/>
                  </a:lnTo>
                  <a:lnTo>
                    <a:pt x="2" y="156"/>
                  </a:lnTo>
                  <a:lnTo>
                    <a:pt x="6" y="164"/>
                  </a:lnTo>
                  <a:lnTo>
                    <a:pt x="6" y="164"/>
                  </a:lnTo>
                  <a:lnTo>
                    <a:pt x="14" y="170"/>
                  </a:lnTo>
                  <a:lnTo>
                    <a:pt x="22" y="174"/>
                  </a:lnTo>
                  <a:lnTo>
                    <a:pt x="34" y="176"/>
                  </a:lnTo>
                  <a:lnTo>
                    <a:pt x="48" y="178"/>
                  </a:lnTo>
                  <a:lnTo>
                    <a:pt x="48" y="178"/>
                  </a:lnTo>
                  <a:lnTo>
                    <a:pt x="70" y="176"/>
                  </a:lnTo>
                  <a:lnTo>
                    <a:pt x="80" y="174"/>
                  </a:lnTo>
                  <a:lnTo>
                    <a:pt x="90" y="170"/>
                  </a:lnTo>
                  <a:lnTo>
                    <a:pt x="90" y="170"/>
                  </a:lnTo>
                  <a:lnTo>
                    <a:pt x="104" y="164"/>
                  </a:lnTo>
                  <a:lnTo>
                    <a:pt x="114" y="158"/>
                  </a:lnTo>
                  <a:lnTo>
                    <a:pt x="132" y="144"/>
                  </a:lnTo>
                  <a:lnTo>
                    <a:pt x="132" y="174"/>
                  </a:lnTo>
                  <a:lnTo>
                    <a:pt x="166" y="174"/>
                  </a:lnTo>
                  <a:lnTo>
                    <a:pt x="166" y="2"/>
                  </a:lnTo>
                  <a:close/>
                  <a:moveTo>
                    <a:pt x="126" y="106"/>
                  </a:moveTo>
                  <a:lnTo>
                    <a:pt x="126" y="106"/>
                  </a:lnTo>
                  <a:lnTo>
                    <a:pt x="122" y="118"/>
                  </a:lnTo>
                  <a:lnTo>
                    <a:pt x="114" y="126"/>
                  </a:lnTo>
                  <a:lnTo>
                    <a:pt x="114" y="126"/>
                  </a:lnTo>
                  <a:lnTo>
                    <a:pt x="106" y="134"/>
                  </a:lnTo>
                  <a:lnTo>
                    <a:pt x="94" y="140"/>
                  </a:lnTo>
                  <a:lnTo>
                    <a:pt x="94" y="140"/>
                  </a:lnTo>
                  <a:lnTo>
                    <a:pt x="82" y="146"/>
                  </a:lnTo>
                  <a:lnTo>
                    <a:pt x="70" y="146"/>
                  </a:lnTo>
                  <a:lnTo>
                    <a:pt x="70" y="146"/>
                  </a:lnTo>
                  <a:lnTo>
                    <a:pt x="60" y="146"/>
                  </a:lnTo>
                  <a:lnTo>
                    <a:pt x="54" y="142"/>
                  </a:lnTo>
                  <a:lnTo>
                    <a:pt x="54" y="142"/>
                  </a:lnTo>
                  <a:lnTo>
                    <a:pt x="52" y="136"/>
                  </a:lnTo>
                  <a:lnTo>
                    <a:pt x="54" y="128"/>
                  </a:lnTo>
                  <a:lnTo>
                    <a:pt x="54" y="128"/>
                  </a:lnTo>
                  <a:lnTo>
                    <a:pt x="58" y="120"/>
                  </a:lnTo>
                  <a:lnTo>
                    <a:pt x="64" y="114"/>
                  </a:lnTo>
                  <a:lnTo>
                    <a:pt x="64" y="114"/>
                  </a:lnTo>
                  <a:lnTo>
                    <a:pt x="76" y="108"/>
                  </a:lnTo>
                  <a:lnTo>
                    <a:pt x="96" y="104"/>
                  </a:lnTo>
                  <a:lnTo>
                    <a:pt x="96" y="104"/>
                  </a:lnTo>
                  <a:lnTo>
                    <a:pt x="130" y="94"/>
                  </a:lnTo>
                  <a:lnTo>
                    <a:pt x="126" y="106"/>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4" name="Freeform 13">
              <a:extLst>
                <a:ext uri="{FF2B5EF4-FFF2-40B4-BE49-F238E27FC236}">
                  <a16:creationId xmlns:a16="http://schemas.microsoft.com/office/drawing/2014/main" id="{65B6EC3E-593A-4DEA-8543-87146ED960E2}"/>
                </a:ext>
              </a:extLst>
            </p:cNvPr>
            <p:cNvSpPr>
              <a:spLocks noEditPoints="1"/>
            </p:cNvSpPr>
            <p:nvPr userDrawn="1"/>
          </p:nvSpPr>
          <p:spPr bwMode="auto">
            <a:xfrm>
              <a:off x="7872413" y="2043113"/>
              <a:ext cx="330200" cy="282575"/>
            </a:xfrm>
            <a:custGeom>
              <a:avLst/>
              <a:gdLst>
                <a:gd name="T0" fmla="*/ 202 w 208"/>
                <a:gd name="T1" fmla="*/ 30 h 178"/>
                <a:gd name="T2" fmla="*/ 192 w 208"/>
                <a:gd name="T3" fmla="*/ 18 h 178"/>
                <a:gd name="T4" fmla="*/ 178 w 208"/>
                <a:gd name="T5" fmla="*/ 8 h 178"/>
                <a:gd name="T6" fmla="*/ 158 w 208"/>
                <a:gd name="T7" fmla="*/ 2 h 178"/>
                <a:gd name="T8" fmla="*/ 136 w 208"/>
                <a:gd name="T9" fmla="*/ 0 h 178"/>
                <a:gd name="T10" fmla="*/ 92 w 208"/>
                <a:gd name="T11" fmla="*/ 8 h 178"/>
                <a:gd name="T12" fmla="*/ 54 w 208"/>
                <a:gd name="T13" fmla="*/ 26 h 178"/>
                <a:gd name="T14" fmla="*/ 38 w 208"/>
                <a:gd name="T15" fmla="*/ 40 h 178"/>
                <a:gd name="T16" fmla="*/ 14 w 208"/>
                <a:gd name="T17" fmla="*/ 72 h 178"/>
                <a:gd name="T18" fmla="*/ 6 w 208"/>
                <a:gd name="T19" fmla="*/ 90 h 178"/>
                <a:gd name="T20" fmla="*/ 0 w 208"/>
                <a:gd name="T21" fmla="*/ 128 h 178"/>
                <a:gd name="T22" fmla="*/ 4 w 208"/>
                <a:gd name="T23" fmla="*/ 144 h 178"/>
                <a:gd name="T24" fmla="*/ 12 w 208"/>
                <a:gd name="T25" fmla="*/ 158 h 178"/>
                <a:gd name="T26" fmla="*/ 22 w 208"/>
                <a:gd name="T27" fmla="*/ 166 h 178"/>
                <a:gd name="T28" fmla="*/ 52 w 208"/>
                <a:gd name="T29" fmla="*/ 178 h 178"/>
                <a:gd name="T30" fmla="*/ 70 w 208"/>
                <a:gd name="T31" fmla="*/ 178 h 178"/>
                <a:gd name="T32" fmla="*/ 114 w 208"/>
                <a:gd name="T33" fmla="*/ 172 h 178"/>
                <a:gd name="T34" fmla="*/ 152 w 208"/>
                <a:gd name="T35" fmla="*/ 154 h 178"/>
                <a:gd name="T36" fmla="*/ 168 w 208"/>
                <a:gd name="T37" fmla="*/ 140 h 178"/>
                <a:gd name="T38" fmla="*/ 192 w 208"/>
                <a:gd name="T39" fmla="*/ 108 h 178"/>
                <a:gd name="T40" fmla="*/ 202 w 208"/>
                <a:gd name="T41" fmla="*/ 90 h 178"/>
                <a:gd name="T42" fmla="*/ 208 w 208"/>
                <a:gd name="T43" fmla="*/ 58 h 178"/>
                <a:gd name="T44" fmla="*/ 202 w 208"/>
                <a:gd name="T45" fmla="*/ 30 h 178"/>
                <a:gd name="T46" fmla="*/ 154 w 208"/>
                <a:gd name="T47" fmla="*/ 90 h 178"/>
                <a:gd name="T48" fmla="*/ 146 w 208"/>
                <a:gd name="T49" fmla="*/ 102 h 178"/>
                <a:gd name="T50" fmla="*/ 130 w 208"/>
                <a:gd name="T51" fmla="*/ 124 h 178"/>
                <a:gd name="T52" fmla="*/ 122 w 208"/>
                <a:gd name="T53" fmla="*/ 130 h 178"/>
                <a:gd name="T54" fmla="*/ 102 w 208"/>
                <a:gd name="T55" fmla="*/ 140 h 178"/>
                <a:gd name="T56" fmla="*/ 80 w 208"/>
                <a:gd name="T57" fmla="*/ 144 h 178"/>
                <a:gd name="T58" fmla="*/ 72 w 208"/>
                <a:gd name="T59" fmla="*/ 142 h 178"/>
                <a:gd name="T60" fmla="*/ 56 w 208"/>
                <a:gd name="T61" fmla="*/ 136 h 178"/>
                <a:gd name="T62" fmla="*/ 52 w 208"/>
                <a:gd name="T63" fmla="*/ 130 h 178"/>
                <a:gd name="T64" fmla="*/ 50 w 208"/>
                <a:gd name="T65" fmla="*/ 114 h 178"/>
                <a:gd name="T66" fmla="*/ 56 w 208"/>
                <a:gd name="T67" fmla="*/ 90 h 178"/>
                <a:gd name="T68" fmla="*/ 62 w 208"/>
                <a:gd name="T69" fmla="*/ 78 h 178"/>
                <a:gd name="T70" fmla="*/ 78 w 208"/>
                <a:gd name="T71" fmla="*/ 58 h 178"/>
                <a:gd name="T72" fmla="*/ 88 w 208"/>
                <a:gd name="T73" fmla="*/ 50 h 178"/>
                <a:gd name="T74" fmla="*/ 108 w 208"/>
                <a:gd name="T75" fmla="*/ 40 h 178"/>
                <a:gd name="T76" fmla="*/ 130 w 208"/>
                <a:gd name="T77" fmla="*/ 36 h 178"/>
                <a:gd name="T78" fmla="*/ 138 w 208"/>
                <a:gd name="T79" fmla="*/ 38 h 178"/>
                <a:gd name="T80" fmla="*/ 152 w 208"/>
                <a:gd name="T81" fmla="*/ 44 h 178"/>
                <a:gd name="T82" fmla="*/ 158 w 208"/>
                <a:gd name="T83" fmla="*/ 50 h 178"/>
                <a:gd name="T84" fmla="*/ 160 w 208"/>
                <a:gd name="T85" fmla="*/ 66 h 178"/>
                <a:gd name="T86" fmla="*/ 154 w 208"/>
                <a:gd name="T87" fmla="*/ 9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8" h="178">
                  <a:moveTo>
                    <a:pt x="202" y="30"/>
                  </a:moveTo>
                  <a:lnTo>
                    <a:pt x="202" y="30"/>
                  </a:lnTo>
                  <a:lnTo>
                    <a:pt x="198" y="24"/>
                  </a:lnTo>
                  <a:lnTo>
                    <a:pt x="192" y="18"/>
                  </a:lnTo>
                  <a:lnTo>
                    <a:pt x="184" y="12"/>
                  </a:lnTo>
                  <a:lnTo>
                    <a:pt x="178" y="8"/>
                  </a:lnTo>
                  <a:lnTo>
                    <a:pt x="168" y="6"/>
                  </a:lnTo>
                  <a:lnTo>
                    <a:pt x="158" y="2"/>
                  </a:lnTo>
                  <a:lnTo>
                    <a:pt x="136" y="0"/>
                  </a:lnTo>
                  <a:lnTo>
                    <a:pt x="136" y="0"/>
                  </a:lnTo>
                  <a:lnTo>
                    <a:pt x="114" y="2"/>
                  </a:lnTo>
                  <a:lnTo>
                    <a:pt x="92" y="8"/>
                  </a:lnTo>
                  <a:lnTo>
                    <a:pt x="74" y="16"/>
                  </a:lnTo>
                  <a:lnTo>
                    <a:pt x="54" y="26"/>
                  </a:lnTo>
                  <a:lnTo>
                    <a:pt x="54" y="26"/>
                  </a:lnTo>
                  <a:lnTo>
                    <a:pt x="38" y="40"/>
                  </a:lnTo>
                  <a:lnTo>
                    <a:pt x="24" y="54"/>
                  </a:lnTo>
                  <a:lnTo>
                    <a:pt x="14" y="72"/>
                  </a:lnTo>
                  <a:lnTo>
                    <a:pt x="6" y="90"/>
                  </a:lnTo>
                  <a:lnTo>
                    <a:pt x="6" y="90"/>
                  </a:lnTo>
                  <a:lnTo>
                    <a:pt x="0" y="110"/>
                  </a:lnTo>
                  <a:lnTo>
                    <a:pt x="0" y="128"/>
                  </a:lnTo>
                  <a:lnTo>
                    <a:pt x="0" y="136"/>
                  </a:lnTo>
                  <a:lnTo>
                    <a:pt x="4" y="144"/>
                  </a:lnTo>
                  <a:lnTo>
                    <a:pt x="8" y="150"/>
                  </a:lnTo>
                  <a:lnTo>
                    <a:pt x="12" y="158"/>
                  </a:lnTo>
                  <a:lnTo>
                    <a:pt x="12" y="158"/>
                  </a:lnTo>
                  <a:lnTo>
                    <a:pt x="22" y="166"/>
                  </a:lnTo>
                  <a:lnTo>
                    <a:pt x="36" y="174"/>
                  </a:lnTo>
                  <a:lnTo>
                    <a:pt x="52" y="178"/>
                  </a:lnTo>
                  <a:lnTo>
                    <a:pt x="70" y="178"/>
                  </a:lnTo>
                  <a:lnTo>
                    <a:pt x="70" y="178"/>
                  </a:lnTo>
                  <a:lnTo>
                    <a:pt x="92" y="176"/>
                  </a:lnTo>
                  <a:lnTo>
                    <a:pt x="114" y="172"/>
                  </a:lnTo>
                  <a:lnTo>
                    <a:pt x="134" y="164"/>
                  </a:lnTo>
                  <a:lnTo>
                    <a:pt x="152" y="154"/>
                  </a:lnTo>
                  <a:lnTo>
                    <a:pt x="152" y="154"/>
                  </a:lnTo>
                  <a:lnTo>
                    <a:pt x="168" y="140"/>
                  </a:lnTo>
                  <a:lnTo>
                    <a:pt x="182" y="124"/>
                  </a:lnTo>
                  <a:lnTo>
                    <a:pt x="192" y="108"/>
                  </a:lnTo>
                  <a:lnTo>
                    <a:pt x="202" y="90"/>
                  </a:lnTo>
                  <a:lnTo>
                    <a:pt x="202" y="90"/>
                  </a:lnTo>
                  <a:lnTo>
                    <a:pt x="206" y="72"/>
                  </a:lnTo>
                  <a:lnTo>
                    <a:pt x="208" y="58"/>
                  </a:lnTo>
                  <a:lnTo>
                    <a:pt x="206" y="44"/>
                  </a:lnTo>
                  <a:lnTo>
                    <a:pt x="202" y="30"/>
                  </a:lnTo>
                  <a:lnTo>
                    <a:pt x="202" y="30"/>
                  </a:lnTo>
                  <a:close/>
                  <a:moveTo>
                    <a:pt x="154" y="90"/>
                  </a:moveTo>
                  <a:lnTo>
                    <a:pt x="154" y="90"/>
                  </a:lnTo>
                  <a:lnTo>
                    <a:pt x="146" y="102"/>
                  </a:lnTo>
                  <a:lnTo>
                    <a:pt x="138" y="114"/>
                  </a:lnTo>
                  <a:lnTo>
                    <a:pt x="130" y="124"/>
                  </a:lnTo>
                  <a:lnTo>
                    <a:pt x="122" y="130"/>
                  </a:lnTo>
                  <a:lnTo>
                    <a:pt x="122" y="130"/>
                  </a:lnTo>
                  <a:lnTo>
                    <a:pt x="112" y="136"/>
                  </a:lnTo>
                  <a:lnTo>
                    <a:pt x="102" y="140"/>
                  </a:lnTo>
                  <a:lnTo>
                    <a:pt x="92" y="142"/>
                  </a:lnTo>
                  <a:lnTo>
                    <a:pt x="80" y="144"/>
                  </a:lnTo>
                  <a:lnTo>
                    <a:pt x="80" y="144"/>
                  </a:lnTo>
                  <a:lnTo>
                    <a:pt x="72" y="142"/>
                  </a:lnTo>
                  <a:lnTo>
                    <a:pt x="64" y="140"/>
                  </a:lnTo>
                  <a:lnTo>
                    <a:pt x="56" y="136"/>
                  </a:lnTo>
                  <a:lnTo>
                    <a:pt x="52" y="130"/>
                  </a:lnTo>
                  <a:lnTo>
                    <a:pt x="52" y="130"/>
                  </a:lnTo>
                  <a:lnTo>
                    <a:pt x="50" y="124"/>
                  </a:lnTo>
                  <a:lnTo>
                    <a:pt x="50" y="114"/>
                  </a:lnTo>
                  <a:lnTo>
                    <a:pt x="52" y="102"/>
                  </a:lnTo>
                  <a:lnTo>
                    <a:pt x="56" y="90"/>
                  </a:lnTo>
                  <a:lnTo>
                    <a:pt x="56" y="90"/>
                  </a:lnTo>
                  <a:lnTo>
                    <a:pt x="62" y="78"/>
                  </a:lnTo>
                  <a:lnTo>
                    <a:pt x="70" y="66"/>
                  </a:lnTo>
                  <a:lnTo>
                    <a:pt x="78" y="58"/>
                  </a:lnTo>
                  <a:lnTo>
                    <a:pt x="88" y="50"/>
                  </a:lnTo>
                  <a:lnTo>
                    <a:pt x="88" y="50"/>
                  </a:lnTo>
                  <a:lnTo>
                    <a:pt x="98" y="44"/>
                  </a:lnTo>
                  <a:lnTo>
                    <a:pt x="108" y="40"/>
                  </a:lnTo>
                  <a:lnTo>
                    <a:pt x="118" y="38"/>
                  </a:lnTo>
                  <a:lnTo>
                    <a:pt x="130" y="36"/>
                  </a:lnTo>
                  <a:lnTo>
                    <a:pt x="130" y="36"/>
                  </a:lnTo>
                  <a:lnTo>
                    <a:pt x="138" y="38"/>
                  </a:lnTo>
                  <a:lnTo>
                    <a:pt x="146" y="40"/>
                  </a:lnTo>
                  <a:lnTo>
                    <a:pt x="152" y="44"/>
                  </a:lnTo>
                  <a:lnTo>
                    <a:pt x="158" y="50"/>
                  </a:lnTo>
                  <a:lnTo>
                    <a:pt x="158" y="50"/>
                  </a:lnTo>
                  <a:lnTo>
                    <a:pt x="160" y="56"/>
                  </a:lnTo>
                  <a:lnTo>
                    <a:pt x="160" y="66"/>
                  </a:lnTo>
                  <a:lnTo>
                    <a:pt x="158" y="76"/>
                  </a:lnTo>
                  <a:lnTo>
                    <a:pt x="154" y="90"/>
                  </a:lnTo>
                  <a:lnTo>
                    <a:pt x="154" y="90"/>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5" name="Freeform 14">
              <a:extLst>
                <a:ext uri="{FF2B5EF4-FFF2-40B4-BE49-F238E27FC236}">
                  <a16:creationId xmlns:a16="http://schemas.microsoft.com/office/drawing/2014/main" id="{EF158461-D090-4747-B982-FA0CFB571E0E}"/>
                </a:ext>
              </a:extLst>
            </p:cNvPr>
            <p:cNvSpPr>
              <a:spLocks noEditPoints="1"/>
            </p:cNvSpPr>
            <p:nvPr userDrawn="1"/>
          </p:nvSpPr>
          <p:spPr bwMode="auto">
            <a:xfrm>
              <a:off x="6865938" y="2509838"/>
              <a:ext cx="320675" cy="419100"/>
            </a:xfrm>
            <a:custGeom>
              <a:avLst/>
              <a:gdLst>
                <a:gd name="T0" fmla="*/ 160 w 202"/>
                <a:gd name="T1" fmla="*/ 10 h 264"/>
                <a:gd name="T2" fmla="*/ 178 w 202"/>
                <a:gd name="T3" fmla="*/ 22 h 264"/>
                <a:gd name="T4" fmla="*/ 190 w 202"/>
                <a:gd name="T5" fmla="*/ 40 h 264"/>
                <a:gd name="T6" fmla="*/ 196 w 202"/>
                <a:gd name="T7" fmla="*/ 50 h 264"/>
                <a:gd name="T8" fmla="*/ 200 w 202"/>
                <a:gd name="T9" fmla="*/ 72 h 264"/>
                <a:gd name="T10" fmla="*/ 202 w 202"/>
                <a:gd name="T11" fmla="*/ 84 h 264"/>
                <a:gd name="T12" fmla="*/ 198 w 202"/>
                <a:gd name="T13" fmla="*/ 108 h 264"/>
                <a:gd name="T14" fmla="*/ 190 w 202"/>
                <a:gd name="T15" fmla="*/ 128 h 264"/>
                <a:gd name="T16" fmla="*/ 184 w 202"/>
                <a:gd name="T17" fmla="*/ 136 h 264"/>
                <a:gd name="T18" fmla="*/ 168 w 202"/>
                <a:gd name="T19" fmla="*/ 150 h 264"/>
                <a:gd name="T20" fmla="*/ 158 w 202"/>
                <a:gd name="T21" fmla="*/ 156 h 264"/>
                <a:gd name="T22" fmla="*/ 136 w 202"/>
                <a:gd name="T23" fmla="*/ 164 h 264"/>
                <a:gd name="T24" fmla="*/ 112 w 202"/>
                <a:gd name="T25" fmla="*/ 166 h 264"/>
                <a:gd name="T26" fmla="*/ 66 w 202"/>
                <a:gd name="T27" fmla="*/ 166 h 264"/>
                <a:gd name="T28" fmla="*/ 64 w 202"/>
                <a:gd name="T29" fmla="*/ 170 h 264"/>
                <a:gd name="T30" fmla="*/ 64 w 202"/>
                <a:gd name="T31" fmla="*/ 258 h 264"/>
                <a:gd name="T32" fmla="*/ 62 w 202"/>
                <a:gd name="T33" fmla="*/ 262 h 264"/>
                <a:gd name="T34" fmla="*/ 8 w 202"/>
                <a:gd name="T35" fmla="*/ 264 h 264"/>
                <a:gd name="T36" fmla="*/ 2 w 202"/>
                <a:gd name="T37" fmla="*/ 262 h 264"/>
                <a:gd name="T38" fmla="*/ 0 w 202"/>
                <a:gd name="T39" fmla="*/ 258 h 264"/>
                <a:gd name="T40" fmla="*/ 0 w 202"/>
                <a:gd name="T41" fmla="*/ 6 h 264"/>
                <a:gd name="T42" fmla="*/ 2 w 202"/>
                <a:gd name="T43" fmla="*/ 2 h 264"/>
                <a:gd name="T44" fmla="*/ 114 w 202"/>
                <a:gd name="T45" fmla="*/ 0 h 264"/>
                <a:gd name="T46" fmla="*/ 128 w 202"/>
                <a:gd name="T47" fmla="*/ 0 h 264"/>
                <a:gd name="T48" fmla="*/ 150 w 202"/>
                <a:gd name="T49" fmla="*/ 6 h 264"/>
                <a:gd name="T50" fmla="*/ 160 w 202"/>
                <a:gd name="T51" fmla="*/ 10 h 264"/>
                <a:gd name="T52" fmla="*/ 130 w 202"/>
                <a:gd name="T53" fmla="*/ 108 h 264"/>
                <a:gd name="T54" fmla="*/ 136 w 202"/>
                <a:gd name="T55" fmla="*/ 98 h 264"/>
                <a:gd name="T56" fmla="*/ 140 w 202"/>
                <a:gd name="T57" fmla="*/ 86 h 264"/>
                <a:gd name="T58" fmla="*/ 138 w 202"/>
                <a:gd name="T59" fmla="*/ 78 h 264"/>
                <a:gd name="T60" fmla="*/ 134 w 202"/>
                <a:gd name="T61" fmla="*/ 66 h 264"/>
                <a:gd name="T62" fmla="*/ 130 w 202"/>
                <a:gd name="T63" fmla="*/ 62 h 264"/>
                <a:gd name="T64" fmla="*/ 118 w 202"/>
                <a:gd name="T65" fmla="*/ 56 h 264"/>
                <a:gd name="T66" fmla="*/ 104 w 202"/>
                <a:gd name="T67" fmla="*/ 54 h 264"/>
                <a:gd name="T68" fmla="*/ 66 w 202"/>
                <a:gd name="T69" fmla="*/ 54 h 264"/>
                <a:gd name="T70" fmla="*/ 64 w 202"/>
                <a:gd name="T71" fmla="*/ 56 h 264"/>
                <a:gd name="T72" fmla="*/ 64 w 202"/>
                <a:gd name="T73" fmla="*/ 114 h 264"/>
                <a:gd name="T74" fmla="*/ 66 w 202"/>
                <a:gd name="T75" fmla="*/ 116 h 264"/>
                <a:gd name="T76" fmla="*/ 104 w 202"/>
                <a:gd name="T77" fmla="*/ 116 h 264"/>
                <a:gd name="T78" fmla="*/ 124 w 202"/>
                <a:gd name="T79" fmla="*/ 112 h 264"/>
                <a:gd name="T80" fmla="*/ 130 w 202"/>
                <a:gd name="T81" fmla="*/ 10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 h="264">
                  <a:moveTo>
                    <a:pt x="160" y="10"/>
                  </a:moveTo>
                  <a:lnTo>
                    <a:pt x="160" y="10"/>
                  </a:lnTo>
                  <a:lnTo>
                    <a:pt x="170" y="16"/>
                  </a:lnTo>
                  <a:lnTo>
                    <a:pt x="178" y="22"/>
                  </a:lnTo>
                  <a:lnTo>
                    <a:pt x="184" y="30"/>
                  </a:lnTo>
                  <a:lnTo>
                    <a:pt x="190" y="40"/>
                  </a:lnTo>
                  <a:lnTo>
                    <a:pt x="190" y="40"/>
                  </a:lnTo>
                  <a:lnTo>
                    <a:pt x="196" y="50"/>
                  </a:lnTo>
                  <a:lnTo>
                    <a:pt x="198" y="60"/>
                  </a:lnTo>
                  <a:lnTo>
                    <a:pt x="200" y="72"/>
                  </a:lnTo>
                  <a:lnTo>
                    <a:pt x="202" y="84"/>
                  </a:lnTo>
                  <a:lnTo>
                    <a:pt x="202" y="84"/>
                  </a:lnTo>
                  <a:lnTo>
                    <a:pt x="200" y="96"/>
                  </a:lnTo>
                  <a:lnTo>
                    <a:pt x="198" y="108"/>
                  </a:lnTo>
                  <a:lnTo>
                    <a:pt x="196" y="118"/>
                  </a:lnTo>
                  <a:lnTo>
                    <a:pt x="190" y="128"/>
                  </a:lnTo>
                  <a:lnTo>
                    <a:pt x="190" y="128"/>
                  </a:lnTo>
                  <a:lnTo>
                    <a:pt x="184" y="136"/>
                  </a:lnTo>
                  <a:lnTo>
                    <a:pt x="176" y="144"/>
                  </a:lnTo>
                  <a:lnTo>
                    <a:pt x="168" y="150"/>
                  </a:lnTo>
                  <a:lnTo>
                    <a:pt x="158" y="156"/>
                  </a:lnTo>
                  <a:lnTo>
                    <a:pt x="158" y="156"/>
                  </a:lnTo>
                  <a:lnTo>
                    <a:pt x="148" y="162"/>
                  </a:lnTo>
                  <a:lnTo>
                    <a:pt x="136" y="164"/>
                  </a:lnTo>
                  <a:lnTo>
                    <a:pt x="124" y="166"/>
                  </a:lnTo>
                  <a:lnTo>
                    <a:pt x="112" y="166"/>
                  </a:lnTo>
                  <a:lnTo>
                    <a:pt x="66" y="166"/>
                  </a:lnTo>
                  <a:lnTo>
                    <a:pt x="66" y="166"/>
                  </a:lnTo>
                  <a:lnTo>
                    <a:pt x="64" y="168"/>
                  </a:lnTo>
                  <a:lnTo>
                    <a:pt x="64" y="170"/>
                  </a:lnTo>
                  <a:lnTo>
                    <a:pt x="64" y="258"/>
                  </a:lnTo>
                  <a:lnTo>
                    <a:pt x="64" y="258"/>
                  </a:lnTo>
                  <a:lnTo>
                    <a:pt x="62" y="262"/>
                  </a:lnTo>
                  <a:lnTo>
                    <a:pt x="62" y="262"/>
                  </a:lnTo>
                  <a:lnTo>
                    <a:pt x="56" y="264"/>
                  </a:lnTo>
                  <a:lnTo>
                    <a:pt x="8" y="264"/>
                  </a:lnTo>
                  <a:lnTo>
                    <a:pt x="8" y="264"/>
                  </a:lnTo>
                  <a:lnTo>
                    <a:pt x="2" y="262"/>
                  </a:lnTo>
                  <a:lnTo>
                    <a:pt x="2" y="262"/>
                  </a:lnTo>
                  <a:lnTo>
                    <a:pt x="0" y="258"/>
                  </a:lnTo>
                  <a:lnTo>
                    <a:pt x="0" y="6"/>
                  </a:lnTo>
                  <a:lnTo>
                    <a:pt x="0" y="6"/>
                  </a:lnTo>
                  <a:lnTo>
                    <a:pt x="2" y="2"/>
                  </a:lnTo>
                  <a:lnTo>
                    <a:pt x="2" y="2"/>
                  </a:lnTo>
                  <a:lnTo>
                    <a:pt x="8" y="0"/>
                  </a:lnTo>
                  <a:lnTo>
                    <a:pt x="114" y="0"/>
                  </a:lnTo>
                  <a:lnTo>
                    <a:pt x="114" y="0"/>
                  </a:lnTo>
                  <a:lnTo>
                    <a:pt x="128" y="0"/>
                  </a:lnTo>
                  <a:lnTo>
                    <a:pt x="138" y="2"/>
                  </a:lnTo>
                  <a:lnTo>
                    <a:pt x="150" y="6"/>
                  </a:lnTo>
                  <a:lnTo>
                    <a:pt x="160" y="10"/>
                  </a:lnTo>
                  <a:lnTo>
                    <a:pt x="160" y="10"/>
                  </a:lnTo>
                  <a:close/>
                  <a:moveTo>
                    <a:pt x="130" y="108"/>
                  </a:moveTo>
                  <a:lnTo>
                    <a:pt x="130" y="108"/>
                  </a:lnTo>
                  <a:lnTo>
                    <a:pt x="134" y="104"/>
                  </a:lnTo>
                  <a:lnTo>
                    <a:pt x="136" y="98"/>
                  </a:lnTo>
                  <a:lnTo>
                    <a:pt x="138" y="92"/>
                  </a:lnTo>
                  <a:lnTo>
                    <a:pt x="140" y="86"/>
                  </a:lnTo>
                  <a:lnTo>
                    <a:pt x="140" y="86"/>
                  </a:lnTo>
                  <a:lnTo>
                    <a:pt x="138" y="78"/>
                  </a:lnTo>
                  <a:lnTo>
                    <a:pt x="136" y="72"/>
                  </a:lnTo>
                  <a:lnTo>
                    <a:pt x="134" y="66"/>
                  </a:lnTo>
                  <a:lnTo>
                    <a:pt x="130" y="62"/>
                  </a:lnTo>
                  <a:lnTo>
                    <a:pt x="130" y="62"/>
                  </a:lnTo>
                  <a:lnTo>
                    <a:pt x="124" y="58"/>
                  </a:lnTo>
                  <a:lnTo>
                    <a:pt x="118" y="56"/>
                  </a:lnTo>
                  <a:lnTo>
                    <a:pt x="112" y="54"/>
                  </a:lnTo>
                  <a:lnTo>
                    <a:pt x="104" y="54"/>
                  </a:lnTo>
                  <a:lnTo>
                    <a:pt x="66" y="54"/>
                  </a:lnTo>
                  <a:lnTo>
                    <a:pt x="66" y="54"/>
                  </a:lnTo>
                  <a:lnTo>
                    <a:pt x="64" y="54"/>
                  </a:lnTo>
                  <a:lnTo>
                    <a:pt x="64" y="56"/>
                  </a:lnTo>
                  <a:lnTo>
                    <a:pt x="64" y="114"/>
                  </a:lnTo>
                  <a:lnTo>
                    <a:pt x="64" y="114"/>
                  </a:lnTo>
                  <a:lnTo>
                    <a:pt x="64" y="116"/>
                  </a:lnTo>
                  <a:lnTo>
                    <a:pt x="66" y="116"/>
                  </a:lnTo>
                  <a:lnTo>
                    <a:pt x="104" y="116"/>
                  </a:lnTo>
                  <a:lnTo>
                    <a:pt x="104" y="116"/>
                  </a:lnTo>
                  <a:lnTo>
                    <a:pt x="118" y="114"/>
                  </a:lnTo>
                  <a:lnTo>
                    <a:pt x="124" y="112"/>
                  </a:lnTo>
                  <a:lnTo>
                    <a:pt x="130" y="108"/>
                  </a:lnTo>
                  <a:lnTo>
                    <a:pt x="130" y="108"/>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6" name="Freeform 15">
              <a:extLst>
                <a:ext uri="{FF2B5EF4-FFF2-40B4-BE49-F238E27FC236}">
                  <a16:creationId xmlns:a16="http://schemas.microsoft.com/office/drawing/2014/main" id="{B14CB680-F353-4F29-AE8C-7A60A7639B91}"/>
                </a:ext>
              </a:extLst>
            </p:cNvPr>
            <p:cNvSpPr>
              <a:spLocks noEditPoints="1"/>
            </p:cNvSpPr>
            <p:nvPr userDrawn="1"/>
          </p:nvSpPr>
          <p:spPr bwMode="auto">
            <a:xfrm>
              <a:off x="7250113" y="2509838"/>
              <a:ext cx="320675" cy="419100"/>
            </a:xfrm>
            <a:custGeom>
              <a:avLst/>
              <a:gdLst>
                <a:gd name="T0" fmla="*/ 92 w 202"/>
                <a:gd name="T1" fmla="*/ 160 h 264"/>
                <a:gd name="T2" fmla="*/ 90 w 202"/>
                <a:gd name="T3" fmla="*/ 158 h 264"/>
                <a:gd name="T4" fmla="*/ 66 w 202"/>
                <a:gd name="T5" fmla="*/ 158 h 264"/>
                <a:gd name="T6" fmla="*/ 62 w 202"/>
                <a:gd name="T7" fmla="*/ 162 h 264"/>
                <a:gd name="T8" fmla="*/ 62 w 202"/>
                <a:gd name="T9" fmla="*/ 258 h 264"/>
                <a:gd name="T10" fmla="*/ 62 w 202"/>
                <a:gd name="T11" fmla="*/ 262 h 264"/>
                <a:gd name="T12" fmla="*/ 8 w 202"/>
                <a:gd name="T13" fmla="*/ 264 h 264"/>
                <a:gd name="T14" fmla="*/ 2 w 202"/>
                <a:gd name="T15" fmla="*/ 262 h 264"/>
                <a:gd name="T16" fmla="*/ 0 w 202"/>
                <a:gd name="T17" fmla="*/ 258 h 264"/>
                <a:gd name="T18" fmla="*/ 0 w 202"/>
                <a:gd name="T19" fmla="*/ 6 h 264"/>
                <a:gd name="T20" fmla="*/ 2 w 202"/>
                <a:gd name="T21" fmla="*/ 2 h 264"/>
                <a:gd name="T22" fmla="*/ 118 w 202"/>
                <a:gd name="T23" fmla="*/ 0 h 264"/>
                <a:gd name="T24" fmla="*/ 130 w 202"/>
                <a:gd name="T25" fmla="*/ 0 h 264"/>
                <a:gd name="T26" fmla="*/ 152 w 202"/>
                <a:gd name="T27" fmla="*/ 6 h 264"/>
                <a:gd name="T28" fmla="*/ 160 w 202"/>
                <a:gd name="T29" fmla="*/ 10 h 264"/>
                <a:gd name="T30" fmla="*/ 178 w 202"/>
                <a:gd name="T31" fmla="*/ 22 h 264"/>
                <a:gd name="T32" fmla="*/ 190 w 202"/>
                <a:gd name="T33" fmla="*/ 38 h 264"/>
                <a:gd name="T34" fmla="*/ 194 w 202"/>
                <a:gd name="T35" fmla="*/ 48 h 264"/>
                <a:gd name="T36" fmla="*/ 200 w 202"/>
                <a:gd name="T37" fmla="*/ 70 h 264"/>
                <a:gd name="T38" fmla="*/ 200 w 202"/>
                <a:gd name="T39" fmla="*/ 82 h 264"/>
                <a:gd name="T40" fmla="*/ 198 w 202"/>
                <a:gd name="T41" fmla="*/ 106 h 264"/>
                <a:gd name="T42" fmla="*/ 188 w 202"/>
                <a:gd name="T43" fmla="*/ 126 h 264"/>
                <a:gd name="T44" fmla="*/ 182 w 202"/>
                <a:gd name="T45" fmla="*/ 134 h 264"/>
                <a:gd name="T46" fmla="*/ 164 w 202"/>
                <a:gd name="T47" fmla="*/ 148 h 264"/>
                <a:gd name="T48" fmla="*/ 154 w 202"/>
                <a:gd name="T49" fmla="*/ 152 h 264"/>
                <a:gd name="T50" fmla="*/ 152 w 202"/>
                <a:gd name="T51" fmla="*/ 156 h 264"/>
                <a:gd name="T52" fmla="*/ 202 w 202"/>
                <a:gd name="T53" fmla="*/ 260 h 264"/>
                <a:gd name="T54" fmla="*/ 200 w 202"/>
                <a:gd name="T55" fmla="*/ 264 h 264"/>
                <a:gd name="T56" fmla="*/ 144 w 202"/>
                <a:gd name="T57" fmla="*/ 264 h 264"/>
                <a:gd name="T58" fmla="*/ 140 w 202"/>
                <a:gd name="T59" fmla="*/ 264 h 264"/>
                <a:gd name="T60" fmla="*/ 136 w 202"/>
                <a:gd name="T61" fmla="*/ 260 h 264"/>
                <a:gd name="T62" fmla="*/ 62 w 202"/>
                <a:gd name="T63" fmla="*/ 108 h 264"/>
                <a:gd name="T64" fmla="*/ 64 w 202"/>
                <a:gd name="T65" fmla="*/ 110 h 264"/>
                <a:gd name="T66" fmla="*/ 106 w 202"/>
                <a:gd name="T67" fmla="*/ 110 h 264"/>
                <a:gd name="T68" fmla="*/ 120 w 202"/>
                <a:gd name="T69" fmla="*/ 108 h 264"/>
                <a:gd name="T70" fmla="*/ 130 w 202"/>
                <a:gd name="T71" fmla="*/ 104 h 264"/>
                <a:gd name="T72" fmla="*/ 136 w 202"/>
                <a:gd name="T73" fmla="*/ 94 h 264"/>
                <a:gd name="T74" fmla="*/ 138 w 202"/>
                <a:gd name="T75" fmla="*/ 82 h 264"/>
                <a:gd name="T76" fmla="*/ 134 w 202"/>
                <a:gd name="T77" fmla="*/ 66 h 264"/>
                <a:gd name="T78" fmla="*/ 130 w 202"/>
                <a:gd name="T79" fmla="*/ 62 h 264"/>
                <a:gd name="T80" fmla="*/ 106 w 202"/>
                <a:gd name="T81" fmla="*/ 54 h 264"/>
                <a:gd name="T82" fmla="*/ 66 w 202"/>
                <a:gd name="T83" fmla="*/ 54 h 264"/>
                <a:gd name="T84" fmla="*/ 62 w 202"/>
                <a:gd name="T85" fmla="*/ 5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2" h="264">
                  <a:moveTo>
                    <a:pt x="136" y="260"/>
                  </a:moveTo>
                  <a:lnTo>
                    <a:pt x="92" y="160"/>
                  </a:lnTo>
                  <a:lnTo>
                    <a:pt x="92" y="160"/>
                  </a:lnTo>
                  <a:lnTo>
                    <a:pt x="90" y="158"/>
                  </a:lnTo>
                  <a:lnTo>
                    <a:pt x="66" y="158"/>
                  </a:lnTo>
                  <a:lnTo>
                    <a:pt x="66" y="158"/>
                  </a:lnTo>
                  <a:lnTo>
                    <a:pt x="64" y="160"/>
                  </a:lnTo>
                  <a:lnTo>
                    <a:pt x="62" y="162"/>
                  </a:lnTo>
                  <a:lnTo>
                    <a:pt x="62" y="258"/>
                  </a:lnTo>
                  <a:lnTo>
                    <a:pt x="62" y="258"/>
                  </a:lnTo>
                  <a:lnTo>
                    <a:pt x="62" y="262"/>
                  </a:lnTo>
                  <a:lnTo>
                    <a:pt x="62" y="262"/>
                  </a:lnTo>
                  <a:lnTo>
                    <a:pt x="56" y="264"/>
                  </a:lnTo>
                  <a:lnTo>
                    <a:pt x="8" y="264"/>
                  </a:lnTo>
                  <a:lnTo>
                    <a:pt x="8" y="264"/>
                  </a:lnTo>
                  <a:lnTo>
                    <a:pt x="2" y="262"/>
                  </a:lnTo>
                  <a:lnTo>
                    <a:pt x="2" y="262"/>
                  </a:lnTo>
                  <a:lnTo>
                    <a:pt x="0" y="258"/>
                  </a:lnTo>
                  <a:lnTo>
                    <a:pt x="0" y="6"/>
                  </a:lnTo>
                  <a:lnTo>
                    <a:pt x="0" y="6"/>
                  </a:lnTo>
                  <a:lnTo>
                    <a:pt x="2" y="2"/>
                  </a:lnTo>
                  <a:lnTo>
                    <a:pt x="2" y="2"/>
                  </a:lnTo>
                  <a:lnTo>
                    <a:pt x="8" y="0"/>
                  </a:lnTo>
                  <a:lnTo>
                    <a:pt x="118" y="0"/>
                  </a:lnTo>
                  <a:lnTo>
                    <a:pt x="118" y="0"/>
                  </a:lnTo>
                  <a:lnTo>
                    <a:pt x="130" y="0"/>
                  </a:lnTo>
                  <a:lnTo>
                    <a:pt x="140" y="2"/>
                  </a:lnTo>
                  <a:lnTo>
                    <a:pt x="152" y="6"/>
                  </a:lnTo>
                  <a:lnTo>
                    <a:pt x="160" y="10"/>
                  </a:lnTo>
                  <a:lnTo>
                    <a:pt x="160" y="10"/>
                  </a:lnTo>
                  <a:lnTo>
                    <a:pt x="170" y="16"/>
                  </a:lnTo>
                  <a:lnTo>
                    <a:pt x="178" y="22"/>
                  </a:lnTo>
                  <a:lnTo>
                    <a:pt x="184" y="30"/>
                  </a:lnTo>
                  <a:lnTo>
                    <a:pt x="190" y="38"/>
                  </a:lnTo>
                  <a:lnTo>
                    <a:pt x="190" y="38"/>
                  </a:lnTo>
                  <a:lnTo>
                    <a:pt x="194" y="48"/>
                  </a:lnTo>
                  <a:lnTo>
                    <a:pt x="198" y="58"/>
                  </a:lnTo>
                  <a:lnTo>
                    <a:pt x="200" y="70"/>
                  </a:lnTo>
                  <a:lnTo>
                    <a:pt x="200" y="82"/>
                  </a:lnTo>
                  <a:lnTo>
                    <a:pt x="200" y="82"/>
                  </a:lnTo>
                  <a:lnTo>
                    <a:pt x="200" y="94"/>
                  </a:lnTo>
                  <a:lnTo>
                    <a:pt x="198" y="106"/>
                  </a:lnTo>
                  <a:lnTo>
                    <a:pt x="194" y="116"/>
                  </a:lnTo>
                  <a:lnTo>
                    <a:pt x="188" y="126"/>
                  </a:lnTo>
                  <a:lnTo>
                    <a:pt x="188" y="126"/>
                  </a:lnTo>
                  <a:lnTo>
                    <a:pt x="182" y="134"/>
                  </a:lnTo>
                  <a:lnTo>
                    <a:pt x="174" y="142"/>
                  </a:lnTo>
                  <a:lnTo>
                    <a:pt x="164" y="148"/>
                  </a:lnTo>
                  <a:lnTo>
                    <a:pt x="154" y="152"/>
                  </a:lnTo>
                  <a:lnTo>
                    <a:pt x="154" y="152"/>
                  </a:lnTo>
                  <a:lnTo>
                    <a:pt x="152" y="154"/>
                  </a:lnTo>
                  <a:lnTo>
                    <a:pt x="152" y="156"/>
                  </a:lnTo>
                  <a:lnTo>
                    <a:pt x="202" y="256"/>
                  </a:lnTo>
                  <a:lnTo>
                    <a:pt x="202" y="260"/>
                  </a:lnTo>
                  <a:lnTo>
                    <a:pt x="202" y="260"/>
                  </a:lnTo>
                  <a:lnTo>
                    <a:pt x="200" y="264"/>
                  </a:lnTo>
                  <a:lnTo>
                    <a:pt x="196" y="264"/>
                  </a:lnTo>
                  <a:lnTo>
                    <a:pt x="144" y="264"/>
                  </a:lnTo>
                  <a:lnTo>
                    <a:pt x="144" y="264"/>
                  </a:lnTo>
                  <a:lnTo>
                    <a:pt x="140" y="264"/>
                  </a:lnTo>
                  <a:lnTo>
                    <a:pt x="136" y="260"/>
                  </a:lnTo>
                  <a:lnTo>
                    <a:pt x="136" y="260"/>
                  </a:lnTo>
                  <a:close/>
                  <a:moveTo>
                    <a:pt x="62" y="56"/>
                  </a:moveTo>
                  <a:lnTo>
                    <a:pt x="62" y="108"/>
                  </a:lnTo>
                  <a:lnTo>
                    <a:pt x="62" y="108"/>
                  </a:lnTo>
                  <a:lnTo>
                    <a:pt x="64" y="110"/>
                  </a:lnTo>
                  <a:lnTo>
                    <a:pt x="66" y="110"/>
                  </a:lnTo>
                  <a:lnTo>
                    <a:pt x="106" y="110"/>
                  </a:lnTo>
                  <a:lnTo>
                    <a:pt x="106" y="110"/>
                  </a:lnTo>
                  <a:lnTo>
                    <a:pt x="120" y="108"/>
                  </a:lnTo>
                  <a:lnTo>
                    <a:pt x="130" y="104"/>
                  </a:lnTo>
                  <a:lnTo>
                    <a:pt x="130" y="104"/>
                  </a:lnTo>
                  <a:lnTo>
                    <a:pt x="134" y="98"/>
                  </a:lnTo>
                  <a:lnTo>
                    <a:pt x="136" y="94"/>
                  </a:lnTo>
                  <a:lnTo>
                    <a:pt x="138" y="82"/>
                  </a:lnTo>
                  <a:lnTo>
                    <a:pt x="138" y="82"/>
                  </a:lnTo>
                  <a:lnTo>
                    <a:pt x="136" y="70"/>
                  </a:lnTo>
                  <a:lnTo>
                    <a:pt x="134" y="66"/>
                  </a:lnTo>
                  <a:lnTo>
                    <a:pt x="130" y="62"/>
                  </a:lnTo>
                  <a:lnTo>
                    <a:pt x="130" y="62"/>
                  </a:lnTo>
                  <a:lnTo>
                    <a:pt x="120" y="56"/>
                  </a:lnTo>
                  <a:lnTo>
                    <a:pt x="106" y="54"/>
                  </a:lnTo>
                  <a:lnTo>
                    <a:pt x="66" y="54"/>
                  </a:lnTo>
                  <a:lnTo>
                    <a:pt x="66" y="54"/>
                  </a:lnTo>
                  <a:lnTo>
                    <a:pt x="64" y="54"/>
                  </a:lnTo>
                  <a:lnTo>
                    <a:pt x="62" y="56"/>
                  </a:lnTo>
                  <a:lnTo>
                    <a:pt x="62" y="56"/>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7" name="Freeform 16">
              <a:extLst>
                <a:ext uri="{FF2B5EF4-FFF2-40B4-BE49-F238E27FC236}">
                  <a16:creationId xmlns:a16="http://schemas.microsoft.com/office/drawing/2014/main" id="{196E5BD2-A134-449E-BD33-CCDDE73401DA}"/>
                </a:ext>
              </a:extLst>
            </p:cNvPr>
            <p:cNvSpPr>
              <a:spLocks noEditPoints="1"/>
            </p:cNvSpPr>
            <p:nvPr userDrawn="1"/>
          </p:nvSpPr>
          <p:spPr bwMode="auto">
            <a:xfrm>
              <a:off x="7634288" y="2503488"/>
              <a:ext cx="327025" cy="431800"/>
            </a:xfrm>
            <a:custGeom>
              <a:avLst/>
              <a:gdLst>
                <a:gd name="T0" fmla="*/ 50 w 206"/>
                <a:gd name="T1" fmla="*/ 260 h 272"/>
                <a:gd name="T2" fmla="*/ 28 w 206"/>
                <a:gd name="T3" fmla="*/ 246 h 272"/>
                <a:gd name="T4" fmla="*/ 12 w 206"/>
                <a:gd name="T5" fmla="*/ 226 h 272"/>
                <a:gd name="T6" fmla="*/ 8 w 206"/>
                <a:gd name="T7" fmla="*/ 214 h 272"/>
                <a:gd name="T8" fmla="*/ 0 w 206"/>
                <a:gd name="T9" fmla="*/ 188 h 272"/>
                <a:gd name="T10" fmla="*/ 0 w 206"/>
                <a:gd name="T11" fmla="*/ 98 h 272"/>
                <a:gd name="T12" fmla="*/ 0 w 206"/>
                <a:gd name="T13" fmla="*/ 84 h 272"/>
                <a:gd name="T14" fmla="*/ 8 w 206"/>
                <a:gd name="T15" fmla="*/ 58 h 272"/>
                <a:gd name="T16" fmla="*/ 12 w 206"/>
                <a:gd name="T17" fmla="*/ 48 h 272"/>
                <a:gd name="T18" fmla="*/ 28 w 206"/>
                <a:gd name="T19" fmla="*/ 28 h 272"/>
                <a:gd name="T20" fmla="*/ 50 w 206"/>
                <a:gd name="T21" fmla="*/ 12 h 272"/>
                <a:gd name="T22" fmla="*/ 62 w 206"/>
                <a:gd name="T23" fmla="*/ 8 h 272"/>
                <a:gd name="T24" fmla="*/ 88 w 206"/>
                <a:gd name="T25" fmla="*/ 2 h 272"/>
                <a:gd name="T26" fmla="*/ 102 w 206"/>
                <a:gd name="T27" fmla="*/ 0 h 272"/>
                <a:gd name="T28" fmla="*/ 132 w 206"/>
                <a:gd name="T29" fmla="*/ 4 h 272"/>
                <a:gd name="T30" fmla="*/ 158 w 206"/>
                <a:gd name="T31" fmla="*/ 12 h 272"/>
                <a:gd name="T32" fmla="*/ 168 w 206"/>
                <a:gd name="T33" fmla="*/ 20 h 272"/>
                <a:gd name="T34" fmla="*/ 186 w 206"/>
                <a:gd name="T35" fmla="*/ 36 h 272"/>
                <a:gd name="T36" fmla="*/ 194 w 206"/>
                <a:gd name="T37" fmla="*/ 48 h 272"/>
                <a:gd name="T38" fmla="*/ 202 w 206"/>
                <a:gd name="T39" fmla="*/ 72 h 272"/>
                <a:gd name="T40" fmla="*/ 206 w 206"/>
                <a:gd name="T41" fmla="*/ 98 h 272"/>
                <a:gd name="T42" fmla="*/ 206 w 206"/>
                <a:gd name="T43" fmla="*/ 174 h 272"/>
                <a:gd name="T44" fmla="*/ 202 w 206"/>
                <a:gd name="T45" fmla="*/ 202 h 272"/>
                <a:gd name="T46" fmla="*/ 194 w 206"/>
                <a:gd name="T47" fmla="*/ 226 h 272"/>
                <a:gd name="T48" fmla="*/ 186 w 206"/>
                <a:gd name="T49" fmla="*/ 236 h 272"/>
                <a:gd name="T50" fmla="*/ 168 w 206"/>
                <a:gd name="T51" fmla="*/ 254 h 272"/>
                <a:gd name="T52" fmla="*/ 158 w 206"/>
                <a:gd name="T53" fmla="*/ 260 h 272"/>
                <a:gd name="T54" fmla="*/ 132 w 206"/>
                <a:gd name="T55" fmla="*/ 270 h 272"/>
                <a:gd name="T56" fmla="*/ 102 w 206"/>
                <a:gd name="T57" fmla="*/ 272 h 272"/>
                <a:gd name="T58" fmla="*/ 88 w 206"/>
                <a:gd name="T59" fmla="*/ 272 h 272"/>
                <a:gd name="T60" fmla="*/ 62 w 206"/>
                <a:gd name="T61" fmla="*/ 266 h 272"/>
                <a:gd name="T62" fmla="*/ 50 w 206"/>
                <a:gd name="T63" fmla="*/ 260 h 272"/>
                <a:gd name="T64" fmla="*/ 132 w 206"/>
                <a:gd name="T65" fmla="*/ 208 h 272"/>
                <a:gd name="T66" fmla="*/ 140 w 206"/>
                <a:gd name="T67" fmla="*/ 194 h 272"/>
                <a:gd name="T68" fmla="*/ 144 w 206"/>
                <a:gd name="T69" fmla="*/ 176 h 272"/>
                <a:gd name="T70" fmla="*/ 144 w 206"/>
                <a:gd name="T71" fmla="*/ 98 h 272"/>
                <a:gd name="T72" fmla="*/ 140 w 206"/>
                <a:gd name="T73" fmla="*/ 80 h 272"/>
                <a:gd name="T74" fmla="*/ 132 w 206"/>
                <a:gd name="T75" fmla="*/ 66 h 272"/>
                <a:gd name="T76" fmla="*/ 126 w 206"/>
                <a:gd name="T77" fmla="*/ 60 h 272"/>
                <a:gd name="T78" fmla="*/ 112 w 206"/>
                <a:gd name="T79" fmla="*/ 56 h 272"/>
                <a:gd name="T80" fmla="*/ 102 w 206"/>
                <a:gd name="T81" fmla="*/ 54 h 272"/>
                <a:gd name="T82" fmla="*/ 86 w 206"/>
                <a:gd name="T83" fmla="*/ 58 h 272"/>
                <a:gd name="T84" fmla="*/ 74 w 206"/>
                <a:gd name="T85" fmla="*/ 66 h 272"/>
                <a:gd name="T86" fmla="*/ 70 w 206"/>
                <a:gd name="T87" fmla="*/ 72 h 272"/>
                <a:gd name="T88" fmla="*/ 64 w 206"/>
                <a:gd name="T89" fmla="*/ 88 h 272"/>
                <a:gd name="T90" fmla="*/ 62 w 206"/>
                <a:gd name="T91" fmla="*/ 176 h 272"/>
                <a:gd name="T92" fmla="*/ 64 w 206"/>
                <a:gd name="T93" fmla="*/ 186 h 272"/>
                <a:gd name="T94" fmla="*/ 70 w 206"/>
                <a:gd name="T95" fmla="*/ 200 h 272"/>
                <a:gd name="T96" fmla="*/ 74 w 206"/>
                <a:gd name="T97" fmla="*/ 208 h 272"/>
                <a:gd name="T98" fmla="*/ 86 w 206"/>
                <a:gd name="T99" fmla="*/ 216 h 272"/>
                <a:gd name="T100" fmla="*/ 102 w 206"/>
                <a:gd name="T101" fmla="*/ 218 h 272"/>
                <a:gd name="T102" fmla="*/ 112 w 206"/>
                <a:gd name="T103" fmla="*/ 218 h 272"/>
                <a:gd name="T104" fmla="*/ 126 w 206"/>
                <a:gd name="T105" fmla="*/ 212 h 272"/>
                <a:gd name="T106" fmla="*/ 132 w 206"/>
                <a:gd name="T107" fmla="*/ 20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 h="272">
                  <a:moveTo>
                    <a:pt x="50" y="260"/>
                  </a:moveTo>
                  <a:lnTo>
                    <a:pt x="50" y="260"/>
                  </a:lnTo>
                  <a:lnTo>
                    <a:pt x="38" y="254"/>
                  </a:lnTo>
                  <a:lnTo>
                    <a:pt x="28" y="246"/>
                  </a:lnTo>
                  <a:lnTo>
                    <a:pt x="20" y="236"/>
                  </a:lnTo>
                  <a:lnTo>
                    <a:pt x="12" y="226"/>
                  </a:lnTo>
                  <a:lnTo>
                    <a:pt x="12" y="226"/>
                  </a:lnTo>
                  <a:lnTo>
                    <a:pt x="8" y="214"/>
                  </a:lnTo>
                  <a:lnTo>
                    <a:pt x="4" y="202"/>
                  </a:lnTo>
                  <a:lnTo>
                    <a:pt x="0" y="188"/>
                  </a:lnTo>
                  <a:lnTo>
                    <a:pt x="0" y="174"/>
                  </a:lnTo>
                  <a:lnTo>
                    <a:pt x="0" y="98"/>
                  </a:lnTo>
                  <a:lnTo>
                    <a:pt x="0" y="98"/>
                  </a:lnTo>
                  <a:lnTo>
                    <a:pt x="0" y="84"/>
                  </a:lnTo>
                  <a:lnTo>
                    <a:pt x="4" y="72"/>
                  </a:lnTo>
                  <a:lnTo>
                    <a:pt x="8" y="58"/>
                  </a:lnTo>
                  <a:lnTo>
                    <a:pt x="12" y="48"/>
                  </a:lnTo>
                  <a:lnTo>
                    <a:pt x="12" y="48"/>
                  </a:lnTo>
                  <a:lnTo>
                    <a:pt x="20" y="36"/>
                  </a:lnTo>
                  <a:lnTo>
                    <a:pt x="28" y="28"/>
                  </a:lnTo>
                  <a:lnTo>
                    <a:pt x="38" y="20"/>
                  </a:lnTo>
                  <a:lnTo>
                    <a:pt x="50" y="12"/>
                  </a:lnTo>
                  <a:lnTo>
                    <a:pt x="50" y="12"/>
                  </a:lnTo>
                  <a:lnTo>
                    <a:pt x="62" y="8"/>
                  </a:lnTo>
                  <a:lnTo>
                    <a:pt x="74" y="4"/>
                  </a:lnTo>
                  <a:lnTo>
                    <a:pt x="88" y="2"/>
                  </a:lnTo>
                  <a:lnTo>
                    <a:pt x="102" y="0"/>
                  </a:lnTo>
                  <a:lnTo>
                    <a:pt x="102" y="0"/>
                  </a:lnTo>
                  <a:lnTo>
                    <a:pt x="118" y="2"/>
                  </a:lnTo>
                  <a:lnTo>
                    <a:pt x="132" y="4"/>
                  </a:lnTo>
                  <a:lnTo>
                    <a:pt x="144" y="8"/>
                  </a:lnTo>
                  <a:lnTo>
                    <a:pt x="158" y="12"/>
                  </a:lnTo>
                  <a:lnTo>
                    <a:pt x="158" y="12"/>
                  </a:lnTo>
                  <a:lnTo>
                    <a:pt x="168" y="20"/>
                  </a:lnTo>
                  <a:lnTo>
                    <a:pt x="178" y="28"/>
                  </a:lnTo>
                  <a:lnTo>
                    <a:pt x="186" y="36"/>
                  </a:lnTo>
                  <a:lnTo>
                    <a:pt x="194" y="48"/>
                  </a:lnTo>
                  <a:lnTo>
                    <a:pt x="194" y="48"/>
                  </a:lnTo>
                  <a:lnTo>
                    <a:pt x="198" y="58"/>
                  </a:lnTo>
                  <a:lnTo>
                    <a:pt x="202" y="72"/>
                  </a:lnTo>
                  <a:lnTo>
                    <a:pt x="206" y="84"/>
                  </a:lnTo>
                  <a:lnTo>
                    <a:pt x="206" y="98"/>
                  </a:lnTo>
                  <a:lnTo>
                    <a:pt x="206" y="174"/>
                  </a:lnTo>
                  <a:lnTo>
                    <a:pt x="206" y="174"/>
                  </a:lnTo>
                  <a:lnTo>
                    <a:pt x="206" y="188"/>
                  </a:lnTo>
                  <a:lnTo>
                    <a:pt x="202" y="202"/>
                  </a:lnTo>
                  <a:lnTo>
                    <a:pt x="198" y="214"/>
                  </a:lnTo>
                  <a:lnTo>
                    <a:pt x="194" y="226"/>
                  </a:lnTo>
                  <a:lnTo>
                    <a:pt x="194" y="226"/>
                  </a:lnTo>
                  <a:lnTo>
                    <a:pt x="186" y="236"/>
                  </a:lnTo>
                  <a:lnTo>
                    <a:pt x="178" y="246"/>
                  </a:lnTo>
                  <a:lnTo>
                    <a:pt x="168" y="254"/>
                  </a:lnTo>
                  <a:lnTo>
                    <a:pt x="158" y="260"/>
                  </a:lnTo>
                  <a:lnTo>
                    <a:pt x="158" y="260"/>
                  </a:lnTo>
                  <a:lnTo>
                    <a:pt x="144" y="266"/>
                  </a:lnTo>
                  <a:lnTo>
                    <a:pt x="132" y="270"/>
                  </a:lnTo>
                  <a:lnTo>
                    <a:pt x="118" y="272"/>
                  </a:lnTo>
                  <a:lnTo>
                    <a:pt x="102" y="272"/>
                  </a:lnTo>
                  <a:lnTo>
                    <a:pt x="102" y="272"/>
                  </a:lnTo>
                  <a:lnTo>
                    <a:pt x="88" y="272"/>
                  </a:lnTo>
                  <a:lnTo>
                    <a:pt x="74" y="270"/>
                  </a:lnTo>
                  <a:lnTo>
                    <a:pt x="62" y="266"/>
                  </a:lnTo>
                  <a:lnTo>
                    <a:pt x="50" y="260"/>
                  </a:lnTo>
                  <a:lnTo>
                    <a:pt x="50" y="260"/>
                  </a:lnTo>
                  <a:close/>
                  <a:moveTo>
                    <a:pt x="132" y="208"/>
                  </a:moveTo>
                  <a:lnTo>
                    <a:pt x="132" y="208"/>
                  </a:lnTo>
                  <a:lnTo>
                    <a:pt x="138" y="200"/>
                  </a:lnTo>
                  <a:lnTo>
                    <a:pt x="140" y="194"/>
                  </a:lnTo>
                  <a:lnTo>
                    <a:pt x="142" y="186"/>
                  </a:lnTo>
                  <a:lnTo>
                    <a:pt x="144" y="176"/>
                  </a:lnTo>
                  <a:lnTo>
                    <a:pt x="144" y="98"/>
                  </a:lnTo>
                  <a:lnTo>
                    <a:pt x="144" y="98"/>
                  </a:lnTo>
                  <a:lnTo>
                    <a:pt x="142" y="88"/>
                  </a:lnTo>
                  <a:lnTo>
                    <a:pt x="140" y="80"/>
                  </a:lnTo>
                  <a:lnTo>
                    <a:pt x="138" y="72"/>
                  </a:lnTo>
                  <a:lnTo>
                    <a:pt x="132" y="66"/>
                  </a:lnTo>
                  <a:lnTo>
                    <a:pt x="132" y="66"/>
                  </a:lnTo>
                  <a:lnTo>
                    <a:pt x="126" y="60"/>
                  </a:lnTo>
                  <a:lnTo>
                    <a:pt x="120" y="58"/>
                  </a:lnTo>
                  <a:lnTo>
                    <a:pt x="112" y="56"/>
                  </a:lnTo>
                  <a:lnTo>
                    <a:pt x="102" y="54"/>
                  </a:lnTo>
                  <a:lnTo>
                    <a:pt x="102" y="54"/>
                  </a:lnTo>
                  <a:lnTo>
                    <a:pt x="94" y="56"/>
                  </a:lnTo>
                  <a:lnTo>
                    <a:pt x="86" y="58"/>
                  </a:lnTo>
                  <a:lnTo>
                    <a:pt x="80" y="60"/>
                  </a:lnTo>
                  <a:lnTo>
                    <a:pt x="74" y="66"/>
                  </a:lnTo>
                  <a:lnTo>
                    <a:pt x="74" y="66"/>
                  </a:lnTo>
                  <a:lnTo>
                    <a:pt x="70" y="72"/>
                  </a:lnTo>
                  <a:lnTo>
                    <a:pt x="66" y="80"/>
                  </a:lnTo>
                  <a:lnTo>
                    <a:pt x="64" y="88"/>
                  </a:lnTo>
                  <a:lnTo>
                    <a:pt x="62" y="98"/>
                  </a:lnTo>
                  <a:lnTo>
                    <a:pt x="62" y="176"/>
                  </a:lnTo>
                  <a:lnTo>
                    <a:pt x="62" y="176"/>
                  </a:lnTo>
                  <a:lnTo>
                    <a:pt x="64" y="186"/>
                  </a:lnTo>
                  <a:lnTo>
                    <a:pt x="66" y="194"/>
                  </a:lnTo>
                  <a:lnTo>
                    <a:pt x="70" y="200"/>
                  </a:lnTo>
                  <a:lnTo>
                    <a:pt x="74" y="208"/>
                  </a:lnTo>
                  <a:lnTo>
                    <a:pt x="74" y="208"/>
                  </a:lnTo>
                  <a:lnTo>
                    <a:pt x="80" y="212"/>
                  </a:lnTo>
                  <a:lnTo>
                    <a:pt x="86" y="216"/>
                  </a:lnTo>
                  <a:lnTo>
                    <a:pt x="94" y="218"/>
                  </a:lnTo>
                  <a:lnTo>
                    <a:pt x="102" y="218"/>
                  </a:lnTo>
                  <a:lnTo>
                    <a:pt x="102" y="218"/>
                  </a:lnTo>
                  <a:lnTo>
                    <a:pt x="112" y="218"/>
                  </a:lnTo>
                  <a:lnTo>
                    <a:pt x="120" y="216"/>
                  </a:lnTo>
                  <a:lnTo>
                    <a:pt x="126" y="212"/>
                  </a:lnTo>
                  <a:lnTo>
                    <a:pt x="132" y="208"/>
                  </a:lnTo>
                  <a:lnTo>
                    <a:pt x="132" y="208"/>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8" name="Freeform 17">
              <a:extLst>
                <a:ext uri="{FF2B5EF4-FFF2-40B4-BE49-F238E27FC236}">
                  <a16:creationId xmlns:a16="http://schemas.microsoft.com/office/drawing/2014/main" id="{2DF45111-669F-4B06-9B4D-BB2B427DCB6E}"/>
                </a:ext>
              </a:extLst>
            </p:cNvPr>
            <p:cNvSpPr>
              <a:spLocks/>
            </p:cNvSpPr>
            <p:nvPr userDrawn="1"/>
          </p:nvSpPr>
          <p:spPr bwMode="auto">
            <a:xfrm>
              <a:off x="8034338" y="2509838"/>
              <a:ext cx="298450" cy="419100"/>
            </a:xfrm>
            <a:custGeom>
              <a:avLst/>
              <a:gdLst>
                <a:gd name="T0" fmla="*/ 186 w 188"/>
                <a:gd name="T1" fmla="*/ 52 h 264"/>
                <a:gd name="T2" fmla="*/ 186 w 188"/>
                <a:gd name="T3" fmla="*/ 52 h 264"/>
                <a:gd name="T4" fmla="*/ 182 w 188"/>
                <a:gd name="T5" fmla="*/ 54 h 264"/>
                <a:gd name="T6" fmla="*/ 66 w 188"/>
                <a:gd name="T7" fmla="*/ 54 h 264"/>
                <a:gd name="T8" fmla="*/ 66 w 188"/>
                <a:gd name="T9" fmla="*/ 54 h 264"/>
                <a:gd name="T10" fmla="*/ 64 w 188"/>
                <a:gd name="T11" fmla="*/ 54 h 264"/>
                <a:gd name="T12" fmla="*/ 64 w 188"/>
                <a:gd name="T13" fmla="*/ 56 h 264"/>
                <a:gd name="T14" fmla="*/ 64 w 188"/>
                <a:gd name="T15" fmla="*/ 100 h 264"/>
                <a:gd name="T16" fmla="*/ 64 w 188"/>
                <a:gd name="T17" fmla="*/ 100 h 264"/>
                <a:gd name="T18" fmla="*/ 64 w 188"/>
                <a:gd name="T19" fmla="*/ 102 h 264"/>
                <a:gd name="T20" fmla="*/ 66 w 188"/>
                <a:gd name="T21" fmla="*/ 104 h 264"/>
                <a:gd name="T22" fmla="*/ 140 w 188"/>
                <a:gd name="T23" fmla="*/ 104 h 264"/>
                <a:gd name="T24" fmla="*/ 140 w 188"/>
                <a:gd name="T25" fmla="*/ 104 h 264"/>
                <a:gd name="T26" fmla="*/ 144 w 188"/>
                <a:gd name="T27" fmla="*/ 106 h 264"/>
                <a:gd name="T28" fmla="*/ 144 w 188"/>
                <a:gd name="T29" fmla="*/ 106 h 264"/>
                <a:gd name="T30" fmla="*/ 146 w 188"/>
                <a:gd name="T31" fmla="*/ 110 h 264"/>
                <a:gd name="T32" fmla="*/ 146 w 188"/>
                <a:gd name="T33" fmla="*/ 150 h 264"/>
                <a:gd name="T34" fmla="*/ 146 w 188"/>
                <a:gd name="T35" fmla="*/ 150 h 264"/>
                <a:gd name="T36" fmla="*/ 144 w 188"/>
                <a:gd name="T37" fmla="*/ 156 h 264"/>
                <a:gd name="T38" fmla="*/ 144 w 188"/>
                <a:gd name="T39" fmla="*/ 156 h 264"/>
                <a:gd name="T40" fmla="*/ 140 w 188"/>
                <a:gd name="T41" fmla="*/ 156 h 264"/>
                <a:gd name="T42" fmla="*/ 66 w 188"/>
                <a:gd name="T43" fmla="*/ 156 h 264"/>
                <a:gd name="T44" fmla="*/ 66 w 188"/>
                <a:gd name="T45" fmla="*/ 156 h 264"/>
                <a:gd name="T46" fmla="*/ 64 w 188"/>
                <a:gd name="T47" fmla="*/ 158 h 264"/>
                <a:gd name="T48" fmla="*/ 64 w 188"/>
                <a:gd name="T49" fmla="*/ 160 h 264"/>
                <a:gd name="T50" fmla="*/ 64 w 188"/>
                <a:gd name="T51" fmla="*/ 258 h 264"/>
                <a:gd name="T52" fmla="*/ 64 w 188"/>
                <a:gd name="T53" fmla="*/ 258 h 264"/>
                <a:gd name="T54" fmla="*/ 62 w 188"/>
                <a:gd name="T55" fmla="*/ 262 h 264"/>
                <a:gd name="T56" fmla="*/ 62 w 188"/>
                <a:gd name="T57" fmla="*/ 262 h 264"/>
                <a:gd name="T58" fmla="*/ 56 w 188"/>
                <a:gd name="T59" fmla="*/ 264 h 264"/>
                <a:gd name="T60" fmla="*/ 8 w 188"/>
                <a:gd name="T61" fmla="*/ 264 h 264"/>
                <a:gd name="T62" fmla="*/ 8 w 188"/>
                <a:gd name="T63" fmla="*/ 264 h 264"/>
                <a:gd name="T64" fmla="*/ 2 w 188"/>
                <a:gd name="T65" fmla="*/ 262 h 264"/>
                <a:gd name="T66" fmla="*/ 2 w 188"/>
                <a:gd name="T67" fmla="*/ 262 h 264"/>
                <a:gd name="T68" fmla="*/ 0 w 188"/>
                <a:gd name="T69" fmla="*/ 258 h 264"/>
                <a:gd name="T70" fmla="*/ 0 w 188"/>
                <a:gd name="T71" fmla="*/ 6 h 264"/>
                <a:gd name="T72" fmla="*/ 0 w 188"/>
                <a:gd name="T73" fmla="*/ 6 h 264"/>
                <a:gd name="T74" fmla="*/ 2 w 188"/>
                <a:gd name="T75" fmla="*/ 2 h 264"/>
                <a:gd name="T76" fmla="*/ 2 w 188"/>
                <a:gd name="T77" fmla="*/ 2 h 264"/>
                <a:gd name="T78" fmla="*/ 8 w 188"/>
                <a:gd name="T79" fmla="*/ 0 h 264"/>
                <a:gd name="T80" fmla="*/ 182 w 188"/>
                <a:gd name="T81" fmla="*/ 0 h 264"/>
                <a:gd name="T82" fmla="*/ 182 w 188"/>
                <a:gd name="T83" fmla="*/ 0 h 264"/>
                <a:gd name="T84" fmla="*/ 186 w 188"/>
                <a:gd name="T85" fmla="*/ 2 h 264"/>
                <a:gd name="T86" fmla="*/ 186 w 188"/>
                <a:gd name="T87" fmla="*/ 2 h 264"/>
                <a:gd name="T88" fmla="*/ 188 w 188"/>
                <a:gd name="T89" fmla="*/ 6 h 264"/>
                <a:gd name="T90" fmla="*/ 188 w 188"/>
                <a:gd name="T91" fmla="*/ 46 h 264"/>
                <a:gd name="T92" fmla="*/ 188 w 188"/>
                <a:gd name="T93" fmla="*/ 46 h 264"/>
                <a:gd name="T94" fmla="*/ 186 w 188"/>
                <a:gd name="T95" fmla="*/ 52 h 264"/>
                <a:gd name="T96" fmla="*/ 186 w 188"/>
                <a:gd name="T97" fmla="*/ 5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8" h="264">
                  <a:moveTo>
                    <a:pt x="186" y="52"/>
                  </a:moveTo>
                  <a:lnTo>
                    <a:pt x="186" y="52"/>
                  </a:lnTo>
                  <a:lnTo>
                    <a:pt x="182" y="54"/>
                  </a:lnTo>
                  <a:lnTo>
                    <a:pt x="66" y="54"/>
                  </a:lnTo>
                  <a:lnTo>
                    <a:pt x="66" y="54"/>
                  </a:lnTo>
                  <a:lnTo>
                    <a:pt x="64" y="54"/>
                  </a:lnTo>
                  <a:lnTo>
                    <a:pt x="64" y="56"/>
                  </a:lnTo>
                  <a:lnTo>
                    <a:pt x="64" y="100"/>
                  </a:lnTo>
                  <a:lnTo>
                    <a:pt x="64" y="100"/>
                  </a:lnTo>
                  <a:lnTo>
                    <a:pt x="64" y="102"/>
                  </a:lnTo>
                  <a:lnTo>
                    <a:pt x="66" y="104"/>
                  </a:lnTo>
                  <a:lnTo>
                    <a:pt x="140" y="104"/>
                  </a:lnTo>
                  <a:lnTo>
                    <a:pt x="140" y="104"/>
                  </a:lnTo>
                  <a:lnTo>
                    <a:pt x="144" y="106"/>
                  </a:lnTo>
                  <a:lnTo>
                    <a:pt x="144" y="106"/>
                  </a:lnTo>
                  <a:lnTo>
                    <a:pt x="146" y="110"/>
                  </a:lnTo>
                  <a:lnTo>
                    <a:pt x="146" y="150"/>
                  </a:lnTo>
                  <a:lnTo>
                    <a:pt x="146" y="150"/>
                  </a:lnTo>
                  <a:lnTo>
                    <a:pt x="144" y="156"/>
                  </a:lnTo>
                  <a:lnTo>
                    <a:pt x="144" y="156"/>
                  </a:lnTo>
                  <a:lnTo>
                    <a:pt x="140" y="156"/>
                  </a:lnTo>
                  <a:lnTo>
                    <a:pt x="66" y="156"/>
                  </a:lnTo>
                  <a:lnTo>
                    <a:pt x="66" y="156"/>
                  </a:lnTo>
                  <a:lnTo>
                    <a:pt x="64" y="158"/>
                  </a:lnTo>
                  <a:lnTo>
                    <a:pt x="64" y="160"/>
                  </a:lnTo>
                  <a:lnTo>
                    <a:pt x="64" y="258"/>
                  </a:lnTo>
                  <a:lnTo>
                    <a:pt x="64" y="258"/>
                  </a:lnTo>
                  <a:lnTo>
                    <a:pt x="62" y="262"/>
                  </a:lnTo>
                  <a:lnTo>
                    <a:pt x="62" y="262"/>
                  </a:lnTo>
                  <a:lnTo>
                    <a:pt x="56" y="264"/>
                  </a:lnTo>
                  <a:lnTo>
                    <a:pt x="8" y="264"/>
                  </a:lnTo>
                  <a:lnTo>
                    <a:pt x="8" y="264"/>
                  </a:lnTo>
                  <a:lnTo>
                    <a:pt x="2" y="262"/>
                  </a:lnTo>
                  <a:lnTo>
                    <a:pt x="2" y="262"/>
                  </a:lnTo>
                  <a:lnTo>
                    <a:pt x="0" y="258"/>
                  </a:lnTo>
                  <a:lnTo>
                    <a:pt x="0" y="6"/>
                  </a:lnTo>
                  <a:lnTo>
                    <a:pt x="0" y="6"/>
                  </a:lnTo>
                  <a:lnTo>
                    <a:pt x="2" y="2"/>
                  </a:lnTo>
                  <a:lnTo>
                    <a:pt x="2" y="2"/>
                  </a:lnTo>
                  <a:lnTo>
                    <a:pt x="8" y="0"/>
                  </a:lnTo>
                  <a:lnTo>
                    <a:pt x="182" y="0"/>
                  </a:lnTo>
                  <a:lnTo>
                    <a:pt x="182" y="0"/>
                  </a:lnTo>
                  <a:lnTo>
                    <a:pt x="186" y="2"/>
                  </a:lnTo>
                  <a:lnTo>
                    <a:pt x="186" y="2"/>
                  </a:lnTo>
                  <a:lnTo>
                    <a:pt x="188" y="6"/>
                  </a:lnTo>
                  <a:lnTo>
                    <a:pt x="188" y="46"/>
                  </a:lnTo>
                  <a:lnTo>
                    <a:pt x="188" y="46"/>
                  </a:lnTo>
                  <a:lnTo>
                    <a:pt x="186" y="52"/>
                  </a:lnTo>
                  <a:lnTo>
                    <a:pt x="186" y="5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9" name="Freeform 18">
              <a:extLst>
                <a:ext uri="{FF2B5EF4-FFF2-40B4-BE49-F238E27FC236}">
                  <a16:creationId xmlns:a16="http://schemas.microsoft.com/office/drawing/2014/main" id="{6098339A-FFF2-422E-A233-D8D5FE218773}"/>
                </a:ext>
              </a:extLst>
            </p:cNvPr>
            <p:cNvSpPr>
              <a:spLocks/>
            </p:cNvSpPr>
            <p:nvPr userDrawn="1"/>
          </p:nvSpPr>
          <p:spPr bwMode="auto">
            <a:xfrm>
              <a:off x="8396288" y="2509838"/>
              <a:ext cx="298450" cy="419100"/>
            </a:xfrm>
            <a:custGeom>
              <a:avLst/>
              <a:gdLst>
                <a:gd name="T0" fmla="*/ 186 w 188"/>
                <a:gd name="T1" fmla="*/ 52 h 264"/>
                <a:gd name="T2" fmla="*/ 186 w 188"/>
                <a:gd name="T3" fmla="*/ 52 h 264"/>
                <a:gd name="T4" fmla="*/ 180 w 188"/>
                <a:gd name="T5" fmla="*/ 54 h 264"/>
                <a:gd name="T6" fmla="*/ 64 w 188"/>
                <a:gd name="T7" fmla="*/ 54 h 264"/>
                <a:gd name="T8" fmla="*/ 64 w 188"/>
                <a:gd name="T9" fmla="*/ 54 h 264"/>
                <a:gd name="T10" fmla="*/ 62 w 188"/>
                <a:gd name="T11" fmla="*/ 54 h 264"/>
                <a:gd name="T12" fmla="*/ 62 w 188"/>
                <a:gd name="T13" fmla="*/ 56 h 264"/>
                <a:gd name="T14" fmla="*/ 62 w 188"/>
                <a:gd name="T15" fmla="*/ 100 h 264"/>
                <a:gd name="T16" fmla="*/ 62 w 188"/>
                <a:gd name="T17" fmla="*/ 100 h 264"/>
                <a:gd name="T18" fmla="*/ 62 w 188"/>
                <a:gd name="T19" fmla="*/ 102 h 264"/>
                <a:gd name="T20" fmla="*/ 64 w 188"/>
                <a:gd name="T21" fmla="*/ 104 h 264"/>
                <a:gd name="T22" fmla="*/ 138 w 188"/>
                <a:gd name="T23" fmla="*/ 104 h 264"/>
                <a:gd name="T24" fmla="*/ 138 w 188"/>
                <a:gd name="T25" fmla="*/ 104 h 264"/>
                <a:gd name="T26" fmla="*/ 142 w 188"/>
                <a:gd name="T27" fmla="*/ 106 h 264"/>
                <a:gd name="T28" fmla="*/ 142 w 188"/>
                <a:gd name="T29" fmla="*/ 106 h 264"/>
                <a:gd name="T30" fmla="*/ 144 w 188"/>
                <a:gd name="T31" fmla="*/ 110 h 264"/>
                <a:gd name="T32" fmla="*/ 144 w 188"/>
                <a:gd name="T33" fmla="*/ 150 h 264"/>
                <a:gd name="T34" fmla="*/ 144 w 188"/>
                <a:gd name="T35" fmla="*/ 150 h 264"/>
                <a:gd name="T36" fmla="*/ 142 w 188"/>
                <a:gd name="T37" fmla="*/ 156 h 264"/>
                <a:gd name="T38" fmla="*/ 142 w 188"/>
                <a:gd name="T39" fmla="*/ 156 h 264"/>
                <a:gd name="T40" fmla="*/ 138 w 188"/>
                <a:gd name="T41" fmla="*/ 156 h 264"/>
                <a:gd name="T42" fmla="*/ 64 w 188"/>
                <a:gd name="T43" fmla="*/ 156 h 264"/>
                <a:gd name="T44" fmla="*/ 64 w 188"/>
                <a:gd name="T45" fmla="*/ 156 h 264"/>
                <a:gd name="T46" fmla="*/ 62 w 188"/>
                <a:gd name="T47" fmla="*/ 158 h 264"/>
                <a:gd name="T48" fmla="*/ 62 w 188"/>
                <a:gd name="T49" fmla="*/ 160 h 264"/>
                <a:gd name="T50" fmla="*/ 62 w 188"/>
                <a:gd name="T51" fmla="*/ 208 h 264"/>
                <a:gd name="T52" fmla="*/ 62 w 188"/>
                <a:gd name="T53" fmla="*/ 208 h 264"/>
                <a:gd name="T54" fmla="*/ 62 w 188"/>
                <a:gd name="T55" fmla="*/ 210 h 264"/>
                <a:gd name="T56" fmla="*/ 64 w 188"/>
                <a:gd name="T57" fmla="*/ 210 h 264"/>
                <a:gd name="T58" fmla="*/ 180 w 188"/>
                <a:gd name="T59" fmla="*/ 210 h 264"/>
                <a:gd name="T60" fmla="*/ 180 w 188"/>
                <a:gd name="T61" fmla="*/ 210 h 264"/>
                <a:gd name="T62" fmla="*/ 186 w 188"/>
                <a:gd name="T63" fmla="*/ 212 h 264"/>
                <a:gd name="T64" fmla="*/ 186 w 188"/>
                <a:gd name="T65" fmla="*/ 212 h 264"/>
                <a:gd name="T66" fmla="*/ 188 w 188"/>
                <a:gd name="T67" fmla="*/ 218 h 264"/>
                <a:gd name="T68" fmla="*/ 188 w 188"/>
                <a:gd name="T69" fmla="*/ 258 h 264"/>
                <a:gd name="T70" fmla="*/ 188 w 188"/>
                <a:gd name="T71" fmla="*/ 258 h 264"/>
                <a:gd name="T72" fmla="*/ 186 w 188"/>
                <a:gd name="T73" fmla="*/ 262 h 264"/>
                <a:gd name="T74" fmla="*/ 186 w 188"/>
                <a:gd name="T75" fmla="*/ 262 h 264"/>
                <a:gd name="T76" fmla="*/ 180 w 188"/>
                <a:gd name="T77" fmla="*/ 264 h 264"/>
                <a:gd name="T78" fmla="*/ 6 w 188"/>
                <a:gd name="T79" fmla="*/ 264 h 264"/>
                <a:gd name="T80" fmla="*/ 6 w 188"/>
                <a:gd name="T81" fmla="*/ 264 h 264"/>
                <a:gd name="T82" fmla="*/ 2 w 188"/>
                <a:gd name="T83" fmla="*/ 262 h 264"/>
                <a:gd name="T84" fmla="*/ 2 w 188"/>
                <a:gd name="T85" fmla="*/ 262 h 264"/>
                <a:gd name="T86" fmla="*/ 0 w 188"/>
                <a:gd name="T87" fmla="*/ 258 h 264"/>
                <a:gd name="T88" fmla="*/ 0 w 188"/>
                <a:gd name="T89" fmla="*/ 6 h 264"/>
                <a:gd name="T90" fmla="*/ 0 w 188"/>
                <a:gd name="T91" fmla="*/ 6 h 264"/>
                <a:gd name="T92" fmla="*/ 2 w 188"/>
                <a:gd name="T93" fmla="*/ 2 h 264"/>
                <a:gd name="T94" fmla="*/ 2 w 188"/>
                <a:gd name="T95" fmla="*/ 2 h 264"/>
                <a:gd name="T96" fmla="*/ 6 w 188"/>
                <a:gd name="T97" fmla="*/ 0 h 264"/>
                <a:gd name="T98" fmla="*/ 180 w 188"/>
                <a:gd name="T99" fmla="*/ 0 h 264"/>
                <a:gd name="T100" fmla="*/ 180 w 188"/>
                <a:gd name="T101" fmla="*/ 0 h 264"/>
                <a:gd name="T102" fmla="*/ 186 w 188"/>
                <a:gd name="T103" fmla="*/ 2 h 264"/>
                <a:gd name="T104" fmla="*/ 186 w 188"/>
                <a:gd name="T105" fmla="*/ 2 h 264"/>
                <a:gd name="T106" fmla="*/ 188 w 188"/>
                <a:gd name="T107" fmla="*/ 6 h 264"/>
                <a:gd name="T108" fmla="*/ 188 w 188"/>
                <a:gd name="T109" fmla="*/ 46 h 264"/>
                <a:gd name="T110" fmla="*/ 188 w 188"/>
                <a:gd name="T111" fmla="*/ 46 h 264"/>
                <a:gd name="T112" fmla="*/ 186 w 188"/>
                <a:gd name="T113" fmla="*/ 52 h 264"/>
                <a:gd name="T114" fmla="*/ 186 w 188"/>
                <a:gd name="T115" fmla="*/ 5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8" h="264">
                  <a:moveTo>
                    <a:pt x="186" y="52"/>
                  </a:moveTo>
                  <a:lnTo>
                    <a:pt x="186" y="52"/>
                  </a:lnTo>
                  <a:lnTo>
                    <a:pt x="180" y="54"/>
                  </a:lnTo>
                  <a:lnTo>
                    <a:pt x="64" y="54"/>
                  </a:lnTo>
                  <a:lnTo>
                    <a:pt x="64" y="54"/>
                  </a:lnTo>
                  <a:lnTo>
                    <a:pt x="62" y="54"/>
                  </a:lnTo>
                  <a:lnTo>
                    <a:pt x="62" y="56"/>
                  </a:lnTo>
                  <a:lnTo>
                    <a:pt x="62" y="100"/>
                  </a:lnTo>
                  <a:lnTo>
                    <a:pt x="62" y="100"/>
                  </a:lnTo>
                  <a:lnTo>
                    <a:pt x="62" y="102"/>
                  </a:lnTo>
                  <a:lnTo>
                    <a:pt x="64" y="104"/>
                  </a:lnTo>
                  <a:lnTo>
                    <a:pt x="138" y="104"/>
                  </a:lnTo>
                  <a:lnTo>
                    <a:pt x="138" y="104"/>
                  </a:lnTo>
                  <a:lnTo>
                    <a:pt x="142" y="106"/>
                  </a:lnTo>
                  <a:lnTo>
                    <a:pt x="142" y="106"/>
                  </a:lnTo>
                  <a:lnTo>
                    <a:pt x="144" y="110"/>
                  </a:lnTo>
                  <a:lnTo>
                    <a:pt x="144" y="150"/>
                  </a:lnTo>
                  <a:lnTo>
                    <a:pt x="144" y="150"/>
                  </a:lnTo>
                  <a:lnTo>
                    <a:pt x="142" y="156"/>
                  </a:lnTo>
                  <a:lnTo>
                    <a:pt x="142" y="156"/>
                  </a:lnTo>
                  <a:lnTo>
                    <a:pt x="138" y="156"/>
                  </a:lnTo>
                  <a:lnTo>
                    <a:pt x="64" y="156"/>
                  </a:lnTo>
                  <a:lnTo>
                    <a:pt x="64" y="156"/>
                  </a:lnTo>
                  <a:lnTo>
                    <a:pt x="62" y="158"/>
                  </a:lnTo>
                  <a:lnTo>
                    <a:pt x="62" y="160"/>
                  </a:lnTo>
                  <a:lnTo>
                    <a:pt x="62" y="208"/>
                  </a:lnTo>
                  <a:lnTo>
                    <a:pt x="62" y="208"/>
                  </a:lnTo>
                  <a:lnTo>
                    <a:pt x="62" y="210"/>
                  </a:lnTo>
                  <a:lnTo>
                    <a:pt x="64" y="210"/>
                  </a:lnTo>
                  <a:lnTo>
                    <a:pt x="180" y="210"/>
                  </a:lnTo>
                  <a:lnTo>
                    <a:pt x="180" y="210"/>
                  </a:lnTo>
                  <a:lnTo>
                    <a:pt x="186" y="212"/>
                  </a:lnTo>
                  <a:lnTo>
                    <a:pt x="186" y="212"/>
                  </a:lnTo>
                  <a:lnTo>
                    <a:pt x="188" y="218"/>
                  </a:lnTo>
                  <a:lnTo>
                    <a:pt x="188" y="258"/>
                  </a:lnTo>
                  <a:lnTo>
                    <a:pt x="188" y="258"/>
                  </a:lnTo>
                  <a:lnTo>
                    <a:pt x="186" y="262"/>
                  </a:lnTo>
                  <a:lnTo>
                    <a:pt x="186" y="262"/>
                  </a:lnTo>
                  <a:lnTo>
                    <a:pt x="180" y="264"/>
                  </a:lnTo>
                  <a:lnTo>
                    <a:pt x="6" y="264"/>
                  </a:lnTo>
                  <a:lnTo>
                    <a:pt x="6" y="264"/>
                  </a:lnTo>
                  <a:lnTo>
                    <a:pt x="2" y="262"/>
                  </a:lnTo>
                  <a:lnTo>
                    <a:pt x="2" y="262"/>
                  </a:lnTo>
                  <a:lnTo>
                    <a:pt x="0" y="258"/>
                  </a:lnTo>
                  <a:lnTo>
                    <a:pt x="0" y="6"/>
                  </a:lnTo>
                  <a:lnTo>
                    <a:pt x="0" y="6"/>
                  </a:lnTo>
                  <a:lnTo>
                    <a:pt x="2" y="2"/>
                  </a:lnTo>
                  <a:lnTo>
                    <a:pt x="2" y="2"/>
                  </a:lnTo>
                  <a:lnTo>
                    <a:pt x="6" y="0"/>
                  </a:lnTo>
                  <a:lnTo>
                    <a:pt x="180" y="0"/>
                  </a:lnTo>
                  <a:lnTo>
                    <a:pt x="180" y="0"/>
                  </a:lnTo>
                  <a:lnTo>
                    <a:pt x="186" y="2"/>
                  </a:lnTo>
                  <a:lnTo>
                    <a:pt x="186" y="2"/>
                  </a:lnTo>
                  <a:lnTo>
                    <a:pt x="188" y="6"/>
                  </a:lnTo>
                  <a:lnTo>
                    <a:pt x="188" y="46"/>
                  </a:lnTo>
                  <a:lnTo>
                    <a:pt x="188" y="46"/>
                  </a:lnTo>
                  <a:lnTo>
                    <a:pt x="186" y="52"/>
                  </a:lnTo>
                  <a:lnTo>
                    <a:pt x="186" y="5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0" name="Freeform 19">
              <a:extLst>
                <a:ext uri="{FF2B5EF4-FFF2-40B4-BE49-F238E27FC236}">
                  <a16:creationId xmlns:a16="http://schemas.microsoft.com/office/drawing/2014/main" id="{E9D9291F-FAF9-4AC1-9035-69285B0E28F6}"/>
                </a:ext>
              </a:extLst>
            </p:cNvPr>
            <p:cNvSpPr>
              <a:spLocks/>
            </p:cNvSpPr>
            <p:nvPr userDrawn="1"/>
          </p:nvSpPr>
          <p:spPr bwMode="auto">
            <a:xfrm>
              <a:off x="8755063" y="2503488"/>
              <a:ext cx="319087" cy="431800"/>
            </a:xfrm>
            <a:custGeom>
              <a:avLst/>
              <a:gdLst>
                <a:gd name="T0" fmla="*/ 36 w 201"/>
                <a:gd name="T1" fmla="*/ 256 h 272"/>
                <a:gd name="T2" fmla="*/ 12 w 201"/>
                <a:gd name="T3" fmla="*/ 232 h 272"/>
                <a:gd name="T4" fmla="*/ 2 w 201"/>
                <a:gd name="T5" fmla="*/ 212 h 272"/>
                <a:gd name="T6" fmla="*/ 0 w 201"/>
                <a:gd name="T7" fmla="*/ 184 h 272"/>
                <a:gd name="T8" fmla="*/ 2 w 201"/>
                <a:gd name="T9" fmla="*/ 180 h 272"/>
                <a:gd name="T10" fmla="*/ 54 w 201"/>
                <a:gd name="T11" fmla="*/ 178 h 272"/>
                <a:gd name="T12" fmla="*/ 62 w 201"/>
                <a:gd name="T13" fmla="*/ 182 h 272"/>
                <a:gd name="T14" fmla="*/ 62 w 201"/>
                <a:gd name="T15" fmla="*/ 192 h 272"/>
                <a:gd name="T16" fmla="*/ 74 w 201"/>
                <a:gd name="T17" fmla="*/ 208 h 272"/>
                <a:gd name="T18" fmla="*/ 88 w 201"/>
                <a:gd name="T19" fmla="*/ 216 h 272"/>
                <a:gd name="T20" fmla="*/ 104 w 201"/>
                <a:gd name="T21" fmla="*/ 218 h 272"/>
                <a:gd name="T22" fmla="*/ 130 w 201"/>
                <a:gd name="T23" fmla="*/ 210 h 272"/>
                <a:gd name="T24" fmla="*/ 138 w 201"/>
                <a:gd name="T25" fmla="*/ 194 h 272"/>
                <a:gd name="T26" fmla="*/ 136 w 201"/>
                <a:gd name="T27" fmla="*/ 184 h 272"/>
                <a:gd name="T28" fmla="*/ 128 w 201"/>
                <a:gd name="T29" fmla="*/ 178 h 272"/>
                <a:gd name="T30" fmla="*/ 86 w 201"/>
                <a:gd name="T31" fmla="*/ 162 h 272"/>
                <a:gd name="T32" fmla="*/ 44 w 201"/>
                <a:gd name="T33" fmla="*/ 144 h 272"/>
                <a:gd name="T34" fmla="*/ 14 w 201"/>
                <a:gd name="T35" fmla="*/ 118 h 272"/>
                <a:gd name="T36" fmla="*/ 4 w 201"/>
                <a:gd name="T37" fmla="*/ 100 h 272"/>
                <a:gd name="T38" fmla="*/ 0 w 201"/>
                <a:gd name="T39" fmla="*/ 78 h 272"/>
                <a:gd name="T40" fmla="*/ 8 w 201"/>
                <a:gd name="T41" fmla="*/ 46 h 272"/>
                <a:gd name="T42" fmla="*/ 20 w 201"/>
                <a:gd name="T43" fmla="*/ 28 h 272"/>
                <a:gd name="T44" fmla="*/ 46 w 201"/>
                <a:gd name="T45" fmla="*/ 10 h 272"/>
                <a:gd name="T46" fmla="*/ 70 w 201"/>
                <a:gd name="T47" fmla="*/ 2 h 272"/>
                <a:gd name="T48" fmla="*/ 96 w 201"/>
                <a:gd name="T49" fmla="*/ 0 h 272"/>
                <a:gd name="T50" fmla="*/ 136 w 201"/>
                <a:gd name="T51" fmla="*/ 6 h 272"/>
                <a:gd name="T52" fmla="*/ 160 w 201"/>
                <a:gd name="T53" fmla="*/ 18 h 272"/>
                <a:gd name="T54" fmla="*/ 186 w 201"/>
                <a:gd name="T55" fmla="*/ 42 h 272"/>
                <a:gd name="T56" fmla="*/ 197 w 201"/>
                <a:gd name="T57" fmla="*/ 62 h 272"/>
                <a:gd name="T58" fmla="*/ 199 w 201"/>
                <a:gd name="T59" fmla="*/ 88 h 272"/>
                <a:gd name="T60" fmla="*/ 197 w 201"/>
                <a:gd name="T61" fmla="*/ 94 h 272"/>
                <a:gd name="T62" fmla="*/ 144 w 201"/>
                <a:gd name="T63" fmla="*/ 96 h 272"/>
                <a:gd name="T64" fmla="*/ 136 w 201"/>
                <a:gd name="T65" fmla="*/ 92 h 272"/>
                <a:gd name="T66" fmla="*/ 136 w 201"/>
                <a:gd name="T67" fmla="*/ 82 h 272"/>
                <a:gd name="T68" fmla="*/ 126 w 201"/>
                <a:gd name="T69" fmla="*/ 64 h 272"/>
                <a:gd name="T70" fmla="*/ 112 w 201"/>
                <a:gd name="T71" fmla="*/ 56 h 272"/>
                <a:gd name="T72" fmla="*/ 94 w 201"/>
                <a:gd name="T73" fmla="*/ 54 h 272"/>
                <a:gd name="T74" fmla="*/ 70 w 201"/>
                <a:gd name="T75" fmla="*/ 60 h 272"/>
                <a:gd name="T76" fmla="*/ 62 w 201"/>
                <a:gd name="T77" fmla="*/ 78 h 272"/>
                <a:gd name="T78" fmla="*/ 68 w 201"/>
                <a:gd name="T79" fmla="*/ 92 h 272"/>
                <a:gd name="T80" fmla="*/ 84 w 201"/>
                <a:gd name="T81" fmla="*/ 102 h 272"/>
                <a:gd name="T82" fmla="*/ 160 w 201"/>
                <a:gd name="T83" fmla="*/ 130 h 272"/>
                <a:gd name="T84" fmla="*/ 188 w 201"/>
                <a:gd name="T85" fmla="*/ 152 h 272"/>
                <a:gd name="T86" fmla="*/ 199 w 201"/>
                <a:gd name="T87" fmla="*/ 170 h 272"/>
                <a:gd name="T88" fmla="*/ 201 w 201"/>
                <a:gd name="T89" fmla="*/ 192 h 272"/>
                <a:gd name="T90" fmla="*/ 195 w 201"/>
                <a:gd name="T91" fmla="*/ 224 h 272"/>
                <a:gd name="T92" fmla="*/ 180 w 201"/>
                <a:gd name="T93" fmla="*/ 242 h 272"/>
                <a:gd name="T94" fmla="*/ 152 w 201"/>
                <a:gd name="T95" fmla="*/ 262 h 272"/>
                <a:gd name="T96" fmla="*/ 128 w 201"/>
                <a:gd name="T97" fmla="*/ 268 h 272"/>
                <a:gd name="T98" fmla="*/ 100 w 201"/>
                <a:gd name="T99" fmla="*/ 272 h 272"/>
                <a:gd name="T100" fmla="*/ 60 w 201"/>
                <a:gd name="T101" fmla="*/ 26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1" h="272">
                  <a:moveTo>
                    <a:pt x="48" y="262"/>
                  </a:moveTo>
                  <a:lnTo>
                    <a:pt x="48" y="262"/>
                  </a:lnTo>
                  <a:lnTo>
                    <a:pt x="36" y="256"/>
                  </a:lnTo>
                  <a:lnTo>
                    <a:pt x="26" y="250"/>
                  </a:lnTo>
                  <a:lnTo>
                    <a:pt x="18" y="242"/>
                  </a:lnTo>
                  <a:lnTo>
                    <a:pt x="12" y="232"/>
                  </a:lnTo>
                  <a:lnTo>
                    <a:pt x="12" y="232"/>
                  </a:lnTo>
                  <a:lnTo>
                    <a:pt x="6" y="222"/>
                  </a:lnTo>
                  <a:lnTo>
                    <a:pt x="2" y="212"/>
                  </a:lnTo>
                  <a:lnTo>
                    <a:pt x="0" y="202"/>
                  </a:lnTo>
                  <a:lnTo>
                    <a:pt x="0" y="190"/>
                  </a:lnTo>
                  <a:lnTo>
                    <a:pt x="0" y="184"/>
                  </a:lnTo>
                  <a:lnTo>
                    <a:pt x="0" y="184"/>
                  </a:lnTo>
                  <a:lnTo>
                    <a:pt x="2" y="180"/>
                  </a:lnTo>
                  <a:lnTo>
                    <a:pt x="2" y="180"/>
                  </a:lnTo>
                  <a:lnTo>
                    <a:pt x="6" y="178"/>
                  </a:lnTo>
                  <a:lnTo>
                    <a:pt x="54" y="178"/>
                  </a:lnTo>
                  <a:lnTo>
                    <a:pt x="54" y="178"/>
                  </a:lnTo>
                  <a:lnTo>
                    <a:pt x="60" y="178"/>
                  </a:lnTo>
                  <a:lnTo>
                    <a:pt x="60" y="178"/>
                  </a:lnTo>
                  <a:lnTo>
                    <a:pt x="62" y="182"/>
                  </a:lnTo>
                  <a:lnTo>
                    <a:pt x="62" y="186"/>
                  </a:lnTo>
                  <a:lnTo>
                    <a:pt x="62" y="186"/>
                  </a:lnTo>
                  <a:lnTo>
                    <a:pt x="62" y="192"/>
                  </a:lnTo>
                  <a:lnTo>
                    <a:pt x="64" y="198"/>
                  </a:lnTo>
                  <a:lnTo>
                    <a:pt x="68" y="204"/>
                  </a:lnTo>
                  <a:lnTo>
                    <a:pt x="74" y="208"/>
                  </a:lnTo>
                  <a:lnTo>
                    <a:pt x="74" y="208"/>
                  </a:lnTo>
                  <a:lnTo>
                    <a:pt x="80" y="212"/>
                  </a:lnTo>
                  <a:lnTo>
                    <a:pt x="88" y="216"/>
                  </a:lnTo>
                  <a:lnTo>
                    <a:pt x="96" y="218"/>
                  </a:lnTo>
                  <a:lnTo>
                    <a:pt x="104" y="218"/>
                  </a:lnTo>
                  <a:lnTo>
                    <a:pt x="104" y="218"/>
                  </a:lnTo>
                  <a:lnTo>
                    <a:pt x="120" y="216"/>
                  </a:lnTo>
                  <a:lnTo>
                    <a:pt x="126" y="214"/>
                  </a:lnTo>
                  <a:lnTo>
                    <a:pt x="130" y="210"/>
                  </a:lnTo>
                  <a:lnTo>
                    <a:pt x="130" y="210"/>
                  </a:lnTo>
                  <a:lnTo>
                    <a:pt x="136" y="202"/>
                  </a:lnTo>
                  <a:lnTo>
                    <a:pt x="138" y="194"/>
                  </a:lnTo>
                  <a:lnTo>
                    <a:pt x="138" y="194"/>
                  </a:lnTo>
                  <a:lnTo>
                    <a:pt x="136" y="188"/>
                  </a:lnTo>
                  <a:lnTo>
                    <a:pt x="136" y="184"/>
                  </a:lnTo>
                  <a:lnTo>
                    <a:pt x="132" y="180"/>
                  </a:lnTo>
                  <a:lnTo>
                    <a:pt x="128" y="178"/>
                  </a:lnTo>
                  <a:lnTo>
                    <a:pt x="128" y="178"/>
                  </a:lnTo>
                  <a:lnTo>
                    <a:pt x="116" y="172"/>
                  </a:lnTo>
                  <a:lnTo>
                    <a:pt x="96" y="164"/>
                  </a:lnTo>
                  <a:lnTo>
                    <a:pt x="86" y="162"/>
                  </a:lnTo>
                  <a:lnTo>
                    <a:pt x="86" y="162"/>
                  </a:lnTo>
                  <a:lnTo>
                    <a:pt x="64" y="154"/>
                  </a:lnTo>
                  <a:lnTo>
                    <a:pt x="44" y="144"/>
                  </a:lnTo>
                  <a:lnTo>
                    <a:pt x="44" y="144"/>
                  </a:lnTo>
                  <a:lnTo>
                    <a:pt x="28" y="134"/>
                  </a:lnTo>
                  <a:lnTo>
                    <a:pt x="14" y="118"/>
                  </a:lnTo>
                  <a:lnTo>
                    <a:pt x="14" y="118"/>
                  </a:lnTo>
                  <a:lnTo>
                    <a:pt x="8" y="110"/>
                  </a:lnTo>
                  <a:lnTo>
                    <a:pt x="4" y="100"/>
                  </a:lnTo>
                  <a:lnTo>
                    <a:pt x="2" y="90"/>
                  </a:lnTo>
                  <a:lnTo>
                    <a:pt x="0" y="78"/>
                  </a:lnTo>
                  <a:lnTo>
                    <a:pt x="0" y="78"/>
                  </a:lnTo>
                  <a:lnTo>
                    <a:pt x="2" y="66"/>
                  </a:lnTo>
                  <a:lnTo>
                    <a:pt x="4" y="56"/>
                  </a:lnTo>
                  <a:lnTo>
                    <a:pt x="8" y="46"/>
                  </a:lnTo>
                  <a:lnTo>
                    <a:pt x="12" y="38"/>
                  </a:lnTo>
                  <a:lnTo>
                    <a:pt x="12" y="38"/>
                  </a:lnTo>
                  <a:lnTo>
                    <a:pt x="20" y="28"/>
                  </a:lnTo>
                  <a:lnTo>
                    <a:pt x="28" y="22"/>
                  </a:lnTo>
                  <a:lnTo>
                    <a:pt x="36" y="16"/>
                  </a:lnTo>
                  <a:lnTo>
                    <a:pt x="46" y="10"/>
                  </a:lnTo>
                  <a:lnTo>
                    <a:pt x="46" y="10"/>
                  </a:lnTo>
                  <a:lnTo>
                    <a:pt x="58" y="6"/>
                  </a:lnTo>
                  <a:lnTo>
                    <a:pt x="70" y="2"/>
                  </a:lnTo>
                  <a:lnTo>
                    <a:pt x="82" y="2"/>
                  </a:lnTo>
                  <a:lnTo>
                    <a:pt x="96" y="0"/>
                  </a:lnTo>
                  <a:lnTo>
                    <a:pt x="96" y="0"/>
                  </a:lnTo>
                  <a:lnTo>
                    <a:pt x="110" y="2"/>
                  </a:lnTo>
                  <a:lnTo>
                    <a:pt x="124" y="4"/>
                  </a:lnTo>
                  <a:lnTo>
                    <a:pt x="136" y="6"/>
                  </a:lnTo>
                  <a:lnTo>
                    <a:pt x="148" y="12"/>
                  </a:lnTo>
                  <a:lnTo>
                    <a:pt x="148" y="12"/>
                  </a:lnTo>
                  <a:lnTo>
                    <a:pt x="160" y="18"/>
                  </a:lnTo>
                  <a:lnTo>
                    <a:pt x="170" y="24"/>
                  </a:lnTo>
                  <a:lnTo>
                    <a:pt x="178" y="32"/>
                  </a:lnTo>
                  <a:lnTo>
                    <a:pt x="186" y="42"/>
                  </a:lnTo>
                  <a:lnTo>
                    <a:pt x="186" y="42"/>
                  </a:lnTo>
                  <a:lnTo>
                    <a:pt x="190" y="52"/>
                  </a:lnTo>
                  <a:lnTo>
                    <a:pt x="197" y="62"/>
                  </a:lnTo>
                  <a:lnTo>
                    <a:pt x="199" y="74"/>
                  </a:lnTo>
                  <a:lnTo>
                    <a:pt x="199" y="86"/>
                  </a:lnTo>
                  <a:lnTo>
                    <a:pt x="199" y="88"/>
                  </a:lnTo>
                  <a:lnTo>
                    <a:pt x="199" y="88"/>
                  </a:lnTo>
                  <a:lnTo>
                    <a:pt x="197" y="94"/>
                  </a:lnTo>
                  <a:lnTo>
                    <a:pt x="197" y="94"/>
                  </a:lnTo>
                  <a:lnTo>
                    <a:pt x="193" y="96"/>
                  </a:lnTo>
                  <a:lnTo>
                    <a:pt x="144" y="96"/>
                  </a:lnTo>
                  <a:lnTo>
                    <a:pt x="144" y="96"/>
                  </a:lnTo>
                  <a:lnTo>
                    <a:pt x="138" y="94"/>
                  </a:lnTo>
                  <a:lnTo>
                    <a:pt x="138" y="94"/>
                  </a:lnTo>
                  <a:lnTo>
                    <a:pt x="136" y="92"/>
                  </a:lnTo>
                  <a:lnTo>
                    <a:pt x="136" y="88"/>
                  </a:lnTo>
                  <a:lnTo>
                    <a:pt x="136" y="88"/>
                  </a:lnTo>
                  <a:lnTo>
                    <a:pt x="136" y="82"/>
                  </a:lnTo>
                  <a:lnTo>
                    <a:pt x="134" y="76"/>
                  </a:lnTo>
                  <a:lnTo>
                    <a:pt x="130" y="70"/>
                  </a:lnTo>
                  <a:lnTo>
                    <a:pt x="126" y="64"/>
                  </a:lnTo>
                  <a:lnTo>
                    <a:pt x="126" y="64"/>
                  </a:lnTo>
                  <a:lnTo>
                    <a:pt x="118" y="60"/>
                  </a:lnTo>
                  <a:lnTo>
                    <a:pt x="112" y="56"/>
                  </a:lnTo>
                  <a:lnTo>
                    <a:pt x="102" y="54"/>
                  </a:lnTo>
                  <a:lnTo>
                    <a:pt x="94" y="54"/>
                  </a:lnTo>
                  <a:lnTo>
                    <a:pt x="94" y="54"/>
                  </a:lnTo>
                  <a:lnTo>
                    <a:pt x="80" y="56"/>
                  </a:lnTo>
                  <a:lnTo>
                    <a:pt x="70" y="60"/>
                  </a:lnTo>
                  <a:lnTo>
                    <a:pt x="70" y="60"/>
                  </a:lnTo>
                  <a:lnTo>
                    <a:pt x="64" y="68"/>
                  </a:lnTo>
                  <a:lnTo>
                    <a:pt x="62" y="78"/>
                  </a:lnTo>
                  <a:lnTo>
                    <a:pt x="62" y="78"/>
                  </a:lnTo>
                  <a:lnTo>
                    <a:pt x="64" y="84"/>
                  </a:lnTo>
                  <a:lnTo>
                    <a:pt x="68" y="92"/>
                  </a:lnTo>
                  <a:lnTo>
                    <a:pt x="68" y="92"/>
                  </a:lnTo>
                  <a:lnTo>
                    <a:pt x="74" y="96"/>
                  </a:lnTo>
                  <a:lnTo>
                    <a:pt x="84" y="102"/>
                  </a:lnTo>
                  <a:lnTo>
                    <a:pt x="84" y="102"/>
                  </a:lnTo>
                  <a:lnTo>
                    <a:pt x="118" y="114"/>
                  </a:lnTo>
                  <a:lnTo>
                    <a:pt x="118" y="114"/>
                  </a:lnTo>
                  <a:lnTo>
                    <a:pt x="160" y="130"/>
                  </a:lnTo>
                  <a:lnTo>
                    <a:pt x="160" y="130"/>
                  </a:lnTo>
                  <a:lnTo>
                    <a:pt x="174" y="138"/>
                  </a:lnTo>
                  <a:lnTo>
                    <a:pt x="188" y="152"/>
                  </a:lnTo>
                  <a:lnTo>
                    <a:pt x="188" y="152"/>
                  </a:lnTo>
                  <a:lnTo>
                    <a:pt x="193" y="160"/>
                  </a:lnTo>
                  <a:lnTo>
                    <a:pt x="199" y="170"/>
                  </a:lnTo>
                  <a:lnTo>
                    <a:pt x="201" y="180"/>
                  </a:lnTo>
                  <a:lnTo>
                    <a:pt x="201" y="192"/>
                  </a:lnTo>
                  <a:lnTo>
                    <a:pt x="201" y="192"/>
                  </a:lnTo>
                  <a:lnTo>
                    <a:pt x="201" y="204"/>
                  </a:lnTo>
                  <a:lnTo>
                    <a:pt x="199" y="214"/>
                  </a:lnTo>
                  <a:lnTo>
                    <a:pt x="195" y="224"/>
                  </a:lnTo>
                  <a:lnTo>
                    <a:pt x="188" y="234"/>
                  </a:lnTo>
                  <a:lnTo>
                    <a:pt x="188" y="234"/>
                  </a:lnTo>
                  <a:lnTo>
                    <a:pt x="180" y="242"/>
                  </a:lnTo>
                  <a:lnTo>
                    <a:pt x="172" y="250"/>
                  </a:lnTo>
                  <a:lnTo>
                    <a:pt x="164" y="256"/>
                  </a:lnTo>
                  <a:lnTo>
                    <a:pt x="152" y="262"/>
                  </a:lnTo>
                  <a:lnTo>
                    <a:pt x="152" y="262"/>
                  </a:lnTo>
                  <a:lnTo>
                    <a:pt x="140" y="266"/>
                  </a:lnTo>
                  <a:lnTo>
                    <a:pt x="128" y="268"/>
                  </a:lnTo>
                  <a:lnTo>
                    <a:pt x="114" y="270"/>
                  </a:lnTo>
                  <a:lnTo>
                    <a:pt x="100" y="272"/>
                  </a:lnTo>
                  <a:lnTo>
                    <a:pt x="100" y="272"/>
                  </a:lnTo>
                  <a:lnTo>
                    <a:pt x="86" y="270"/>
                  </a:lnTo>
                  <a:lnTo>
                    <a:pt x="72" y="268"/>
                  </a:lnTo>
                  <a:lnTo>
                    <a:pt x="60" y="266"/>
                  </a:lnTo>
                  <a:lnTo>
                    <a:pt x="48" y="262"/>
                  </a:lnTo>
                  <a:lnTo>
                    <a:pt x="48" y="26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1" name="Freeform 20">
              <a:extLst>
                <a:ext uri="{FF2B5EF4-FFF2-40B4-BE49-F238E27FC236}">
                  <a16:creationId xmlns:a16="http://schemas.microsoft.com/office/drawing/2014/main" id="{4305FAA1-EB5C-45AB-999C-1F8114EDF649}"/>
                </a:ext>
              </a:extLst>
            </p:cNvPr>
            <p:cNvSpPr>
              <a:spLocks/>
            </p:cNvSpPr>
            <p:nvPr userDrawn="1"/>
          </p:nvSpPr>
          <p:spPr bwMode="auto">
            <a:xfrm>
              <a:off x="9137650" y="2503488"/>
              <a:ext cx="317500" cy="431800"/>
            </a:xfrm>
            <a:custGeom>
              <a:avLst/>
              <a:gdLst>
                <a:gd name="T0" fmla="*/ 36 w 200"/>
                <a:gd name="T1" fmla="*/ 256 h 272"/>
                <a:gd name="T2" fmla="*/ 12 w 200"/>
                <a:gd name="T3" fmla="*/ 232 h 272"/>
                <a:gd name="T4" fmla="*/ 2 w 200"/>
                <a:gd name="T5" fmla="*/ 212 h 272"/>
                <a:gd name="T6" fmla="*/ 0 w 200"/>
                <a:gd name="T7" fmla="*/ 184 h 272"/>
                <a:gd name="T8" fmla="*/ 2 w 200"/>
                <a:gd name="T9" fmla="*/ 180 h 272"/>
                <a:gd name="T10" fmla="*/ 54 w 200"/>
                <a:gd name="T11" fmla="*/ 178 h 272"/>
                <a:gd name="T12" fmla="*/ 62 w 200"/>
                <a:gd name="T13" fmla="*/ 182 h 272"/>
                <a:gd name="T14" fmla="*/ 62 w 200"/>
                <a:gd name="T15" fmla="*/ 192 h 272"/>
                <a:gd name="T16" fmla="*/ 74 w 200"/>
                <a:gd name="T17" fmla="*/ 208 h 272"/>
                <a:gd name="T18" fmla="*/ 88 w 200"/>
                <a:gd name="T19" fmla="*/ 216 h 272"/>
                <a:gd name="T20" fmla="*/ 106 w 200"/>
                <a:gd name="T21" fmla="*/ 218 h 272"/>
                <a:gd name="T22" fmla="*/ 130 w 200"/>
                <a:gd name="T23" fmla="*/ 210 h 272"/>
                <a:gd name="T24" fmla="*/ 138 w 200"/>
                <a:gd name="T25" fmla="*/ 194 h 272"/>
                <a:gd name="T26" fmla="*/ 136 w 200"/>
                <a:gd name="T27" fmla="*/ 184 h 272"/>
                <a:gd name="T28" fmla="*/ 128 w 200"/>
                <a:gd name="T29" fmla="*/ 178 h 272"/>
                <a:gd name="T30" fmla="*/ 88 w 200"/>
                <a:gd name="T31" fmla="*/ 162 h 272"/>
                <a:gd name="T32" fmla="*/ 44 w 200"/>
                <a:gd name="T33" fmla="*/ 144 h 272"/>
                <a:gd name="T34" fmla="*/ 14 w 200"/>
                <a:gd name="T35" fmla="*/ 118 h 272"/>
                <a:gd name="T36" fmla="*/ 4 w 200"/>
                <a:gd name="T37" fmla="*/ 100 h 272"/>
                <a:gd name="T38" fmla="*/ 2 w 200"/>
                <a:gd name="T39" fmla="*/ 78 h 272"/>
                <a:gd name="T40" fmla="*/ 8 w 200"/>
                <a:gd name="T41" fmla="*/ 46 h 272"/>
                <a:gd name="T42" fmla="*/ 20 w 200"/>
                <a:gd name="T43" fmla="*/ 28 h 272"/>
                <a:gd name="T44" fmla="*/ 48 w 200"/>
                <a:gd name="T45" fmla="*/ 10 h 272"/>
                <a:gd name="T46" fmla="*/ 70 w 200"/>
                <a:gd name="T47" fmla="*/ 2 h 272"/>
                <a:gd name="T48" fmla="*/ 96 w 200"/>
                <a:gd name="T49" fmla="*/ 0 h 272"/>
                <a:gd name="T50" fmla="*/ 138 w 200"/>
                <a:gd name="T51" fmla="*/ 6 h 272"/>
                <a:gd name="T52" fmla="*/ 160 w 200"/>
                <a:gd name="T53" fmla="*/ 18 h 272"/>
                <a:gd name="T54" fmla="*/ 186 w 200"/>
                <a:gd name="T55" fmla="*/ 42 h 272"/>
                <a:gd name="T56" fmla="*/ 196 w 200"/>
                <a:gd name="T57" fmla="*/ 62 h 272"/>
                <a:gd name="T58" fmla="*/ 198 w 200"/>
                <a:gd name="T59" fmla="*/ 88 h 272"/>
                <a:gd name="T60" fmla="*/ 196 w 200"/>
                <a:gd name="T61" fmla="*/ 94 h 272"/>
                <a:gd name="T62" fmla="*/ 144 w 200"/>
                <a:gd name="T63" fmla="*/ 96 h 272"/>
                <a:gd name="T64" fmla="*/ 138 w 200"/>
                <a:gd name="T65" fmla="*/ 92 h 272"/>
                <a:gd name="T66" fmla="*/ 136 w 200"/>
                <a:gd name="T67" fmla="*/ 82 h 272"/>
                <a:gd name="T68" fmla="*/ 126 w 200"/>
                <a:gd name="T69" fmla="*/ 64 h 272"/>
                <a:gd name="T70" fmla="*/ 112 w 200"/>
                <a:gd name="T71" fmla="*/ 56 h 272"/>
                <a:gd name="T72" fmla="*/ 94 w 200"/>
                <a:gd name="T73" fmla="*/ 54 h 272"/>
                <a:gd name="T74" fmla="*/ 70 w 200"/>
                <a:gd name="T75" fmla="*/ 60 h 272"/>
                <a:gd name="T76" fmla="*/ 62 w 200"/>
                <a:gd name="T77" fmla="*/ 78 h 272"/>
                <a:gd name="T78" fmla="*/ 68 w 200"/>
                <a:gd name="T79" fmla="*/ 92 h 272"/>
                <a:gd name="T80" fmla="*/ 84 w 200"/>
                <a:gd name="T81" fmla="*/ 102 h 272"/>
                <a:gd name="T82" fmla="*/ 160 w 200"/>
                <a:gd name="T83" fmla="*/ 130 h 272"/>
                <a:gd name="T84" fmla="*/ 188 w 200"/>
                <a:gd name="T85" fmla="*/ 152 h 272"/>
                <a:gd name="T86" fmla="*/ 198 w 200"/>
                <a:gd name="T87" fmla="*/ 170 h 272"/>
                <a:gd name="T88" fmla="*/ 200 w 200"/>
                <a:gd name="T89" fmla="*/ 192 h 272"/>
                <a:gd name="T90" fmla="*/ 194 w 200"/>
                <a:gd name="T91" fmla="*/ 224 h 272"/>
                <a:gd name="T92" fmla="*/ 182 w 200"/>
                <a:gd name="T93" fmla="*/ 242 h 272"/>
                <a:gd name="T94" fmla="*/ 154 w 200"/>
                <a:gd name="T95" fmla="*/ 262 h 272"/>
                <a:gd name="T96" fmla="*/ 128 w 200"/>
                <a:gd name="T97" fmla="*/ 268 h 272"/>
                <a:gd name="T98" fmla="*/ 100 w 200"/>
                <a:gd name="T99" fmla="*/ 272 h 272"/>
                <a:gd name="T100" fmla="*/ 60 w 200"/>
                <a:gd name="T101" fmla="*/ 26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0" h="272">
                  <a:moveTo>
                    <a:pt x="48" y="262"/>
                  </a:moveTo>
                  <a:lnTo>
                    <a:pt x="48" y="262"/>
                  </a:lnTo>
                  <a:lnTo>
                    <a:pt x="36" y="256"/>
                  </a:lnTo>
                  <a:lnTo>
                    <a:pt x="28" y="250"/>
                  </a:lnTo>
                  <a:lnTo>
                    <a:pt x="20" y="242"/>
                  </a:lnTo>
                  <a:lnTo>
                    <a:pt x="12" y="232"/>
                  </a:lnTo>
                  <a:lnTo>
                    <a:pt x="12" y="232"/>
                  </a:lnTo>
                  <a:lnTo>
                    <a:pt x="6" y="222"/>
                  </a:lnTo>
                  <a:lnTo>
                    <a:pt x="2" y="212"/>
                  </a:lnTo>
                  <a:lnTo>
                    <a:pt x="0" y="202"/>
                  </a:lnTo>
                  <a:lnTo>
                    <a:pt x="0" y="190"/>
                  </a:lnTo>
                  <a:lnTo>
                    <a:pt x="0" y="184"/>
                  </a:lnTo>
                  <a:lnTo>
                    <a:pt x="0" y="184"/>
                  </a:lnTo>
                  <a:lnTo>
                    <a:pt x="2" y="180"/>
                  </a:lnTo>
                  <a:lnTo>
                    <a:pt x="2" y="180"/>
                  </a:lnTo>
                  <a:lnTo>
                    <a:pt x="6" y="178"/>
                  </a:lnTo>
                  <a:lnTo>
                    <a:pt x="54" y="178"/>
                  </a:lnTo>
                  <a:lnTo>
                    <a:pt x="54" y="178"/>
                  </a:lnTo>
                  <a:lnTo>
                    <a:pt x="60" y="178"/>
                  </a:lnTo>
                  <a:lnTo>
                    <a:pt x="60" y="178"/>
                  </a:lnTo>
                  <a:lnTo>
                    <a:pt x="62" y="182"/>
                  </a:lnTo>
                  <a:lnTo>
                    <a:pt x="62" y="186"/>
                  </a:lnTo>
                  <a:lnTo>
                    <a:pt x="62" y="186"/>
                  </a:lnTo>
                  <a:lnTo>
                    <a:pt x="62" y="192"/>
                  </a:lnTo>
                  <a:lnTo>
                    <a:pt x="64" y="198"/>
                  </a:lnTo>
                  <a:lnTo>
                    <a:pt x="68" y="204"/>
                  </a:lnTo>
                  <a:lnTo>
                    <a:pt x="74" y="208"/>
                  </a:lnTo>
                  <a:lnTo>
                    <a:pt x="74" y="208"/>
                  </a:lnTo>
                  <a:lnTo>
                    <a:pt x="80" y="212"/>
                  </a:lnTo>
                  <a:lnTo>
                    <a:pt x="88" y="216"/>
                  </a:lnTo>
                  <a:lnTo>
                    <a:pt x="96" y="218"/>
                  </a:lnTo>
                  <a:lnTo>
                    <a:pt x="106" y="218"/>
                  </a:lnTo>
                  <a:lnTo>
                    <a:pt x="106" y="218"/>
                  </a:lnTo>
                  <a:lnTo>
                    <a:pt x="120" y="216"/>
                  </a:lnTo>
                  <a:lnTo>
                    <a:pt x="126" y="214"/>
                  </a:lnTo>
                  <a:lnTo>
                    <a:pt x="130" y="210"/>
                  </a:lnTo>
                  <a:lnTo>
                    <a:pt x="130" y="210"/>
                  </a:lnTo>
                  <a:lnTo>
                    <a:pt x="136" y="202"/>
                  </a:lnTo>
                  <a:lnTo>
                    <a:pt x="138" y="194"/>
                  </a:lnTo>
                  <a:lnTo>
                    <a:pt x="138" y="194"/>
                  </a:lnTo>
                  <a:lnTo>
                    <a:pt x="138" y="188"/>
                  </a:lnTo>
                  <a:lnTo>
                    <a:pt x="136" y="184"/>
                  </a:lnTo>
                  <a:lnTo>
                    <a:pt x="132" y="180"/>
                  </a:lnTo>
                  <a:lnTo>
                    <a:pt x="128" y="178"/>
                  </a:lnTo>
                  <a:lnTo>
                    <a:pt x="128" y="178"/>
                  </a:lnTo>
                  <a:lnTo>
                    <a:pt x="116" y="172"/>
                  </a:lnTo>
                  <a:lnTo>
                    <a:pt x="96" y="164"/>
                  </a:lnTo>
                  <a:lnTo>
                    <a:pt x="88" y="162"/>
                  </a:lnTo>
                  <a:lnTo>
                    <a:pt x="88" y="162"/>
                  </a:lnTo>
                  <a:lnTo>
                    <a:pt x="64" y="154"/>
                  </a:lnTo>
                  <a:lnTo>
                    <a:pt x="44" y="144"/>
                  </a:lnTo>
                  <a:lnTo>
                    <a:pt x="44" y="144"/>
                  </a:lnTo>
                  <a:lnTo>
                    <a:pt x="28" y="134"/>
                  </a:lnTo>
                  <a:lnTo>
                    <a:pt x="14" y="118"/>
                  </a:lnTo>
                  <a:lnTo>
                    <a:pt x="14" y="118"/>
                  </a:lnTo>
                  <a:lnTo>
                    <a:pt x="8" y="110"/>
                  </a:lnTo>
                  <a:lnTo>
                    <a:pt x="4" y="100"/>
                  </a:lnTo>
                  <a:lnTo>
                    <a:pt x="2" y="90"/>
                  </a:lnTo>
                  <a:lnTo>
                    <a:pt x="2" y="78"/>
                  </a:lnTo>
                  <a:lnTo>
                    <a:pt x="2" y="78"/>
                  </a:lnTo>
                  <a:lnTo>
                    <a:pt x="2" y="66"/>
                  </a:lnTo>
                  <a:lnTo>
                    <a:pt x="4" y="56"/>
                  </a:lnTo>
                  <a:lnTo>
                    <a:pt x="8" y="46"/>
                  </a:lnTo>
                  <a:lnTo>
                    <a:pt x="14" y="38"/>
                  </a:lnTo>
                  <a:lnTo>
                    <a:pt x="14" y="38"/>
                  </a:lnTo>
                  <a:lnTo>
                    <a:pt x="20" y="28"/>
                  </a:lnTo>
                  <a:lnTo>
                    <a:pt x="28" y="22"/>
                  </a:lnTo>
                  <a:lnTo>
                    <a:pt x="38" y="16"/>
                  </a:lnTo>
                  <a:lnTo>
                    <a:pt x="48" y="10"/>
                  </a:lnTo>
                  <a:lnTo>
                    <a:pt x="48" y="10"/>
                  </a:lnTo>
                  <a:lnTo>
                    <a:pt x="58" y="6"/>
                  </a:lnTo>
                  <a:lnTo>
                    <a:pt x="70" y="2"/>
                  </a:lnTo>
                  <a:lnTo>
                    <a:pt x="84" y="2"/>
                  </a:lnTo>
                  <a:lnTo>
                    <a:pt x="96" y="0"/>
                  </a:lnTo>
                  <a:lnTo>
                    <a:pt x="96" y="0"/>
                  </a:lnTo>
                  <a:lnTo>
                    <a:pt x="110" y="2"/>
                  </a:lnTo>
                  <a:lnTo>
                    <a:pt x="124" y="4"/>
                  </a:lnTo>
                  <a:lnTo>
                    <a:pt x="138" y="6"/>
                  </a:lnTo>
                  <a:lnTo>
                    <a:pt x="150" y="12"/>
                  </a:lnTo>
                  <a:lnTo>
                    <a:pt x="150" y="12"/>
                  </a:lnTo>
                  <a:lnTo>
                    <a:pt x="160" y="18"/>
                  </a:lnTo>
                  <a:lnTo>
                    <a:pt x="170" y="24"/>
                  </a:lnTo>
                  <a:lnTo>
                    <a:pt x="178" y="32"/>
                  </a:lnTo>
                  <a:lnTo>
                    <a:pt x="186" y="42"/>
                  </a:lnTo>
                  <a:lnTo>
                    <a:pt x="186" y="42"/>
                  </a:lnTo>
                  <a:lnTo>
                    <a:pt x="192" y="52"/>
                  </a:lnTo>
                  <a:lnTo>
                    <a:pt x="196" y="62"/>
                  </a:lnTo>
                  <a:lnTo>
                    <a:pt x="198" y="74"/>
                  </a:lnTo>
                  <a:lnTo>
                    <a:pt x="198" y="86"/>
                  </a:lnTo>
                  <a:lnTo>
                    <a:pt x="198" y="88"/>
                  </a:lnTo>
                  <a:lnTo>
                    <a:pt x="198" y="88"/>
                  </a:lnTo>
                  <a:lnTo>
                    <a:pt x="196" y="94"/>
                  </a:lnTo>
                  <a:lnTo>
                    <a:pt x="196" y="94"/>
                  </a:lnTo>
                  <a:lnTo>
                    <a:pt x="192" y="96"/>
                  </a:lnTo>
                  <a:lnTo>
                    <a:pt x="144" y="96"/>
                  </a:lnTo>
                  <a:lnTo>
                    <a:pt x="144" y="96"/>
                  </a:lnTo>
                  <a:lnTo>
                    <a:pt x="140" y="94"/>
                  </a:lnTo>
                  <a:lnTo>
                    <a:pt x="140" y="94"/>
                  </a:lnTo>
                  <a:lnTo>
                    <a:pt x="138" y="92"/>
                  </a:lnTo>
                  <a:lnTo>
                    <a:pt x="138" y="88"/>
                  </a:lnTo>
                  <a:lnTo>
                    <a:pt x="138" y="88"/>
                  </a:lnTo>
                  <a:lnTo>
                    <a:pt x="136" y="82"/>
                  </a:lnTo>
                  <a:lnTo>
                    <a:pt x="134" y="76"/>
                  </a:lnTo>
                  <a:lnTo>
                    <a:pt x="130" y="70"/>
                  </a:lnTo>
                  <a:lnTo>
                    <a:pt x="126" y="64"/>
                  </a:lnTo>
                  <a:lnTo>
                    <a:pt x="126" y="64"/>
                  </a:lnTo>
                  <a:lnTo>
                    <a:pt x="120" y="60"/>
                  </a:lnTo>
                  <a:lnTo>
                    <a:pt x="112" y="56"/>
                  </a:lnTo>
                  <a:lnTo>
                    <a:pt x="104" y="54"/>
                  </a:lnTo>
                  <a:lnTo>
                    <a:pt x="94" y="54"/>
                  </a:lnTo>
                  <a:lnTo>
                    <a:pt x="94" y="54"/>
                  </a:lnTo>
                  <a:lnTo>
                    <a:pt x="80" y="56"/>
                  </a:lnTo>
                  <a:lnTo>
                    <a:pt x="70" y="60"/>
                  </a:lnTo>
                  <a:lnTo>
                    <a:pt x="70" y="60"/>
                  </a:lnTo>
                  <a:lnTo>
                    <a:pt x="64" y="68"/>
                  </a:lnTo>
                  <a:lnTo>
                    <a:pt x="62" y="78"/>
                  </a:lnTo>
                  <a:lnTo>
                    <a:pt x="62" y="78"/>
                  </a:lnTo>
                  <a:lnTo>
                    <a:pt x="64" y="84"/>
                  </a:lnTo>
                  <a:lnTo>
                    <a:pt x="68" y="92"/>
                  </a:lnTo>
                  <a:lnTo>
                    <a:pt x="68" y="92"/>
                  </a:lnTo>
                  <a:lnTo>
                    <a:pt x="74" y="96"/>
                  </a:lnTo>
                  <a:lnTo>
                    <a:pt x="84" y="102"/>
                  </a:lnTo>
                  <a:lnTo>
                    <a:pt x="84" y="102"/>
                  </a:lnTo>
                  <a:lnTo>
                    <a:pt x="118" y="114"/>
                  </a:lnTo>
                  <a:lnTo>
                    <a:pt x="118" y="114"/>
                  </a:lnTo>
                  <a:lnTo>
                    <a:pt x="160" y="130"/>
                  </a:lnTo>
                  <a:lnTo>
                    <a:pt x="160" y="130"/>
                  </a:lnTo>
                  <a:lnTo>
                    <a:pt x="174" y="138"/>
                  </a:lnTo>
                  <a:lnTo>
                    <a:pt x="188" y="152"/>
                  </a:lnTo>
                  <a:lnTo>
                    <a:pt x="188" y="152"/>
                  </a:lnTo>
                  <a:lnTo>
                    <a:pt x="194" y="160"/>
                  </a:lnTo>
                  <a:lnTo>
                    <a:pt x="198" y="170"/>
                  </a:lnTo>
                  <a:lnTo>
                    <a:pt x="200" y="180"/>
                  </a:lnTo>
                  <a:lnTo>
                    <a:pt x="200" y="192"/>
                  </a:lnTo>
                  <a:lnTo>
                    <a:pt x="200" y="192"/>
                  </a:lnTo>
                  <a:lnTo>
                    <a:pt x="200" y="204"/>
                  </a:lnTo>
                  <a:lnTo>
                    <a:pt x="198" y="214"/>
                  </a:lnTo>
                  <a:lnTo>
                    <a:pt x="194" y="224"/>
                  </a:lnTo>
                  <a:lnTo>
                    <a:pt x="188" y="234"/>
                  </a:lnTo>
                  <a:lnTo>
                    <a:pt x="188" y="234"/>
                  </a:lnTo>
                  <a:lnTo>
                    <a:pt x="182" y="242"/>
                  </a:lnTo>
                  <a:lnTo>
                    <a:pt x="174" y="250"/>
                  </a:lnTo>
                  <a:lnTo>
                    <a:pt x="164" y="256"/>
                  </a:lnTo>
                  <a:lnTo>
                    <a:pt x="154" y="262"/>
                  </a:lnTo>
                  <a:lnTo>
                    <a:pt x="154" y="262"/>
                  </a:lnTo>
                  <a:lnTo>
                    <a:pt x="142" y="266"/>
                  </a:lnTo>
                  <a:lnTo>
                    <a:pt x="128" y="268"/>
                  </a:lnTo>
                  <a:lnTo>
                    <a:pt x="116" y="270"/>
                  </a:lnTo>
                  <a:lnTo>
                    <a:pt x="100" y="272"/>
                  </a:lnTo>
                  <a:lnTo>
                    <a:pt x="100" y="272"/>
                  </a:lnTo>
                  <a:lnTo>
                    <a:pt x="86" y="270"/>
                  </a:lnTo>
                  <a:lnTo>
                    <a:pt x="72" y="268"/>
                  </a:lnTo>
                  <a:lnTo>
                    <a:pt x="60" y="266"/>
                  </a:lnTo>
                  <a:lnTo>
                    <a:pt x="48" y="262"/>
                  </a:lnTo>
                  <a:lnTo>
                    <a:pt x="48" y="26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2" name="Freeform 21">
              <a:extLst>
                <a:ext uri="{FF2B5EF4-FFF2-40B4-BE49-F238E27FC236}">
                  <a16:creationId xmlns:a16="http://schemas.microsoft.com/office/drawing/2014/main" id="{E871D8BA-3789-4011-B101-E9D98D7539C6}"/>
                </a:ext>
              </a:extLst>
            </p:cNvPr>
            <p:cNvSpPr>
              <a:spLocks/>
            </p:cNvSpPr>
            <p:nvPr userDrawn="1"/>
          </p:nvSpPr>
          <p:spPr bwMode="auto">
            <a:xfrm>
              <a:off x="9525000" y="2509838"/>
              <a:ext cx="98425" cy="419100"/>
            </a:xfrm>
            <a:custGeom>
              <a:avLst/>
              <a:gdLst>
                <a:gd name="T0" fmla="*/ 2 w 62"/>
                <a:gd name="T1" fmla="*/ 262 h 264"/>
                <a:gd name="T2" fmla="*/ 2 w 62"/>
                <a:gd name="T3" fmla="*/ 262 h 264"/>
                <a:gd name="T4" fmla="*/ 0 w 62"/>
                <a:gd name="T5" fmla="*/ 258 h 264"/>
                <a:gd name="T6" fmla="*/ 0 w 62"/>
                <a:gd name="T7" fmla="*/ 6 h 264"/>
                <a:gd name="T8" fmla="*/ 0 w 62"/>
                <a:gd name="T9" fmla="*/ 6 h 264"/>
                <a:gd name="T10" fmla="*/ 2 w 62"/>
                <a:gd name="T11" fmla="*/ 2 h 264"/>
                <a:gd name="T12" fmla="*/ 2 w 62"/>
                <a:gd name="T13" fmla="*/ 2 h 264"/>
                <a:gd name="T14" fmla="*/ 6 w 62"/>
                <a:gd name="T15" fmla="*/ 0 h 264"/>
                <a:gd name="T16" fmla="*/ 56 w 62"/>
                <a:gd name="T17" fmla="*/ 0 h 264"/>
                <a:gd name="T18" fmla="*/ 56 w 62"/>
                <a:gd name="T19" fmla="*/ 0 h 264"/>
                <a:gd name="T20" fmla="*/ 60 w 62"/>
                <a:gd name="T21" fmla="*/ 2 h 264"/>
                <a:gd name="T22" fmla="*/ 60 w 62"/>
                <a:gd name="T23" fmla="*/ 2 h 264"/>
                <a:gd name="T24" fmla="*/ 62 w 62"/>
                <a:gd name="T25" fmla="*/ 6 h 264"/>
                <a:gd name="T26" fmla="*/ 62 w 62"/>
                <a:gd name="T27" fmla="*/ 258 h 264"/>
                <a:gd name="T28" fmla="*/ 62 w 62"/>
                <a:gd name="T29" fmla="*/ 258 h 264"/>
                <a:gd name="T30" fmla="*/ 60 w 62"/>
                <a:gd name="T31" fmla="*/ 262 h 264"/>
                <a:gd name="T32" fmla="*/ 60 w 62"/>
                <a:gd name="T33" fmla="*/ 262 h 264"/>
                <a:gd name="T34" fmla="*/ 56 w 62"/>
                <a:gd name="T35" fmla="*/ 264 h 264"/>
                <a:gd name="T36" fmla="*/ 6 w 62"/>
                <a:gd name="T37" fmla="*/ 264 h 264"/>
                <a:gd name="T38" fmla="*/ 6 w 62"/>
                <a:gd name="T39" fmla="*/ 264 h 264"/>
                <a:gd name="T40" fmla="*/ 2 w 62"/>
                <a:gd name="T41" fmla="*/ 262 h 264"/>
                <a:gd name="T42" fmla="*/ 2 w 62"/>
                <a:gd name="T43" fmla="*/ 2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264">
                  <a:moveTo>
                    <a:pt x="2" y="262"/>
                  </a:moveTo>
                  <a:lnTo>
                    <a:pt x="2" y="262"/>
                  </a:lnTo>
                  <a:lnTo>
                    <a:pt x="0" y="258"/>
                  </a:lnTo>
                  <a:lnTo>
                    <a:pt x="0" y="6"/>
                  </a:lnTo>
                  <a:lnTo>
                    <a:pt x="0" y="6"/>
                  </a:lnTo>
                  <a:lnTo>
                    <a:pt x="2" y="2"/>
                  </a:lnTo>
                  <a:lnTo>
                    <a:pt x="2" y="2"/>
                  </a:lnTo>
                  <a:lnTo>
                    <a:pt x="6" y="0"/>
                  </a:lnTo>
                  <a:lnTo>
                    <a:pt x="56" y="0"/>
                  </a:lnTo>
                  <a:lnTo>
                    <a:pt x="56" y="0"/>
                  </a:lnTo>
                  <a:lnTo>
                    <a:pt x="60" y="2"/>
                  </a:lnTo>
                  <a:lnTo>
                    <a:pt x="60" y="2"/>
                  </a:lnTo>
                  <a:lnTo>
                    <a:pt x="62" y="6"/>
                  </a:lnTo>
                  <a:lnTo>
                    <a:pt x="62" y="258"/>
                  </a:lnTo>
                  <a:lnTo>
                    <a:pt x="62" y="258"/>
                  </a:lnTo>
                  <a:lnTo>
                    <a:pt x="60" y="262"/>
                  </a:lnTo>
                  <a:lnTo>
                    <a:pt x="60" y="262"/>
                  </a:lnTo>
                  <a:lnTo>
                    <a:pt x="56" y="264"/>
                  </a:lnTo>
                  <a:lnTo>
                    <a:pt x="6" y="264"/>
                  </a:lnTo>
                  <a:lnTo>
                    <a:pt x="6" y="264"/>
                  </a:lnTo>
                  <a:lnTo>
                    <a:pt x="2" y="262"/>
                  </a:lnTo>
                  <a:lnTo>
                    <a:pt x="2" y="26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3" name="Freeform 22">
              <a:extLst>
                <a:ext uri="{FF2B5EF4-FFF2-40B4-BE49-F238E27FC236}">
                  <a16:creationId xmlns:a16="http://schemas.microsoft.com/office/drawing/2014/main" id="{68CE447C-0944-45E0-9D79-D0053626C61E}"/>
                </a:ext>
              </a:extLst>
            </p:cNvPr>
            <p:cNvSpPr>
              <a:spLocks noEditPoints="1"/>
            </p:cNvSpPr>
            <p:nvPr userDrawn="1"/>
          </p:nvSpPr>
          <p:spPr bwMode="auto">
            <a:xfrm>
              <a:off x="9699625" y="2503488"/>
              <a:ext cx="327025" cy="431800"/>
            </a:xfrm>
            <a:custGeom>
              <a:avLst/>
              <a:gdLst>
                <a:gd name="T0" fmla="*/ 48 w 206"/>
                <a:gd name="T1" fmla="*/ 260 h 272"/>
                <a:gd name="T2" fmla="*/ 28 w 206"/>
                <a:gd name="T3" fmla="*/ 246 h 272"/>
                <a:gd name="T4" fmla="*/ 12 w 206"/>
                <a:gd name="T5" fmla="*/ 226 h 272"/>
                <a:gd name="T6" fmla="*/ 6 w 206"/>
                <a:gd name="T7" fmla="*/ 214 h 272"/>
                <a:gd name="T8" fmla="*/ 0 w 206"/>
                <a:gd name="T9" fmla="*/ 188 h 272"/>
                <a:gd name="T10" fmla="*/ 0 w 206"/>
                <a:gd name="T11" fmla="*/ 98 h 272"/>
                <a:gd name="T12" fmla="*/ 0 w 206"/>
                <a:gd name="T13" fmla="*/ 84 h 272"/>
                <a:gd name="T14" fmla="*/ 6 w 206"/>
                <a:gd name="T15" fmla="*/ 58 h 272"/>
                <a:gd name="T16" fmla="*/ 12 w 206"/>
                <a:gd name="T17" fmla="*/ 48 h 272"/>
                <a:gd name="T18" fmla="*/ 28 w 206"/>
                <a:gd name="T19" fmla="*/ 28 h 272"/>
                <a:gd name="T20" fmla="*/ 48 w 206"/>
                <a:gd name="T21" fmla="*/ 12 h 272"/>
                <a:gd name="T22" fmla="*/ 60 w 206"/>
                <a:gd name="T23" fmla="*/ 8 h 272"/>
                <a:gd name="T24" fmla="*/ 88 w 206"/>
                <a:gd name="T25" fmla="*/ 2 h 272"/>
                <a:gd name="T26" fmla="*/ 102 w 206"/>
                <a:gd name="T27" fmla="*/ 0 h 272"/>
                <a:gd name="T28" fmla="*/ 132 w 206"/>
                <a:gd name="T29" fmla="*/ 4 h 272"/>
                <a:gd name="T30" fmla="*/ 156 w 206"/>
                <a:gd name="T31" fmla="*/ 12 h 272"/>
                <a:gd name="T32" fmla="*/ 168 w 206"/>
                <a:gd name="T33" fmla="*/ 20 h 272"/>
                <a:gd name="T34" fmla="*/ 186 w 206"/>
                <a:gd name="T35" fmla="*/ 36 h 272"/>
                <a:gd name="T36" fmla="*/ 192 w 206"/>
                <a:gd name="T37" fmla="*/ 48 h 272"/>
                <a:gd name="T38" fmla="*/ 202 w 206"/>
                <a:gd name="T39" fmla="*/ 72 h 272"/>
                <a:gd name="T40" fmla="*/ 206 w 206"/>
                <a:gd name="T41" fmla="*/ 98 h 272"/>
                <a:gd name="T42" fmla="*/ 206 w 206"/>
                <a:gd name="T43" fmla="*/ 174 h 272"/>
                <a:gd name="T44" fmla="*/ 202 w 206"/>
                <a:gd name="T45" fmla="*/ 202 h 272"/>
                <a:gd name="T46" fmla="*/ 192 w 206"/>
                <a:gd name="T47" fmla="*/ 226 h 272"/>
                <a:gd name="T48" fmla="*/ 186 w 206"/>
                <a:gd name="T49" fmla="*/ 236 h 272"/>
                <a:gd name="T50" fmla="*/ 168 w 206"/>
                <a:gd name="T51" fmla="*/ 254 h 272"/>
                <a:gd name="T52" fmla="*/ 156 w 206"/>
                <a:gd name="T53" fmla="*/ 260 h 272"/>
                <a:gd name="T54" fmla="*/ 132 w 206"/>
                <a:gd name="T55" fmla="*/ 270 h 272"/>
                <a:gd name="T56" fmla="*/ 102 w 206"/>
                <a:gd name="T57" fmla="*/ 272 h 272"/>
                <a:gd name="T58" fmla="*/ 88 w 206"/>
                <a:gd name="T59" fmla="*/ 272 h 272"/>
                <a:gd name="T60" fmla="*/ 60 w 206"/>
                <a:gd name="T61" fmla="*/ 266 h 272"/>
                <a:gd name="T62" fmla="*/ 48 w 206"/>
                <a:gd name="T63" fmla="*/ 260 h 272"/>
                <a:gd name="T64" fmla="*/ 132 w 206"/>
                <a:gd name="T65" fmla="*/ 208 h 272"/>
                <a:gd name="T66" fmla="*/ 140 w 206"/>
                <a:gd name="T67" fmla="*/ 194 h 272"/>
                <a:gd name="T68" fmla="*/ 142 w 206"/>
                <a:gd name="T69" fmla="*/ 176 h 272"/>
                <a:gd name="T70" fmla="*/ 142 w 206"/>
                <a:gd name="T71" fmla="*/ 98 h 272"/>
                <a:gd name="T72" fmla="*/ 140 w 206"/>
                <a:gd name="T73" fmla="*/ 80 h 272"/>
                <a:gd name="T74" fmla="*/ 132 w 206"/>
                <a:gd name="T75" fmla="*/ 66 h 272"/>
                <a:gd name="T76" fmla="*/ 126 w 206"/>
                <a:gd name="T77" fmla="*/ 60 h 272"/>
                <a:gd name="T78" fmla="*/ 112 w 206"/>
                <a:gd name="T79" fmla="*/ 56 h 272"/>
                <a:gd name="T80" fmla="*/ 102 w 206"/>
                <a:gd name="T81" fmla="*/ 54 h 272"/>
                <a:gd name="T82" fmla="*/ 86 w 206"/>
                <a:gd name="T83" fmla="*/ 58 h 272"/>
                <a:gd name="T84" fmla="*/ 74 w 206"/>
                <a:gd name="T85" fmla="*/ 66 h 272"/>
                <a:gd name="T86" fmla="*/ 68 w 206"/>
                <a:gd name="T87" fmla="*/ 72 h 272"/>
                <a:gd name="T88" fmla="*/ 64 w 206"/>
                <a:gd name="T89" fmla="*/ 88 h 272"/>
                <a:gd name="T90" fmla="*/ 62 w 206"/>
                <a:gd name="T91" fmla="*/ 176 h 272"/>
                <a:gd name="T92" fmla="*/ 64 w 206"/>
                <a:gd name="T93" fmla="*/ 186 h 272"/>
                <a:gd name="T94" fmla="*/ 68 w 206"/>
                <a:gd name="T95" fmla="*/ 200 h 272"/>
                <a:gd name="T96" fmla="*/ 74 w 206"/>
                <a:gd name="T97" fmla="*/ 208 h 272"/>
                <a:gd name="T98" fmla="*/ 86 w 206"/>
                <a:gd name="T99" fmla="*/ 216 h 272"/>
                <a:gd name="T100" fmla="*/ 102 w 206"/>
                <a:gd name="T101" fmla="*/ 218 h 272"/>
                <a:gd name="T102" fmla="*/ 112 w 206"/>
                <a:gd name="T103" fmla="*/ 218 h 272"/>
                <a:gd name="T104" fmla="*/ 126 w 206"/>
                <a:gd name="T105" fmla="*/ 212 h 272"/>
                <a:gd name="T106" fmla="*/ 132 w 206"/>
                <a:gd name="T107" fmla="*/ 20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 h="272">
                  <a:moveTo>
                    <a:pt x="48" y="260"/>
                  </a:moveTo>
                  <a:lnTo>
                    <a:pt x="48" y="260"/>
                  </a:lnTo>
                  <a:lnTo>
                    <a:pt x="38" y="254"/>
                  </a:lnTo>
                  <a:lnTo>
                    <a:pt x="28" y="246"/>
                  </a:lnTo>
                  <a:lnTo>
                    <a:pt x="20" y="236"/>
                  </a:lnTo>
                  <a:lnTo>
                    <a:pt x="12" y="226"/>
                  </a:lnTo>
                  <a:lnTo>
                    <a:pt x="12" y="226"/>
                  </a:lnTo>
                  <a:lnTo>
                    <a:pt x="6" y="214"/>
                  </a:lnTo>
                  <a:lnTo>
                    <a:pt x="2" y="202"/>
                  </a:lnTo>
                  <a:lnTo>
                    <a:pt x="0" y="188"/>
                  </a:lnTo>
                  <a:lnTo>
                    <a:pt x="0" y="174"/>
                  </a:lnTo>
                  <a:lnTo>
                    <a:pt x="0" y="98"/>
                  </a:lnTo>
                  <a:lnTo>
                    <a:pt x="0" y="98"/>
                  </a:lnTo>
                  <a:lnTo>
                    <a:pt x="0" y="84"/>
                  </a:lnTo>
                  <a:lnTo>
                    <a:pt x="2" y="72"/>
                  </a:lnTo>
                  <a:lnTo>
                    <a:pt x="6" y="58"/>
                  </a:lnTo>
                  <a:lnTo>
                    <a:pt x="12" y="48"/>
                  </a:lnTo>
                  <a:lnTo>
                    <a:pt x="12" y="48"/>
                  </a:lnTo>
                  <a:lnTo>
                    <a:pt x="20" y="36"/>
                  </a:lnTo>
                  <a:lnTo>
                    <a:pt x="28" y="28"/>
                  </a:lnTo>
                  <a:lnTo>
                    <a:pt x="38" y="20"/>
                  </a:lnTo>
                  <a:lnTo>
                    <a:pt x="48" y="12"/>
                  </a:lnTo>
                  <a:lnTo>
                    <a:pt x="48" y="12"/>
                  </a:lnTo>
                  <a:lnTo>
                    <a:pt x="60" y="8"/>
                  </a:lnTo>
                  <a:lnTo>
                    <a:pt x="74" y="4"/>
                  </a:lnTo>
                  <a:lnTo>
                    <a:pt x="88" y="2"/>
                  </a:lnTo>
                  <a:lnTo>
                    <a:pt x="102" y="0"/>
                  </a:lnTo>
                  <a:lnTo>
                    <a:pt x="102" y="0"/>
                  </a:lnTo>
                  <a:lnTo>
                    <a:pt x="118" y="2"/>
                  </a:lnTo>
                  <a:lnTo>
                    <a:pt x="132" y="4"/>
                  </a:lnTo>
                  <a:lnTo>
                    <a:pt x="144" y="8"/>
                  </a:lnTo>
                  <a:lnTo>
                    <a:pt x="156" y="12"/>
                  </a:lnTo>
                  <a:lnTo>
                    <a:pt x="156" y="12"/>
                  </a:lnTo>
                  <a:lnTo>
                    <a:pt x="168" y="20"/>
                  </a:lnTo>
                  <a:lnTo>
                    <a:pt x="178" y="28"/>
                  </a:lnTo>
                  <a:lnTo>
                    <a:pt x="186" y="36"/>
                  </a:lnTo>
                  <a:lnTo>
                    <a:pt x="192" y="48"/>
                  </a:lnTo>
                  <a:lnTo>
                    <a:pt x="192" y="48"/>
                  </a:lnTo>
                  <a:lnTo>
                    <a:pt x="198" y="58"/>
                  </a:lnTo>
                  <a:lnTo>
                    <a:pt x="202" y="72"/>
                  </a:lnTo>
                  <a:lnTo>
                    <a:pt x="204" y="84"/>
                  </a:lnTo>
                  <a:lnTo>
                    <a:pt x="206" y="98"/>
                  </a:lnTo>
                  <a:lnTo>
                    <a:pt x="206" y="174"/>
                  </a:lnTo>
                  <a:lnTo>
                    <a:pt x="206" y="174"/>
                  </a:lnTo>
                  <a:lnTo>
                    <a:pt x="204" y="188"/>
                  </a:lnTo>
                  <a:lnTo>
                    <a:pt x="202" y="202"/>
                  </a:lnTo>
                  <a:lnTo>
                    <a:pt x="198" y="214"/>
                  </a:lnTo>
                  <a:lnTo>
                    <a:pt x="192" y="226"/>
                  </a:lnTo>
                  <a:lnTo>
                    <a:pt x="192" y="226"/>
                  </a:lnTo>
                  <a:lnTo>
                    <a:pt x="186" y="236"/>
                  </a:lnTo>
                  <a:lnTo>
                    <a:pt x="178" y="246"/>
                  </a:lnTo>
                  <a:lnTo>
                    <a:pt x="168" y="254"/>
                  </a:lnTo>
                  <a:lnTo>
                    <a:pt x="156" y="260"/>
                  </a:lnTo>
                  <a:lnTo>
                    <a:pt x="156" y="260"/>
                  </a:lnTo>
                  <a:lnTo>
                    <a:pt x="144" y="266"/>
                  </a:lnTo>
                  <a:lnTo>
                    <a:pt x="132" y="270"/>
                  </a:lnTo>
                  <a:lnTo>
                    <a:pt x="118" y="272"/>
                  </a:lnTo>
                  <a:lnTo>
                    <a:pt x="102" y="272"/>
                  </a:lnTo>
                  <a:lnTo>
                    <a:pt x="102" y="272"/>
                  </a:lnTo>
                  <a:lnTo>
                    <a:pt x="88" y="272"/>
                  </a:lnTo>
                  <a:lnTo>
                    <a:pt x="74" y="270"/>
                  </a:lnTo>
                  <a:lnTo>
                    <a:pt x="60" y="266"/>
                  </a:lnTo>
                  <a:lnTo>
                    <a:pt x="48" y="260"/>
                  </a:lnTo>
                  <a:lnTo>
                    <a:pt x="48" y="260"/>
                  </a:lnTo>
                  <a:close/>
                  <a:moveTo>
                    <a:pt x="132" y="208"/>
                  </a:moveTo>
                  <a:lnTo>
                    <a:pt x="132" y="208"/>
                  </a:lnTo>
                  <a:lnTo>
                    <a:pt x="136" y="200"/>
                  </a:lnTo>
                  <a:lnTo>
                    <a:pt x="140" y="194"/>
                  </a:lnTo>
                  <a:lnTo>
                    <a:pt x="142" y="186"/>
                  </a:lnTo>
                  <a:lnTo>
                    <a:pt x="142" y="176"/>
                  </a:lnTo>
                  <a:lnTo>
                    <a:pt x="142" y="98"/>
                  </a:lnTo>
                  <a:lnTo>
                    <a:pt x="142" y="98"/>
                  </a:lnTo>
                  <a:lnTo>
                    <a:pt x="142" y="88"/>
                  </a:lnTo>
                  <a:lnTo>
                    <a:pt x="140" y="80"/>
                  </a:lnTo>
                  <a:lnTo>
                    <a:pt x="136" y="72"/>
                  </a:lnTo>
                  <a:lnTo>
                    <a:pt x="132" y="66"/>
                  </a:lnTo>
                  <a:lnTo>
                    <a:pt x="132" y="66"/>
                  </a:lnTo>
                  <a:lnTo>
                    <a:pt x="126" y="60"/>
                  </a:lnTo>
                  <a:lnTo>
                    <a:pt x="118" y="58"/>
                  </a:lnTo>
                  <a:lnTo>
                    <a:pt x="112" y="56"/>
                  </a:lnTo>
                  <a:lnTo>
                    <a:pt x="102" y="54"/>
                  </a:lnTo>
                  <a:lnTo>
                    <a:pt x="102" y="54"/>
                  </a:lnTo>
                  <a:lnTo>
                    <a:pt x="94" y="56"/>
                  </a:lnTo>
                  <a:lnTo>
                    <a:pt x="86" y="58"/>
                  </a:lnTo>
                  <a:lnTo>
                    <a:pt x="80" y="60"/>
                  </a:lnTo>
                  <a:lnTo>
                    <a:pt x="74" y="66"/>
                  </a:lnTo>
                  <a:lnTo>
                    <a:pt x="74" y="66"/>
                  </a:lnTo>
                  <a:lnTo>
                    <a:pt x="68" y="72"/>
                  </a:lnTo>
                  <a:lnTo>
                    <a:pt x="66" y="80"/>
                  </a:lnTo>
                  <a:lnTo>
                    <a:pt x="64" y="88"/>
                  </a:lnTo>
                  <a:lnTo>
                    <a:pt x="62" y="98"/>
                  </a:lnTo>
                  <a:lnTo>
                    <a:pt x="62" y="176"/>
                  </a:lnTo>
                  <a:lnTo>
                    <a:pt x="62" y="176"/>
                  </a:lnTo>
                  <a:lnTo>
                    <a:pt x="64" y="186"/>
                  </a:lnTo>
                  <a:lnTo>
                    <a:pt x="66" y="194"/>
                  </a:lnTo>
                  <a:lnTo>
                    <a:pt x="68" y="200"/>
                  </a:lnTo>
                  <a:lnTo>
                    <a:pt x="74" y="208"/>
                  </a:lnTo>
                  <a:lnTo>
                    <a:pt x="74" y="208"/>
                  </a:lnTo>
                  <a:lnTo>
                    <a:pt x="80" y="212"/>
                  </a:lnTo>
                  <a:lnTo>
                    <a:pt x="86" y="216"/>
                  </a:lnTo>
                  <a:lnTo>
                    <a:pt x="94" y="218"/>
                  </a:lnTo>
                  <a:lnTo>
                    <a:pt x="102" y="218"/>
                  </a:lnTo>
                  <a:lnTo>
                    <a:pt x="102" y="218"/>
                  </a:lnTo>
                  <a:lnTo>
                    <a:pt x="112" y="218"/>
                  </a:lnTo>
                  <a:lnTo>
                    <a:pt x="118" y="216"/>
                  </a:lnTo>
                  <a:lnTo>
                    <a:pt x="126" y="212"/>
                  </a:lnTo>
                  <a:lnTo>
                    <a:pt x="132" y="208"/>
                  </a:lnTo>
                  <a:lnTo>
                    <a:pt x="132" y="208"/>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4" name="Freeform 23">
              <a:extLst>
                <a:ext uri="{FF2B5EF4-FFF2-40B4-BE49-F238E27FC236}">
                  <a16:creationId xmlns:a16="http://schemas.microsoft.com/office/drawing/2014/main" id="{BB385524-A0FD-46AC-B707-B251867F2C38}"/>
                </a:ext>
              </a:extLst>
            </p:cNvPr>
            <p:cNvSpPr>
              <a:spLocks/>
            </p:cNvSpPr>
            <p:nvPr userDrawn="1"/>
          </p:nvSpPr>
          <p:spPr bwMode="auto">
            <a:xfrm>
              <a:off x="10099675" y="2509838"/>
              <a:ext cx="333375" cy="419100"/>
            </a:xfrm>
            <a:custGeom>
              <a:avLst/>
              <a:gdLst>
                <a:gd name="T0" fmla="*/ 2 w 210"/>
                <a:gd name="T1" fmla="*/ 262 h 264"/>
                <a:gd name="T2" fmla="*/ 2 w 210"/>
                <a:gd name="T3" fmla="*/ 262 h 264"/>
                <a:gd name="T4" fmla="*/ 0 w 210"/>
                <a:gd name="T5" fmla="*/ 258 h 264"/>
                <a:gd name="T6" fmla="*/ 0 w 210"/>
                <a:gd name="T7" fmla="*/ 6 h 264"/>
                <a:gd name="T8" fmla="*/ 0 w 210"/>
                <a:gd name="T9" fmla="*/ 6 h 264"/>
                <a:gd name="T10" fmla="*/ 2 w 210"/>
                <a:gd name="T11" fmla="*/ 2 h 264"/>
                <a:gd name="T12" fmla="*/ 2 w 210"/>
                <a:gd name="T13" fmla="*/ 2 h 264"/>
                <a:gd name="T14" fmla="*/ 8 w 210"/>
                <a:gd name="T15" fmla="*/ 0 h 264"/>
                <a:gd name="T16" fmla="*/ 54 w 210"/>
                <a:gd name="T17" fmla="*/ 0 h 264"/>
                <a:gd name="T18" fmla="*/ 54 w 210"/>
                <a:gd name="T19" fmla="*/ 0 h 264"/>
                <a:gd name="T20" fmla="*/ 58 w 210"/>
                <a:gd name="T21" fmla="*/ 0 h 264"/>
                <a:gd name="T22" fmla="*/ 62 w 210"/>
                <a:gd name="T23" fmla="*/ 4 h 264"/>
                <a:gd name="T24" fmla="*/ 144 w 210"/>
                <a:gd name="T25" fmla="*/ 144 h 264"/>
                <a:gd name="T26" fmla="*/ 144 w 210"/>
                <a:gd name="T27" fmla="*/ 144 h 264"/>
                <a:gd name="T28" fmla="*/ 146 w 210"/>
                <a:gd name="T29" fmla="*/ 146 h 264"/>
                <a:gd name="T30" fmla="*/ 146 w 210"/>
                <a:gd name="T31" fmla="*/ 146 h 264"/>
                <a:gd name="T32" fmla="*/ 148 w 210"/>
                <a:gd name="T33" fmla="*/ 144 h 264"/>
                <a:gd name="T34" fmla="*/ 148 w 210"/>
                <a:gd name="T35" fmla="*/ 6 h 264"/>
                <a:gd name="T36" fmla="*/ 148 w 210"/>
                <a:gd name="T37" fmla="*/ 6 h 264"/>
                <a:gd name="T38" fmla="*/ 150 w 210"/>
                <a:gd name="T39" fmla="*/ 2 h 264"/>
                <a:gd name="T40" fmla="*/ 150 w 210"/>
                <a:gd name="T41" fmla="*/ 2 h 264"/>
                <a:gd name="T42" fmla="*/ 154 w 210"/>
                <a:gd name="T43" fmla="*/ 0 h 264"/>
                <a:gd name="T44" fmla="*/ 202 w 210"/>
                <a:gd name="T45" fmla="*/ 0 h 264"/>
                <a:gd name="T46" fmla="*/ 202 w 210"/>
                <a:gd name="T47" fmla="*/ 0 h 264"/>
                <a:gd name="T48" fmla="*/ 208 w 210"/>
                <a:gd name="T49" fmla="*/ 2 h 264"/>
                <a:gd name="T50" fmla="*/ 208 w 210"/>
                <a:gd name="T51" fmla="*/ 2 h 264"/>
                <a:gd name="T52" fmla="*/ 210 w 210"/>
                <a:gd name="T53" fmla="*/ 6 h 264"/>
                <a:gd name="T54" fmla="*/ 210 w 210"/>
                <a:gd name="T55" fmla="*/ 258 h 264"/>
                <a:gd name="T56" fmla="*/ 210 w 210"/>
                <a:gd name="T57" fmla="*/ 258 h 264"/>
                <a:gd name="T58" fmla="*/ 208 w 210"/>
                <a:gd name="T59" fmla="*/ 262 h 264"/>
                <a:gd name="T60" fmla="*/ 208 w 210"/>
                <a:gd name="T61" fmla="*/ 262 h 264"/>
                <a:gd name="T62" fmla="*/ 202 w 210"/>
                <a:gd name="T63" fmla="*/ 264 h 264"/>
                <a:gd name="T64" fmla="*/ 156 w 210"/>
                <a:gd name="T65" fmla="*/ 264 h 264"/>
                <a:gd name="T66" fmla="*/ 156 w 210"/>
                <a:gd name="T67" fmla="*/ 264 h 264"/>
                <a:gd name="T68" fmla="*/ 152 w 210"/>
                <a:gd name="T69" fmla="*/ 264 h 264"/>
                <a:gd name="T70" fmla="*/ 148 w 210"/>
                <a:gd name="T71" fmla="*/ 260 h 264"/>
                <a:gd name="T72" fmla="*/ 66 w 210"/>
                <a:gd name="T73" fmla="*/ 118 h 264"/>
                <a:gd name="T74" fmla="*/ 66 w 210"/>
                <a:gd name="T75" fmla="*/ 118 h 264"/>
                <a:gd name="T76" fmla="*/ 64 w 210"/>
                <a:gd name="T77" fmla="*/ 116 h 264"/>
                <a:gd name="T78" fmla="*/ 64 w 210"/>
                <a:gd name="T79" fmla="*/ 116 h 264"/>
                <a:gd name="T80" fmla="*/ 62 w 210"/>
                <a:gd name="T81" fmla="*/ 118 h 264"/>
                <a:gd name="T82" fmla="*/ 62 w 210"/>
                <a:gd name="T83" fmla="*/ 258 h 264"/>
                <a:gd name="T84" fmla="*/ 62 w 210"/>
                <a:gd name="T85" fmla="*/ 258 h 264"/>
                <a:gd name="T86" fmla="*/ 60 w 210"/>
                <a:gd name="T87" fmla="*/ 262 h 264"/>
                <a:gd name="T88" fmla="*/ 60 w 210"/>
                <a:gd name="T89" fmla="*/ 262 h 264"/>
                <a:gd name="T90" fmla="*/ 56 w 210"/>
                <a:gd name="T91" fmla="*/ 264 h 264"/>
                <a:gd name="T92" fmla="*/ 8 w 210"/>
                <a:gd name="T93" fmla="*/ 264 h 264"/>
                <a:gd name="T94" fmla="*/ 8 w 210"/>
                <a:gd name="T95" fmla="*/ 264 h 264"/>
                <a:gd name="T96" fmla="*/ 2 w 210"/>
                <a:gd name="T97" fmla="*/ 262 h 264"/>
                <a:gd name="T98" fmla="*/ 2 w 210"/>
                <a:gd name="T99" fmla="*/ 2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0" h="264">
                  <a:moveTo>
                    <a:pt x="2" y="262"/>
                  </a:moveTo>
                  <a:lnTo>
                    <a:pt x="2" y="262"/>
                  </a:lnTo>
                  <a:lnTo>
                    <a:pt x="0" y="258"/>
                  </a:lnTo>
                  <a:lnTo>
                    <a:pt x="0" y="6"/>
                  </a:lnTo>
                  <a:lnTo>
                    <a:pt x="0" y="6"/>
                  </a:lnTo>
                  <a:lnTo>
                    <a:pt x="2" y="2"/>
                  </a:lnTo>
                  <a:lnTo>
                    <a:pt x="2" y="2"/>
                  </a:lnTo>
                  <a:lnTo>
                    <a:pt x="8" y="0"/>
                  </a:lnTo>
                  <a:lnTo>
                    <a:pt x="54" y="0"/>
                  </a:lnTo>
                  <a:lnTo>
                    <a:pt x="54" y="0"/>
                  </a:lnTo>
                  <a:lnTo>
                    <a:pt x="58" y="0"/>
                  </a:lnTo>
                  <a:lnTo>
                    <a:pt x="62" y="4"/>
                  </a:lnTo>
                  <a:lnTo>
                    <a:pt x="144" y="144"/>
                  </a:lnTo>
                  <a:lnTo>
                    <a:pt x="144" y="144"/>
                  </a:lnTo>
                  <a:lnTo>
                    <a:pt x="146" y="146"/>
                  </a:lnTo>
                  <a:lnTo>
                    <a:pt x="146" y="146"/>
                  </a:lnTo>
                  <a:lnTo>
                    <a:pt x="148" y="144"/>
                  </a:lnTo>
                  <a:lnTo>
                    <a:pt x="148" y="6"/>
                  </a:lnTo>
                  <a:lnTo>
                    <a:pt x="148" y="6"/>
                  </a:lnTo>
                  <a:lnTo>
                    <a:pt x="150" y="2"/>
                  </a:lnTo>
                  <a:lnTo>
                    <a:pt x="150" y="2"/>
                  </a:lnTo>
                  <a:lnTo>
                    <a:pt x="154" y="0"/>
                  </a:lnTo>
                  <a:lnTo>
                    <a:pt x="202" y="0"/>
                  </a:lnTo>
                  <a:lnTo>
                    <a:pt x="202" y="0"/>
                  </a:lnTo>
                  <a:lnTo>
                    <a:pt x="208" y="2"/>
                  </a:lnTo>
                  <a:lnTo>
                    <a:pt x="208" y="2"/>
                  </a:lnTo>
                  <a:lnTo>
                    <a:pt x="210" y="6"/>
                  </a:lnTo>
                  <a:lnTo>
                    <a:pt x="210" y="258"/>
                  </a:lnTo>
                  <a:lnTo>
                    <a:pt x="210" y="258"/>
                  </a:lnTo>
                  <a:lnTo>
                    <a:pt x="208" y="262"/>
                  </a:lnTo>
                  <a:lnTo>
                    <a:pt x="208" y="262"/>
                  </a:lnTo>
                  <a:lnTo>
                    <a:pt x="202" y="264"/>
                  </a:lnTo>
                  <a:lnTo>
                    <a:pt x="156" y="264"/>
                  </a:lnTo>
                  <a:lnTo>
                    <a:pt x="156" y="264"/>
                  </a:lnTo>
                  <a:lnTo>
                    <a:pt x="152" y="264"/>
                  </a:lnTo>
                  <a:lnTo>
                    <a:pt x="148" y="260"/>
                  </a:lnTo>
                  <a:lnTo>
                    <a:pt x="66" y="118"/>
                  </a:lnTo>
                  <a:lnTo>
                    <a:pt x="66" y="118"/>
                  </a:lnTo>
                  <a:lnTo>
                    <a:pt x="64" y="116"/>
                  </a:lnTo>
                  <a:lnTo>
                    <a:pt x="64" y="116"/>
                  </a:lnTo>
                  <a:lnTo>
                    <a:pt x="62" y="118"/>
                  </a:lnTo>
                  <a:lnTo>
                    <a:pt x="62" y="258"/>
                  </a:lnTo>
                  <a:lnTo>
                    <a:pt x="62" y="258"/>
                  </a:lnTo>
                  <a:lnTo>
                    <a:pt x="60" y="262"/>
                  </a:lnTo>
                  <a:lnTo>
                    <a:pt x="60" y="262"/>
                  </a:lnTo>
                  <a:lnTo>
                    <a:pt x="56" y="264"/>
                  </a:lnTo>
                  <a:lnTo>
                    <a:pt x="8" y="264"/>
                  </a:lnTo>
                  <a:lnTo>
                    <a:pt x="8" y="264"/>
                  </a:lnTo>
                  <a:lnTo>
                    <a:pt x="2" y="262"/>
                  </a:lnTo>
                  <a:lnTo>
                    <a:pt x="2" y="26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5" name="Freeform 24">
              <a:extLst>
                <a:ext uri="{FF2B5EF4-FFF2-40B4-BE49-F238E27FC236}">
                  <a16:creationId xmlns:a16="http://schemas.microsoft.com/office/drawing/2014/main" id="{B246B144-C5ED-4796-8F38-E87108146A57}"/>
                </a:ext>
              </a:extLst>
            </p:cNvPr>
            <p:cNvSpPr>
              <a:spLocks noEditPoints="1"/>
            </p:cNvSpPr>
            <p:nvPr userDrawn="1"/>
          </p:nvSpPr>
          <p:spPr bwMode="auto">
            <a:xfrm>
              <a:off x="10499725" y="2509838"/>
              <a:ext cx="384175" cy="419100"/>
            </a:xfrm>
            <a:custGeom>
              <a:avLst/>
              <a:gdLst>
                <a:gd name="T0" fmla="*/ 176 w 242"/>
                <a:gd name="T1" fmla="*/ 258 h 264"/>
                <a:gd name="T2" fmla="*/ 166 w 242"/>
                <a:gd name="T3" fmla="*/ 228 h 264"/>
                <a:gd name="T4" fmla="*/ 166 w 242"/>
                <a:gd name="T5" fmla="*/ 228 h 264"/>
                <a:gd name="T6" fmla="*/ 166 w 242"/>
                <a:gd name="T7" fmla="*/ 226 h 264"/>
                <a:gd name="T8" fmla="*/ 164 w 242"/>
                <a:gd name="T9" fmla="*/ 226 h 264"/>
                <a:gd name="T10" fmla="*/ 78 w 242"/>
                <a:gd name="T11" fmla="*/ 226 h 264"/>
                <a:gd name="T12" fmla="*/ 78 w 242"/>
                <a:gd name="T13" fmla="*/ 226 h 264"/>
                <a:gd name="T14" fmla="*/ 76 w 242"/>
                <a:gd name="T15" fmla="*/ 226 h 264"/>
                <a:gd name="T16" fmla="*/ 76 w 242"/>
                <a:gd name="T17" fmla="*/ 228 h 264"/>
                <a:gd name="T18" fmla="*/ 66 w 242"/>
                <a:gd name="T19" fmla="*/ 258 h 264"/>
                <a:gd name="T20" fmla="*/ 66 w 242"/>
                <a:gd name="T21" fmla="*/ 258 h 264"/>
                <a:gd name="T22" fmla="*/ 64 w 242"/>
                <a:gd name="T23" fmla="*/ 262 h 264"/>
                <a:gd name="T24" fmla="*/ 60 w 242"/>
                <a:gd name="T25" fmla="*/ 264 h 264"/>
                <a:gd name="T26" fmla="*/ 6 w 242"/>
                <a:gd name="T27" fmla="*/ 264 h 264"/>
                <a:gd name="T28" fmla="*/ 6 w 242"/>
                <a:gd name="T29" fmla="*/ 264 h 264"/>
                <a:gd name="T30" fmla="*/ 2 w 242"/>
                <a:gd name="T31" fmla="*/ 264 h 264"/>
                <a:gd name="T32" fmla="*/ 0 w 242"/>
                <a:gd name="T33" fmla="*/ 262 h 264"/>
                <a:gd name="T34" fmla="*/ 0 w 242"/>
                <a:gd name="T35" fmla="*/ 262 h 264"/>
                <a:gd name="T36" fmla="*/ 0 w 242"/>
                <a:gd name="T37" fmla="*/ 260 h 264"/>
                <a:gd name="T38" fmla="*/ 0 w 242"/>
                <a:gd name="T39" fmla="*/ 256 h 264"/>
                <a:gd name="T40" fmla="*/ 80 w 242"/>
                <a:gd name="T41" fmla="*/ 6 h 264"/>
                <a:gd name="T42" fmla="*/ 80 w 242"/>
                <a:gd name="T43" fmla="*/ 6 h 264"/>
                <a:gd name="T44" fmla="*/ 82 w 242"/>
                <a:gd name="T45" fmla="*/ 2 h 264"/>
                <a:gd name="T46" fmla="*/ 88 w 242"/>
                <a:gd name="T47" fmla="*/ 0 h 264"/>
                <a:gd name="T48" fmla="*/ 154 w 242"/>
                <a:gd name="T49" fmla="*/ 0 h 264"/>
                <a:gd name="T50" fmla="*/ 154 w 242"/>
                <a:gd name="T51" fmla="*/ 0 h 264"/>
                <a:gd name="T52" fmla="*/ 160 w 242"/>
                <a:gd name="T53" fmla="*/ 2 h 264"/>
                <a:gd name="T54" fmla="*/ 162 w 242"/>
                <a:gd name="T55" fmla="*/ 6 h 264"/>
                <a:gd name="T56" fmla="*/ 242 w 242"/>
                <a:gd name="T57" fmla="*/ 256 h 264"/>
                <a:gd name="T58" fmla="*/ 242 w 242"/>
                <a:gd name="T59" fmla="*/ 256 h 264"/>
                <a:gd name="T60" fmla="*/ 242 w 242"/>
                <a:gd name="T61" fmla="*/ 260 h 264"/>
                <a:gd name="T62" fmla="*/ 242 w 242"/>
                <a:gd name="T63" fmla="*/ 260 h 264"/>
                <a:gd name="T64" fmla="*/ 242 w 242"/>
                <a:gd name="T65" fmla="*/ 264 h 264"/>
                <a:gd name="T66" fmla="*/ 236 w 242"/>
                <a:gd name="T67" fmla="*/ 264 h 264"/>
                <a:gd name="T68" fmla="*/ 184 w 242"/>
                <a:gd name="T69" fmla="*/ 264 h 264"/>
                <a:gd name="T70" fmla="*/ 184 w 242"/>
                <a:gd name="T71" fmla="*/ 264 h 264"/>
                <a:gd name="T72" fmla="*/ 178 w 242"/>
                <a:gd name="T73" fmla="*/ 262 h 264"/>
                <a:gd name="T74" fmla="*/ 176 w 242"/>
                <a:gd name="T75" fmla="*/ 258 h 264"/>
                <a:gd name="T76" fmla="*/ 176 w 242"/>
                <a:gd name="T77" fmla="*/ 258 h 264"/>
                <a:gd name="T78" fmla="*/ 90 w 242"/>
                <a:gd name="T79" fmla="*/ 174 h 264"/>
                <a:gd name="T80" fmla="*/ 90 w 242"/>
                <a:gd name="T81" fmla="*/ 174 h 264"/>
                <a:gd name="T82" fmla="*/ 92 w 242"/>
                <a:gd name="T83" fmla="*/ 176 h 264"/>
                <a:gd name="T84" fmla="*/ 94 w 242"/>
                <a:gd name="T85" fmla="*/ 176 h 264"/>
                <a:gd name="T86" fmla="*/ 150 w 242"/>
                <a:gd name="T87" fmla="*/ 176 h 264"/>
                <a:gd name="T88" fmla="*/ 150 w 242"/>
                <a:gd name="T89" fmla="*/ 176 h 264"/>
                <a:gd name="T90" fmla="*/ 152 w 242"/>
                <a:gd name="T91" fmla="*/ 176 h 264"/>
                <a:gd name="T92" fmla="*/ 152 w 242"/>
                <a:gd name="T93" fmla="*/ 176 h 264"/>
                <a:gd name="T94" fmla="*/ 152 w 242"/>
                <a:gd name="T95" fmla="*/ 174 h 264"/>
                <a:gd name="T96" fmla="*/ 122 w 242"/>
                <a:gd name="T97" fmla="*/ 74 h 264"/>
                <a:gd name="T98" fmla="*/ 122 w 242"/>
                <a:gd name="T99" fmla="*/ 74 h 264"/>
                <a:gd name="T100" fmla="*/ 122 w 242"/>
                <a:gd name="T101" fmla="*/ 72 h 264"/>
                <a:gd name="T102" fmla="*/ 122 w 242"/>
                <a:gd name="T103" fmla="*/ 72 h 264"/>
                <a:gd name="T104" fmla="*/ 120 w 242"/>
                <a:gd name="T105" fmla="*/ 74 h 264"/>
                <a:gd name="T106" fmla="*/ 90 w 242"/>
                <a:gd name="T107" fmla="*/ 174 h 264"/>
                <a:gd name="T108" fmla="*/ 90 w 242"/>
                <a:gd name="T109" fmla="*/ 17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2" h="264">
                  <a:moveTo>
                    <a:pt x="176" y="258"/>
                  </a:moveTo>
                  <a:lnTo>
                    <a:pt x="166" y="228"/>
                  </a:lnTo>
                  <a:lnTo>
                    <a:pt x="166" y="228"/>
                  </a:lnTo>
                  <a:lnTo>
                    <a:pt x="166" y="226"/>
                  </a:lnTo>
                  <a:lnTo>
                    <a:pt x="164" y="226"/>
                  </a:lnTo>
                  <a:lnTo>
                    <a:pt x="78" y="226"/>
                  </a:lnTo>
                  <a:lnTo>
                    <a:pt x="78" y="226"/>
                  </a:lnTo>
                  <a:lnTo>
                    <a:pt x="76" y="226"/>
                  </a:lnTo>
                  <a:lnTo>
                    <a:pt x="76" y="228"/>
                  </a:lnTo>
                  <a:lnTo>
                    <a:pt x="66" y="258"/>
                  </a:lnTo>
                  <a:lnTo>
                    <a:pt x="66" y="258"/>
                  </a:lnTo>
                  <a:lnTo>
                    <a:pt x="64" y="262"/>
                  </a:lnTo>
                  <a:lnTo>
                    <a:pt x="60" y="264"/>
                  </a:lnTo>
                  <a:lnTo>
                    <a:pt x="6" y="264"/>
                  </a:lnTo>
                  <a:lnTo>
                    <a:pt x="6" y="264"/>
                  </a:lnTo>
                  <a:lnTo>
                    <a:pt x="2" y="264"/>
                  </a:lnTo>
                  <a:lnTo>
                    <a:pt x="0" y="262"/>
                  </a:lnTo>
                  <a:lnTo>
                    <a:pt x="0" y="262"/>
                  </a:lnTo>
                  <a:lnTo>
                    <a:pt x="0" y="260"/>
                  </a:lnTo>
                  <a:lnTo>
                    <a:pt x="0" y="256"/>
                  </a:lnTo>
                  <a:lnTo>
                    <a:pt x="80" y="6"/>
                  </a:lnTo>
                  <a:lnTo>
                    <a:pt x="80" y="6"/>
                  </a:lnTo>
                  <a:lnTo>
                    <a:pt x="82" y="2"/>
                  </a:lnTo>
                  <a:lnTo>
                    <a:pt x="88" y="0"/>
                  </a:lnTo>
                  <a:lnTo>
                    <a:pt x="154" y="0"/>
                  </a:lnTo>
                  <a:lnTo>
                    <a:pt x="154" y="0"/>
                  </a:lnTo>
                  <a:lnTo>
                    <a:pt x="160" y="2"/>
                  </a:lnTo>
                  <a:lnTo>
                    <a:pt x="162" y="6"/>
                  </a:lnTo>
                  <a:lnTo>
                    <a:pt x="242" y="256"/>
                  </a:lnTo>
                  <a:lnTo>
                    <a:pt x="242" y="256"/>
                  </a:lnTo>
                  <a:lnTo>
                    <a:pt x="242" y="260"/>
                  </a:lnTo>
                  <a:lnTo>
                    <a:pt x="242" y="260"/>
                  </a:lnTo>
                  <a:lnTo>
                    <a:pt x="242" y="264"/>
                  </a:lnTo>
                  <a:lnTo>
                    <a:pt x="236" y="264"/>
                  </a:lnTo>
                  <a:lnTo>
                    <a:pt x="184" y="264"/>
                  </a:lnTo>
                  <a:lnTo>
                    <a:pt x="184" y="264"/>
                  </a:lnTo>
                  <a:lnTo>
                    <a:pt x="178" y="262"/>
                  </a:lnTo>
                  <a:lnTo>
                    <a:pt x="176" y="258"/>
                  </a:lnTo>
                  <a:lnTo>
                    <a:pt x="176" y="258"/>
                  </a:lnTo>
                  <a:close/>
                  <a:moveTo>
                    <a:pt x="90" y="174"/>
                  </a:moveTo>
                  <a:lnTo>
                    <a:pt x="90" y="174"/>
                  </a:lnTo>
                  <a:lnTo>
                    <a:pt x="92" y="176"/>
                  </a:lnTo>
                  <a:lnTo>
                    <a:pt x="94" y="176"/>
                  </a:lnTo>
                  <a:lnTo>
                    <a:pt x="150" y="176"/>
                  </a:lnTo>
                  <a:lnTo>
                    <a:pt x="150" y="176"/>
                  </a:lnTo>
                  <a:lnTo>
                    <a:pt x="152" y="176"/>
                  </a:lnTo>
                  <a:lnTo>
                    <a:pt x="152" y="176"/>
                  </a:lnTo>
                  <a:lnTo>
                    <a:pt x="152" y="174"/>
                  </a:lnTo>
                  <a:lnTo>
                    <a:pt x="122" y="74"/>
                  </a:lnTo>
                  <a:lnTo>
                    <a:pt x="122" y="74"/>
                  </a:lnTo>
                  <a:lnTo>
                    <a:pt x="122" y="72"/>
                  </a:lnTo>
                  <a:lnTo>
                    <a:pt x="122" y="72"/>
                  </a:lnTo>
                  <a:lnTo>
                    <a:pt x="120" y="74"/>
                  </a:lnTo>
                  <a:lnTo>
                    <a:pt x="90" y="174"/>
                  </a:lnTo>
                  <a:lnTo>
                    <a:pt x="90" y="174"/>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6" name="Freeform 25">
              <a:extLst>
                <a:ext uri="{FF2B5EF4-FFF2-40B4-BE49-F238E27FC236}">
                  <a16:creationId xmlns:a16="http://schemas.microsoft.com/office/drawing/2014/main" id="{FC60F051-40B6-4767-8356-2FF6D00FB606}"/>
                </a:ext>
              </a:extLst>
            </p:cNvPr>
            <p:cNvSpPr>
              <a:spLocks/>
            </p:cNvSpPr>
            <p:nvPr userDrawn="1"/>
          </p:nvSpPr>
          <p:spPr bwMode="auto">
            <a:xfrm>
              <a:off x="10950575" y="2509838"/>
              <a:ext cx="301625" cy="419100"/>
            </a:xfrm>
            <a:custGeom>
              <a:avLst/>
              <a:gdLst>
                <a:gd name="T0" fmla="*/ 2 w 190"/>
                <a:gd name="T1" fmla="*/ 262 h 264"/>
                <a:gd name="T2" fmla="*/ 2 w 190"/>
                <a:gd name="T3" fmla="*/ 262 h 264"/>
                <a:gd name="T4" fmla="*/ 0 w 190"/>
                <a:gd name="T5" fmla="*/ 258 h 264"/>
                <a:gd name="T6" fmla="*/ 0 w 190"/>
                <a:gd name="T7" fmla="*/ 6 h 264"/>
                <a:gd name="T8" fmla="*/ 0 w 190"/>
                <a:gd name="T9" fmla="*/ 6 h 264"/>
                <a:gd name="T10" fmla="*/ 2 w 190"/>
                <a:gd name="T11" fmla="*/ 2 h 264"/>
                <a:gd name="T12" fmla="*/ 2 w 190"/>
                <a:gd name="T13" fmla="*/ 2 h 264"/>
                <a:gd name="T14" fmla="*/ 8 w 190"/>
                <a:gd name="T15" fmla="*/ 0 h 264"/>
                <a:gd name="T16" fmla="*/ 56 w 190"/>
                <a:gd name="T17" fmla="*/ 0 h 264"/>
                <a:gd name="T18" fmla="*/ 56 w 190"/>
                <a:gd name="T19" fmla="*/ 0 h 264"/>
                <a:gd name="T20" fmla="*/ 62 w 190"/>
                <a:gd name="T21" fmla="*/ 2 h 264"/>
                <a:gd name="T22" fmla="*/ 62 w 190"/>
                <a:gd name="T23" fmla="*/ 2 h 264"/>
                <a:gd name="T24" fmla="*/ 64 w 190"/>
                <a:gd name="T25" fmla="*/ 6 h 264"/>
                <a:gd name="T26" fmla="*/ 64 w 190"/>
                <a:gd name="T27" fmla="*/ 208 h 264"/>
                <a:gd name="T28" fmla="*/ 64 w 190"/>
                <a:gd name="T29" fmla="*/ 208 h 264"/>
                <a:gd name="T30" fmla="*/ 64 w 190"/>
                <a:gd name="T31" fmla="*/ 210 h 264"/>
                <a:gd name="T32" fmla="*/ 66 w 190"/>
                <a:gd name="T33" fmla="*/ 210 h 264"/>
                <a:gd name="T34" fmla="*/ 184 w 190"/>
                <a:gd name="T35" fmla="*/ 210 h 264"/>
                <a:gd name="T36" fmla="*/ 184 w 190"/>
                <a:gd name="T37" fmla="*/ 210 h 264"/>
                <a:gd name="T38" fmla="*/ 188 w 190"/>
                <a:gd name="T39" fmla="*/ 212 h 264"/>
                <a:gd name="T40" fmla="*/ 188 w 190"/>
                <a:gd name="T41" fmla="*/ 212 h 264"/>
                <a:gd name="T42" fmla="*/ 190 w 190"/>
                <a:gd name="T43" fmla="*/ 218 h 264"/>
                <a:gd name="T44" fmla="*/ 190 w 190"/>
                <a:gd name="T45" fmla="*/ 258 h 264"/>
                <a:gd name="T46" fmla="*/ 190 w 190"/>
                <a:gd name="T47" fmla="*/ 258 h 264"/>
                <a:gd name="T48" fmla="*/ 188 w 190"/>
                <a:gd name="T49" fmla="*/ 262 h 264"/>
                <a:gd name="T50" fmla="*/ 188 w 190"/>
                <a:gd name="T51" fmla="*/ 262 h 264"/>
                <a:gd name="T52" fmla="*/ 184 w 190"/>
                <a:gd name="T53" fmla="*/ 264 h 264"/>
                <a:gd name="T54" fmla="*/ 8 w 190"/>
                <a:gd name="T55" fmla="*/ 264 h 264"/>
                <a:gd name="T56" fmla="*/ 8 w 190"/>
                <a:gd name="T57" fmla="*/ 264 h 264"/>
                <a:gd name="T58" fmla="*/ 2 w 190"/>
                <a:gd name="T59" fmla="*/ 262 h 264"/>
                <a:gd name="T60" fmla="*/ 2 w 190"/>
                <a:gd name="T61" fmla="*/ 2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 h="264">
                  <a:moveTo>
                    <a:pt x="2" y="262"/>
                  </a:moveTo>
                  <a:lnTo>
                    <a:pt x="2" y="262"/>
                  </a:lnTo>
                  <a:lnTo>
                    <a:pt x="0" y="258"/>
                  </a:lnTo>
                  <a:lnTo>
                    <a:pt x="0" y="6"/>
                  </a:lnTo>
                  <a:lnTo>
                    <a:pt x="0" y="6"/>
                  </a:lnTo>
                  <a:lnTo>
                    <a:pt x="2" y="2"/>
                  </a:lnTo>
                  <a:lnTo>
                    <a:pt x="2" y="2"/>
                  </a:lnTo>
                  <a:lnTo>
                    <a:pt x="8" y="0"/>
                  </a:lnTo>
                  <a:lnTo>
                    <a:pt x="56" y="0"/>
                  </a:lnTo>
                  <a:lnTo>
                    <a:pt x="56" y="0"/>
                  </a:lnTo>
                  <a:lnTo>
                    <a:pt x="62" y="2"/>
                  </a:lnTo>
                  <a:lnTo>
                    <a:pt x="62" y="2"/>
                  </a:lnTo>
                  <a:lnTo>
                    <a:pt x="64" y="6"/>
                  </a:lnTo>
                  <a:lnTo>
                    <a:pt x="64" y="208"/>
                  </a:lnTo>
                  <a:lnTo>
                    <a:pt x="64" y="208"/>
                  </a:lnTo>
                  <a:lnTo>
                    <a:pt x="64" y="210"/>
                  </a:lnTo>
                  <a:lnTo>
                    <a:pt x="66" y="210"/>
                  </a:lnTo>
                  <a:lnTo>
                    <a:pt x="184" y="210"/>
                  </a:lnTo>
                  <a:lnTo>
                    <a:pt x="184" y="210"/>
                  </a:lnTo>
                  <a:lnTo>
                    <a:pt x="188" y="212"/>
                  </a:lnTo>
                  <a:lnTo>
                    <a:pt x="188" y="212"/>
                  </a:lnTo>
                  <a:lnTo>
                    <a:pt x="190" y="218"/>
                  </a:lnTo>
                  <a:lnTo>
                    <a:pt x="190" y="258"/>
                  </a:lnTo>
                  <a:lnTo>
                    <a:pt x="190" y="258"/>
                  </a:lnTo>
                  <a:lnTo>
                    <a:pt x="188" y="262"/>
                  </a:lnTo>
                  <a:lnTo>
                    <a:pt x="188" y="262"/>
                  </a:lnTo>
                  <a:lnTo>
                    <a:pt x="184" y="264"/>
                  </a:lnTo>
                  <a:lnTo>
                    <a:pt x="8" y="264"/>
                  </a:lnTo>
                  <a:lnTo>
                    <a:pt x="8" y="264"/>
                  </a:lnTo>
                  <a:lnTo>
                    <a:pt x="2" y="262"/>
                  </a:lnTo>
                  <a:lnTo>
                    <a:pt x="2" y="26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7" name="Freeform 26">
              <a:extLst>
                <a:ext uri="{FF2B5EF4-FFF2-40B4-BE49-F238E27FC236}">
                  <a16:creationId xmlns:a16="http://schemas.microsoft.com/office/drawing/2014/main" id="{F98D878B-3D50-41D9-B6E5-4F42DBCAF9D9}"/>
                </a:ext>
              </a:extLst>
            </p:cNvPr>
            <p:cNvSpPr>
              <a:spLocks/>
            </p:cNvSpPr>
            <p:nvPr userDrawn="1"/>
          </p:nvSpPr>
          <p:spPr bwMode="auto">
            <a:xfrm>
              <a:off x="7446963" y="3078163"/>
              <a:ext cx="298450" cy="422275"/>
            </a:xfrm>
            <a:custGeom>
              <a:avLst/>
              <a:gdLst>
                <a:gd name="T0" fmla="*/ 186 w 188"/>
                <a:gd name="T1" fmla="*/ 52 h 266"/>
                <a:gd name="T2" fmla="*/ 186 w 188"/>
                <a:gd name="T3" fmla="*/ 52 h 266"/>
                <a:gd name="T4" fmla="*/ 182 w 188"/>
                <a:gd name="T5" fmla="*/ 54 h 266"/>
                <a:gd name="T6" fmla="*/ 66 w 188"/>
                <a:gd name="T7" fmla="*/ 54 h 266"/>
                <a:gd name="T8" fmla="*/ 66 w 188"/>
                <a:gd name="T9" fmla="*/ 54 h 266"/>
                <a:gd name="T10" fmla="*/ 64 w 188"/>
                <a:gd name="T11" fmla="*/ 54 h 266"/>
                <a:gd name="T12" fmla="*/ 62 w 188"/>
                <a:gd name="T13" fmla="*/ 56 h 266"/>
                <a:gd name="T14" fmla="*/ 62 w 188"/>
                <a:gd name="T15" fmla="*/ 102 h 266"/>
                <a:gd name="T16" fmla="*/ 62 w 188"/>
                <a:gd name="T17" fmla="*/ 102 h 266"/>
                <a:gd name="T18" fmla="*/ 64 w 188"/>
                <a:gd name="T19" fmla="*/ 104 h 266"/>
                <a:gd name="T20" fmla="*/ 66 w 188"/>
                <a:gd name="T21" fmla="*/ 104 h 266"/>
                <a:gd name="T22" fmla="*/ 138 w 188"/>
                <a:gd name="T23" fmla="*/ 104 h 266"/>
                <a:gd name="T24" fmla="*/ 138 w 188"/>
                <a:gd name="T25" fmla="*/ 104 h 266"/>
                <a:gd name="T26" fmla="*/ 144 w 188"/>
                <a:gd name="T27" fmla="*/ 106 h 266"/>
                <a:gd name="T28" fmla="*/ 144 w 188"/>
                <a:gd name="T29" fmla="*/ 106 h 266"/>
                <a:gd name="T30" fmla="*/ 146 w 188"/>
                <a:gd name="T31" fmla="*/ 112 h 266"/>
                <a:gd name="T32" fmla="*/ 146 w 188"/>
                <a:gd name="T33" fmla="*/ 150 h 266"/>
                <a:gd name="T34" fmla="*/ 146 w 188"/>
                <a:gd name="T35" fmla="*/ 150 h 266"/>
                <a:gd name="T36" fmla="*/ 144 w 188"/>
                <a:gd name="T37" fmla="*/ 156 h 266"/>
                <a:gd name="T38" fmla="*/ 144 w 188"/>
                <a:gd name="T39" fmla="*/ 156 h 266"/>
                <a:gd name="T40" fmla="*/ 138 w 188"/>
                <a:gd name="T41" fmla="*/ 158 h 266"/>
                <a:gd name="T42" fmla="*/ 66 w 188"/>
                <a:gd name="T43" fmla="*/ 158 h 266"/>
                <a:gd name="T44" fmla="*/ 66 w 188"/>
                <a:gd name="T45" fmla="*/ 158 h 266"/>
                <a:gd name="T46" fmla="*/ 64 w 188"/>
                <a:gd name="T47" fmla="*/ 158 h 266"/>
                <a:gd name="T48" fmla="*/ 62 w 188"/>
                <a:gd name="T49" fmla="*/ 160 h 266"/>
                <a:gd name="T50" fmla="*/ 62 w 188"/>
                <a:gd name="T51" fmla="*/ 208 h 266"/>
                <a:gd name="T52" fmla="*/ 62 w 188"/>
                <a:gd name="T53" fmla="*/ 208 h 266"/>
                <a:gd name="T54" fmla="*/ 64 w 188"/>
                <a:gd name="T55" fmla="*/ 210 h 266"/>
                <a:gd name="T56" fmla="*/ 66 w 188"/>
                <a:gd name="T57" fmla="*/ 212 h 266"/>
                <a:gd name="T58" fmla="*/ 182 w 188"/>
                <a:gd name="T59" fmla="*/ 212 h 266"/>
                <a:gd name="T60" fmla="*/ 182 w 188"/>
                <a:gd name="T61" fmla="*/ 212 h 266"/>
                <a:gd name="T62" fmla="*/ 186 w 188"/>
                <a:gd name="T63" fmla="*/ 214 h 266"/>
                <a:gd name="T64" fmla="*/ 186 w 188"/>
                <a:gd name="T65" fmla="*/ 214 h 266"/>
                <a:gd name="T66" fmla="*/ 188 w 188"/>
                <a:gd name="T67" fmla="*/ 218 h 266"/>
                <a:gd name="T68" fmla="*/ 188 w 188"/>
                <a:gd name="T69" fmla="*/ 258 h 266"/>
                <a:gd name="T70" fmla="*/ 188 w 188"/>
                <a:gd name="T71" fmla="*/ 258 h 266"/>
                <a:gd name="T72" fmla="*/ 186 w 188"/>
                <a:gd name="T73" fmla="*/ 264 h 266"/>
                <a:gd name="T74" fmla="*/ 186 w 188"/>
                <a:gd name="T75" fmla="*/ 264 h 266"/>
                <a:gd name="T76" fmla="*/ 182 w 188"/>
                <a:gd name="T77" fmla="*/ 266 h 266"/>
                <a:gd name="T78" fmla="*/ 6 w 188"/>
                <a:gd name="T79" fmla="*/ 266 h 266"/>
                <a:gd name="T80" fmla="*/ 6 w 188"/>
                <a:gd name="T81" fmla="*/ 266 h 266"/>
                <a:gd name="T82" fmla="*/ 2 w 188"/>
                <a:gd name="T83" fmla="*/ 264 h 266"/>
                <a:gd name="T84" fmla="*/ 2 w 188"/>
                <a:gd name="T85" fmla="*/ 264 h 266"/>
                <a:gd name="T86" fmla="*/ 0 w 188"/>
                <a:gd name="T87" fmla="*/ 258 h 266"/>
                <a:gd name="T88" fmla="*/ 0 w 188"/>
                <a:gd name="T89" fmla="*/ 8 h 266"/>
                <a:gd name="T90" fmla="*/ 0 w 188"/>
                <a:gd name="T91" fmla="*/ 8 h 266"/>
                <a:gd name="T92" fmla="*/ 2 w 188"/>
                <a:gd name="T93" fmla="*/ 2 h 266"/>
                <a:gd name="T94" fmla="*/ 2 w 188"/>
                <a:gd name="T95" fmla="*/ 2 h 266"/>
                <a:gd name="T96" fmla="*/ 6 w 188"/>
                <a:gd name="T97" fmla="*/ 0 h 266"/>
                <a:gd name="T98" fmla="*/ 182 w 188"/>
                <a:gd name="T99" fmla="*/ 0 h 266"/>
                <a:gd name="T100" fmla="*/ 182 w 188"/>
                <a:gd name="T101" fmla="*/ 0 h 266"/>
                <a:gd name="T102" fmla="*/ 186 w 188"/>
                <a:gd name="T103" fmla="*/ 2 h 266"/>
                <a:gd name="T104" fmla="*/ 186 w 188"/>
                <a:gd name="T105" fmla="*/ 2 h 266"/>
                <a:gd name="T106" fmla="*/ 188 w 188"/>
                <a:gd name="T107" fmla="*/ 8 h 266"/>
                <a:gd name="T108" fmla="*/ 188 w 188"/>
                <a:gd name="T109" fmla="*/ 48 h 266"/>
                <a:gd name="T110" fmla="*/ 188 w 188"/>
                <a:gd name="T111" fmla="*/ 48 h 266"/>
                <a:gd name="T112" fmla="*/ 186 w 188"/>
                <a:gd name="T113" fmla="*/ 52 h 266"/>
                <a:gd name="T114" fmla="*/ 186 w 188"/>
                <a:gd name="T115" fmla="*/ 5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8" h="266">
                  <a:moveTo>
                    <a:pt x="186" y="52"/>
                  </a:moveTo>
                  <a:lnTo>
                    <a:pt x="186" y="52"/>
                  </a:lnTo>
                  <a:lnTo>
                    <a:pt x="182" y="54"/>
                  </a:lnTo>
                  <a:lnTo>
                    <a:pt x="66" y="54"/>
                  </a:lnTo>
                  <a:lnTo>
                    <a:pt x="66" y="54"/>
                  </a:lnTo>
                  <a:lnTo>
                    <a:pt x="64" y="54"/>
                  </a:lnTo>
                  <a:lnTo>
                    <a:pt x="62" y="56"/>
                  </a:lnTo>
                  <a:lnTo>
                    <a:pt x="62" y="102"/>
                  </a:lnTo>
                  <a:lnTo>
                    <a:pt x="62" y="102"/>
                  </a:lnTo>
                  <a:lnTo>
                    <a:pt x="64" y="104"/>
                  </a:lnTo>
                  <a:lnTo>
                    <a:pt x="66" y="104"/>
                  </a:lnTo>
                  <a:lnTo>
                    <a:pt x="138" y="104"/>
                  </a:lnTo>
                  <a:lnTo>
                    <a:pt x="138" y="104"/>
                  </a:lnTo>
                  <a:lnTo>
                    <a:pt x="144" y="106"/>
                  </a:lnTo>
                  <a:lnTo>
                    <a:pt x="144" y="106"/>
                  </a:lnTo>
                  <a:lnTo>
                    <a:pt x="146" y="112"/>
                  </a:lnTo>
                  <a:lnTo>
                    <a:pt x="146" y="150"/>
                  </a:lnTo>
                  <a:lnTo>
                    <a:pt x="146" y="150"/>
                  </a:lnTo>
                  <a:lnTo>
                    <a:pt x="144" y="156"/>
                  </a:lnTo>
                  <a:lnTo>
                    <a:pt x="144" y="156"/>
                  </a:lnTo>
                  <a:lnTo>
                    <a:pt x="138" y="158"/>
                  </a:lnTo>
                  <a:lnTo>
                    <a:pt x="66" y="158"/>
                  </a:lnTo>
                  <a:lnTo>
                    <a:pt x="66" y="158"/>
                  </a:lnTo>
                  <a:lnTo>
                    <a:pt x="64" y="158"/>
                  </a:lnTo>
                  <a:lnTo>
                    <a:pt x="62" y="160"/>
                  </a:lnTo>
                  <a:lnTo>
                    <a:pt x="62" y="208"/>
                  </a:lnTo>
                  <a:lnTo>
                    <a:pt x="62" y="208"/>
                  </a:lnTo>
                  <a:lnTo>
                    <a:pt x="64" y="210"/>
                  </a:lnTo>
                  <a:lnTo>
                    <a:pt x="66" y="212"/>
                  </a:lnTo>
                  <a:lnTo>
                    <a:pt x="182" y="212"/>
                  </a:lnTo>
                  <a:lnTo>
                    <a:pt x="182" y="212"/>
                  </a:lnTo>
                  <a:lnTo>
                    <a:pt x="186" y="214"/>
                  </a:lnTo>
                  <a:lnTo>
                    <a:pt x="186" y="214"/>
                  </a:lnTo>
                  <a:lnTo>
                    <a:pt x="188" y="218"/>
                  </a:lnTo>
                  <a:lnTo>
                    <a:pt x="188" y="258"/>
                  </a:lnTo>
                  <a:lnTo>
                    <a:pt x="188" y="258"/>
                  </a:lnTo>
                  <a:lnTo>
                    <a:pt x="186" y="264"/>
                  </a:lnTo>
                  <a:lnTo>
                    <a:pt x="186" y="264"/>
                  </a:lnTo>
                  <a:lnTo>
                    <a:pt x="182" y="266"/>
                  </a:lnTo>
                  <a:lnTo>
                    <a:pt x="6" y="266"/>
                  </a:lnTo>
                  <a:lnTo>
                    <a:pt x="6" y="266"/>
                  </a:lnTo>
                  <a:lnTo>
                    <a:pt x="2" y="264"/>
                  </a:lnTo>
                  <a:lnTo>
                    <a:pt x="2" y="264"/>
                  </a:lnTo>
                  <a:lnTo>
                    <a:pt x="0" y="258"/>
                  </a:lnTo>
                  <a:lnTo>
                    <a:pt x="0" y="8"/>
                  </a:lnTo>
                  <a:lnTo>
                    <a:pt x="0" y="8"/>
                  </a:lnTo>
                  <a:lnTo>
                    <a:pt x="2" y="2"/>
                  </a:lnTo>
                  <a:lnTo>
                    <a:pt x="2" y="2"/>
                  </a:lnTo>
                  <a:lnTo>
                    <a:pt x="6" y="0"/>
                  </a:lnTo>
                  <a:lnTo>
                    <a:pt x="182" y="0"/>
                  </a:lnTo>
                  <a:lnTo>
                    <a:pt x="182" y="0"/>
                  </a:lnTo>
                  <a:lnTo>
                    <a:pt x="186" y="2"/>
                  </a:lnTo>
                  <a:lnTo>
                    <a:pt x="186" y="2"/>
                  </a:lnTo>
                  <a:lnTo>
                    <a:pt x="188" y="8"/>
                  </a:lnTo>
                  <a:lnTo>
                    <a:pt x="188" y="48"/>
                  </a:lnTo>
                  <a:lnTo>
                    <a:pt x="188" y="48"/>
                  </a:lnTo>
                  <a:lnTo>
                    <a:pt x="186" y="52"/>
                  </a:lnTo>
                  <a:lnTo>
                    <a:pt x="186" y="5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8" name="Freeform 27">
              <a:extLst>
                <a:ext uri="{FF2B5EF4-FFF2-40B4-BE49-F238E27FC236}">
                  <a16:creationId xmlns:a16="http://schemas.microsoft.com/office/drawing/2014/main" id="{BF170A36-7DE5-4257-A192-199397D9502A}"/>
                </a:ext>
              </a:extLst>
            </p:cNvPr>
            <p:cNvSpPr>
              <a:spLocks noEditPoints="1"/>
            </p:cNvSpPr>
            <p:nvPr userDrawn="1"/>
          </p:nvSpPr>
          <p:spPr bwMode="auto">
            <a:xfrm>
              <a:off x="7815263" y="3078163"/>
              <a:ext cx="317500" cy="422275"/>
            </a:xfrm>
            <a:custGeom>
              <a:avLst/>
              <a:gdLst>
                <a:gd name="T0" fmla="*/ 0 w 200"/>
                <a:gd name="T1" fmla="*/ 264 h 266"/>
                <a:gd name="T2" fmla="*/ 0 w 200"/>
                <a:gd name="T3" fmla="*/ 8 h 266"/>
                <a:gd name="T4" fmla="*/ 0 w 200"/>
                <a:gd name="T5" fmla="*/ 2 h 266"/>
                <a:gd name="T6" fmla="*/ 6 w 200"/>
                <a:gd name="T7" fmla="*/ 0 h 266"/>
                <a:gd name="T8" fmla="*/ 100 w 200"/>
                <a:gd name="T9" fmla="*/ 0 h 266"/>
                <a:gd name="T10" fmla="*/ 128 w 200"/>
                <a:gd name="T11" fmla="*/ 2 h 266"/>
                <a:gd name="T12" fmla="*/ 152 w 200"/>
                <a:gd name="T13" fmla="*/ 10 h 266"/>
                <a:gd name="T14" fmla="*/ 162 w 200"/>
                <a:gd name="T15" fmla="*/ 16 h 266"/>
                <a:gd name="T16" fmla="*/ 180 w 200"/>
                <a:gd name="T17" fmla="*/ 30 h 266"/>
                <a:gd name="T18" fmla="*/ 188 w 200"/>
                <a:gd name="T19" fmla="*/ 40 h 266"/>
                <a:gd name="T20" fmla="*/ 196 w 200"/>
                <a:gd name="T21" fmla="*/ 60 h 266"/>
                <a:gd name="T22" fmla="*/ 200 w 200"/>
                <a:gd name="T23" fmla="*/ 84 h 266"/>
                <a:gd name="T24" fmla="*/ 200 w 200"/>
                <a:gd name="T25" fmla="*/ 182 h 266"/>
                <a:gd name="T26" fmla="*/ 196 w 200"/>
                <a:gd name="T27" fmla="*/ 206 h 266"/>
                <a:gd name="T28" fmla="*/ 188 w 200"/>
                <a:gd name="T29" fmla="*/ 226 h 266"/>
                <a:gd name="T30" fmla="*/ 180 w 200"/>
                <a:gd name="T31" fmla="*/ 234 h 266"/>
                <a:gd name="T32" fmla="*/ 162 w 200"/>
                <a:gd name="T33" fmla="*/ 250 h 266"/>
                <a:gd name="T34" fmla="*/ 152 w 200"/>
                <a:gd name="T35" fmla="*/ 254 h 266"/>
                <a:gd name="T36" fmla="*/ 128 w 200"/>
                <a:gd name="T37" fmla="*/ 262 h 266"/>
                <a:gd name="T38" fmla="*/ 100 w 200"/>
                <a:gd name="T39" fmla="*/ 266 h 266"/>
                <a:gd name="T40" fmla="*/ 6 w 200"/>
                <a:gd name="T41" fmla="*/ 266 h 266"/>
                <a:gd name="T42" fmla="*/ 0 w 200"/>
                <a:gd name="T43" fmla="*/ 264 h 266"/>
                <a:gd name="T44" fmla="*/ 102 w 200"/>
                <a:gd name="T45" fmla="*/ 212 h 266"/>
                <a:gd name="T46" fmla="*/ 110 w 200"/>
                <a:gd name="T47" fmla="*/ 210 h 266"/>
                <a:gd name="T48" fmla="*/ 122 w 200"/>
                <a:gd name="T49" fmla="*/ 206 h 266"/>
                <a:gd name="T50" fmla="*/ 128 w 200"/>
                <a:gd name="T51" fmla="*/ 200 h 266"/>
                <a:gd name="T52" fmla="*/ 134 w 200"/>
                <a:gd name="T53" fmla="*/ 188 h 266"/>
                <a:gd name="T54" fmla="*/ 138 w 200"/>
                <a:gd name="T55" fmla="*/ 172 h 266"/>
                <a:gd name="T56" fmla="*/ 138 w 200"/>
                <a:gd name="T57" fmla="*/ 94 h 266"/>
                <a:gd name="T58" fmla="*/ 134 w 200"/>
                <a:gd name="T59" fmla="*/ 78 h 266"/>
                <a:gd name="T60" fmla="*/ 128 w 200"/>
                <a:gd name="T61" fmla="*/ 64 h 266"/>
                <a:gd name="T62" fmla="*/ 122 w 200"/>
                <a:gd name="T63" fmla="*/ 60 h 266"/>
                <a:gd name="T64" fmla="*/ 110 w 200"/>
                <a:gd name="T65" fmla="*/ 54 h 266"/>
                <a:gd name="T66" fmla="*/ 64 w 200"/>
                <a:gd name="T67" fmla="*/ 54 h 266"/>
                <a:gd name="T68" fmla="*/ 62 w 200"/>
                <a:gd name="T69" fmla="*/ 54 h 266"/>
                <a:gd name="T70" fmla="*/ 62 w 200"/>
                <a:gd name="T71" fmla="*/ 208 h 266"/>
                <a:gd name="T72" fmla="*/ 62 w 200"/>
                <a:gd name="T73" fmla="*/ 210 h 266"/>
                <a:gd name="T74" fmla="*/ 64 w 200"/>
                <a:gd name="T75" fmla="*/ 21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0" h="266">
                  <a:moveTo>
                    <a:pt x="0" y="264"/>
                  </a:moveTo>
                  <a:lnTo>
                    <a:pt x="0" y="264"/>
                  </a:lnTo>
                  <a:lnTo>
                    <a:pt x="0" y="258"/>
                  </a:lnTo>
                  <a:lnTo>
                    <a:pt x="0" y="8"/>
                  </a:lnTo>
                  <a:lnTo>
                    <a:pt x="0" y="8"/>
                  </a:lnTo>
                  <a:lnTo>
                    <a:pt x="0" y="2"/>
                  </a:lnTo>
                  <a:lnTo>
                    <a:pt x="0" y="2"/>
                  </a:lnTo>
                  <a:lnTo>
                    <a:pt x="6" y="0"/>
                  </a:lnTo>
                  <a:lnTo>
                    <a:pt x="100" y="0"/>
                  </a:lnTo>
                  <a:lnTo>
                    <a:pt x="100" y="0"/>
                  </a:lnTo>
                  <a:lnTo>
                    <a:pt x="114" y="0"/>
                  </a:lnTo>
                  <a:lnTo>
                    <a:pt x="128" y="2"/>
                  </a:lnTo>
                  <a:lnTo>
                    <a:pt x="140" y="6"/>
                  </a:lnTo>
                  <a:lnTo>
                    <a:pt x="152" y="10"/>
                  </a:lnTo>
                  <a:lnTo>
                    <a:pt x="152" y="10"/>
                  </a:lnTo>
                  <a:lnTo>
                    <a:pt x="162" y="16"/>
                  </a:lnTo>
                  <a:lnTo>
                    <a:pt x="172" y="22"/>
                  </a:lnTo>
                  <a:lnTo>
                    <a:pt x="180" y="30"/>
                  </a:lnTo>
                  <a:lnTo>
                    <a:pt x="188" y="40"/>
                  </a:lnTo>
                  <a:lnTo>
                    <a:pt x="188" y="40"/>
                  </a:lnTo>
                  <a:lnTo>
                    <a:pt x="192" y="50"/>
                  </a:lnTo>
                  <a:lnTo>
                    <a:pt x="196" y="60"/>
                  </a:lnTo>
                  <a:lnTo>
                    <a:pt x="200" y="72"/>
                  </a:lnTo>
                  <a:lnTo>
                    <a:pt x="200" y="84"/>
                  </a:lnTo>
                  <a:lnTo>
                    <a:pt x="200" y="182"/>
                  </a:lnTo>
                  <a:lnTo>
                    <a:pt x="200" y="182"/>
                  </a:lnTo>
                  <a:lnTo>
                    <a:pt x="200" y="194"/>
                  </a:lnTo>
                  <a:lnTo>
                    <a:pt x="196" y="206"/>
                  </a:lnTo>
                  <a:lnTo>
                    <a:pt x="192" y="216"/>
                  </a:lnTo>
                  <a:lnTo>
                    <a:pt x="188" y="226"/>
                  </a:lnTo>
                  <a:lnTo>
                    <a:pt x="188" y="226"/>
                  </a:lnTo>
                  <a:lnTo>
                    <a:pt x="180" y="234"/>
                  </a:lnTo>
                  <a:lnTo>
                    <a:pt x="172" y="242"/>
                  </a:lnTo>
                  <a:lnTo>
                    <a:pt x="162" y="250"/>
                  </a:lnTo>
                  <a:lnTo>
                    <a:pt x="152" y="254"/>
                  </a:lnTo>
                  <a:lnTo>
                    <a:pt x="152" y="254"/>
                  </a:lnTo>
                  <a:lnTo>
                    <a:pt x="140" y="260"/>
                  </a:lnTo>
                  <a:lnTo>
                    <a:pt x="128" y="262"/>
                  </a:lnTo>
                  <a:lnTo>
                    <a:pt x="114" y="264"/>
                  </a:lnTo>
                  <a:lnTo>
                    <a:pt x="100" y="266"/>
                  </a:lnTo>
                  <a:lnTo>
                    <a:pt x="6" y="266"/>
                  </a:lnTo>
                  <a:lnTo>
                    <a:pt x="6" y="266"/>
                  </a:lnTo>
                  <a:lnTo>
                    <a:pt x="0" y="264"/>
                  </a:lnTo>
                  <a:lnTo>
                    <a:pt x="0" y="264"/>
                  </a:lnTo>
                  <a:close/>
                  <a:moveTo>
                    <a:pt x="64" y="212"/>
                  </a:moveTo>
                  <a:lnTo>
                    <a:pt x="102" y="212"/>
                  </a:lnTo>
                  <a:lnTo>
                    <a:pt x="102" y="212"/>
                  </a:lnTo>
                  <a:lnTo>
                    <a:pt x="110" y="210"/>
                  </a:lnTo>
                  <a:lnTo>
                    <a:pt x="116" y="208"/>
                  </a:lnTo>
                  <a:lnTo>
                    <a:pt x="122" y="206"/>
                  </a:lnTo>
                  <a:lnTo>
                    <a:pt x="128" y="200"/>
                  </a:lnTo>
                  <a:lnTo>
                    <a:pt x="128" y="200"/>
                  </a:lnTo>
                  <a:lnTo>
                    <a:pt x="132" y="194"/>
                  </a:lnTo>
                  <a:lnTo>
                    <a:pt x="134" y="188"/>
                  </a:lnTo>
                  <a:lnTo>
                    <a:pt x="136" y="180"/>
                  </a:lnTo>
                  <a:lnTo>
                    <a:pt x="138" y="172"/>
                  </a:lnTo>
                  <a:lnTo>
                    <a:pt x="138" y="94"/>
                  </a:lnTo>
                  <a:lnTo>
                    <a:pt x="138" y="94"/>
                  </a:lnTo>
                  <a:lnTo>
                    <a:pt x="136" y="86"/>
                  </a:lnTo>
                  <a:lnTo>
                    <a:pt x="134" y="78"/>
                  </a:lnTo>
                  <a:lnTo>
                    <a:pt x="132" y="70"/>
                  </a:lnTo>
                  <a:lnTo>
                    <a:pt x="128" y="64"/>
                  </a:lnTo>
                  <a:lnTo>
                    <a:pt x="128" y="64"/>
                  </a:lnTo>
                  <a:lnTo>
                    <a:pt x="122" y="60"/>
                  </a:lnTo>
                  <a:lnTo>
                    <a:pt x="116" y="56"/>
                  </a:lnTo>
                  <a:lnTo>
                    <a:pt x="110" y="54"/>
                  </a:lnTo>
                  <a:lnTo>
                    <a:pt x="102" y="54"/>
                  </a:lnTo>
                  <a:lnTo>
                    <a:pt x="64" y="54"/>
                  </a:lnTo>
                  <a:lnTo>
                    <a:pt x="64" y="54"/>
                  </a:lnTo>
                  <a:lnTo>
                    <a:pt x="62" y="54"/>
                  </a:lnTo>
                  <a:lnTo>
                    <a:pt x="62" y="56"/>
                  </a:lnTo>
                  <a:lnTo>
                    <a:pt x="62" y="208"/>
                  </a:lnTo>
                  <a:lnTo>
                    <a:pt x="62" y="208"/>
                  </a:lnTo>
                  <a:lnTo>
                    <a:pt x="62" y="210"/>
                  </a:lnTo>
                  <a:lnTo>
                    <a:pt x="64" y="212"/>
                  </a:lnTo>
                  <a:lnTo>
                    <a:pt x="64" y="21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9" name="Freeform 28">
              <a:extLst>
                <a:ext uri="{FF2B5EF4-FFF2-40B4-BE49-F238E27FC236}">
                  <a16:creationId xmlns:a16="http://schemas.microsoft.com/office/drawing/2014/main" id="{0F554366-01FE-43C0-B55A-9281C63D19E8}"/>
                </a:ext>
              </a:extLst>
            </p:cNvPr>
            <p:cNvSpPr>
              <a:spLocks/>
            </p:cNvSpPr>
            <p:nvPr userDrawn="1"/>
          </p:nvSpPr>
          <p:spPr bwMode="auto">
            <a:xfrm>
              <a:off x="8205788" y="3078163"/>
              <a:ext cx="320675" cy="425450"/>
            </a:xfrm>
            <a:custGeom>
              <a:avLst/>
              <a:gdLst>
                <a:gd name="T0" fmla="*/ 48 w 202"/>
                <a:gd name="T1" fmla="*/ 256 h 268"/>
                <a:gd name="T2" fmla="*/ 28 w 202"/>
                <a:gd name="T3" fmla="*/ 242 h 268"/>
                <a:gd name="T4" fmla="*/ 12 w 202"/>
                <a:gd name="T5" fmla="*/ 224 h 268"/>
                <a:gd name="T6" fmla="*/ 6 w 202"/>
                <a:gd name="T7" fmla="*/ 212 h 268"/>
                <a:gd name="T8" fmla="*/ 0 w 202"/>
                <a:gd name="T9" fmla="*/ 188 h 268"/>
                <a:gd name="T10" fmla="*/ 0 w 202"/>
                <a:gd name="T11" fmla="*/ 8 h 268"/>
                <a:gd name="T12" fmla="*/ 2 w 202"/>
                <a:gd name="T13" fmla="*/ 2 h 268"/>
                <a:gd name="T14" fmla="*/ 6 w 202"/>
                <a:gd name="T15" fmla="*/ 0 h 268"/>
                <a:gd name="T16" fmla="*/ 56 w 202"/>
                <a:gd name="T17" fmla="*/ 0 h 268"/>
                <a:gd name="T18" fmla="*/ 60 w 202"/>
                <a:gd name="T19" fmla="*/ 2 h 268"/>
                <a:gd name="T20" fmla="*/ 62 w 202"/>
                <a:gd name="T21" fmla="*/ 176 h 268"/>
                <a:gd name="T22" fmla="*/ 62 w 202"/>
                <a:gd name="T23" fmla="*/ 184 h 268"/>
                <a:gd name="T24" fmla="*/ 68 w 202"/>
                <a:gd name="T25" fmla="*/ 198 h 268"/>
                <a:gd name="T26" fmla="*/ 72 w 202"/>
                <a:gd name="T27" fmla="*/ 204 h 268"/>
                <a:gd name="T28" fmla="*/ 84 w 202"/>
                <a:gd name="T29" fmla="*/ 212 h 268"/>
                <a:gd name="T30" fmla="*/ 100 w 202"/>
                <a:gd name="T31" fmla="*/ 214 h 268"/>
                <a:gd name="T32" fmla="*/ 108 w 202"/>
                <a:gd name="T33" fmla="*/ 214 h 268"/>
                <a:gd name="T34" fmla="*/ 122 w 202"/>
                <a:gd name="T35" fmla="*/ 208 h 268"/>
                <a:gd name="T36" fmla="*/ 128 w 202"/>
                <a:gd name="T37" fmla="*/ 204 h 268"/>
                <a:gd name="T38" fmla="*/ 136 w 202"/>
                <a:gd name="T39" fmla="*/ 192 h 268"/>
                <a:gd name="T40" fmla="*/ 138 w 202"/>
                <a:gd name="T41" fmla="*/ 176 h 268"/>
                <a:gd name="T42" fmla="*/ 138 w 202"/>
                <a:gd name="T43" fmla="*/ 8 h 268"/>
                <a:gd name="T44" fmla="*/ 140 w 202"/>
                <a:gd name="T45" fmla="*/ 2 h 268"/>
                <a:gd name="T46" fmla="*/ 194 w 202"/>
                <a:gd name="T47" fmla="*/ 0 h 268"/>
                <a:gd name="T48" fmla="*/ 200 w 202"/>
                <a:gd name="T49" fmla="*/ 2 h 268"/>
                <a:gd name="T50" fmla="*/ 202 w 202"/>
                <a:gd name="T51" fmla="*/ 8 h 268"/>
                <a:gd name="T52" fmla="*/ 202 w 202"/>
                <a:gd name="T53" fmla="*/ 176 h 268"/>
                <a:gd name="T54" fmla="*/ 198 w 202"/>
                <a:gd name="T55" fmla="*/ 202 h 268"/>
                <a:gd name="T56" fmla="*/ 188 w 202"/>
                <a:gd name="T57" fmla="*/ 224 h 268"/>
                <a:gd name="T58" fmla="*/ 182 w 202"/>
                <a:gd name="T59" fmla="*/ 234 h 268"/>
                <a:gd name="T60" fmla="*/ 164 w 202"/>
                <a:gd name="T61" fmla="*/ 250 h 268"/>
                <a:gd name="T62" fmla="*/ 154 w 202"/>
                <a:gd name="T63" fmla="*/ 256 h 268"/>
                <a:gd name="T64" fmla="*/ 128 w 202"/>
                <a:gd name="T65" fmla="*/ 266 h 268"/>
                <a:gd name="T66" fmla="*/ 100 w 202"/>
                <a:gd name="T67" fmla="*/ 268 h 268"/>
                <a:gd name="T68" fmla="*/ 86 w 202"/>
                <a:gd name="T69" fmla="*/ 268 h 268"/>
                <a:gd name="T70" fmla="*/ 60 w 202"/>
                <a:gd name="T71" fmla="*/ 262 h 268"/>
                <a:gd name="T72" fmla="*/ 48 w 202"/>
                <a:gd name="T73" fmla="*/ 256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2" h="268">
                  <a:moveTo>
                    <a:pt x="48" y="256"/>
                  </a:moveTo>
                  <a:lnTo>
                    <a:pt x="48" y="256"/>
                  </a:lnTo>
                  <a:lnTo>
                    <a:pt x="36" y="250"/>
                  </a:lnTo>
                  <a:lnTo>
                    <a:pt x="28" y="242"/>
                  </a:lnTo>
                  <a:lnTo>
                    <a:pt x="20" y="234"/>
                  </a:lnTo>
                  <a:lnTo>
                    <a:pt x="12" y="224"/>
                  </a:lnTo>
                  <a:lnTo>
                    <a:pt x="12" y="224"/>
                  </a:lnTo>
                  <a:lnTo>
                    <a:pt x="6" y="212"/>
                  </a:lnTo>
                  <a:lnTo>
                    <a:pt x="2" y="202"/>
                  </a:lnTo>
                  <a:lnTo>
                    <a:pt x="0" y="188"/>
                  </a:lnTo>
                  <a:lnTo>
                    <a:pt x="0" y="176"/>
                  </a:lnTo>
                  <a:lnTo>
                    <a:pt x="0" y="8"/>
                  </a:lnTo>
                  <a:lnTo>
                    <a:pt x="0" y="8"/>
                  </a:lnTo>
                  <a:lnTo>
                    <a:pt x="2" y="2"/>
                  </a:lnTo>
                  <a:lnTo>
                    <a:pt x="2" y="2"/>
                  </a:lnTo>
                  <a:lnTo>
                    <a:pt x="6" y="0"/>
                  </a:lnTo>
                  <a:lnTo>
                    <a:pt x="56" y="0"/>
                  </a:lnTo>
                  <a:lnTo>
                    <a:pt x="56" y="0"/>
                  </a:lnTo>
                  <a:lnTo>
                    <a:pt x="60" y="2"/>
                  </a:lnTo>
                  <a:lnTo>
                    <a:pt x="60" y="2"/>
                  </a:lnTo>
                  <a:lnTo>
                    <a:pt x="62" y="8"/>
                  </a:lnTo>
                  <a:lnTo>
                    <a:pt x="62" y="176"/>
                  </a:lnTo>
                  <a:lnTo>
                    <a:pt x="62" y="176"/>
                  </a:lnTo>
                  <a:lnTo>
                    <a:pt x="62" y="184"/>
                  </a:lnTo>
                  <a:lnTo>
                    <a:pt x="64" y="192"/>
                  </a:lnTo>
                  <a:lnTo>
                    <a:pt x="68" y="198"/>
                  </a:lnTo>
                  <a:lnTo>
                    <a:pt x="72" y="204"/>
                  </a:lnTo>
                  <a:lnTo>
                    <a:pt x="72" y="204"/>
                  </a:lnTo>
                  <a:lnTo>
                    <a:pt x="78" y="208"/>
                  </a:lnTo>
                  <a:lnTo>
                    <a:pt x="84" y="212"/>
                  </a:lnTo>
                  <a:lnTo>
                    <a:pt x="92" y="214"/>
                  </a:lnTo>
                  <a:lnTo>
                    <a:pt x="100" y="214"/>
                  </a:lnTo>
                  <a:lnTo>
                    <a:pt x="100" y="214"/>
                  </a:lnTo>
                  <a:lnTo>
                    <a:pt x="108" y="214"/>
                  </a:lnTo>
                  <a:lnTo>
                    <a:pt x="116" y="212"/>
                  </a:lnTo>
                  <a:lnTo>
                    <a:pt x="122" y="208"/>
                  </a:lnTo>
                  <a:lnTo>
                    <a:pt x="128" y="204"/>
                  </a:lnTo>
                  <a:lnTo>
                    <a:pt x="128" y="204"/>
                  </a:lnTo>
                  <a:lnTo>
                    <a:pt x="132" y="198"/>
                  </a:lnTo>
                  <a:lnTo>
                    <a:pt x="136" y="192"/>
                  </a:lnTo>
                  <a:lnTo>
                    <a:pt x="138" y="184"/>
                  </a:lnTo>
                  <a:lnTo>
                    <a:pt x="138" y="176"/>
                  </a:lnTo>
                  <a:lnTo>
                    <a:pt x="138" y="8"/>
                  </a:lnTo>
                  <a:lnTo>
                    <a:pt x="138" y="8"/>
                  </a:lnTo>
                  <a:lnTo>
                    <a:pt x="140" y="2"/>
                  </a:lnTo>
                  <a:lnTo>
                    <a:pt x="140" y="2"/>
                  </a:lnTo>
                  <a:lnTo>
                    <a:pt x="146" y="0"/>
                  </a:lnTo>
                  <a:lnTo>
                    <a:pt x="194" y="0"/>
                  </a:lnTo>
                  <a:lnTo>
                    <a:pt x="194" y="0"/>
                  </a:lnTo>
                  <a:lnTo>
                    <a:pt x="200" y="2"/>
                  </a:lnTo>
                  <a:lnTo>
                    <a:pt x="200" y="2"/>
                  </a:lnTo>
                  <a:lnTo>
                    <a:pt x="202" y="8"/>
                  </a:lnTo>
                  <a:lnTo>
                    <a:pt x="202" y="176"/>
                  </a:lnTo>
                  <a:lnTo>
                    <a:pt x="202" y="176"/>
                  </a:lnTo>
                  <a:lnTo>
                    <a:pt x="200" y="188"/>
                  </a:lnTo>
                  <a:lnTo>
                    <a:pt x="198" y="202"/>
                  </a:lnTo>
                  <a:lnTo>
                    <a:pt x="194" y="212"/>
                  </a:lnTo>
                  <a:lnTo>
                    <a:pt x="188" y="224"/>
                  </a:lnTo>
                  <a:lnTo>
                    <a:pt x="188" y="224"/>
                  </a:lnTo>
                  <a:lnTo>
                    <a:pt x="182" y="234"/>
                  </a:lnTo>
                  <a:lnTo>
                    <a:pt x="174" y="242"/>
                  </a:lnTo>
                  <a:lnTo>
                    <a:pt x="164" y="250"/>
                  </a:lnTo>
                  <a:lnTo>
                    <a:pt x="154" y="256"/>
                  </a:lnTo>
                  <a:lnTo>
                    <a:pt x="154" y="256"/>
                  </a:lnTo>
                  <a:lnTo>
                    <a:pt x="142" y="262"/>
                  </a:lnTo>
                  <a:lnTo>
                    <a:pt x="128" y="266"/>
                  </a:lnTo>
                  <a:lnTo>
                    <a:pt x="116" y="268"/>
                  </a:lnTo>
                  <a:lnTo>
                    <a:pt x="100" y="268"/>
                  </a:lnTo>
                  <a:lnTo>
                    <a:pt x="100" y="268"/>
                  </a:lnTo>
                  <a:lnTo>
                    <a:pt x="86" y="268"/>
                  </a:lnTo>
                  <a:lnTo>
                    <a:pt x="72" y="266"/>
                  </a:lnTo>
                  <a:lnTo>
                    <a:pt x="60" y="262"/>
                  </a:lnTo>
                  <a:lnTo>
                    <a:pt x="48" y="256"/>
                  </a:lnTo>
                  <a:lnTo>
                    <a:pt x="48" y="256"/>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0" name="Freeform 29">
              <a:extLst>
                <a:ext uri="{FF2B5EF4-FFF2-40B4-BE49-F238E27FC236}">
                  <a16:creationId xmlns:a16="http://schemas.microsoft.com/office/drawing/2014/main" id="{2DE3802A-4811-45B0-913D-84FE067B7416}"/>
                </a:ext>
              </a:extLst>
            </p:cNvPr>
            <p:cNvSpPr>
              <a:spLocks/>
            </p:cNvSpPr>
            <p:nvPr userDrawn="1"/>
          </p:nvSpPr>
          <p:spPr bwMode="auto">
            <a:xfrm>
              <a:off x="8596313" y="3074988"/>
              <a:ext cx="323850" cy="428625"/>
            </a:xfrm>
            <a:custGeom>
              <a:avLst/>
              <a:gdLst>
                <a:gd name="T0" fmla="*/ 48 w 204"/>
                <a:gd name="T1" fmla="*/ 258 h 270"/>
                <a:gd name="T2" fmla="*/ 28 w 204"/>
                <a:gd name="T3" fmla="*/ 244 h 270"/>
                <a:gd name="T4" fmla="*/ 14 w 204"/>
                <a:gd name="T5" fmla="*/ 226 h 270"/>
                <a:gd name="T6" fmla="*/ 8 w 204"/>
                <a:gd name="T7" fmla="*/ 214 h 270"/>
                <a:gd name="T8" fmla="*/ 2 w 204"/>
                <a:gd name="T9" fmla="*/ 188 h 270"/>
                <a:gd name="T10" fmla="*/ 0 w 204"/>
                <a:gd name="T11" fmla="*/ 94 h 270"/>
                <a:gd name="T12" fmla="*/ 2 w 204"/>
                <a:gd name="T13" fmla="*/ 80 h 270"/>
                <a:gd name="T14" fmla="*/ 8 w 204"/>
                <a:gd name="T15" fmla="*/ 56 h 270"/>
                <a:gd name="T16" fmla="*/ 14 w 204"/>
                <a:gd name="T17" fmla="*/ 44 h 270"/>
                <a:gd name="T18" fmla="*/ 28 w 204"/>
                <a:gd name="T19" fmla="*/ 26 h 270"/>
                <a:gd name="T20" fmla="*/ 48 w 204"/>
                <a:gd name="T21" fmla="*/ 12 h 270"/>
                <a:gd name="T22" fmla="*/ 60 w 204"/>
                <a:gd name="T23" fmla="*/ 6 h 270"/>
                <a:gd name="T24" fmla="*/ 88 w 204"/>
                <a:gd name="T25" fmla="*/ 0 h 270"/>
                <a:gd name="T26" fmla="*/ 102 w 204"/>
                <a:gd name="T27" fmla="*/ 0 h 270"/>
                <a:gd name="T28" fmla="*/ 130 w 204"/>
                <a:gd name="T29" fmla="*/ 2 h 270"/>
                <a:gd name="T30" fmla="*/ 156 w 204"/>
                <a:gd name="T31" fmla="*/ 10 h 270"/>
                <a:gd name="T32" fmla="*/ 166 w 204"/>
                <a:gd name="T33" fmla="*/ 16 h 270"/>
                <a:gd name="T34" fmla="*/ 184 w 204"/>
                <a:gd name="T35" fmla="*/ 32 h 270"/>
                <a:gd name="T36" fmla="*/ 190 w 204"/>
                <a:gd name="T37" fmla="*/ 42 h 270"/>
                <a:gd name="T38" fmla="*/ 200 w 204"/>
                <a:gd name="T39" fmla="*/ 64 h 270"/>
                <a:gd name="T40" fmla="*/ 204 w 204"/>
                <a:gd name="T41" fmla="*/ 88 h 270"/>
                <a:gd name="T42" fmla="*/ 202 w 204"/>
                <a:gd name="T43" fmla="*/ 92 h 270"/>
                <a:gd name="T44" fmla="*/ 148 w 204"/>
                <a:gd name="T45" fmla="*/ 96 h 270"/>
                <a:gd name="T46" fmla="*/ 146 w 204"/>
                <a:gd name="T47" fmla="*/ 96 h 270"/>
                <a:gd name="T48" fmla="*/ 140 w 204"/>
                <a:gd name="T49" fmla="*/ 94 h 270"/>
                <a:gd name="T50" fmla="*/ 140 w 204"/>
                <a:gd name="T51" fmla="*/ 92 h 270"/>
                <a:gd name="T52" fmla="*/ 138 w 204"/>
                <a:gd name="T53" fmla="*/ 76 h 270"/>
                <a:gd name="T54" fmla="*/ 130 w 204"/>
                <a:gd name="T55" fmla="*/ 64 h 270"/>
                <a:gd name="T56" fmla="*/ 124 w 204"/>
                <a:gd name="T57" fmla="*/ 58 h 270"/>
                <a:gd name="T58" fmla="*/ 110 w 204"/>
                <a:gd name="T59" fmla="*/ 54 h 270"/>
                <a:gd name="T60" fmla="*/ 102 w 204"/>
                <a:gd name="T61" fmla="*/ 54 h 270"/>
                <a:gd name="T62" fmla="*/ 86 w 204"/>
                <a:gd name="T63" fmla="*/ 56 h 270"/>
                <a:gd name="T64" fmla="*/ 74 w 204"/>
                <a:gd name="T65" fmla="*/ 64 h 270"/>
                <a:gd name="T66" fmla="*/ 70 w 204"/>
                <a:gd name="T67" fmla="*/ 70 h 270"/>
                <a:gd name="T68" fmla="*/ 64 w 204"/>
                <a:gd name="T69" fmla="*/ 84 h 270"/>
                <a:gd name="T70" fmla="*/ 64 w 204"/>
                <a:gd name="T71" fmla="*/ 178 h 270"/>
                <a:gd name="T72" fmla="*/ 64 w 204"/>
                <a:gd name="T73" fmla="*/ 186 h 270"/>
                <a:gd name="T74" fmla="*/ 70 w 204"/>
                <a:gd name="T75" fmla="*/ 200 h 270"/>
                <a:gd name="T76" fmla="*/ 74 w 204"/>
                <a:gd name="T77" fmla="*/ 206 h 270"/>
                <a:gd name="T78" fmla="*/ 86 w 204"/>
                <a:gd name="T79" fmla="*/ 214 h 270"/>
                <a:gd name="T80" fmla="*/ 102 w 204"/>
                <a:gd name="T81" fmla="*/ 216 h 270"/>
                <a:gd name="T82" fmla="*/ 110 w 204"/>
                <a:gd name="T83" fmla="*/ 216 h 270"/>
                <a:gd name="T84" fmla="*/ 124 w 204"/>
                <a:gd name="T85" fmla="*/ 210 h 270"/>
                <a:gd name="T86" fmla="*/ 130 w 204"/>
                <a:gd name="T87" fmla="*/ 206 h 270"/>
                <a:gd name="T88" fmla="*/ 138 w 204"/>
                <a:gd name="T89" fmla="*/ 194 h 270"/>
                <a:gd name="T90" fmla="*/ 140 w 204"/>
                <a:gd name="T91" fmla="*/ 178 h 270"/>
                <a:gd name="T92" fmla="*/ 142 w 204"/>
                <a:gd name="T93" fmla="*/ 174 h 270"/>
                <a:gd name="T94" fmla="*/ 148 w 204"/>
                <a:gd name="T95" fmla="*/ 174 h 270"/>
                <a:gd name="T96" fmla="*/ 196 w 204"/>
                <a:gd name="T97" fmla="*/ 176 h 270"/>
                <a:gd name="T98" fmla="*/ 204 w 204"/>
                <a:gd name="T99" fmla="*/ 180 h 270"/>
                <a:gd name="T100" fmla="*/ 202 w 204"/>
                <a:gd name="T101" fmla="*/ 194 h 270"/>
                <a:gd name="T102" fmla="*/ 196 w 204"/>
                <a:gd name="T103" fmla="*/ 216 h 270"/>
                <a:gd name="T104" fmla="*/ 190 w 204"/>
                <a:gd name="T105" fmla="*/ 228 h 270"/>
                <a:gd name="T106" fmla="*/ 176 w 204"/>
                <a:gd name="T107" fmla="*/ 246 h 270"/>
                <a:gd name="T108" fmla="*/ 156 w 204"/>
                <a:gd name="T109" fmla="*/ 258 h 270"/>
                <a:gd name="T110" fmla="*/ 144 w 204"/>
                <a:gd name="T111" fmla="*/ 264 h 270"/>
                <a:gd name="T112" fmla="*/ 116 w 204"/>
                <a:gd name="T113" fmla="*/ 270 h 270"/>
                <a:gd name="T114" fmla="*/ 102 w 204"/>
                <a:gd name="T115" fmla="*/ 270 h 270"/>
                <a:gd name="T116" fmla="*/ 74 w 204"/>
                <a:gd name="T117" fmla="*/ 268 h 270"/>
                <a:gd name="T118" fmla="*/ 48 w 204"/>
                <a:gd name="T119" fmla="*/ 258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4" h="270">
                  <a:moveTo>
                    <a:pt x="48" y="258"/>
                  </a:moveTo>
                  <a:lnTo>
                    <a:pt x="48" y="258"/>
                  </a:lnTo>
                  <a:lnTo>
                    <a:pt x="38" y="252"/>
                  </a:lnTo>
                  <a:lnTo>
                    <a:pt x="28" y="244"/>
                  </a:lnTo>
                  <a:lnTo>
                    <a:pt x="20" y="236"/>
                  </a:lnTo>
                  <a:lnTo>
                    <a:pt x="14" y="226"/>
                  </a:lnTo>
                  <a:lnTo>
                    <a:pt x="14" y="226"/>
                  </a:lnTo>
                  <a:lnTo>
                    <a:pt x="8" y="214"/>
                  </a:lnTo>
                  <a:lnTo>
                    <a:pt x="4" y="202"/>
                  </a:lnTo>
                  <a:lnTo>
                    <a:pt x="2" y="188"/>
                  </a:lnTo>
                  <a:lnTo>
                    <a:pt x="0" y="176"/>
                  </a:lnTo>
                  <a:lnTo>
                    <a:pt x="0" y="94"/>
                  </a:lnTo>
                  <a:lnTo>
                    <a:pt x="0" y="94"/>
                  </a:lnTo>
                  <a:lnTo>
                    <a:pt x="2" y="80"/>
                  </a:lnTo>
                  <a:lnTo>
                    <a:pt x="4" y="68"/>
                  </a:lnTo>
                  <a:lnTo>
                    <a:pt x="8" y="56"/>
                  </a:lnTo>
                  <a:lnTo>
                    <a:pt x="14" y="44"/>
                  </a:lnTo>
                  <a:lnTo>
                    <a:pt x="14" y="44"/>
                  </a:lnTo>
                  <a:lnTo>
                    <a:pt x="20" y="34"/>
                  </a:lnTo>
                  <a:lnTo>
                    <a:pt x="28" y="26"/>
                  </a:lnTo>
                  <a:lnTo>
                    <a:pt x="38" y="18"/>
                  </a:lnTo>
                  <a:lnTo>
                    <a:pt x="48" y="12"/>
                  </a:lnTo>
                  <a:lnTo>
                    <a:pt x="48" y="12"/>
                  </a:lnTo>
                  <a:lnTo>
                    <a:pt x="60" y="6"/>
                  </a:lnTo>
                  <a:lnTo>
                    <a:pt x="74" y="2"/>
                  </a:lnTo>
                  <a:lnTo>
                    <a:pt x="88" y="0"/>
                  </a:lnTo>
                  <a:lnTo>
                    <a:pt x="102" y="0"/>
                  </a:lnTo>
                  <a:lnTo>
                    <a:pt x="102" y="0"/>
                  </a:lnTo>
                  <a:lnTo>
                    <a:pt x="116" y="0"/>
                  </a:lnTo>
                  <a:lnTo>
                    <a:pt x="130" y="2"/>
                  </a:lnTo>
                  <a:lnTo>
                    <a:pt x="144" y="6"/>
                  </a:lnTo>
                  <a:lnTo>
                    <a:pt x="156" y="10"/>
                  </a:lnTo>
                  <a:lnTo>
                    <a:pt x="156" y="10"/>
                  </a:lnTo>
                  <a:lnTo>
                    <a:pt x="166" y="16"/>
                  </a:lnTo>
                  <a:lnTo>
                    <a:pt x="176" y="24"/>
                  </a:lnTo>
                  <a:lnTo>
                    <a:pt x="184" y="32"/>
                  </a:lnTo>
                  <a:lnTo>
                    <a:pt x="190" y="42"/>
                  </a:lnTo>
                  <a:lnTo>
                    <a:pt x="190" y="42"/>
                  </a:lnTo>
                  <a:lnTo>
                    <a:pt x="196" y="52"/>
                  </a:lnTo>
                  <a:lnTo>
                    <a:pt x="200" y="64"/>
                  </a:lnTo>
                  <a:lnTo>
                    <a:pt x="202" y="76"/>
                  </a:lnTo>
                  <a:lnTo>
                    <a:pt x="204" y="88"/>
                  </a:lnTo>
                  <a:lnTo>
                    <a:pt x="204" y="88"/>
                  </a:lnTo>
                  <a:lnTo>
                    <a:pt x="202" y="92"/>
                  </a:lnTo>
                  <a:lnTo>
                    <a:pt x="196" y="92"/>
                  </a:lnTo>
                  <a:lnTo>
                    <a:pt x="148" y="96"/>
                  </a:lnTo>
                  <a:lnTo>
                    <a:pt x="146" y="96"/>
                  </a:lnTo>
                  <a:lnTo>
                    <a:pt x="146" y="96"/>
                  </a:lnTo>
                  <a:lnTo>
                    <a:pt x="142" y="96"/>
                  </a:lnTo>
                  <a:lnTo>
                    <a:pt x="140" y="94"/>
                  </a:lnTo>
                  <a:lnTo>
                    <a:pt x="140" y="92"/>
                  </a:lnTo>
                  <a:lnTo>
                    <a:pt x="140" y="92"/>
                  </a:lnTo>
                  <a:lnTo>
                    <a:pt x="140" y="84"/>
                  </a:lnTo>
                  <a:lnTo>
                    <a:pt x="138" y="76"/>
                  </a:lnTo>
                  <a:lnTo>
                    <a:pt x="134" y="70"/>
                  </a:lnTo>
                  <a:lnTo>
                    <a:pt x="130" y="64"/>
                  </a:lnTo>
                  <a:lnTo>
                    <a:pt x="130" y="64"/>
                  </a:lnTo>
                  <a:lnTo>
                    <a:pt x="124" y="58"/>
                  </a:lnTo>
                  <a:lnTo>
                    <a:pt x="118" y="56"/>
                  </a:lnTo>
                  <a:lnTo>
                    <a:pt x="110" y="54"/>
                  </a:lnTo>
                  <a:lnTo>
                    <a:pt x="102" y="54"/>
                  </a:lnTo>
                  <a:lnTo>
                    <a:pt x="102" y="54"/>
                  </a:lnTo>
                  <a:lnTo>
                    <a:pt x="94" y="54"/>
                  </a:lnTo>
                  <a:lnTo>
                    <a:pt x="86" y="56"/>
                  </a:lnTo>
                  <a:lnTo>
                    <a:pt x="80" y="60"/>
                  </a:lnTo>
                  <a:lnTo>
                    <a:pt x="74" y="64"/>
                  </a:lnTo>
                  <a:lnTo>
                    <a:pt x="74" y="64"/>
                  </a:lnTo>
                  <a:lnTo>
                    <a:pt x="70" y="70"/>
                  </a:lnTo>
                  <a:lnTo>
                    <a:pt x="66" y="76"/>
                  </a:lnTo>
                  <a:lnTo>
                    <a:pt x="64" y="84"/>
                  </a:lnTo>
                  <a:lnTo>
                    <a:pt x="64" y="92"/>
                  </a:lnTo>
                  <a:lnTo>
                    <a:pt x="64" y="178"/>
                  </a:lnTo>
                  <a:lnTo>
                    <a:pt x="64" y="178"/>
                  </a:lnTo>
                  <a:lnTo>
                    <a:pt x="64" y="186"/>
                  </a:lnTo>
                  <a:lnTo>
                    <a:pt x="66" y="194"/>
                  </a:lnTo>
                  <a:lnTo>
                    <a:pt x="70" y="200"/>
                  </a:lnTo>
                  <a:lnTo>
                    <a:pt x="74" y="206"/>
                  </a:lnTo>
                  <a:lnTo>
                    <a:pt x="74" y="206"/>
                  </a:lnTo>
                  <a:lnTo>
                    <a:pt x="80" y="210"/>
                  </a:lnTo>
                  <a:lnTo>
                    <a:pt x="86" y="214"/>
                  </a:lnTo>
                  <a:lnTo>
                    <a:pt x="94" y="216"/>
                  </a:lnTo>
                  <a:lnTo>
                    <a:pt x="102" y="216"/>
                  </a:lnTo>
                  <a:lnTo>
                    <a:pt x="102" y="216"/>
                  </a:lnTo>
                  <a:lnTo>
                    <a:pt x="110" y="216"/>
                  </a:lnTo>
                  <a:lnTo>
                    <a:pt x="118" y="214"/>
                  </a:lnTo>
                  <a:lnTo>
                    <a:pt x="124" y="210"/>
                  </a:lnTo>
                  <a:lnTo>
                    <a:pt x="130" y="206"/>
                  </a:lnTo>
                  <a:lnTo>
                    <a:pt x="130" y="206"/>
                  </a:lnTo>
                  <a:lnTo>
                    <a:pt x="134" y="200"/>
                  </a:lnTo>
                  <a:lnTo>
                    <a:pt x="138" y="194"/>
                  </a:lnTo>
                  <a:lnTo>
                    <a:pt x="140" y="186"/>
                  </a:lnTo>
                  <a:lnTo>
                    <a:pt x="140" y="178"/>
                  </a:lnTo>
                  <a:lnTo>
                    <a:pt x="140" y="178"/>
                  </a:lnTo>
                  <a:lnTo>
                    <a:pt x="142" y="174"/>
                  </a:lnTo>
                  <a:lnTo>
                    <a:pt x="142" y="174"/>
                  </a:lnTo>
                  <a:lnTo>
                    <a:pt x="148" y="174"/>
                  </a:lnTo>
                  <a:lnTo>
                    <a:pt x="196" y="176"/>
                  </a:lnTo>
                  <a:lnTo>
                    <a:pt x="196" y="176"/>
                  </a:lnTo>
                  <a:lnTo>
                    <a:pt x="204" y="178"/>
                  </a:lnTo>
                  <a:lnTo>
                    <a:pt x="204" y="180"/>
                  </a:lnTo>
                  <a:lnTo>
                    <a:pt x="204" y="180"/>
                  </a:lnTo>
                  <a:lnTo>
                    <a:pt x="202" y="194"/>
                  </a:lnTo>
                  <a:lnTo>
                    <a:pt x="200" y="206"/>
                  </a:lnTo>
                  <a:lnTo>
                    <a:pt x="196" y="216"/>
                  </a:lnTo>
                  <a:lnTo>
                    <a:pt x="190" y="228"/>
                  </a:lnTo>
                  <a:lnTo>
                    <a:pt x="190" y="228"/>
                  </a:lnTo>
                  <a:lnTo>
                    <a:pt x="184" y="238"/>
                  </a:lnTo>
                  <a:lnTo>
                    <a:pt x="176" y="246"/>
                  </a:lnTo>
                  <a:lnTo>
                    <a:pt x="166" y="252"/>
                  </a:lnTo>
                  <a:lnTo>
                    <a:pt x="156" y="258"/>
                  </a:lnTo>
                  <a:lnTo>
                    <a:pt x="156" y="258"/>
                  </a:lnTo>
                  <a:lnTo>
                    <a:pt x="144" y="264"/>
                  </a:lnTo>
                  <a:lnTo>
                    <a:pt x="130" y="268"/>
                  </a:lnTo>
                  <a:lnTo>
                    <a:pt x="116" y="270"/>
                  </a:lnTo>
                  <a:lnTo>
                    <a:pt x="102" y="270"/>
                  </a:lnTo>
                  <a:lnTo>
                    <a:pt x="102" y="270"/>
                  </a:lnTo>
                  <a:lnTo>
                    <a:pt x="88" y="270"/>
                  </a:lnTo>
                  <a:lnTo>
                    <a:pt x="74" y="268"/>
                  </a:lnTo>
                  <a:lnTo>
                    <a:pt x="60" y="264"/>
                  </a:lnTo>
                  <a:lnTo>
                    <a:pt x="48" y="258"/>
                  </a:lnTo>
                  <a:lnTo>
                    <a:pt x="48" y="258"/>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1" name="Freeform 30">
              <a:extLst>
                <a:ext uri="{FF2B5EF4-FFF2-40B4-BE49-F238E27FC236}">
                  <a16:creationId xmlns:a16="http://schemas.microsoft.com/office/drawing/2014/main" id="{CAEA00A2-3109-47B6-AE09-15598B5E3F90}"/>
                </a:ext>
              </a:extLst>
            </p:cNvPr>
            <p:cNvSpPr>
              <a:spLocks noEditPoints="1"/>
            </p:cNvSpPr>
            <p:nvPr userDrawn="1"/>
          </p:nvSpPr>
          <p:spPr bwMode="auto">
            <a:xfrm>
              <a:off x="8964613" y="3078163"/>
              <a:ext cx="388937" cy="422275"/>
            </a:xfrm>
            <a:custGeom>
              <a:avLst/>
              <a:gdLst>
                <a:gd name="T0" fmla="*/ 177 w 245"/>
                <a:gd name="T1" fmla="*/ 260 h 266"/>
                <a:gd name="T2" fmla="*/ 169 w 245"/>
                <a:gd name="T3" fmla="*/ 228 h 266"/>
                <a:gd name="T4" fmla="*/ 169 w 245"/>
                <a:gd name="T5" fmla="*/ 228 h 266"/>
                <a:gd name="T6" fmla="*/ 169 w 245"/>
                <a:gd name="T7" fmla="*/ 226 h 266"/>
                <a:gd name="T8" fmla="*/ 167 w 245"/>
                <a:gd name="T9" fmla="*/ 226 h 266"/>
                <a:gd name="T10" fmla="*/ 81 w 245"/>
                <a:gd name="T11" fmla="*/ 226 h 266"/>
                <a:gd name="T12" fmla="*/ 81 w 245"/>
                <a:gd name="T13" fmla="*/ 226 h 266"/>
                <a:gd name="T14" fmla="*/ 79 w 245"/>
                <a:gd name="T15" fmla="*/ 226 h 266"/>
                <a:gd name="T16" fmla="*/ 77 w 245"/>
                <a:gd name="T17" fmla="*/ 228 h 266"/>
                <a:gd name="T18" fmla="*/ 69 w 245"/>
                <a:gd name="T19" fmla="*/ 260 h 266"/>
                <a:gd name="T20" fmla="*/ 69 w 245"/>
                <a:gd name="T21" fmla="*/ 260 h 266"/>
                <a:gd name="T22" fmla="*/ 67 w 245"/>
                <a:gd name="T23" fmla="*/ 264 h 266"/>
                <a:gd name="T24" fmla="*/ 61 w 245"/>
                <a:gd name="T25" fmla="*/ 266 h 266"/>
                <a:gd name="T26" fmla="*/ 6 w 245"/>
                <a:gd name="T27" fmla="*/ 266 h 266"/>
                <a:gd name="T28" fmla="*/ 6 w 245"/>
                <a:gd name="T29" fmla="*/ 266 h 266"/>
                <a:gd name="T30" fmla="*/ 4 w 245"/>
                <a:gd name="T31" fmla="*/ 264 h 266"/>
                <a:gd name="T32" fmla="*/ 2 w 245"/>
                <a:gd name="T33" fmla="*/ 264 h 266"/>
                <a:gd name="T34" fmla="*/ 2 w 245"/>
                <a:gd name="T35" fmla="*/ 264 h 266"/>
                <a:gd name="T36" fmla="*/ 0 w 245"/>
                <a:gd name="T37" fmla="*/ 260 h 266"/>
                <a:gd name="T38" fmla="*/ 2 w 245"/>
                <a:gd name="T39" fmla="*/ 258 h 266"/>
                <a:gd name="T40" fmla="*/ 81 w 245"/>
                <a:gd name="T41" fmla="*/ 6 h 266"/>
                <a:gd name="T42" fmla="*/ 81 w 245"/>
                <a:gd name="T43" fmla="*/ 6 h 266"/>
                <a:gd name="T44" fmla="*/ 85 w 245"/>
                <a:gd name="T45" fmla="*/ 2 h 266"/>
                <a:gd name="T46" fmla="*/ 89 w 245"/>
                <a:gd name="T47" fmla="*/ 0 h 266"/>
                <a:gd name="T48" fmla="*/ 157 w 245"/>
                <a:gd name="T49" fmla="*/ 0 h 266"/>
                <a:gd name="T50" fmla="*/ 157 w 245"/>
                <a:gd name="T51" fmla="*/ 0 h 266"/>
                <a:gd name="T52" fmla="*/ 161 w 245"/>
                <a:gd name="T53" fmla="*/ 2 h 266"/>
                <a:gd name="T54" fmla="*/ 165 w 245"/>
                <a:gd name="T55" fmla="*/ 6 h 266"/>
                <a:gd name="T56" fmla="*/ 245 w 245"/>
                <a:gd name="T57" fmla="*/ 258 h 266"/>
                <a:gd name="T58" fmla="*/ 245 w 245"/>
                <a:gd name="T59" fmla="*/ 258 h 266"/>
                <a:gd name="T60" fmla="*/ 245 w 245"/>
                <a:gd name="T61" fmla="*/ 260 h 266"/>
                <a:gd name="T62" fmla="*/ 245 w 245"/>
                <a:gd name="T63" fmla="*/ 260 h 266"/>
                <a:gd name="T64" fmla="*/ 243 w 245"/>
                <a:gd name="T65" fmla="*/ 264 h 266"/>
                <a:gd name="T66" fmla="*/ 239 w 245"/>
                <a:gd name="T67" fmla="*/ 266 h 266"/>
                <a:gd name="T68" fmla="*/ 185 w 245"/>
                <a:gd name="T69" fmla="*/ 266 h 266"/>
                <a:gd name="T70" fmla="*/ 185 w 245"/>
                <a:gd name="T71" fmla="*/ 266 h 266"/>
                <a:gd name="T72" fmla="*/ 181 w 245"/>
                <a:gd name="T73" fmla="*/ 264 h 266"/>
                <a:gd name="T74" fmla="*/ 177 w 245"/>
                <a:gd name="T75" fmla="*/ 260 h 266"/>
                <a:gd name="T76" fmla="*/ 177 w 245"/>
                <a:gd name="T77" fmla="*/ 260 h 266"/>
                <a:gd name="T78" fmla="*/ 93 w 245"/>
                <a:gd name="T79" fmla="*/ 176 h 266"/>
                <a:gd name="T80" fmla="*/ 93 w 245"/>
                <a:gd name="T81" fmla="*/ 176 h 266"/>
                <a:gd name="T82" fmla="*/ 93 w 245"/>
                <a:gd name="T83" fmla="*/ 178 h 266"/>
                <a:gd name="T84" fmla="*/ 95 w 245"/>
                <a:gd name="T85" fmla="*/ 178 h 266"/>
                <a:gd name="T86" fmla="*/ 151 w 245"/>
                <a:gd name="T87" fmla="*/ 178 h 266"/>
                <a:gd name="T88" fmla="*/ 151 w 245"/>
                <a:gd name="T89" fmla="*/ 178 h 266"/>
                <a:gd name="T90" fmla="*/ 153 w 245"/>
                <a:gd name="T91" fmla="*/ 176 h 266"/>
                <a:gd name="T92" fmla="*/ 153 w 245"/>
                <a:gd name="T93" fmla="*/ 176 h 266"/>
                <a:gd name="T94" fmla="*/ 153 w 245"/>
                <a:gd name="T95" fmla="*/ 174 h 266"/>
                <a:gd name="T96" fmla="*/ 125 w 245"/>
                <a:gd name="T97" fmla="*/ 74 h 266"/>
                <a:gd name="T98" fmla="*/ 125 w 245"/>
                <a:gd name="T99" fmla="*/ 74 h 266"/>
                <a:gd name="T100" fmla="*/ 123 w 245"/>
                <a:gd name="T101" fmla="*/ 72 h 266"/>
                <a:gd name="T102" fmla="*/ 123 w 245"/>
                <a:gd name="T103" fmla="*/ 72 h 266"/>
                <a:gd name="T104" fmla="*/ 121 w 245"/>
                <a:gd name="T105" fmla="*/ 74 h 266"/>
                <a:gd name="T106" fmla="*/ 93 w 245"/>
                <a:gd name="T107" fmla="*/ 174 h 266"/>
                <a:gd name="T108" fmla="*/ 93 w 245"/>
                <a:gd name="T109" fmla="*/ 17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5" h="266">
                  <a:moveTo>
                    <a:pt x="177" y="260"/>
                  </a:moveTo>
                  <a:lnTo>
                    <a:pt x="169" y="228"/>
                  </a:lnTo>
                  <a:lnTo>
                    <a:pt x="169" y="228"/>
                  </a:lnTo>
                  <a:lnTo>
                    <a:pt x="169" y="226"/>
                  </a:lnTo>
                  <a:lnTo>
                    <a:pt x="167" y="226"/>
                  </a:lnTo>
                  <a:lnTo>
                    <a:pt x="81" y="226"/>
                  </a:lnTo>
                  <a:lnTo>
                    <a:pt x="81" y="226"/>
                  </a:lnTo>
                  <a:lnTo>
                    <a:pt x="79" y="226"/>
                  </a:lnTo>
                  <a:lnTo>
                    <a:pt x="77" y="228"/>
                  </a:lnTo>
                  <a:lnTo>
                    <a:pt x="69" y="260"/>
                  </a:lnTo>
                  <a:lnTo>
                    <a:pt x="69" y="260"/>
                  </a:lnTo>
                  <a:lnTo>
                    <a:pt x="67" y="264"/>
                  </a:lnTo>
                  <a:lnTo>
                    <a:pt x="61" y="266"/>
                  </a:lnTo>
                  <a:lnTo>
                    <a:pt x="6" y="266"/>
                  </a:lnTo>
                  <a:lnTo>
                    <a:pt x="6" y="266"/>
                  </a:lnTo>
                  <a:lnTo>
                    <a:pt x="4" y="264"/>
                  </a:lnTo>
                  <a:lnTo>
                    <a:pt x="2" y="264"/>
                  </a:lnTo>
                  <a:lnTo>
                    <a:pt x="2" y="264"/>
                  </a:lnTo>
                  <a:lnTo>
                    <a:pt x="0" y="260"/>
                  </a:lnTo>
                  <a:lnTo>
                    <a:pt x="2" y="258"/>
                  </a:lnTo>
                  <a:lnTo>
                    <a:pt x="81" y="6"/>
                  </a:lnTo>
                  <a:lnTo>
                    <a:pt x="81" y="6"/>
                  </a:lnTo>
                  <a:lnTo>
                    <a:pt x="85" y="2"/>
                  </a:lnTo>
                  <a:lnTo>
                    <a:pt x="89" y="0"/>
                  </a:lnTo>
                  <a:lnTo>
                    <a:pt x="157" y="0"/>
                  </a:lnTo>
                  <a:lnTo>
                    <a:pt x="157" y="0"/>
                  </a:lnTo>
                  <a:lnTo>
                    <a:pt x="161" y="2"/>
                  </a:lnTo>
                  <a:lnTo>
                    <a:pt x="165" y="6"/>
                  </a:lnTo>
                  <a:lnTo>
                    <a:pt x="245" y="258"/>
                  </a:lnTo>
                  <a:lnTo>
                    <a:pt x="245" y="258"/>
                  </a:lnTo>
                  <a:lnTo>
                    <a:pt x="245" y="260"/>
                  </a:lnTo>
                  <a:lnTo>
                    <a:pt x="245" y="260"/>
                  </a:lnTo>
                  <a:lnTo>
                    <a:pt x="243" y="264"/>
                  </a:lnTo>
                  <a:lnTo>
                    <a:pt x="239" y="266"/>
                  </a:lnTo>
                  <a:lnTo>
                    <a:pt x="185" y="266"/>
                  </a:lnTo>
                  <a:lnTo>
                    <a:pt x="185" y="266"/>
                  </a:lnTo>
                  <a:lnTo>
                    <a:pt x="181" y="264"/>
                  </a:lnTo>
                  <a:lnTo>
                    <a:pt x="177" y="260"/>
                  </a:lnTo>
                  <a:lnTo>
                    <a:pt x="177" y="260"/>
                  </a:lnTo>
                  <a:close/>
                  <a:moveTo>
                    <a:pt x="93" y="176"/>
                  </a:moveTo>
                  <a:lnTo>
                    <a:pt x="93" y="176"/>
                  </a:lnTo>
                  <a:lnTo>
                    <a:pt x="93" y="178"/>
                  </a:lnTo>
                  <a:lnTo>
                    <a:pt x="95" y="178"/>
                  </a:lnTo>
                  <a:lnTo>
                    <a:pt x="151" y="178"/>
                  </a:lnTo>
                  <a:lnTo>
                    <a:pt x="151" y="178"/>
                  </a:lnTo>
                  <a:lnTo>
                    <a:pt x="153" y="176"/>
                  </a:lnTo>
                  <a:lnTo>
                    <a:pt x="153" y="176"/>
                  </a:lnTo>
                  <a:lnTo>
                    <a:pt x="153" y="174"/>
                  </a:lnTo>
                  <a:lnTo>
                    <a:pt x="125" y="74"/>
                  </a:lnTo>
                  <a:lnTo>
                    <a:pt x="125" y="74"/>
                  </a:lnTo>
                  <a:lnTo>
                    <a:pt x="123" y="72"/>
                  </a:lnTo>
                  <a:lnTo>
                    <a:pt x="123" y="72"/>
                  </a:lnTo>
                  <a:lnTo>
                    <a:pt x="121" y="74"/>
                  </a:lnTo>
                  <a:lnTo>
                    <a:pt x="93" y="174"/>
                  </a:lnTo>
                  <a:lnTo>
                    <a:pt x="93" y="176"/>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2" name="Freeform 31">
              <a:extLst>
                <a:ext uri="{FF2B5EF4-FFF2-40B4-BE49-F238E27FC236}">
                  <a16:creationId xmlns:a16="http://schemas.microsoft.com/office/drawing/2014/main" id="{3CD1ADA0-D7E1-4E87-A27A-3CA5ED0778B7}"/>
                </a:ext>
              </a:extLst>
            </p:cNvPr>
            <p:cNvSpPr>
              <a:spLocks/>
            </p:cNvSpPr>
            <p:nvPr userDrawn="1"/>
          </p:nvSpPr>
          <p:spPr bwMode="auto">
            <a:xfrm>
              <a:off x="9356725" y="3078163"/>
              <a:ext cx="327025" cy="422275"/>
            </a:xfrm>
            <a:custGeom>
              <a:avLst/>
              <a:gdLst>
                <a:gd name="T0" fmla="*/ 204 w 206"/>
                <a:gd name="T1" fmla="*/ 2 h 266"/>
                <a:gd name="T2" fmla="*/ 204 w 206"/>
                <a:gd name="T3" fmla="*/ 2 h 266"/>
                <a:gd name="T4" fmla="*/ 206 w 206"/>
                <a:gd name="T5" fmla="*/ 8 h 266"/>
                <a:gd name="T6" fmla="*/ 206 w 206"/>
                <a:gd name="T7" fmla="*/ 48 h 266"/>
                <a:gd name="T8" fmla="*/ 206 w 206"/>
                <a:gd name="T9" fmla="*/ 48 h 266"/>
                <a:gd name="T10" fmla="*/ 204 w 206"/>
                <a:gd name="T11" fmla="*/ 52 h 266"/>
                <a:gd name="T12" fmla="*/ 204 w 206"/>
                <a:gd name="T13" fmla="*/ 52 h 266"/>
                <a:gd name="T14" fmla="*/ 200 w 206"/>
                <a:gd name="T15" fmla="*/ 54 h 266"/>
                <a:gd name="T16" fmla="*/ 136 w 206"/>
                <a:gd name="T17" fmla="*/ 54 h 266"/>
                <a:gd name="T18" fmla="*/ 136 w 206"/>
                <a:gd name="T19" fmla="*/ 54 h 266"/>
                <a:gd name="T20" fmla="*/ 134 w 206"/>
                <a:gd name="T21" fmla="*/ 56 h 266"/>
                <a:gd name="T22" fmla="*/ 134 w 206"/>
                <a:gd name="T23" fmla="*/ 58 h 266"/>
                <a:gd name="T24" fmla="*/ 134 w 206"/>
                <a:gd name="T25" fmla="*/ 258 h 266"/>
                <a:gd name="T26" fmla="*/ 134 w 206"/>
                <a:gd name="T27" fmla="*/ 258 h 266"/>
                <a:gd name="T28" fmla="*/ 132 w 206"/>
                <a:gd name="T29" fmla="*/ 264 h 266"/>
                <a:gd name="T30" fmla="*/ 132 w 206"/>
                <a:gd name="T31" fmla="*/ 264 h 266"/>
                <a:gd name="T32" fmla="*/ 128 w 206"/>
                <a:gd name="T33" fmla="*/ 266 h 266"/>
                <a:gd name="T34" fmla="*/ 78 w 206"/>
                <a:gd name="T35" fmla="*/ 266 h 266"/>
                <a:gd name="T36" fmla="*/ 78 w 206"/>
                <a:gd name="T37" fmla="*/ 266 h 266"/>
                <a:gd name="T38" fmla="*/ 74 w 206"/>
                <a:gd name="T39" fmla="*/ 264 h 266"/>
                <a:gd name="T40" fmla="*/ 74 w 206"/>
                <a:gd name="T41" fmla="*/ 264 h 266"/>
                <a:gd name="T42" fmla="*/ 72 w 206"/>
                <a:gd name="T43" fmla="*/ 258 h 266"/>
                <a:gd name="T44" fmla="*/ 72 w 206"/>
                <a:gd name="T45" fmla="*/ 58 h 266"/>
                <a:gd name="T46" fmla="*/ 72 w 206"/>
                <a:gd name="T47" fmla="*/ 58 h 266"/>
                <a:gd name="T48" fmla="*/ 70 w 206"/>
                <a:gd name="T49" fmla="*/ 56 h 266"/>
                <a:gd name="T50" fmla="*/ 68 w 206"/>
                <a:gd name="T51" fmla="*/ 54 h 266"/>
                <a:gd name="T52" fmla="*/ 8 w 206"/>
                <a:gd name="T53" fmla="*/ 54 h 266"/>
                <a:gd name="T54" fmla="*/ 8 w 206"/>
                <a:gd name="T55" fmla="*/ 54 h 266"/>
                <a:gd name="T56" fmla="*/ 2 w 206"/>
                <a:gd name="T57" fmla="*/ 52 h 266"/>
                <a:gd name="T58" fmla="*/ 2 w 206"/>
                <a:gd name="T59" fmla="*/ 52 h 266"/>
                <a:gd name="T60" fmla="*/ 0 w 206"/>
                <a:gd name="T61" fmla="*/ 48 h 266"/>
                <a:gd name="T62" fmla="*/ 0 w 206"/>
                <a:gd name="T63" fmla="*/ 8 h 266"/>
                <a:gd name="T64" fmla="*/ 0 w 206"/>
                <a:gd name="T65" fmla="*/ 8 h 266"/>
                <a:gd name="T66" fmla="*/ 2 w 206"/>
                <a:gd name="T67" fmla="*/ 2 h 266"/>
                <a:gd name="T68" fmla="*/ 2 w 206"/>
                <a:gd name="T69" fmla="*/ 2 h 266"/>
                <a:gd name="T70" fmla="*/ 8 w 206"/>
                <a:gd name="T71" fmla="*/ 0 h 266"/>
                <a:gd name="T72" fmla="*/ 200 w 206"/>
                <a:gd name="T73" fmla="*/ 0 h 266"/>
                <a:gd name="T74" fmla="*/ 200 w 206"/>
                <a:gd name="T75" fmla="*/ 0 h 266"/>
                <a:gd name="T76" fmla="*/ 204 w 206"/>
                <a:gd name="T77" fmla="*/ 2 h 266"/>
                <a:gd name="T78" fmla="*/ 204 w 206"/>
                <a:gd name="T79" fmla="*/ 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6" h="266">
                  <a:moveTo>
                    <a:pt x="204" y="2"/>
                  </a:moveTo>
                  <a:lnTo>
                    <a:pt x="204" y="2"/>
                  </a:lnTo>
                  <a:lnTo>
                    <a:pt x="206" y="8"/>
                  </a:lnTo>
                  <a:lnTo>
                    <a:pt x="206" y="48"/>
                  </a:lnTo>
                  <a:lnTo>
                    <a:pt x="206" y="48"/>
                  </a:lnTo>
                  <a:lnTo>
                    <a:pt x="204" y="52"/>
                  </a:lnTo>
                  <a:lnTo>
                    <a:pt x="204" y="52"/>
                  </a:lnTo>
                  <a:lnTo>
                    <a:pt x="200" y="54"/>
                  </a:lnTo>
                  <a:lnTo>
                    <a:pt x="136" y="54"/>
                  </a:lnTo>
                  <a:lnTo>
                    <a:pt x="136" y="54"/>
                  </a:lnTo>
                  <a:lnTo>
                    <a:pt x="134" y="56"/>
                  </a:lnTo>
                  <a:lnTo>
                    <a:pt x="134" y="58"/>
                  </a:lnTo>
                  <a:lnTo>
                    <a:pt x="134" y="258"/>
                  </a:lnTo>
                  <a:lnTo>
                    <a:pt x="134" y="258"/>
                  </a:lnTo>
                  <a:lnTo>
                    <a:pt x="132" y="264"/>
                  </a:lnTo>
                  <a:lnTo>
                    <a:pt x="132" y="264"/>
                  </a:lnTo>
                  <a:lnTo>
                    <a:pt x="128" y="266"/>
                  </a:lnTo>
                  <a:lnTo>
                    <a:pt x="78" y="266"/>
                  </a:lnTo>
                  <a:lnTo>
                    <a:pt x="78" y="266"/>
                  </a:lnTo>
                  <a:lnTo>
                    <a:pt x="74" y="264"/>
                  </a:lnTo>
                  <a:lnTo>
                    <a:pt x="74" y="264"/>
                  </a:lnTo>
                  <a:lnTo>
                    <a:pt x="72" y="258"/>
                  </a:lnTo>
                  <a:lnTo>
                    <a:pt x="72" y="58"/>
                  </a:lnTo>
                  <a:lnTo>
                    <a:pt x="72" y="58"/>
                  </a:lnTo>
                  <a:lnTo>
                    <a:pt x="70" y="56"/>
                  </a:lnTo>
                  <a:lnTo>
                    <a:pt x="68" y="54"/>
                  </a:lnTo>
                  <a:lnTo>
                    <a:pt x="8" y="54"/>
                  </a:lnTo>
                  <a:lnTo>
                    <a:pt x="8" y="54"/>
                  </a:lnTo>
                  <a:lnTo>
                    <a:pt x="2" y="52"/>
                  </a:lnTo>
                  <a:lnTo>
                    <a:pt x="2" y="52"/>
                  </a:lnTo>
                  <a:lnTo>
                    <a:pt x="0" y="48"/>
                  </a:lnTo>
                  <a:lnTo>
                    <a:pt x="0" y="8"/>
                  </a:lnTo>
                  <a:lnTo>
                    <a:pt x="0" y="8"/>
                  </a:lnTo>
                  <a:lnTo>
                    <a:pt x="2" y="2"/>
                  </a:lnTo>
                  <a:lnTo>
                    <a:pt x="2" y="2"/>
                  </a:lnTo>
                  <a:lnTo>
                    <a:pt x="8" y="0"/>
                  </a:lnTo>
                  <a:lnTo>
                    <a:pt x="200" y="0"/>
                  </a:lnTo>
                  <a:lnTo>
                    <a:pt x="200" y="0"/>
                  </a:lnTo>
                  <a:lnTo>
                    <a:pt x="204" y="2"/>
                  </a:lnTo>
                  <a:lnTo>
                    <a:pt x="204" y="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3" name="Freeform 32">
              <a:extLst>
                <a:ext uri="{FF2B5EF4-FFF2-40B4-BE49-F238E27FC236}">
                  <a16:creationId xmlns:a16="http://schemas.microsoft.com/office/drawing/2014/main" id="{4F806ACC-0516-4647-8317-BDC0BECF4326}"/>
                </a:ext>
              </a:extLst>
            </p:cNvPr>
            <p:cNvSpPr>
              <a:spLocks/>
            </p:cNvSpPr>
            <p:nvPr userDrawn="1"/>
          </p:nvSpPr>
          <p:spPr bwMode="auto">
            <a:xfrm>
              <a:off x="9750425" y="3078163"/>
              <a:ext cx="98425" cy="422275"/>
            </a:xfrm>
            <a:custGeom>
              <a:avLst/>
              <a:gdLst>
                <a:gd name="T0" fmla="*/ 2 w 62"/>
                <a:gd name="T1" fmla="*/ 264 h 266"/>
                <a:gd name="T2" fmla="*/ 2 w 62"/>
                <a:gd name="T3" fmla="*/ 264 h 266"/>
                <a:gd name="T4" fmla="*/ 0 w 62"/>
                <a:gd name="T5" fmla="*/ 258 h 266"/>
                <a:gd name="T6" fmla="*/ 0 w 62"/>
                <a:gd name="T7" fmla="*/ 8 h 266"/>
                <a:gd name="T8" fmla="*/ 0 w 62"/>
                <a:gd name="T9" fmla="*/ 8 h 266"/>
                <a:gd name="T10" fmla="*/ 2 w 62"/>
                <a:gd name="T11" fmla="*/ 2 h 266"/>
                <a:gd name="T12" fmla="*/ 2 w 62"/>
                <a:gd name="T13" fmla="*/ 2 h 266"/>
                <a:gd name="T14" fmla="*/ 6 w 62"/>
                <a:gd name="T15" fmla="*/ 0 h 266"/>
                <a:gd name="T16" fmla="*/ 56 w 62"/>
                <a:gd name="T17" fmla="*/ 0 h 266"/>
                <a:gd name="T18" fmla="*/ 56 w 62"/>
                <a:gd name="T19" fmla="*/ 0 h 266"/>
                <a:gd name="T20" fmla="*/ 60 w 62"/>
                <a:gd name="T21" fmla="*/ 2 h 266"/>
                <a:gd name="T22" fmla="*/ 60 w 62"/>
                <a:gd name="T23" fmla="*/ 2 h 266"/>
                <a:gd name="T24" fmla="*/ 62 w 62"/>
                <a:gd name="T25" fmla="*/ 8 h 266"/>
                <a:gd name="T26" fmla="*/ 62 w 62"/>
                <a:gd name="T27" fmla="*/ 258 h 266"/>
                <a:gd name="T28" fmla="*/ 62 w 62"/>
                <a:gd name="T29" fmla="*/ 258 h 266"/>
                <a:gd name="T30" fmla="*/ 60 w 62"/>
                <a:gd name="T31" fmla="*/ 264 h 266"/>
                <a:gd name="T32" fmla="*/ 60 w 62"/>
                <a:gd name="T33" fmla="*/ 264 h 266"/>
                <a:gd name="T34" fmla="*/ 56 w 62"/>
                <a:gd name="T35" fmla="*/ 266 h 266"/>
                <a:gd name="T36" fmla="*/ 6 w 62"/>
                <a:gd name="T37" fmla="*/ 266 h 266"/>
                <a:gd name="T38" fmla="*/ 6 w 62"/>
                <a:gd name="T39" fmla="*/ 266 h 266"/>
                <a:gd name="T40" fmla="*/ 2 w 62"/>
                <a:gd name="T41" fmla="*/ 264 h 266"/>
                <a:gd name="T42" fmla="*/ 2 w 62"/>
                <a:gd name="T43" fmla="*/ 264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266">
                  <a:moveTo>
                    <a:pt x="2" y="264"/>
                  </a:moveTo>
                  <a:lnTo>
                    <a:pt x="2" y="264"/>
                  </a:lnTo>
                  <a:lnTo>
                    <a:pt x="0" y="258"/>
                  </a:lnTo>
                  <a:lnTo>
                    <a:pt x="0" y="8"/>
                  </a:lnTo>
                  <a:lnTo>
                    <a:pt x="0" y="8"/>
                  </a:lnTo>
                  <a:lnTo>
                    <a:pt x="2" y="2"/>
                  </a:lnTo>
                  <a:lnTo>
                    <a:pt x="2" y="2"/>
                  </a:lnTo>
                  <a:lnTo>
                    <a:pt x="6" y="0"/>
                  </a:lnTo>
                  <a:lnTo>
                    <a:pt x="56" y="0"/>
                  </a:lnTo>
                  <a:lnTo>
                    <a:pt x="56" y="0"/>
                  </a:lnTo>
                  <a:lnTo>
                    <a:pt x="60" y="2"/>
                  </a:lnTo>
                  <a:lnTo>
                    <a:pt x="60" y="2"/>
                  </a:lnTo>
                  <a:lnTo>
                    <a:pt x="62" y="8"/>
                  </a:lnTo>
                  <a:lnTo>
                    <a:pt x="62" y="258"/>
                  </a:lnTo>
                  <a:lnTo>
                    <a:pt x="62" y="258"/>
                  </a:lnTo>
                  <a:lnTo>
                    <a:pt x="60" y="264"/>
                  </a:lnTo>
                  <a:lnTo>
                    <a:pt x="60" y="264"/>
                  </a:lnTo>
                  <a:lnTo>
                    <a:pt x="56" y="266"/>
                  </a:lnTo>
                  <a:lnTo>
                    <a:pt x="6" y="266"/>
                  </a:lnTo>
                  <a:lnTo>
                    <a:pt x="6" y="266"/>
                  </a:lnTo>
                  <a:lnTo>
                    <a:pt x="2" y="264"/>
                  </a:lnTo>
                  <a:lnTo>
                    <a:pt x="2" y="264"/>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4" name="Freeform 33">
              <a:extLst>
                <a:ext uri="{FF2B5EF4-FFF2-40B4-BE49-F238E27FC236}">
                  <a16:creationId xmlns:a16="http://schemas.microsoft.com/office/drawing/2014/main" id="{2A8E6E08-169D-4F2C-AC46-7089A7DA2E51}"/>
                </a:ext>
              </a:extLst>
            </p:cNvPr>
            <p:cNvSpPr>
              <a:spLocks noEditPoints="1"/>
            </p:cNvSpPr>
            <p:nvPr userDrawn="1"/>
          </p:nvSpPr>
          <p:spPr bwMode="auto">
            <a:xfrm>
              <a:off x="9925050" y="3074988"/>
              <a:ext cx="327025" cy="431800"/>
            </a:xfrm>
            <a:custGeom>
              <a:avLst/>
              <a:gdLst>
                <a:gd name="T0" fmla="*/ 48 w 206"/>
                <a:gd name="T1" fmla="*/ 258 h 272"/>
                <a:gd name="T2" fmla="*/ 28 w 206"/>
                <a:gd name="T3" fmla="*/ 244 h 272"/>
                <a:gd name="T4" fmla="*/ 12 w 206"/>
                <a:gd name="T5" fmla="*/ 224 h 272"/>
                <a:gd name="T6" fmla="*/ 6 w 206"/>
                <a:gd name="T7" fmla="*/ 212 h 272"/>
                <a:gd name="T8" fmla="*/ 0 w 206"/>
                <a:gd name="T9" fmla="*/ 186 h 272"/>
                <a:gd name="T10" fmla="*/ 0 w 206"/>
                <a:gd name="T11" fmla="*/ 96 h 272"/>
                <a:gd name="T12" fmla="*/ 0 w 206"/>
                <a:gd name="T13" fmla="*/ 82 h 272"/>
                <a:gd name="T14" fmla="*/ 6 w 206"/>
                <a:gd name="T15" fmla="*/ 58 h 272"/>
                <a:gd name="T16" fmla="*/ 12 w 206"/>
                <a:gd name="T17" fmla="*/ 46 h 272"/>
                <a:gd name="T18" fmla="*/ 28 w 206"/>
                <a:gd name="T19" fmla="*/ 26 h 272"/>
                <a:gd name="T20" fmla="*/ 48 w 206"/>
                <a:gd name="T21" fmla="*/ 12 h 272"/>
                <a:gd name="T22" fmla="*/ 60 w 206"/>
                <a:gd name="T23" fmla="*/ 6 h 272"/>
                <a:gd name="T24" fmla="*/ 88 w 206"/>
                <a:gd name="T25" fmla="*/ 0 h 272"/>
                <a:gd name="T26" fmla="*/ 102 w 206"/>
                <a:gd name="T27" fmla="*/ 0 h 272"/>
                <a:gd name="T28" fmla="*/ 132 w 206"/>
                <a:gd name="T29" fmla="*/ 2 h 272"/>
                <a:gd name="T30" fmla="*/ 156 w 206"/>
                <a:gd name="T31" fmla="*/ 12 h 272"/>
                <a:gd name="T32" fmla="*/ 168 w 206"/>
                <a:gd name="T33" fmla="*/ 18 h 272"/>
                <a:gd name="T34" fmla="*/ 186 w 206"/>
                <a:gd name="T35" fmla="*/ 36 h 272"/>
                <a:gd name="T36" fmla="*/ 192 w 206"/>
                <a:gd name="T37" fmla="*/ 46 h 272"/>
                <a:gd name="T38" fmla="*/ 202 w 206"/>
                <a:gd name="T39" fmla="*/ 70 h 272"/>
                <a:gd name="T40" fmla="*/ 206 w 206"/>
                <a:gd name="T41" fmla="*/ 96 h 272"/>
                <a:gd name="T42" fmla="*/ 206 w 206"/>
                <a:gd name="T43" fmla="*/ 172 h 272"/>
                <a:gd name="T44" fmla="*/ 202 w 206"/>
                <a:gd name="T45" fmla="*/ 200 h 272"/>
                <a:gd name="T46" fmla="*/ 192 w 206"/>
                <a:gd name="T47" fmla="*/ 224 h 272"/>
                <a:gd name="T48" fmla="*/ 186 w 206"/>
                <a:gd name="T49" fmla="*/ 234 h 272"/>
                <a:gd name="T50" fmla="*/ 168 w 206"/>
                <a:gd name="T51" fmla="*/ 252 h 272"/>
                <a:gd name="T52" fmla="*/ 156 w 206"/>
                <a:gd name="T53" fmla="*/ 258 h 272"/>
                <a:gd name="T54" fmla="*/ 132 w 206"/>
                <a:gd name="T55" fmla="*/ 268 h 272"/>
                <a:gd name="T56" fmla="*/ 102 w 206"/>
                <a:gd name="T57" fmla="*/ 272 h 272"/>
                <a:gd name="T58" fmla="*/ 88 w 206"/>
                <a:gd name="T59" fmla="*/ 270 h 272"/>
                <a:gd name="T60" fmla="*/ 60 w 206"/>
                <a:gd name="T61" fmla="*/ 264 h 272"/>
                <a:gd name="T62" fmla="*/ 48 w 206"/>
                <a:gd name="T63" fmla="*/ 258 h 272"/>
                <a:gd name="T64" fmla="*/ 132 w 206"/>
                <a:gd name="T65" fmla="*/ 206 h 272"/>
                <a:gd name="T66" fmla="*/ 140 w 206"/>
                <a:gd name="T67" fmla="*/ 192 h 272"/>
                <a:gd name="T68" fmla="*/ 142 w 206"/>
                <a:gd name="T69" fmla="*/ 174 h 272"/>
                <a:gd name="T70" fmla="*/ 142 w 206"/>
                <a:gd name="T71" fmla="*/ 96 h 272"/>
                <a:gd name="T72" fmla="*/ 140 w 206"/>
                <a:gd name="T73" fmla="*/ 78 h 272"/>
                <a:gd name="T74" fmla="*/ 132 w 206"/>
                <a:gd name="T75" fmla="*/ 64 h 272"/>
                <a:gd name="T76" fmla="*/ 126 w 206"/>
                <a:gd name="T77" fmla="*/ 60 h 272"/>
                <a:gd name="T78" fmla="*/ 110 w 206"/>
                <a:gd name="T79" fmla="*/ 54 h 272"/>
                <a:gd name="T80" fmla="*/ 102 w 206"/>
                <a:gd name="T81" fmla="*/ 54 h 272"/>
                <a:gd name="T82" fmla="*/ 86 w 206"/>
                <a:gd name="T83" fmla="*/ 56 h 272"/>
                <a:gd name="T84" fmla="*/ 74 w 206"/>
                <a:gd name="T85" fmla="*/ 64 h 272"/>
                <a:gd name="T86" fmla="*/ 68 w 206"/>
                <a:gd name="T87" fmla="*/ 72 h 272"/>
                <a:gd name="T88" fmla="*/ 62 w 206"/>
                <a:gd name="T89" fmla="*/ 86 h 272"/>
                <a:gd name="T90" fmla="*/ 62 w 206"/>
                <a:gd name="T91" fmla="*/ 174 h 272"/>
                <a:gd name="T92" fmla="*/ 62 w 206"/>
                <a:gd name="T93" fmla="*/ 184 h 272"/>
                <a:gd name="T94" fmla="*/ 68 w 206"/>
                <a:gd name="T95" fmla="*/ 200 h 272"/>
                <a:gd name="T96" fmla="*/ 74 w 206"/>
                <a:gd name="T97" fmla="*/ 206 h 272"/>
                <a:gd name="T98" fmla="*/ 86 w 206"/>
                <a:gd name="T99" fmla="*/ 214 h 272"/>
                <a:gd name="T100" fmla="*/ 102 w 206"/>
                <a:gd name="T101" fmla="*/ 218 h 272"/>
                <a:gd name="T102" fmla="*/ 110 w 206"/>
                <a:gd name="T103" fmla="*/ 216 h 272"/>
                <a:gd name="T104" fmla="*/ 126 w 206"/>
                <a:gd name="T105" fmla="*/ 210 h 272"/>
                <a:gd name="T106" fmla="*/ 132 w 206"/>
                <a:gd name="T107" fmla="*/ 20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 h="272">
                  <a:moveTo>
                    <a:pt x="48" y="258"/>
                  </a:moveTo>
                  <a:lnTo>
                    <a:pt x="48" y="258"/>
                  </a:lnTo>
                  <a:lnTo>
                    <a:pt x="38" y="252"/>
                  </a:lnTo>
                  <a:lnTo>
                    <a:pt x="28" y="244"/>
                  </a:lnTo>
                  <a:lnTo>
                    <a:pt x="20" y="234"/>
                  </a:lnTo>
                  <a:lnTo>
                    <a:pt x="12" y="224"/>
                  </a:lnTo>
                  <a:lnTo>
                    <a:pt x="12" y="224"/>
                  </a:lnTo>
                  <a:lnTo>
                    <a:pt x="6" y="212"/>
                  </a:lnTo>
                  <a:lnTo>
                    <a:pt x="2" y="200"/>
                  </a:lnTo>
                  <a:lnTo>
                    <a:pt x="0" y="186"/>
                  </a:lnTo>
                  <a:lnTo>
                    <a:pt x="0" y="172"/>
                  </a:lnTo>
                  <a:lnTo>
                    <a:pt x="0" y="96"/>
                  </a:lnTo>
                  <a:lnTo>
                    <a:pt x="0" y="96"/>
                  </a:lnTo>
                  <a:lnTo>
                    <a:pt x="0" y="82"/>
                  </a:lnTo>
                  <a:lnTo>
                    <a:pt x="2" y="70"/>
                  </a:lnTo>
                  <a:lnTo>
                    <a:pt x="6" y="58"/>
                  </a:lnTo>
                  <a:lnTo>
                    <a:pt x="12" y="46"/>
                  </a:lnTo>
                  <a:lnTo>
                    <a:pt x="12" y="46"/>
                  </a:lnTo>
                  <a:lnTo>
                    <a:pt x="20" y="36"/>
                  </a:lnTo>
                  <a:lnTo>
                    <a:pt x="28" y="26"/>
                  </a:lnTo>
                  <a:lnTo>
                    <a:pt x="38" y="18"/>
                  </a:lnTo>
                  <a:lnTo>
                    <a:pt x="48" y="12"/>
                  </a:lnTo>
                  <a:lnTo>
                    <a:pt x="48" y="12"/>
                  </a:lnTo>
                  <a:lnTo>
                    <a:pt x="60" y="6"/>
                  </a:lnTo>
                  <a:lnTo>
                    <a:pt x="74" y="2"/>
                  </a:lnTo>
                  <a:lnTo>
                    <a:pt x="88" y="0"/>
                  </a:lnTo>
                  <a:lnTo>
                    <a:pt x="102" y="0"/>
                  </a:lnTo>
                  <a:lnTo>
                    <a:pt x="102" y="0"/>
                  </a:lnTo>
                  <a:lnTo>
                    <a:pt x="118" y="0"/>
                  </a:lnTo>
                  <a:lnTo>
                    <a:pt x="132" y="2"/>
                  </a:lnTo>
                  <a:lnTo>
                    <a:pt x="144" y="6"/>
                  </a:lnTo>
                  <a:lnTo>
                    <a:pt x="156" y="12"/>
                  </a:lnTo>
                  <a:lnTo>
                    <a:pt x="156" y="12"/>
                  </a:lnTo>
                  <a:lnTo>
                    <a:pt x="168" y="18"/>
                  </a:lnTo>
                  <a:lnTo>
                    <a:pt x="178" y="26"/>
                  </a:lnTo>
                  <a:lnTo>
                    <a:pt x="186" y="36"/>
                  </a:lnTo>
                  <a:lnTo>
                    <a:pt x="192" y="46"/>
                  </a:lnTo>
                  <a:lnTo>
                    <a:pt x="192" y="46"/>
                  </a:lnTo>
                  <a:lnTo>
                    <a:pt x="198" y="58"/>
                  </a:lnTo>
                  <a:lnTo>
                    <a:pt x="202" y="70"/>
                  </a:lnTo>
                  <a:lnTo>
                    <a:pt x="204" y="82"/>
                  </a:lnTo>
                  <a:lnTo>
                    <a:pt x="206" y="96"/>
                  </a:lnTo>
                  <a:lnTo>
                    <a:pt x="206" y="172"/>
                  </a:lnTo>
                  <a:lnTo>
                    <a:pt x="206" y="172"/>
                  </a:lnTo>
                  <a:lnTo>
                    <a:pt x="204" y="186"/>
                  </a:lnTo>
                  <a:lnTo>
                    <a:pt x="202" y="200"/>
                  </a:lnTo>
                  <a:lnTo>
                    <a:pt x="198" y="212"/>
                  </a:lnTo>
                  <a:lnTo>
                    <a:pt x="192" y="224"/>
                  </a:lnTo>
                  <a:lnTo>
                    <a:pt x="192" y="224"/>
                  </a:lnTo>
                  <a:lnTo>
                    <a:pt x="186" y="234"/>
                  </a:lnTo>
                  <a:lnTo>
                    <a:pt x="178" y="244"/>
                  </a:lnTo>
                  <a:lnTo>
                    <a:pt x="168" y="252"/>
                  </a:lnTo>
                  <a:lnTo>
                    <a:pt x="156" y="258"/>
                  </a:lnTo>
                  <a:lnTo>
                    <a:pt x="156" y="258"/>
                  </a:lnTo>
                  <a:lnTo>
                    <a:pt x="144" y="264"/>
                  </a:lnTo>
                  <a:lnTo>
                    <a:pt x="132" y="268"/>
                  </a:lnTo>
                  <a:lnTo>
                    <a:pt x="118" y="270"/>
                  </a:lnTo>
                  <a:lnTo>
                    <a:pt x="102" y="272"/>
                  </a:lnTo>
                  <a:lnTo>
                    <a:pt x="102" y="272"/>
                  </a:lnTo>
                  <a:lnTo>
                    <a:pt x="88" y="270"/>
                  </a:lnTo>
                  <a:lnTo>
                    <a:pt x="74" y="268"/>
                  </a:lnTo>
                  <a:lnTo>
                    <a:pt x="60" y="264"/>
                  </a:lnTo>
                  <a:lnTo>
                    <a:pt x="48" y="258"/>
                  </a:lnTo>
                  <a:lnTo>
                    <a:pt x="48" y="258"/>
                  </a:lnTo>
                  <a:close/>
                  <a:moveTo>
                    <a:pt x="132" y="206"/>
                  </a:moveTo>
                  <a:lnTo>
                    <a:pt x="132" y="206"/>
                  </a:lnTo>
                  <a:lnTo>
                    <a:pt x="136" y="200"/>
                  </a:lnTo>
                  <a:lnTo>
                    <a:pt x="140" y="192"/>
                  </a:lnTo>
                  <a:lnTo>
                    <a:pt x="142" y="184"/>
                  </a:lnTo>
                  <a:lnTo>
                    <a:pt x="142" y="174"/>
                  </a:lnTo>
                  <a:lnTo>
                    <a:pt x="142" y="96"/>
                  </a:lnTo>
                  <a:lnTo>
                    <a:pt x="142" y="96"/>
                  </a:lnTo>
                  <a:lnTo>
                    <a:pt x="142" y="86"/>
                  </a:lnTo>
                  <a:lnTo>
                    <a:pt x="140" y="78"/>
                  </a:lnTo>
                  <a:lnTo>
                    <a:pt x="136" y="72"/>
                  </a:lnTo>
                  <a:lnTo>
                    <a:pt x="132" y="64"/>
                  </a:lnTo>
                  <a:lnTo>
                    <a:pt x="132" y="64"/>
                  </a:lnTo>
                  <a:lnTo>
                    <a:pt x="126" y="60"/>
                  </a:lnTo>
                  <a:lnTo>
                    <a:pt x="118" y="56"/>
                  </a:lnTo>
                  <a:lnTo>
                    <a:pt x="110" y="54"/>
                  </a:lnTo>
                  <a:lnTo>
                    <a:pt x="102" y="54"/>
                  </a:lnTo>
                  <a:lnTo>
                    <a:pt x="102" y="54"/>
                  </a:lnTo>
                  <a:lnTo>
                    <a:pt x="94" y="54"/>
                  </a:lnTo>
                  <a:lnTo>
                    <a:pt x="86" y="56"/>
                  </a:lnTo>
                  <a:lnTo>
                    <a:pt x="80" y="60"/>
                  </a:lnTo>
                  <a:lnTo>
                    <a:pt x="74" y="64"/>
                  </a:lnTo>
                  <a:lnTo>
                    <a:pt x="74" y="64"/>
                  </a:lnTo>
                  <a:lnTo>
                    <a:pt x="68" y="72"/>
                  </a:lnTo>
                  <a:lnTo>
                    <a:pt x="64" y="78"/>
                  </a:lnTo>
                  <a:lnTo>
                    <a:pt x="62" y="86"/>
                  </a:lnTo>
                  <a:lnTo>
                    <a:pt x="62" y="96"/>
                  </a:lnTo>
                  <a:lnTo>
                    <a:pt x="62" y="174"/>
                  </a:lnTo>
                  <a:lnTo>
                    <a:pt x="62" y="174"/>
                  </a:lnTo>
                  <a:lnTo>
                    <a:pt x="62" y="184"/>
                  </a:lnTo>
                  <a:lnTo>
                    <a:pt x="64" y="192"/>
                  </a:lnTo>
                  <a:lnTo>
                    <a:pt x="68" y="200"/>
                  </a:lnTo>
                  <a:lnTo>
                    <a:pt x="74" y="206"/>
                  </a:lnTo>
                  <a:lnTo>
                    <a:pt x="74" y="206"/>
                  </a:lnTo>
                  <a:lnTo>
                    <a:pt x="80" y="210"/>
                  </a:lnTo>
                  <a:lnTo>
                    <a:pt x="86" y="214"/>
                  </a:lnTo>
                  <a:lnTo>
                    <a:pt x="94" y="216"/>
                  </a:lnTo>
                  <a:lnTo>
                    <a:pt x="102" y="218"/>
                  </a:lnTo>
                  <a:lnTo>
                    <a:pt x="102" y="218"/>
                  </a:lnTo>
                  <a:lnTo>
                    <a:pt x="110" y="216"/>
                  </a:lnTo>
                  <a:lnTo>
                    <a:pt x="118" y="214"/>
                  </a:lnTo>
                  <a:lnTo>
                    <a:pt x="126" y="210"/>
                  </a:lnTo>
                  <a:lnTo>
                    <a:pt x="132" y="206"/>
                  </a:lnTo>
                  <a:lnTo>
                    <a:pt x="132" y="206"/>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5" name="Freeform 34">
              <a:extLst>
                <a:ext uri="{FF2B5EF4-FFF2-40B4-BE49-F238E27FC236}">
                  <a16:creationId xmlns:a16="http://schemas.microsoft.com/office/drawing/2014/main" id="{2013654D-C0C4-40F4-B142-0AF49BB04676}"/>
                </a:ext>
              </a:extLst>
            </p:cNvPr>
            <p:cNvSpPr>
              <a:spLocks/>
            </p:cNvSpPr>
            <p:nvPr userDrawn="1"/>
          </p:nvSpPr>
          <p:spPr bwMode="auto">
            <a:xfrm>
              <a:off x="10325100" y="3078163"/>
              <a:ext cx="333375" cy="422275"/>
            </a:xfrm>
            <a:custGeom>
              <a:avLst/>
              <a:gdLst>
                <a:gd name="T0" fmla="*/ 2 w 210"/>
                <a:gd name="T1" fmla="*/ 264 h 266"/>
                <a:gd name="T2" fmla="*/ 2 w 210"/>
                <a:gd name="T3" fmla="*/ 264 h 266"/>
                <a:gd name="T4" fmla="*/ 0 w 210"/>
                <a:gd name="T5" fmla="*/ 258 h 266"/>
                <a:gd name="T6" fmla="*/ 0 w 210"/>
                <a:gd name="T7" fmla="*/ 8 h 266"/>
                <a:gd name="T8" fmla="*/ 0 w 210"/>
                <a:gd name="T9" fmla="*/ 8 h 266"/>
                <a:gd name="T10" fmla="*/ 2 w 210"/>
                <a:gd name="T11" fmla="*/ 2 h 266"/>
                <a:gd name="T12" fmla="*/ 2 w 210"/>
                <a:gd name="T13" fmla="*/ 2 h 266"/>
                <a:gd name="T14" fmla="*/ 8 w 210"/>
                <a:gd name="T15" fmla="*/ 0 h 266"/>
                <a:gd name="T16" fmla="*/ 54 w 210"/>
                <a:gd name="T17" fmla="*/ 0 h 266"/>
                <a:gd name="T18" fmla="*/ 54 w 210"/>
                <a:gd name="T19" fmla="*/ 0 h 266"/>
                <a:gd name="T20" fmla="*/ 58 w 210"/>
                <a:gd name="T21" fmla="*/ 2 h 266"/>
                <a:gd name="T22" fmla="*/ 62 w 210"/>
                <a:gd name="T23" fmla="*/ 4 h 266"/>
                <a:gd name="T24" fmla="*/ 144 w 210"/>
                <a:gd name="T25" fmla="*/ 146 h 266"/>
                <a:gd name="T26" fmla="*/ 144 w 210"/>
                <a:gd name="T27" fmla="*/ 146 h 266"/>
                <a:gd name="T28" fmla="*/ 146 w 210"/>
                <a:gd name="T29" fmla="*/ 146 h 266"/>
                <a:gd name="T30" fmla="*/ 146 w 210"/>
                <a:gd name="T31" fmla="*/ 146 h 266"/>
                <a:gd name="T32" fmla="*/ 148 w 210"/>
                <a:gd name="T33" fmla="*/ 144 h 266"/>
                <a:gd name="T34" fmla="*/ 148 w 210"/>
                <a:gd name="T35" fmla="*/ 8 h 266"/>
                <a:gd name="T36" fmla="*/ 148 w 210"/>
                <a:gd name="T37" fmla="*/ 8 h 266"/>
                <a:gd name="T38" fmla="*/ 150 w 210"/>
                <a:gd name="T39" fmla="*/ 2 h 266"/>
                <a:gd name="T40" fmla="*/ 150 w 210"/>
                <a:gd name="T41" fmla="*/ 2 h 266"/>
                <a:gd name="T42" fmla="*/ 154 w 210"/>
                <a:gd name="T43" fmla="*/ 0 h 266"/>
                <a:gd name="T44" fmla="*/ 202 w 210"/>
                <a:gd name="T45" fmla="*/ 0 h 266"/>
                <a:gd name="T46" fmla="*/ 202 w 210"/>
                <a:gd name="T47" fmla="*/ 0 h 266"/>
                <a:gd name="T48" fmla="*/ 208 w 210"/>
                <a:gd name="T49" fmla="*/ 2 h 266"/>
                <a:gd name="T50" fmla="*/ 208 w 210"/>
                <a:gd name="T51" fmla="*/ 2 h 266"/>
                <a:gd name="T52" fmla="*/ 210 w 210"/>
                <a:gd name="T53" fmla="*/ 8 h 266"/>
                <a:gd name="T54" fmla="*/ 210 w 210"/>
                <a:gd name="T55" fmla="*/ 258 h 266"/>
                <a:gd name="T56" fmla="*/ 210 w 210"/>
                <a:gd name="T57" fmla="*/ 258 h 266"/>
                <a:gd name="T58" fmla="*/ 208 w 210"/>
                <a:gd name="T59" fmla="*/ 264 h 266"/>
                <a:gd name="T60" fmla="*/ 208 w 210"/>
                <a:gd name="T61" fmla="*/ 264 h 266"/>
                <a:gd name="T62" fmla="*/ 202 w 210"/>
                <a:gd name="T63" fmla="*/ 266 h 266"/>
                <a:gd name="T64" fmla="*/ 156 w 210"/>
                <a:gd name="T65" fmla="*/ 266 h 266"/>
                <a:gd name="T66" fmla="*/ 156 w 210"/>
                <a:gd name="T67" fmla="*/ 266 h 266"/>
                <a:gd name="T68" fmla="*/ 152 w 210"/>
                <a:gd name="T69" fmla="*/ 264 h 266"/>
                <a:gd name="T70" fmla="*/ 148 w 210"/>
                <a:gd name="T71" fmla="*/ 260 h 266"/>
                <a:gd name="T72" fmla="*/ 64 w 210"/>
                <a:gd name="T73" fmla="*/ 118 h 266"/>
                <a:gd name="T74" fmla="*/ 64 w 210"/>
                <a:gd name="T75" fmla="*/ 118 h 266"/>
                <a:gd name="T76" fmla="*/ 62 w 210"/>
                <a:gd name="T77" fmla="*/ 116 h 266"/>
                <a:gd name="T78" fmla="*/ 62 w 210"/>
                <a:gd name="T79" fmla="*/ 116 h 266"/>
                <a:gd name="T80" fmla="*/ 62 w 210"/>
                <a:gd name="T81" fmla="*/ 118 h 266"/>
                <a:gd name="T82" fmla="*/ 62 w 210"/>
                <a:gd name="T83" fmla="*/ 258 h 266"/>
                <a:gd name="T84" fmla="*/ 62 w 210"/>
                <a:gd name="T85" fmla="*/ 258 h 266"/>
                <a:gd name="T86" fmla="*/ 60 w 210"/>
                <a:gd name="T87" fmla="*/ 264 h 266"/>
                <a:gd name="T88" fmla="*/ 60 w 210"/>
                <a:gd name="T89" fmla="*/ 264 h 266"/>
                <a:gd name="T90" fmla="*/ 56 w 210"/>
                <a:gd name="T91" fmla="*/ 266 h 266"/>
                <a:gd name="T92" fmla="*/ 8 w 210"/>
                <a:gd name="T93" fmla="*/ 266 h 266"/>
                <a:gd name="T94" fmla="*/ 8 w 210"/>
                <a:gd name="T95" fmla="*/ 266 h 266"/>
                <a:gd name="T96" fmla="*/ 2 w 210"/>
                <a:gd name="T97" fmla="*/ 264 h 266"/>
                <a:gd name="T98" fmla="*/ 2 w 210"/>
                <a:gd name="T99" fmla="*/ 264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0" h="266">
                  <a:moveTo>
                    <a:pt x="2" y="264"/>
                  </a:moveTo>
                  <a:lnTo>
                    <a:pt x="2" y="264"/>
                  </a:lnTo>
                  <a:lnTo>
                    <a:pt x="0" y="258"/>
                  </a:lnTo>
                  <a:lnTo>
                    <a:pt x="0" y="8"/>
                  </a:lnTo>
                  <a:lnTo>
                    <a:pt x="0" y="8"/>
                  </a:lnTo>
                  <a:lnTo>
                    <a:pt x="2" y="2"/>
                  </a:lnTo>
                  <a:lnTo>
                    <a:pt x="2" y="2"/>
                  </a:lnTo>
                  <a:lnTo>
                    <a:pt x="8" y="0"/>
                  </a:lnTo>
                  <a:lnTo>
                    <a:pt x="54" y="0"/>
                  </a:lnTo>
                  <a:lnTo>
                    <a:pt x="54" y="0"/>
                  </a:lnTo>
                  <a:lnTo>
                    <a:pt x="58" y="2"/>
                  </a:lnTo>
                  <a:lnTo>
                    <a:pt x="62" y="4"/>
                  </a:lnTo>
                  <a:lnTo>
                    <a:pt x="144" y="146"/>
                  </a:lnTo>
                  <a:lnTo>
                    <a:pt x="144" y="146"/>
                  </a:lnTo>
                  <a:lnTo>
                    <a:pt x="146" y="146"/>
                  </a:lnTo>
                  <a:lnTo>
                    <a:pt x="146" y="146"/>
                  </a:lnTo>
                  <a:lnTo>
                    <a:pt x="148" y="144"/>
                  </a:lnTo>
                  <a:lnTo>
                    <a:pt x="148" y="8"/>
                  </a:lnTo>
                  <a:lnTo>
                    <a:pt x="148" y="8"/>
                  </a:lnTo>
                  <a:lnTo>
                    <a:pt x="150" y="2"/>
                  </a:lnTo>
                  <a:lnTo>
                    <a:pt x="150" y="2"/>
                  </a:lnTo>
                  <a:lnTo>
                    <a:pt x="154" y="0"/>
                  </a:lnTo>
                  <a:lnTo>
                    <a:pt x="202" y="0"/>
                  </a:lnTo>
                  <a:lnTo>
                    <a:pt x="202" y="0"/>
                  </a:lnTo>
                  <a:lnTo>
                    <a:pt x="208" y="2"/>
                  </a:lnTo>
                  <a:lnTo>
                    <a:pt x="208" y="2"/>
                  </a:lnTo>
                  <a:lnTo>
                    <a:pt x="210" y="8"/>
                  </a:lnTo>
                  <a:lnTo>
                    <a:pt x="210" y="258"/>
                  </a:lnTo>
                  <a:lnTo>
                    <a:pt x="210" y="258"/>
                  </a:lnTo>
                  <a:lnTo>
                    <a:pt x="208" y="264"/>
                  </a:lnTo>
                  <a:lnTo>
                    <a:pt x="208" y="264"/>
                  </a:lnTo>
                  <a:lnTo>
                    <a:pt x="202" y="266"/>
                  </a:lnTo>
                  <a:lnTo>
                    <a:pt x="156" y="266"/>
                  </a:lnTo>
                  <a:lnTo>
                    <a:pt x="156" y="266"/>
                  </a:lnTo>
                  <a:lnTo>
                    <a:pt x="152" y="264"/>
                  </a:lnTo>
                  <a:lnTo>
                    <a:pt x="148" y="260"/>
                  </a:lnTo>
                  <a:lnTo>
                    <a:pt x="64" y="118"/>
                  </a:lnTo>
                  <a:lnTo>
                    <a:pt x="64" y="118"/>
                  </a:lnTo>
                  <a:lnTo>
                    <a:pt x="62" y="116"/>
                  </a:lnTo>
                  <a:lnTo>
                    <a:pt x="62" y="116"/>
                  </a:lnTo>
                  <a:lnTo>
                    <a:pt x="62" y="118"/>
                  </a:lnTo>
                  <a:lnTo>
                    <a:pt x="62" y="258"/>
                  </a:lnTo>
                  <a:lnTo>
                    <a:pt x="62" y="258"/>
                  </a:lnTo>
                  <a:lnTo>
                    <a:pt x="60" y="264"/>
                  </a:lnTo>
                  <a:lnTo>
                    <a:pt x="60" y="264"/>
                  </a:lnTo>
                  <a:lnTo>
                    <a:pt x="56" y="266"/>
                  </a:lnTo>
                  <a:lnTo>
                    <a:pt x="8" y="266"/>
                  </a:lnTo>
                  <a:lnTo>
                    <a:pt x="8" y="266"/>
                  </a:lnTo>
                  <a:lnTo>
                    <a:pt x="2" y="264"/>
                  </a:lnTo>
                  <a:lnTo>
                    <a:pt x="2" y="264"/>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6" name="Freeform 36">
              <a:extLst>
                <a:ext uri="{FF2B5EF4-FFF2-40B4-BE49-F238E27FC236}">
                  <a16:creationId xmlns:a16="http://schemas.microsoft.com/office/drawing/2014/main" id="{E0E7499A-EA5C-4E6A-B6BD-4F35537BD8AD}"/>
                </a:ext>
              </a:extLst>
            </p:cNvPr>
            <p:cNvSpPr>
              <a:spLocks/>
            </p:cNvSpPr>
            <p:nvPr userDrawn="1"/>
          </p:nvSpPr>
          <p:spPr bwMode="auto">
            <a:xfrm>
              <a:off x="7872413" y="1390650"/>
              <a:ext cx="2351087" cy="523875"/>
            </a:xfrm>
            <a:custGeom>
              <a:avLst/>
              <a:gdLst>
                <a:gd name="T0" fmla="*/ 740 w 1481"/>
                <a:gd name="T1" fmla="*/ 330 h 330"/>
                <a:gd name="T2" fmla="*/ 803 w 1481"/>
                <a:gd name="T3" fmla="*/ 306 h 330"/>
                <a:gd name="T4" fmla="*/ 875 w 1481"/>
                <a:gd name="T5" fmla="*/ 284 h 330"/>
                <a:gd name="T6" fmla="*/ 969 w 1481"/>
                <a:gd name="T7" fmla="*/ 264 h 330"/>
                <a:gd name="T8" fmla="*/ 1081 w 1481"/>
                <a:gd name="T9" fmla="*/ 248 h 330"/>
                <a:gd name="T10" fmla="*/ 1205 w 1481"/>
                <a:gd name="T11" fmla="*/ 246 h 330"/>
                <a:gd name="T12" fmla="*/ 1307 w 1481"/>
                <a:gd name="T13" fmla="*/ 254 h 330"/>
                <a:gd name="T14" fmla="*/ 1375 w 1481"/>
                <a:gd name="T15" fmla="*/ 266 h 330"/>
                <a:gd name="T16" fmla="*/ 1445 w 1481"/>
                <a:gd name="T17" fmla="*/ 284 h 330"/>
                <a:gd name="T18" fmla="*/ 1481 w 1481"/>
                <a:gd name="T19" fmla="*/ 54 h 330"/>
                <a:gd name="T20" fmla="*/ 1417 w 1481"/>
                <a:gd name="T21" fmla="*/ 188 h 330"/>
                <a:gd name="T22" fmla="*/ 1401 w 1481"/>
                <a:gd name="T23" fmla="*/ 186 h 330"/>
                <a:gd name="T24" fmla="*/ 1287 w 1481"/>
                <a:gd name="T25" fmla="*/ 186 h 330"/>
                <a:gd name="T26" fmla="*/ 1199 w 1481"/>
                <a:gd name="T27" fmla="*/ 190 h 330"/>
                <a:gd name="T28" fmla="*/ 1095 w 1481"/>
                <a:gd name="T29" fmla="*/ 202 h 330"/>
                <a:gd name="T30" fmla="*/ 981 w 1481"/>
                <a:gd name="T31" fmla="*/ 222 h 330"/>
                <a:gd name="T32" fmla="*/ 861 w 1481"/>
                <a:gd name="T33" fmla="*/ 252 h 330"/>
                <a:gd name="T34" fmla="*/ 740 w 1481"/>
                <a:gd name="T35" fmla="*/ 298 h 330"/>
                <a:gd name="T36" fmla="*/ 680 w 1481"/>
                <a:gd name="T37" fmla="*/ 274 h 330"/>
                <a:gd name="T38" fmla="*/ 560 w 1481"/>
                <a:gd name="T39" fmla="*/ 236 h 330"/>
                <a:gd name="T40" fmla="*/ 442 w 1481"/>
                <a:gd name="T41" fmla="*/ 210 h 330"/>
                <a:gd name="T42" fmla="*/ 334 w 1481"/>
                <a:gd name="T43" fmla="*/ 196 h 330"/>
                <a:gd name="T44" fmla="*/ 236 w 1481"/>
                <a:gd name="T45" fmla="*/ 188 h 330"/>
                <a:gd name="T46" fmla="*/ 124 w 1481"/>
                <a:gd name="T47" fmla="*/ 186 h 330"/>
                <a:gd name="T48" fmla="*/ 64 w 1481"/>
                <a:gd name="T49" fmla="*/ 188 h 330"/>
                <a:gd name="T50" fmla="*/ 0 w 1481"/>
                <a:gd name="T51" fmla="*/ 54 h 330"/>
                <a:gd name="T52" fmla="*/ 0 w 1481"/>
                <a:gd name="T53" fmla="*/ 296 h 330"/>
                <a:gd name="T54" fmla="*/ 70 w 1481"/>
                <a:gd name="T55" fmla="*/ 274 h 330"/>
                <a:gd name="T56" fmla="*/ 140 w 1481"/>
                <a:gd name="T57" fmla="*/ 260 h 330"/>
                <a:gd name="T58" fmla="*/ 210 w 1481"/>
                <a:gd name="T59" fmla="*/ 250 h 330"/>
                <a:gd name="T60" fmla="*/ 340 w 1481"/>
                <a:gd name="T61" fmla="*/ 246 h 330"/>
                <a:gd name="T62" fmla="*/ 458 w 1481"/>
                <a:gd name="T63" fmla="*/ 256 h 330"/>
                <a:gd name="T64" fmla="*/ 562 w 1481"/>
                <a:gd name="T65" fmla="*/ 274 h 330"/>
                <a:gd name="T66" fmla="*/ 644 w 1481"/>
                <a:gd name="T67" fmla="*/ 296 h 330"/>
                <a:gd name="T68" fmla="*/ 724 w 1481"/>
                <a:gd name="T69" fmla="*/ 324 h 330"/>
                <a:gd name="T70" fmla="*/ 740 w 1481"/>
                <a:gd name="T71" fmla="*/ 33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81" h="330">
                  <a:moveTo>
                    <a:pt x="740" y="330"/>
                  </a:moveTo>
                  <a:lnTo>
                    <a:pt x="740" y="330"/>
                  </a:lnTo>
                  <a:lnTo>
                    <a:pt x="757" y="324"/>
                  </a:lnTo>
                  <a:lnTo>
                    <a:pt x="803" y="306"/>
                  </a:lnTo>
                  <a:lnTo>
                    <a:pt x="837" y="296"/>
                  </a:lnTo>
                  <a:lnTo>
                    <a:pt x="875" y="284"/>
                  </a:lnTo>
                  <a:lnTo>
                    <a:pt x="919" y="274"/>
                  </a:lnTo>
                  <a:lnTo>
                    <a:pt x="969" y="264"/>
                  </a:lnTo>
                  <a:lnTo>
                    <a:pt x="1023" y="256"/>
                  </a:lnTo>
                  <a:lnTo>
                    <a:pt x="1081" y="248"/>
                  </a:lnTo>
                  <a:lnTo>
                    <a:pt x="1141" y="246"/>
                  </a:lnTo>
                  <a:lnTo>
                    <a:pt x="1205" y="246"/>
                  </a:lnTo>
                  <a:lnTo>
                    <a:pt x="1271" y="250"/>
                  </a:lnTo>
                  <a:lnTo>
                    <a:pt x="1307" y="254"/>
                  </a:lnTo>
                  <a:lnTo>
                    <a:pt x="1341" y="260"/>
                  </a:lnTo>
                  <a:lnTo>
                    <a:pt x="1375" y="266"/>
                  </a:lnTo>
                  <a:lnTo>
                    <a:pt x="1411" y="274"/>
                  </a:lnTo>
                  <a:lnTo>
                    <a:pt x="1445" y="284"/>
                  </a:lnTo>
                  <a:lnTo>
                    <a:pt x="1481" y="296"/>
                  </a:lnTo>
                  <a:lnTo>
                    <a:pt x="1481" y="54"/>
                  </a:lnTo>
                  <a:lnTo>
                    <a:pt x="1417" y="0"/>
                  </a:lnTo>
                  <a:lnTo>
                    <a:pt x="1417" y="188"/>
                  </a:lnTo>
                  <a:lnTo>
                    <a:pt x="1417" y="188"/>
                  </a:lnTo>
                  <a:lnTo>
                    <a:pt x="1401" y="186"/>
                  </a:lnTo>
                  <a:lnTo>
                    <a:pt x="1357" y="186"/>
                  </a:lnTo>
                  <a:lnTo>
                    <a:pt x="1287" y="186"/>
                  </a:lnTo>
                  <a:lnTo>
                    <a:pt x="1245" y="188"/>
                  </a:lnTo>
                  <a:lnTo>
                    <a:pt x="1199" y="190"/>
                  </a:lnTo>
                  <a:lnTo>
                    <a:pt x="1147" y="196"/>
                  </a:lnTo>
                  <a:lnTo>
                    <a:pt x="1095" y="202"/>
                  </a:lnTo>
                  <a:lnTo>
                    <a:pt x="1039" y="210"/>
                  </a:lnTo>
                  <a:lnTo>
                    <a:pt x="981" y="222"/>
                  </a:lnTo>
                  <a:lnTo>
                    <a:pt x="921" y="236"/>
                  </a:lnTo>
                  <a:lnTo>
                    <a:pt x="861" y="252"/>
                  </a:lnTo>
                  <a:lnTo>
                    <a:pt x="801" y="274"/>
                  </a:lnTo>
                  <a:lnTo>
                    <a:pt x="740" y="298"/>
                  </a:lnTo>
                  <a:lnTo>
                    <a:pt x="740" y="298"/>
                  </a:lnTo>
                  <a:lnTo>
                    <a:pt x="680" y="274"/>
                  </a:lnTo>
                  <a:lnTo>
                    <a:pt x="620" y="252"/>
                  </a:lnTo>
                  <a:lnTo>
                    <a:pt x="560" y="236"/>
                  </a:lnTo>
                  <a:lnTo>
                    <a:pt x="500" y="222"/>
                  </a:lnTo>
                  <a:lnTo>
                    <a:pt x="442" y="210"/>
                  </a:lnTo>
                  <a:lnTo>
                    <a:pt x="386" y="202"/>
                  </a:lnTo>
                  <a:lnTo>
                    <a:pt x="334" y="196"/>
                  </a:lnTo>
                  <a:lnTo>
                    <a:pt x="282" y="190"/>
                  </a:lnTo>
                  <a:lnTo>
                    <a:pt x="236" y="188"/>
                  </a:lnTo>
                  <a:lnTo>
                    <a:pt x="194" y="186"/>
                  </a:lnTo>
                  <a:lnTo>
                    <a:pt x="124" y="186"/>
                  </a:lnTo>
                  <a:lnTo>
                    <a:pt x="80" y="186"/>
                  </a:lnTo>
                  <a:lnTo>
                    <a:pt x="64" y="188"/>
                  </a:lnTo>
                  <a:lnTo>
                    <a:pt x="64" y="0"/>
                  </a:lnTo>
                  <a:lnTo>
                    <a:pt x="0" y="54"/>
                  </a:lnTo>
                  <a:lnTo>
                    <a:pt x="0" y="296"/>
                  </a:lnTo>
                  <a:lnTo>
                    <a:pt x="0" y="296"/>
                  </a:lnTo>
                  <a:lnTo>
                    <a:pt x="36" y="284"/>
                  </a:lnTo>
                  <a:lnTo>
                    <a:pt x="70" y="274"/>
                  </a:lnTo>
                  <a:lnTo>
                    <a:pt x="106" y="266"/>
                  </a:lnTo>
                  <a:lnTo>
                    <a:pt x="140" y="260"/>
                  </a:lnTo>
                  <a:lnTo>
                    <a:pt x="174" y="254"/>
                  </a:lnTo>
                  <a:lnTo>
                    <a:pt x="210" y="250"/>
                  </a:lnTo>
                  <a:lnTo>
                    <a:pt x="276" y="246"/>
                  </a:lnTo>
                  <a:lnTo>
                    <a:pt x="340" y="246"/>
                  </a:lnTo>
                  <a:lnTo>
                    <a:pt x="400" y="248"/>
                  </a:lnTo>
                  <a:lnTo>
                    <a:pt x="458" y="256"/>
                  </a:lnTo>
                  <a:lnTo>
                    <a:pt x="512" y="264"/>
                  </a:lnTo>
                  <a:lnTo>
                    <a:pt x="562" y="274"/>
                  </a:lnTo>
                  <a:lnTo>
                    <a:pt x="606" y="284"/>
                  </a:lnTo>
                  <a:lnTo>
                    <a:pt x="644" y="296"/>
                  </a:lnTo>
                  <a:lnTo>
                    <a:pt x="678" y="306"/>
                  </a:lnTo>
                  <a:lnTo>
                    <a:pt x="724" y="324"/>
                  </a:lnTo>
                  <a:lnTo>
                    <a:pt x="740" y="330"/>
                  </a:lnTo>
                  <a:lnTo>
                    <a:pt x="740" y="330"/>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7" name="Freeform 37">
              <a:extLst>
                <a:ext uri="{FF2B5EF4-FFF2-40B4-BE49-F238E27FC236}">
                  <a16:creationId xmlns:a16="http://schemas.microsoft.com/office/drawing/2014/main" id="{C1919AD3-2087-4F16-8E03-A6694B544F40}"/>
                </a:ext>
              </a:extLst>
            </p:cNvPr>
            <p:cNvSpPr>
              <a:spLocks/>
            </p:cNvSpPr>
            <p:nvPr userDrawn="1"/>
          </p:nvSpPr>
          <p:spPr bwMode="auto">
            <a:xfrm>
              <a:off x="8494713" y="879475"/>
              <a:ext cx="1106487" cy="930275"/>
            </a:xfrm>
            <a:custGeom>
              <a:avLst/>
              <a:gdLst>
                <a:gd name="T0" fmla="*/ 365 w 697"/>
                <a:gd name="T1" fmla="*/ 302 h 586"/>
                <a:gd name="T2" fmla="*/ 348 w 697"/>
                <a:gd name="T3" fmla="*/ 322 h 586"/>
                <a:gd name="T4" fmla="*/ 332 w 697"/>
                <a:gd name="T5" fmla="*/ 302 h 586"/>
                <a:gd name="T6" fmla="*/ 332 w 697"/>
                <a:gd name="T7" fmla="*/ 302 h 586"/>
                <a:gd name="T8" fmla="*/ 296 w 697"/>
                <a:gd name="T9" fmla="*/ 260 h 586"/>
                <a:gd name="T10" fmla="*/ 260 w 697"/>
                <a:gd name="T11" fmla="*/ 222 h 586"/>
                <a:gd name="T12" fmla="*/ 194 w 697"/>
                <a:gd name="T13" fmla="*/ 156 h 586"/>
                <a:gd name="T14" fmla="*/ 138 w 697"/>
                <a:gd name="T15" fmla="*/ 102 h 586"/>
                <a:gd name="T16" fmla="*/ 90 w 697"/>
                <a:gd name="T17" fmla="*/ 62 h 586"/>
                <a:gd name="T18" fmla="*/ 52 w 697"/>
                <a:gd name="T19" fmla="*/ 34 h 586"/>
                <a:gd name="T20" fmla="*/ 24 w 697"/>
                <a:gd name="T21" fmla="*/ 14 h 586"/>
                <a:gd name="T22" fmla="*/ 0 w 697"/>
                <a:gd name="T23" fmla="*/ 0 h 586"/>
                <a:gd name="T24" fmla="*/ 0 w 697"/>
                <a:gd name="T25" fmla="*/ 0 h 586"/>
                <a:gd name="T26" fmla="*/ 10 w 697"/>
                <a:gd name="T27" fmla="*/ 12 h 586"/>
                <a:gd name="T28" fmla="*/ 36 w 697"/>
                <a:gd name="T29" fmla="*/ 46 h 586"/>
                <a:gd name="T30" fmla="*/ 74 w 697"/>
                <a:gd name="T31" fmla="*/ 98 h 586"/>
                <a:gd name="T32" fmla="*/ 120 w 697"/>
                <a:gd name="T33" fmla="*/ 166 h 586"/>
                <a:gd name="T34" fmla="*/ 144 w 697"/>
                <a:gd name="T35" fmla="*/ 206 h 586"/>
                <a:gd name="T36" fmla="*/ 168 w 697"/>
                <a:gd name="T37" fmla="*/ 248 h 586"/>
                <a:gd name="T38" fmla="*/ 190 w 697"/>
                <a:gd name="T39" fmla="*/ 294 h 586"/>
                <a:gd name="T40" fmla="*/ 212 w 697"/>
                <a:gd name="T41" fmla="*/ 342 h 586"/>
                <a:gd name="T42" fmla="*/ 234 w 697"/>
                <a:gd name="T43" fmla="*/ 392 h 586"/>
                <a:gd name="T44" fmla="*/ 252 w 697"/>
                <a:gd name="T45" fmla="*/ 444 h 586"/>
                <a:gd name="T46" fmla="*/ 266 w 697"/>
                <a:gd name="T47" fmla="*/ 498 h 586"/>
                <a:gd name="T48" fmla="*/ 278 w 697"/>
                <a:gd name="T49" fmla="*/ 552 h 586"/>
                <a:gd name="T50" fmla="*/ 348 w 697"/>
                <a:gd name="T51" fmla="*/ 586 h 586"/>
                <a:gd name="T52" fmla="*/ 419 w 697"/>
                <a:gd name="T53" fmla="*/ 552 h 586"/>
                <a:gd name="T54" fmla="*/ 419 w 697"/>
                <a:gd name="T55" fmla="*/ 552 h 586"/>
                <a:gd name="T56" fmla="*/ 431 w 697"/>
                <a:gd name="T57" fmla="*/ 498 h 586"/>
                <a:gd name="T58" fmla="*/ 445 w 697"/>
                <a:gd name="T59" fmla="*/ 444 h 586"/>
                <a:gd name="T60" fmla="*/ 463 w 697"/>
                <a:gd name="T61" fmla="*/ 392 h 586"/>
                <a:gd name="T62" fmla="*/ 485 w 697"/>
                <a:gd name="T63" fmla="*/ 342 h 586"/>
                <a:gd name="T64" fmla="*/ 507 w 697"/>
                <a:gd name="T65" fmla="*/ 294 h 586"/>
                <a:gd name="T66" fmla="*/ 529 w 697"/>
                <a:gd name="T67" fmla="*/ 248 h 586"/>
                <a:gd name="T68" fmla="*/ 553 w 697"/>
                <a:gd name="T69" fmla="*/ 206 h 586"/>
                <a:gd name="T70" fmla="*/ 577 w 697"/>
                <a:gd name="T71" fmla="*/ 166 h 586"/>
                <a:gd name="T72" fmla="*/ 623 w 697"/>
                <a:gd name="T73" fmla="*/ 98 h 586"/>
                <a:gd name="T74" fmla="*/ 661 w 697"/>
                <a:gd name="T75" fmla="*/ 46 h 586"/>
                <a:gd name="T76" fmla="*/ 687 w 697"/>
                <a:gd name="T77" fmla="*/ 12 h 586"/>
                <a:gd name="T78" fmla="*/ 697 w 697"/>
                <a:gd name="T79" fmla="*/ 0 h 586"/>
                <a:gd name="T80" fmla="*/ 697 w 697"/>
                <a:gd name="T81" fmla="*/ 0 h 586"/>
                <a:gd name="T82" fmla="*/ 673 w 697"/>
                <a:gd name="T83" fmla="*/ 14 h 586"/>
                <a:gd name="T84" fmla="*/ 645 w 697"/>
                <a:gd name="T85" fmla="*/ 34 h 586"/>
                <a:gd name="T86" fmla="*/ 607 w 697"/>
                <a:gd name="T87" fmla="*/ 62 h 586"/>
                <a:gd name="T88" fmla="*/ 559 w 697"/>
                <a:gd name="T89" fmla="*/ 102 h 586"/>
                <a:gd name="T90" fmla="*/ 503 w 697"/>
                <a:gd name="T91" fmla="*/ 156 h 586"/>
                <a:gd name="T92" fmla="*/ 437 w 697"/>
                <a:gd name="T93" fmla="*/ 220 h 586"/>
                <a:gd name="T94" fmla="*/ 403 w 697"/>
                <a:gd name="T95" fmla="*/ 260 h 586"/>
                <a:gd name="T96" fmla="*/ 365 w 697"/>
                <a:gd name="T97" fmla="*/ 302 h 586"/>
                <a:gd name="T98" fmla="*/ 365 w 697"/>
                <a:gd name="T99" fmla="*/ 302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7" h="586">
                  <a:moveTo>
                    <a:pt x="365" y="302"/>
                  </a:moveTo>
                  <a:lnTo>
                    <a:pt x="348" y="322"/>
                  </a:lnTo>
                  <a:lnTo>
                    <a:pt x="332" y="302"/>
                  </a:lnTo>
                  <a:lnTo>
                    <a:pt x="332" y="302"/>
                  </a:lnTo>
                  <a:lnTo>
                    <a:pt x="296" y="260"/>
                  </a:lnTo>
                  <a:lnTo>
                    <a:pt x="260" y="222"/>
                  </a:lnTo>
                  <a:lnTo>
                    <a:pt x="194" y="156"/>
                  </a:lnTo>
                  <a:lnTo>
                    <a:pt x="138" y="102"/>
                  </a:lnTo>
                  <a:lnTo>
                    <a:pt x="90" y="62"/>
                  </a:lnTo>
                  <a:lnTo>
                    <a:pt x="52" y="34"/>
                  </a:lnTo>
                  <a:lnTo>
                    <a:pt x="24" y="14"/>
                  </a:lnTo>
                  <a:lnTo>
                    <a:pt x="0" y="0"/>
                  </a:lnTo>
                  <a:lnTo>
                    <a:pt x="0" y="0"/>
                  </a:lnTo>
                  <a:lnTo>
                    <a:pt x="10" y="12"/>
                  </a:lnTo>
                  <a:lnTo>
                    <a:pt x="36" y="46"/>
                  </a:lnTo>
                  <a:lnTo>
                    <a:pt x="74" y="98"/>
                  </a:lnTo>
                  <a:lnTo>
                    <a:pt x="120" y="166"/>
                  </a:lnTo>
                  <a:lnTo>
                    <a:pt x="144" y="206"/>
                  </a:lnTo>
                  <a:lnTo>
                    <a:pt x="168" y="248"/>
                  </a:lnTo>
                  <a:lnTo>
                    <a:pt x="190" y="294"/>
                  </a:lnTo>
                  <a:lnTo>
                    <a:pt x="212" y="342"/>
                  </a:lnTo>
                  <a:lnTo>
                    <a:pt x="234" y="392"/>
                  </a:lnTo>
                  <a:lnTo>
                    <a:pt x="252" y="444"/>
                  </a:lnTo>
                  <a:lnTo>
                    <a:pt x="266" y="498"/>
                  </a:lnTo>
                  <a:lnTo>
                    <a:pt x="278" y="552"/>
                  </a:lnTo>
                  <a:lnTo>
                    <a:pt x="348" y="586"/>
                  </a:lnTo>
                  <a:lnTo>
                    <a:pt x="419" y="552"/>
                  </a:lnTo>
                  <a:lnTo>
                    <a:pt x="419" y="552"/>
                  </a:lnTo>
                  <a:lnTo>
                    <a:pt x="431" y="498"/>
                  </a:lnTo>
                  <a:lnTo>
                    <a:pt x="445" y="444"/>
                  </a:lnTo>
                  <a:lnTo>
                    <a:pt x="463" y="392"/>
                  </a:lnTo>
                  <a:lnTo>
                    <a:pt x="485" y="342"/>
                  </a:lnTo>
                  <a:lnTo>
                    <a:pt x="507" y="294"/>
                  </a:lnTo>
                  <a:lnTo>
                    <a:pt x="529" y="248"/>
                  </a:lnTo>
                  <a:lnTo>
                    <a:pt x="553" y="206"/>
                  </a:lnTo>
                  <a:lnTo>
                    <a:pt x="577" y="166"/>
                  </a:lnTo>
                  <a:lnTo>
                    <a:pt x="623" y="98"/>
                  </a:lnTo>
                  <a:lnTo>
                    <a:pt x="661" y="46"/>
                  </a:lnTo>
                  <a:lnTo>
                    <a:pt x="687" y="12"/>
                  </a:lnTo>
                  <a:lnTo>
                    <a:pt x="697" y="0"/>
                  </a:lnTo>
                  <a:lnTo>
                    <a:pt x="697" y="0"/>
                  </a:lnTo>
                  <a:lnTo>
                    <a:pt x="673" y="14"/>
                  </a:lnTo>
                  <a:lnTo>
                    <a:pt x="645" y="34"/>
                  </a:lnTo>
                  <a:lnTo>
                    <a:pt x="607" y="62"/>
                  </a:lnTo>
                  <a:lnTo>
                    <a:pt x="559" y="102"/>
                  </a:lnTo>
                  <a:lnTo>
                    <a:pt x="503" y="156"/>
                  </a:lnTo>
                  <a:lnTo>
                    <a:pt x="437" y="220"/>
                  </a:lnTo>
                  <a:lnTo>
                    <a:pt x="403" y="260"/>
                  </a:lnTo>
                  <a:lnTo>
                    <a:pt x="365" y="302"/>
                  </a:lnTo>
                  <a:lnTo>
                    <a:pt x="365" y="302"/>
                  </a:lnTo>
                  <a:close/>
                </a:path>
              </a:pathLst>
            </a:custGeom>
            <a:solidFill>
              <a:srgbClr val="F1C1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8" name="Freeform 38">
              <a:extLst>
                <a:ext uri="{FF2B5EF4-FFF2-40B4-BE49-F238E27FC236}">
                  <a16:creationId xmlns:a16="http://schemas.microsoft.com/office/drawing/2014/main" id="{72CFA359-C732-481D-972E-CAD1EC44A231}"/>
                </a:ext>
              </a:extLst>
            </p:cNvPr>
            <p:cNvSpPr>
              <a:spLocks/>
            </p:cNvSpPr>
            <p:nvPr userDrawn="1"/>
          </p:nvSpPr>
          <p:spPr bwMode="auto">
            <a:xfrm>
              <a:off x="8904288" y="927100"/>
              <a:ext cx="296862" cy="295275"/>
            </a:xfrm>
            <a:prstGeom prst="ellipse">
              <a:avLst/>
            </a:prstGeom>
            <a:solidFill>
              <a:srgbClr val="F1C1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9" name="Line 39">
              <a:extLst>
                <a:ext uri="{FF2B5EF4-FFF2-40B4-BE49-F238E27FC236}">
                  <a16:creationId xmlns:a16="http://schemas.microsoft.com/office/drawing/2014/main" id="{691A838C-16E7-4DD1-9A89-27E1FCB59095}"/>
                </a:ext>
              </a:extLst>
            </p:cNvPr>
            <p:cNvSpPr>
              <a:spLocks noChangeShapeType="1"/>
            </p:cNvSpPr>
            <p:nvPr userDrawn="1"/>
          </p:nvSpPr>
          <p:spPr bwMode="auto">
            <a:xfrm>
              <a:off x="8053388" y="1612900"/>
              <a:ext cx="0" cy="0"/>
            </a:xfrm>
            <a:prstGeom prst="line">
              <a:avLst/>
            </a:prstGeom>
            <a:noFill/>
            <a:ln w="12700">
              <a:solidFill>
                <a:srgbClr val="0067B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90" name="Freeform 40">
              <a:extLst>
                <a:ext uri="{FF2B5EF4-FFF2-40B4-BE49-F238E27FC236}">
                  <a16:creationId xmlns:a16="http://schemas.microsoft.com/office/drawing/2014/main" id="{547C19A1-B236-436A-98CD-EA6EF702E982}"/>
                </a:ext>
              </a:extLst>
            </p:cNvPr>
            <p:cNvSpPr>
              <a:spLocks/>
            </p:cNvSpPr>
            <p:nvPr userDrawn="1"/>
          </p:nvSpPr>
          <p:spPr bwMode="auto">
            <a:xfrm>
              <a:off x="8053388" y="1266825"/>
              <a:ext cx="777875" cy="469900"/>
            </a:xfrm>
            <a:custGeom>
              <a:avLst/>
              <a:gdLst>
                <a:gd name="T0" fmla="*/ 50 w 490"/>
                <a:gd name="T1" fmla="*/ 162 h 296"/>
                <a:gd name="T2" fmla="*/ 50 w 490"/>
                <a:gd name="T3" fmla="*/ 44 h 296"/>
                <a:gd name="T4" fmla="*/ 50 w 490"/>
                <a:gd name="T5" fmla="*/ 44 h 296"/>
                <a:gd name="T6" fmla="*/ 86 w 490"/>
                <a:gd name="T7" fmla="*/ 48 h 296"/>
                <a:gd name="T8" fmla="*/ 128 w 490"/>
                <a:gd name="T9" fmla="*/ 54 h 296"/>
                <a:gd name="T10" fmla="*/ 176 w 490"/>
                <a:gd name="T11" fmla="*/ 66 h 296"/>
                <a:gd name="T12" fmla="*/ 226 w 490"/>
                <a:gd name="T13" fmla="*/ 80 h 296"/>
                <a:gd name="T14" fmla="*/ 278 w 490"/>
                <a:gd name="T15" fmla="*/ 100 h 296"/>
                <a:gd name="T16" fmla="*/ 332 w 490"/>
                <a:gd name="T17" fmla="*/ 124 h 296"/>
                <a:gd name="T18" fmla="*/ 388 w 490"/>
                <a:gd name="T19" fmla="*/ 152 h 296"/>
                <a:gd name="T20" fmla="*/ 444 w 490"/>
                <a:gd name="T21" fmla="*/ 184 h 296"/>
                <a:gd name="T22" fmla="*/ 444 w 490"/>
                <a:gd name="T23" fmla="*/ 184 h 296"/>
                <a:gd name="T24" fmla="*/ 422 w 490"/>
                <a:gd name="T25" fmla="*/ 162 h 296"/>
                <a:gd name="T26" fmla="*/ 398 w 490"/>
                <a:gd name="T27" fmla="*/ 144 h 296"/>
                <a:gd name="T28" fmla="*/ 374 w 490"/>
                <a:gd name="T29" fmla="*/ 124 h 296"/>
                <a:gd name="T30" fmla="*/ 348 w 490"/>
                <a:gd name="T31" fmla="*/ 108 h 296"/>
                <a:gd name="T32" fmla="*/ 320 w 490"/>
                <a:gd name="T33" fmla="*/ 92 h 296"/>
                <a:gd name="T34" fmla="*/ 294 w 490"/>
                <a:gd name="T35" fmla="*/ 78 h 296"/>
                <a:gd name="T36" fmla="*/ 238 w 490"/>
                <a:gd name="T37" fmla="*/ 52 h 296"/>
                <a:gd name="T38" fmla="*/ 184 w 490"/>
                <a:gd name="T39" fmla="*/ 32 h 296"/>
                <a:gd name="T40" fmla="*/ 132 w 490"/>
                <a:gd name="T41" fmla="*/ 18 h 296"/>
                <a:gd name="T42" fmla="*/ 88 w 490"/>
                <a:gd name="T43" fmla="*/ 6 h 296"/>
                <a:gd name="T44" fmla="*/ 50 w 490"/>
                <a:gd name="T45" fmla="*/ 0 h 296"/>
                <a:gd name="T46" fmla="*/ 0 w 490"/>
                <a:gd name="T47" fmla="*/ 40 h 296"/>
                <a:gd name="T48" fmla="*/ 0 w 490"/>
                <a:gd name="T49" fmla="*/ 218 h 296"/>
                <a:gd name="T50" fmla="*/ 0 w 490"/>
                <a:gd name="T51" fmla="*/ 218 h 296"/>
                <a:gd name="T52" fmla="*/ 42 w 490"/>
                <a:gd name="T53" fmla="*/ 218 h 296"/>
                <a:gd name="T54" fmla="*/ 92 w 490"/>
                <a:gd name="T55" fmla="*/ 220 h 296"/>
                <a:gd name="T56" fmla="*/ 154 w 490"/>
                <a:gd name="T57" fmla="*/ 226 h 296"/>
                <a:gd name="T58" fmla="*/ 228 w 490"/>
                <a:gd name="T59" fmla="*/ 234 h 296"/>
                <a:gd name="T60" fmla="*/ 310 w 490"/>
                <a:gd name="T61" fmla="*/ 248 h 296"/>
                <a:gd name="T62" fmla="*/ 354 w 490"/>
                <a:gd name="T63" fmla="*/ 258 h 296"/>
                <a:gd name="T64" fmla="*/ 398 w 490"/>
                <a:gd name="T65" fmla="*/ 268 h 296"/>
                <a:gd name="T66" fmla="*/ 444 w 490"/>
                <a:gd name="T67" fmla="*/ 280 h 296"/>
                <a:gd name="T68" fmla="*/ 490 w 490"/>
                <a:gd name="T69" fmla="*/ 296 h 296"/>
                <a:gd name="T70" fmla="*/ 490 w 490"/>
                <a:gd name="T71" fmla="*/ 296 h 296"/>
                <a:gd name="T72" fmla="*/ 452 w 490"/>
                <a:gd name="T73" fmla="*/ 278 h 296"/>
                <a:gd name="T74" fmla="*/ 408 w 490"/>
                <a:gd name="T75" fmla="*/ 260 h 296"/>
                <a:gd name="T76" fmla="*/ 352 w 490"/>
                <a:gd name="T77" fmla="*/ 238 h 296"/>
                <a:gd name="T78" fmla="*/ 286 w 490"/>
                <a:gd name="T79" fmla="*/ 216 h 296"/>
                <a:gd name="T80" fmla="*/ 210 w 490"/>
                <a:gd name="T81" fmla="*/ 194 h 296"/>
                <a:gd name="T82" fmla="*/ 172 w 490"/>
                <a:gd name="T83" fmla="*/ 184 h 296"/>
                <a:gd name="T84" fmla="*/ 132 w 490"/>
                <a:gd name="T85" fmla="*/ 174 h 296"/>
                <a:gd name="T86" fmla="*/ 90 w 490"/>
                <a:gd name="T87" fmla="*/ 168 h 296"/>
                <a:gd name="T88" fmla="*/ 50 w 490"/>
                <a:gd name="T89" fmla="*/ 162 h 296"/>
                <a:gd name="T90" fmla="*/ 50 w 490"/>
                <a:gd name="T91" fmla="*/ 162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90" h="296">
                  <a:moveTo>
                    <a:pt x="50" y="162"/>
                  </a:moveTo>
                  <a:lnTo>
                    <a:pt x="50" y="44"/>
                  </a:lnTo>
                  <a:lnTo>
                    <a:pt x="50" y="44"/>
                  </a:lnTo>
                  <a:lnTo>
                    <a:pt x="86" y="48"/>
                  </a:lnTo>
                  <a:lnTo>
                    <a:pt x="128" y="54"/>
                  </a:lnTo>
                  <a:lnTo>
                    <a:pt x="176" y="66"/>
                  </a:lnTo>
                  <a:lnTo>
                    <a:pt x="226" y="80"/>
                  </a:lnTo>
                  <a:lnTo>
                    <a:pt x="278" y="100"/>
                  </a:lnTo>
                  <a:lnTo>
                    <a:pt x="332" y="124"/>
                  </a:lnTo>
                  <a:lnTo>
                    <a:pt x="388" y="152"/>
                  </a:lnTo>
                  <a:lnTo>
                    <a:pt x="444" y="184"/>
                  </a:lnTo>
                  <a:lnTo>
                    <a:pt x="444" y="184"/>
                  </a:lnTo>
                  <a:lnTo>
                    <a:pt x="422" y="162"/>
                  </a:lnTo>
                  <a:lnTo>
                    <a:pt x="398" y="144"/>
                  </a:lnTo>
                  <a:lnTo>
                    <a:pt x="374" y="124"/>
                  </a:lnTo>
                  <a:lnTo>
                    <a:pt x="348" y="108"/>
                  </a:lnTo>
                  <a:lnTo>
                    <a:pt x="320" y="92"/>
                  </a:lnTo>
                  <a:lnTo>
                    <a:pt x="294" y="78"/>
                  </a:lnTo>
                  <a:lnTo>
                    <a:pt x="238" y="52"/>
                  </a:lnTo>
                  <a:lnTo>
                    <a:pt x="184" y="32"/>
                  </a:lnTo>
                  <a:lnTo>
                    <a:pt x="132" y="18"/>
                  </a:lnTo>
                  <a:lnTo>
                    <a:pt x="88" y="6"/>
                  </a:lnTo>
                  <a:lnTo>
                    <a:pt x="50" y="0"/>
                  </a:lnTo>
                  <a:lnTo>
                    <a:pt x="0" y="40"/>
                  </a:lnTo>
                  <a:lnTo>
                    <a:pt x="0" y="218"/>
                  </a:lnTo>
                  <a:lnTo>
                    <a:pt x="0" y="218"/>
                  </a:lnTo>
                  <a:lnTo>
                    <a:pt x="42" y="218"/>
                  </a:lnTo>
                  <a:lnTo>
                    <a:pt x="92" y="220"/>
                  </a:lnTo>
                  <a:lnTo>
                    <a:pt x="154" y="226"/>
                  </a:lnTo>
                  <a:lnTo>
                    <a:pt x="228" y="234"/>
                  </a:lnTo>
                  <a:lnTo>
                    <a:pt x="310" y="248"/>
                  </a:lnTo>
                  <a:lnTo>
                    <a:pt x="354" y="258"/>
                  </a:lnTo>
                  <a:lnTo>
                    <a:pt x="398" y="268"/>
                  </a:lnTo>
                  <a:lnTo>
                    <a:pt x="444" y="280"/>
                  </a:lnTo>
                  <a:lnTo>
                    <a:pt x="490" y="296"/>
                  </a:lnTo>
                  <a:lnTo>
                    <a:pt x="490" y="296"/>
                  </a:lnTo>
                  <a:lnTo>
                    <a:pt x="452" y="278"/>
                  </a:lnTo>
                  <a:lnTo>
                    <a:pt x="408" y="260"/>
                  </a:lnTo>
                  <a:lnTo>
                    <a:pt x="352" y="238"/>
                  </a:lnTo>
                  <a:lnTo>
                    <a:pt x="286" y="216"/>
                  </a:lnTo>
                  <a:lnTo>
                    <a:pt x="210" y="194"/>
                  </a:lnTo>
                  <a:lnTo>
                    <a:pt x="172" y="184"/>
                  </a:lnTo>
                  <a:lnTo>
                    <a:pt x="132" y="174"/>
                  </a:lnTo>
                  <a:lnTo>
                    <a:pt x="90" y="168"/>
                  </a:lnTo>
                  <a:lnTo>
                    <a:pt x="50" y="162"/>
                  </a:lnTo>
                  <a:lnTo>
                    <a:pt x="50" y="162"/>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1" name="Freeform 41">
              <a:extLst>
                <a:ext uri="{FF2B5EF4-FFF2-40B4-BE49-F238E27FC236}">
                  <a16:creationId xmlns:a16="http://schemas.microsoft.com/office/drawing/2014/main" id="{2F70C551-17C1-4FE3-9B67-0F6390B1FEF6}"/>
                </a:ext>
              </a:extLst>
            </p:cNvPr>
            <p:cNvSpPr>
              <a:spLocks/>
            </p:cNvSpPr>
            <p:nvPr userDrawn="1"/>
          </p:nvSpPr>
          <p:spPr bwMode="auto">
            <a:xfrm>
              <a:off x="9264650" y="1266825"/>
              <a:ext cx="777875" cy="469900"/>
            </a:xfrm>
            <a:custGeom>
              <a:avLst/>
              <a:gdLst>
                <a:gd name="T0" fmla="*/ 440 w 490"/>
                <a:gd name="T1" fmla="*/ 0 h 296"/>
                <a:gd name="T2" fmla="*/ 440 w 490"/>
                <a:gd name="T3" fmla="*/ 0 h 296"/>
                <a:gd name="T4" fmla="*/ 402 w 490"/>
                <a:gd name="T5" fmla="*/ 6 h 296"/>
                <a:gd name="T6" fmla="*/ 358 w 490"/>
                <a:gd name="T7" fmla="*/ 18 h 296"/>
                <a:gd name="T8" fmla="*/ 306 w 490"/>
                <a:gd name="T9" fmla="*/ 32 h 296"/>
                <a:gd name="T10" fmla="*/ 252 w 490"/>
                <a:gd name="T11" fmla="*/ 52 h 296"/>
                <a:gd name="T12" fmla="*/ 196 w 490"/>
                <a:gd name="T13" fmla="*/ 78 h 296"/>
                <a:gd name="T14" fmla="*/ 170 w 490"/>
                <a:gd name="T15" fmla="*/ 92 h 296"/>
                <a:gd name="T16" fmla="*/ 142 w 490"/>
                <a:gd name="T17" fmla="*/ 108 h 296"/>
                <a:gd name="T18" fmla="*/ 116 w 490"/>
                <a:gd name="T19" fmla="*/ 124 h 296"/>
                <a:gd name="T20" fmla="*/ 92 w 490"/>
                <a:gd name="T21" fmla="*/ 144 h 296"/>
                <a:gd name="T22" fmla="*/ 68 w 490"/>
                <a:gd name="T23" fmla="*/ 162 h 296"/>
                <a:gd name="T24" fmla="*/ 46 w 490"/>
                <a:gd name="T25" fmla="*/ 184 h 296"/>
                <a:gd name="T26" fmla="*/ 46 w 490"/>
                <a:gd name="T27" fmla="*/ 184 h 296"/>
                <a:gd name="T28" fmla="*/ 102 w 490"/>
                <a:gd name="T29" fmla="*/ 152 h 296"/>
                <a:gd name="T30" fmla="*/ 158 w 490"/>
                <a:gd name="T31" fmla="*/ 124 h 296"/>
                <a:gd name="T32" fmla="*/ 212 w 490"/>
                <a:gd name="T33" fmla="*/ 100 h 296"/>
                <a:gd name="T34" fmla="*/ 264 w 490"/>
                <a:gd name="T35" fmla="*/ 80 h 296"/>
                <a:gd name="T36" fmla="*/ 314 w 490"/>
                <a:gd name="T37" fmla="*/ 66 h 296"/>
                <a:gd name="T38" fmla="*/ 362 w 490"/>
                <a:gd name="T39" fmla="*/ 54 h 296"/>
                <a:gd name="T40" fmla="*/ 404 w 490"/>
                <a:gd name="T41" fmla="*/ 48 h 296"/>
                <a:gd name="T42" fmla="*/ 440 w 490"/>
                <a:gd name="T43" fmla="*/ 44 h 296"/>
                <a:gd name="T44" fmla="*/ 440 w 490"/>
                <a:gd name="T45" fmla="*/ 162 h 296"/>
                <a:gd name="T46" fmla="*/ 440 w 490"/>
                <a:gd name="T47" fmla="*/ 162 h 296"/>
                <a:gd name="T48" fmla="*/ 400 w 490"/>
                <a:gd name="T49" fmla="*/ 168 h 296"/>
                <a:gd name="T50" fmla="*/ 358 w 490"/>
                <a:gd name="T51" fmla="*/ 174 h 296"/>
                <a:gd name="T52" fmla="*/ 318 w 490"/>
                <a:gd name="T53" fmla="*/ 184 h 296"/>
                <a:gd name="T54" fmla="*/ 280 w 490"/>
                <a:gd name="T55" fmla="*/ 194 h 296"/>
                <a:gd name="T56" fmla="*/ 204 w 490"/>
                <a:gd name="T57" fmla="*/ 216 h 296"/>
                <a:gd name="T58" fmla="*/ 138 w 490"/>
                <a:gd name="T59" fmla="*/ 238 h 296"/>
                <a:gd name="T60" fmla="*/ 82 w 490"/>
                <a:gd name="T61" fmla="*/ 260 h 296"/>
                <a:gd name="T62" fmla="*/ 38 w 490"/>
                <a:gd name="T63" fmla="*/ 278 h 296"/>
                <a:gd name="T64" fmla="*/ 0 w 490"/>
                <a:gd name="T65" fmla="*/ 296 h 296"/>
                <a:gd name="T66" fmla="*/ 0 w 490"/>
                <a:gd name="T67" fmla="*/ 296 h 296"/>
                <a:gd name="T68" fmla="*/ 46 w 490"/>
                <a:gd name="T69" fmla="*/ 280 h 296"/>
                <a:gd name="T70" fmla="*/ 92 w 490"/>
                <a:gd name="T71" fmla="*/ 268 h 296"/>
                <a:gd name="T72" fmla="*/ 136 w 490"/>
                <a:gd name="T73" fmla="*/ 258 h 296"/>
                <a:gd name="T74" fmla="*/ 180 w 490"/>
                <a:gd name="T75" fmla="*/ 248 h 296"/>
                <a:gd name="T76" fmla="*/ 262 w 490"/>
                <a:gd name="T77" fmla="*/ 234 h 296"/>
                <a:gd name="T78" fmla="*/ 336 w 490"/>
                <a:gd name="T79" fmla="*/ 226 h 296"/>
                <a:gd name="T80" fmla="*/ 398 w 490"/>
                <a:gd name="T81" fmla="*/ 220 h 296"/>
                <a:gd name="T82" fmla="*/ 448 w 490"/>
                <a:gd name="T83" fmla="*/ 218 h 296"/>
                <a:gd name="T84" fmla="*/ 490 w 490"/>
                <a:gd name="T85" fmla="*/ 218 h 296"/>
                <a:gd name="T86" fmla="*/ 490 w 490"/>
                <a:gd name="T87" fmla="*/ 40 h 296"/>
                <a:gd name="T88" fmla="*/ 440 w 490"/>
                <a:gd name="T89"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0" h="296">
                  <a:moveTo>
                    <a:pt x="440" y="0"/>
                  </a:moveTo>
                  <a:lnTo>
                    <a:pt x="440" y="0"/>
                  </a:lnTo>
                  <a:lnTo>
                    <a:pt x="402" y="6"/>
                  </a:lnTo>
                  <a:lnTo>
                    <a:pt x="358" y="18"/>
                  </a:lnTo>
                  <a:lnTo>
                    <a:pt x="306" y="32"/>
                  </a:lnTo>
                  <a:lnTo>
                    <a:pt x="252" y="52"/>
                  </a:lnTo>
                  <a:lnTo>
                    <a:pt x="196" y="78"/>
                  </a:lnTo>
                  <a:lnTo>
                    <a:pt x="170" y="92"/>
                  </a:lnTo>
                  <a:lnTo>
                    <a:pt x="142" y="108"/>
                  </a:lnTo>
                  <a:lnTo>
                    <a:pt x="116" y="124"/>
                  </a:lnTo>
                  <a:lnTo>
                    <a:pt x="92" y="144"/>
                  </a:lnTo>
                  <a:lnTo>
                    <a:pt x="68" y="162"/>
                  </a:lnTo>
                  <a:lnTo>
                    <a:pt x="46" y="184"/>
                  </a:lnTo>
                  <a:lnTo>
                    <a:pt x="46" y="184"/>
                  </a:lnTo>
                  <a:lnTo>
                    <a:pt x="102" y="152"/>
                  </a:lnTo>
                  <a:lnTo>
                    <a:pt x="158" y="124"/>
                  </a:lnTo>
                  <a:lnTo>
                    <a:pt x="212" y="100"/>
                  </a:lnTo>
                  <a:lnTo>
                    <a:pt x="264" y="80"/>
                  </a:lnTo>
                  <a:lnTo>
                    <a:pt x="314" y="66"/>
                  </a:lnTo>
                  <a:lnTo>
                    <a:pt x="362" y="54"/>
                  </a:lnTo>
                  <a:lnTo>
                    <a:pt x="404" y="48"/>
                  </a:lnTo>
                  <a:lnTo>
                    <a:pt x="440" y="44"/>
                  </a:lnTo>
                  <a:lnTo>
                    <a:pt x="440" y="162"/>
                  </a:lnTo>
                  <a:lnTo>
                    <a:pt x="440" y="162"/>
                  </a:lnTo>
                  <a:lnTo>
                    <a:pt x="400" y="168"/>
                  </a:lnTo>
                  <a:lnTo>
                    <a:pt x="358" y="174"/>
                  </a:lnTo>
                  <a:lnTo>
                    <a:pt x="318" y="184"/>
                  </a:lnTo>
                  <a:lnTo>
                    <a:pt x="280" y="194"/>
                  </a:lnTo>
                  <a:lnTo>
                    <a:pt x="204" y="216"/>
                  </a:lnTo>
                  <a:lnTo>
                    <a:pt x="138" y="238"/>
                  </a:lnTo>
                  <a:lnTo>
                    <a:pt x="82" y="260"/>
                  </a:lnTo>
                  <a:lnTo>
                    <a:pt x="38" y="278"/>
                  </a:lnTo>
                  <a:lnTo>
                    <a:pt x="0" y="296"/>
                  </a:lnTo>
                  <a:lnTo>
                    <a:pt x="0" y="296"/>
                  </a:lnTo>
                  <a:lnTo>
                    <a:pt x="46" y="280"/>
                  </a:lnTo>
                  <a:lnTo>
                    <a:pt x="92" y="268"/>
                  </a:lnTo>
                  <a:lnTo>
                    <a:pt x="136" y="258"/>
                  </a:lnTo>
                  <a:lnTo>
                    <a:pt x="180" y="248"/>
                  </a:lnTo>
                  <a:lnTo>
                    <a:pt x="262" y="234"/>
                  </a:lnTo>
                  <a:lnTo>
                    <a:pt x="336" y="226"/>
                  </a:lnTo>
                  <a:lnTo>
                    <a:pt x="398" y="220"/>
                  </a:lnTo>
                  <a:lnTo>
                    <a:pt x="448" y="218"/>
                  </a:lnTo>
                  <a:lnTo>
                    <a:pt x="490" y="218"/>
                  </a:lnTo>
                  <a:lnTo>
                    <a:pt x="490" y="40"/>
                  </a:lnTo>
                  <a:lnTo>
                    <a:pt x="440" y="0"/>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2060778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D66AD-4C68-401F-9CFA-3EEE2E21A8C2}"/>
              </a:ext>
            </a:extLst>
          </p:cNvPr>
          <p:cNvSpPr>
            <a:spLocks noGrp="1"/>
          </p:cNvSpPr>
          <p:nvPr>
            <p:ph type="title"/>
          </p:nvPr>
        </p:nvSpPr>
        <p:spPr>
          <a:xfrm>
            <a:off x="457200" y="419100"/>
            <a:ext cx="3121819" cy="1638300"/>
          </a:xfrm>
        </p:spPr>
        <p:txBody>
          <a:bodyPr anchor="b"/>
          <a:lstStyle>
            <a:lvl1pPr>
              <a:defRPr sz="2400"/>
            </a:lvl1pPr>
          </a:lstStyle>
          <a:p>
            <a:r>
              <a:rPr lang="en-US" dirty="0"/>
              <a:t>Click to edit Master title style</a:t>
            </a:r>
          </a:p>
        </p:txBody>
      </p:sp>
      <p:sp>
        <p:nvSpPr>
          <p:cNvPr id="3" name="Picture Placeholder 2">
            <a:extLst>
              <a:ext uri="{FF2B5EF4-FFF2-40B4-BE49-F238E27FC236}">
                <a16:creationId xmlns:a16="http://schemas.microsoft.com/office/drawing/2014/main" id="{3B13CFA9-D593-4CBB-83C1-8B3EFD6E1BA1}"/>
              </a:ext>
            </a:extLst>
          </p:cNvPr>
          <p:cNvSpPr>
            <a:spLocks noGrp="1"/>
          </p:cNvSpPr>
          <p:nvPr>
            <p:ph type="pic" idx="1"/>
          </p:nvPr>
        </p:nvSpPr>
        <p:spPr>
          <a:xfrm>
            <a:off x="3887391" y="419101"/>
            <a:ext cx="4799409" cy="575309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F45FCF36-ECFB-4D36-9CA3-32FC1D3F5C6D}"/>
              </a:ext>
            </a:extLst>
          </p:cNvPr>
          <p:cNvSpPr>
            <a:spLocks noGrp="1"/>
          </p:cNvSpPr>
          <p:nvPr>
            <p:ph type="body" sz="half" idx="2"/>
          </p:nvPr>
        </p:nvSpPr>
        <p:spPr>
          <a:xfrm>
            <a:off x="457200" y="2142978"/>
            <a:ext cx="3121819" cy="402922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a:extLst>
              <a:ext uri="{FF2B5EF4-FFF2-40B4-BE49-F238E27FC236}">
                <a16:creationId xmlns:a16="http://schemas.microsoft.com/office/drawing/2014/main" id="{3263CC27-5B70-46B7-A742-A4CBEC19FC76}"/>
              </a:ext>
            </a:extLst>
          </p:cNvPr>
          <p:cNvSpPr>
            <a:spLocks noGrp="1"/>
          </p:cNvSpPr>
          <p:nvPr>
            <p:ph type="dt" sz="half" idx="10"/>
          </p:nvPr>
        </p:nvSpPr>
        <p:spPr/>
        <p:txBody>
          <a:bodyPr/>
          <a:lstStyle/>
          <a:p>
            <a:fld id="{E2964357-AFF9-4029-8814-CF22E82708D4}" type="datetime1">
              <a:rPr lang="en-US" smtClean="0"/>
              <a:t>6/2/21</a:t>
            </a:fld>
            <a:endParaRPr lang="en-US"/>
          </a:p>
        </p:txBody>
      </p:sp>
      <p:sp>
        <p:nvSpPr>
          <p:cNvPr id="6" name="Footer Placeholder 5">
            <a:extLst>
              <a:ext uri="{FF2B5EF4-FFF2-40B4-BE49-F238E27FC236}">
                <a16:creationId xmlns:a16="http://schemas.microsoft.com/office/drawing/2014/main" id="{C3048107-863A-4016-ACD4-62BCC83ED07A}"/>
              </a:ext>
            </a:extLst>
          </p:cNvPr>
          <p:cNvSpPr>
            <a:spLocks noGrp="1"/>
          </p:cNvSpPr>
          <p:nvPr>
            <p:ph type="ftr" sz="quarter" idx="11"/>
          </p:nvPr>
        </p:nvSpPr>
        <p:spPr/>
        <p:txBody>
          <a:bodyPr/>
          <a:lstStyle/>
          <a:p>
            <a:r>
              <a:rPr lang="en-US"/>
              <a:t>CONFIDENTIAL - DO NOT PRINT OR COPY - THESE MATERIALS ARE FOR YOUR VIEWING ONLY AND ARE NOT INTENDED FOR DISTRIBUTION; FOR PRESENTATION PURPOSES ONLY</a:t>
            </a:r>
          </a:p>
        </p:txBody>
      </p:sp>
      <p:sp>
        <p:nvSpPr>
          <p:cNvPr id="7" name="Slide Number Placeholder 6">
            <a:extLst>
              <a:ext uri="{FF2B5EF4-FFF2-40B4-BE49-F238E27FC236}">
                <a16:creationId xmlns:a16="http://schemas.microsoft.com/office/drawing/2014/main" id="{E85FFDBA-567F-4E6D-86CA-9EE0D2E9107B}"/>
              </a:ext>
            </a:extLst>
          </p:cNvPr>
          <p:cNvSpPr>
            <a:spLocks noGrp="1"/>
          </p:cNvSpPr>
          <p:nvPr>
            <p:ph type="sldNum" sz="quarter" idx="12"/>
          </p:nvPr>
        </p:nvSpPr>
        <p:spPr/>
        <p:txBody>
          <a:bodyPr/>
          <a:lstStyle/>
          <a:p>
            <a:fld id="{AAC118CB-F64A-43FC-9E51-DC857DC08C7C}" type="slidenum">
              <a:rPr lang="en-US" smtClean="0"/>
              <a:t>‹#›</a:t>
            </a:fld>
            <a:endParaRPr lang="en-US"/>
          </a:p>
        </p:txBody>
      </p:sp>
    </p:spTree>
    <p:extLst>
      <p:ext uri="{BB962C8B-B14F-4D97-AF65-F5344CB8AC3E}">
        <p14:creationId xmlns:p14="http://schemas.microsoft.com/office/powerpoint/2010/main" val="17929075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C8977-9E3B-4E34-B4B3-E30C738A5A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59CB4B-FE4A-4789-9C1D-8AE57E7A92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090154-0E7A-48FA-A355-B4E7A49BA3EB}"/>
              </a:ext>
            </a:extLst>
          </p:cNvPr>
          <p:cNvSpPr>
            <a:spLocks noGrp="1"/>
          </p:cNvSpPr>
          <p:nvPr>
            <p:ph type="dt" sz="half" idx="10"/>
          </p:nvPr>
        </p:nvSpPr>
        <p:spPr/>
        <p:txBody>
          <a:bodyPr/>
          <a:lstStyle/>
          <a:p>
            <a:fld id="{D025049E-2078-47CA-A77D-FA8255EB974A}" type="datetime1">
              <a:rPr lang="en-US" smtClean="0"/>
              <a:t>6/2/21</a:t>
            </a:fld>
            <a:endParaRPr lang="en-US"/>
          </a:p>
        </p:txBody>
      </p:sp>
      <p:sp>
        <p:nvSpPr>
          <p:cNvPr id="5" name="Footer Placeholder 4">
            <a:extLst>
              <a:ext uri="{FF2B5EF4-FFF2-40B4-BE49-F238E27FC236}">
                <a16:creationId xmlns:a16="http://schemas.microsoft.com/office/drawing/2014/main" id="{D92A6D83-696C-4A24-9DD9-A47A8B136F7F}"/>
              </a:ext>
            </a:extLst>
          </p:cNvPr>
          <p:cNvSpPr>
            <a:spLocks noGrp="1"/>
          </p:cNvSpPr>
          <p:nvPr>
            <p:ph type="ftr" sz="quarter" idx="11"/>
          </p:nvPr>
        </p:nvSpPr>
        <p:spPr/>
        <p:txBody>
          <a:bodyPr/>
          <a:lstStyle/>
          <a:p>
            <a:r>
              <a:rPr lang="en-US"/>
              <a:t>CONFIDENTIAL - DO NOT PRINT OR COPY - THESE MATERIALS ARE FOR YOUR VIEWING ONLY AND ARE NOT INTENDED FOR DISTRIBUTION; FOR PRESENTATION PURPOSES ONLY</a:t>
            </a:r>
          </a:p>
        </p:txBody>
      </p:sp>
      <p:sp>
        <p:nvSpPr>
          <p:cNvPr id="6" name="Slide Number Placeholder 5">
            <a:extLst>
              <a:ext uri="{FF2B5EF4-FFF2-40B4-BE49-F238E27FC236}">
                <a16:creationId xmlns:a16="http://schemas.microsoft.com/office/drawing/2014/main" id="{CCD824CE-D4E9-4F8A-B746-F8EB6FAA9991}"/>
              </a:ext>
            </a:extLst>
          </p:cNvPr>
          <p:cNvSpPr>
            <a:spLocks noGrp="1"/>
          </p:cNvSpPr>
          <p:nvPr>
            <p:ph type="sldNum" sz="quarter" idx="12"/>
          </p:nvPr>
        </p:nvSpPr>
        <p:spPr/>
        <p:txBody>
          <a:bodyPr/>
          <a:lstStyle/>
          <a:p>
            <a:fld id="{AAC118CB-F64A-43FC-9E51-DC857DC08C7C}" type="slidenum">
              <a:rPr lang="en-US" smtClean="0"/>
              <a:t>‹#›</a:t>
            </a:fld>
            <a:endParaRPr lang="en-US"/>
          </a:p>
        </p:txBody>
      </p:sp>
    </p:spTree>
    <p:extLst>
      <p:ext uri="{BB962C8B-B14F-4D97-AF65-F5344CB8AC3E}">
        <p14:creationId xmlns:p14="http://schemas.microsoft.com/office/powerpoint/2010/main" val="34263374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829EAE-1B00-42CB-BDF3-D2F0ACF046B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77E0F8-365E-458B-8D6F-728002A9F1B7}"/>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4A3137-AA28-4724-AF6D-DA91270B68CC}"/>
              </a:ext>
            </a:extLst>
          </p:cNvPr>
          <p:cNvSpPr>
            <a:spLocks noGrp="1"/>
          </p:cNvSpPr>
          <p:nvPr>
            <p:ph type="dt" sz="half" idx="10"/>
          </p:nvPr>
        </p:nvSpPr>
        <p:spPr/>
        <p:txBody>
          <a:bodyPr/>
          <a:lstStyle/>
          <a:p>
            <a:fld id="{D020A56F-9108-461D-9151-58F42D2F600B}" type="datetime1">
              <a:rPr lang="en-US" smtClean="0"/>
              <a:t>6/2/21</a:t>
            </a:fld>
            <a:endParaRPr lang="en-US"/>
          </a:p>
        </p:txBody>
      </p:sp>
      <p:sp>
        <p:nvSpPr>
          <p:cNvPr id="5" name="Footer Placeholder 4">
            <a:extLst>
              <a:ext uri="{FF2B5EF4-FFF2-40B4-BE49-F238E27FC236}">
                <a16:creationId xmlns:a16="http://schemas.microsoft.com/office/drawing/2014/main" id="{D18905B3-77A1-4B19-8B29-8D66C5914EF9}"/>
              </a:ext>
            </a:extLst>
          </p:cNvPr>
          <p:cNvSpPr>
            <a:spLocks noGrp="1"/>
          </p:cNvSpPr>
          <p:nvPr>
            <p:ph type="ftr" sz="quarter" idx="11"/>
          </p:nvPr>
        </p:nvSpPr>
        <p:spPr/>
        <p:txBody>
          <a:bodyPr/>
          <a:lstStyle/>
          <a:p>
            <a:r>
              <a:rPr lang="en-US"/>
              <a:t>CONFIDENTIAL - DO NOT PRINT OR COPY - THESE MATERIALS ARE FOR YOUR VIEWING ONLY AND ARE NOT INTENDED FOR DISTRIBUTION; FOR PRESENTATION PURPOSES ONLY</a:t>
            </a:r>
          </a:p>
        </p:txBody>
      </p:sp>
      <p:sp>
        <p:nvSpPr>
          <p:cNvPr id="6" name="Slide Number Placeholder 5">
            <a:extLst>
              <a:ext uri="{FF2B5EF4-FFF2-40B4-BE49-F238E27FC236}">
                <a16:creationId xmlns:a16="http://schemas.microsoft.com/office/drawing/2014/main" id="{22173396-CA94-4FFC-8FAD-821C8AF51A4E}"/>
              </a:ext>
            </a:extLst>
          </p:cNvPr>
          <p:cNvSpPr>
            <a:spLocks noGrp="1"/>
          </p:cNvSpPr>
          <p:nvPr>
            <p:ph type="sldNum" sz="quarter" idx="12"/>
          </p:nvPr>
        </p:nvSpPr>
        <p:spPr/>
        <p:txBody>
          <a:bodyPr/>
          <a:lstStyle/>
          <a:p>
            <a:fld id="{AAC118CB-F64A-43FC-9E51-DC857DC08C7C}" type="slidenum">
              <a:rPr lang="en-US" smtClean="0"/>
              <a:t>‹#›</a:t>
            </a:fld>
            <a:endParaRPr lang="en-US"/>
          </a:p>
        </p:txBody>
      </p:sp>
    </p:spTree>
    <p:extLst>
      <p:ext uri="{BB962C8B-B14F-4D97-AF65-F5344CB8AC3E}">
        <p14:creationId xmlns:p14="http://schemas.microsoft.com/office/powerpoint/2010/main" val="25110964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Content with Capti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B924072-E074-41DE-B019-0843AAEABEA9}"/>
              </a:ext>
            </a:extLst>
          </p:cNvPr>
          <p:cNvPicPr>
            <a:picLocks noChangeAspect="1"/>
          </p:cNvPicPr>
          <p:nvPr userDrawn="1"/>
        </p:nvPicPr>
        <p:blipFill rotWithShape="1">
          <a:blip r:embed="rId2">
            <a:grayscl/>
            <a:extLst>
              <a:ext uri="{28A0092B-C50C-407E-A947-70E740481C1C}">
                <a14:useLocalDpi xmlns:a14="http://schemas.microsoft.com/office/drawing/2010/main" val="0"/>
              </a:ext>
            </a:extLst>
          </a:blip>
          <a:srcRect l="12370" r="358"/>
          <a:stretch/>
        </p:blipFill>
        <p:spPr>
          <a:xfrm>
            <a:off x="0" y="0"/>
            <a:ext cx="6739759" cy="6858000"/>
          </a:xfrm>
          <a:prstGeom prst="rect">
            <a:avLst/>
          </a:prstGeom>
        </p:spPr>
      </p:pic>
      <p:sp>
        <p:nvSpPr>
          <p:cNvPr id="17" name="Rectangle 16">
            <a:extLst>
              <a:ext uri="{FF2B5EF4-FFF2-40B4-BE49-F238E27FC236}">
                <a16:creationId xmlns:a16="http://schemas.microsoft.com/office/drawing/2014/main" id="{6ECBDEFC-8F99-491C-B5E6-2FA6182DFEFD}"/>
              </a:ext>
            </a:extLst>
          </p:cNvPr>
          <p:cNvSpPr/>
          <p:nvPr userDrawn="1"/>
        </p:nvSpPr>
        <p:spPr>
          <a:xfrm>
            <a:off x="0" y="0"/>
            <a:ext cx="3315488" cy="6858000"/>
          </a:xfrm>
          <a:prstGeom prst="rect">
            <a:avLst/>
          </a:prstGeom>
          <a:solidFill>
            <a:srgbClr val="0067B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800"/>
          </a:p>
        </p:txBody>
      </p:sp>
      <p:sp>
        <p:nvSpPr>
          <p:cNvPr id="8" name="Freeform: Shape 7">
            <a:extLst>
              <a:ext uri="{FF2B5EF4-FFF2-40B4-BE49-F238E27FC236}">
                <a16:creationId xmlns:a16="http://schemas.microsoft.com/office/drawing/2014/main" id="{819CA184-DA1A-4AEB-BFBC-9A758DCC9755}"/>
              </a:ext>
            </a:extLst>
          </p:cNvPr>
          <p:cNvSpPr/>
          <p:nvPr userDrawn="1"/>
        </p:nvSpPr>
        <p:spPr>
          <a:xfrm>
            <a:off x="1835911" y="0"/>
            <a:ext cx="7308089" cy="6858000"/>
          </a:xfrm>
          <a:custGeom>
            <a:avLst/>
            <a:gdLst>
              <a:gd name="connsiteX0" fmla="*/ 0 w 9744118"/>
              <a:gd name="connsiteY0" fmla="*/ 0 h 6858000"/>
              <a:gd name="connsiteX1" fmla="*/ 9744118 w 9744118"/>
              <a:gd name="connsiteY1" fmla="*/ 0 h 6858000"/>
              <a:gd name="connsiteX2" fmla="*/ 9744118 w 9744118"/>
              <a:gd name="connsiteY2" fmla="*/ 6858000 h 6858000"/>
              <a:gd name="connsiteX3" fmla="*/ 0 w 9744118"/>
              <a:gd name="connsiteY3" fmla="*/ 6858000 h 6858000"/>
              <a:gd name="connsiteX4" fmla="*/ 9775 w 9744118"/>
              <a:gd name="connsiteY4" fmla="*/ 6850318 h 6858000"/>
              <a:gd name="connsiteX5" fmla="*/ 1623258 w 9744118"/>
              <a:gd name="connsiteY5" fmla="*/ 3429000 h 6858000"/>
              <a:gd name="connsiteX6" fmla="*/ 9775 w 9744118"/>
              <a:gd name="connsiteY6" fmla="*/ 7682 h 6858000"/>
              <a:gd name="connsiteX7" fmla="*/ 0 w 9744118"/>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44118" h="6858000">
                <a:moveTo>
                  <a:pt x="0" y="0"/>
                </a:moveTo>
                <a:lnTo>
                  <a:pt x="9744118" y="0"/>
                </a:lnTo>
                <a:lnTo>
                  <a:pt x="9744118" y="6858000"/>
                </a:lnTo>
                <a:lnTo>
                  <a:pt x="0" y="6858000"/>
                </a:lnTo>
                <a:lnTo>
                  <a:pt x="9775" y="6850318"/>
                </a:lnTo>
                <a:cubicBezTo>
                  <a:pt x="995170" y="6037098"/>
                  <a:pt x="1623258" y="4806398"/>
                  <a:pt x="1623258" y="3429000"/>
                </a:cubicBezTo>
                <a:cubicBezTo>
                  <a:pt x="1623258" y="2051602"/>
                  <a:pt x="995170" y="820902"/>
                  <a:pt x="9775" y="7682"/>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Chord 15">
            <a:extLst>
              <a:ext uri="{FF2B5EF4-FFF2-40B4-BE49-F238E27FC236}">
                <a16:creationId xmlns:a16="http://schemas.microsoft.com/office/drawing/2014/main" id="{EA68ED41-8C02-4AD8-90E6-1AE497353EBA}"/>
              </a:ext>
            </a:extLst>
          </p:cNvPr>
          <p:cNvSpPr/>
          <p:nvPr userDrawn="1"/>
        </p:nvSpPr>
        <p:spPr>
          <a:xfrm flipH="1">
            <a:off x="-116000" y="6313099"/>
            <a:ext cx="336747" cy="448996"/>
          </a:xfrm>
          <a:prstGeom prst="chord">
            <a:avLst>
              <a:gd name="adj1" fmla="val 4302217"/>
              <a:gd name="adj2" fmla="val 1728699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800"/>
          </a:p>
        </p:txBody>
      </p:sp>
      <p:sp>
        <p:nvSpPr>
          <p:cNvPr id="5" name="Date Placeholder 4">
            <a:extLst>
              <a:ext uri="{FF2B5EF4-FFF2-40B4-BE49-F238E27FC236}">
                <a16:creationId xmlns:a16="http://schemas.microsoft.com/office/drawing/2014/main" id="{20B6DE5E-46CF-4A5A-97AB-37427C2E475B}"/>
              </a:ext>
            </a:extLst>
          </p:cNvPr>
          <p:cNvSpPr>
            <a:spLocks noGrp="1"/>
          </p:cNvSpPr>
          <p:nvPr>
            <p:ph type="dt" sz="half" idx="10"/>
          </p:nvPr>
        </p:nvSpPr>
        <p:spPr/>
        <p:txBody>
          <a:bodyPr/>
          <a:lstStyle/>
          <a:p>
            <a:fld id="{99C3BFD0-1354-404C-BD29-55C6729B1386}" type="datetime1">
              <a:rPr lang="en-US" smtClean="0"/>
              <a:t>6/2/21</a:t>
            </a:fld>
            <a:endParaRPr lang="en-US"/>
          </a:p>
        </p:txBody>
      </p:sp>
      <p:sp>
        <p:nvSpPr>
          <p:cNvPr id="6" name="Footer Placeholder 5">
            <a:extLst>
              <a:ext uri="{FF2B5EF4-FFF2-40B4-BE49-F238E27FC236}">
                <a16:creationId xmlns:a16="http://schemas.microsoft.com/office/drawing/2014/main" id="{9513456F-A1DC-4B5E-8C4A-B19FDB346B13}"/>
              </a:ext>
            </a:extLst>
          </p:cNvPr>
          <p:cNvSpPr>
            <a:spLocks noGrp="1"/>
          </p:cNvSpPr>
          <p:nvPr>
            <p:ph type="ftr" sz="quarter" idx="11"/>
          </p:nvPr>
        </p:nvSpPr>
        <p:spPr>
          <a:xfrm>
            <a:off x="259136" y="6356351"/>
            <a:ext cx="1754622" cy="365125"/>
          </a:xfrm>
        </p:spPr>
        <p:txBody>
          <a:bodyPr/>
          <a:lstStyle>
            <a:lvl1pPr>
              <a:defRPr>
                <a:solidFill>
                  <a:schemeClr val="accent3">
                    <a:lumMod val="20000"/>
                    <a:lumOff val="80000"/>
                  </a:schemeClr>
                </a:solidFill>
              </a:defRPr>
            </a:lvl1pPr>
          </a:lstStyle>
          <a:p>
            <a:r>
              <a:rPr lang="en-US" dirty="0"/>
              <a:t>CONFIDENTIAL - DO NOT PRINT OR COPY - THESE MATERIALS ARE FOR YOUR VIEWING ONLY AND ARE NOT INTENDED FOR DISTRIBUTION; FOR PRESENTATION PURPOSES ONLY</a:t>
            </a:r>
          </a:p>
        </p:txBody>
      </p:sp>
      <p:sp>
        <p:nvSpPr>
          <p:cNvPr id="7" name="Slide Number Placeholder 6">
            <a:extLst>
              <a:ext uri="{FF2B5EF4-FFF2-40B4-BE49-F238E27FC236}">
                <a16:creationId xmlns:a16="http://schemas.microsoft.com/office/drawing/2014/main" id="{61C82AE5-C4AA-460D-9F43-B37F4059FE0C}"/>
              </a:ext>
            </a:extLst>
          </p:cNvPr>
          <p:cNvSpPr>
            <a:spLocks noGrp="1"/>
          </p:cNvSpPr>
          <p:nvPr>
            <p:ph type="sldNum" sz="quarter" idx="12"/>
          </p:nvPr>
        </p:nvSpPr>
        <p:spPr/>
        <p:txBody>
          <a:bodyPr/>
          <a:lstStyle/>
          <a:p>
            <a:fld id="{AAC118CB-F64A-43FC-9E51-DC857DC08C7C}" type="slidenum">
              <a:rPr lang="en-US" smtClean="0"/>
              <a:t>‹#›</a:t>
            </a:fld>
            <a:endParaRPr lang="en-US"/>
          </a:p>
        </p:txBody>
      </p:sp>
      <p:sp>
        <p:nvSpPr>
          <p:cNvPr id="2" name="Title 1">
            <a:extLst>
              <a:ext uri="{FF2B5EF4-FFF2-40B4-BE49-F238E27FC236}">
                <a16:creationId xmlns:a16="http://schemas.microsoft.com/office/drawing/2014/main" id="{AE1A88E7-34D3-4C5C-B1AC-E025C547E4EC}"/>
              </a:ext>
            </a:extLst>
          </p:cNvPr>
          <p:cNvSpPr>
            <a:spLocks noGrp="1"/>
          </p:cNvSpPr>
          <p:nvPr>
            <p:ph type="title"/>
          </p:nvPr>
        </p:nvSpPr>
        <p:spPr>
          <a:xfrm>
            <a:off x="383057" y="1600200"/>
            <a:ext cx="2436725" cy="1638300"/>
          </a:xfrm>
        </p:spPr>
        <p:txBody>
          <a:bodyPr anchor="b"/>
          <a:lstStyle>
            <a:lvl1pPr>
              <a:defRPr sz="240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820D5B47-B33F-410E-9C9C-C7A5A722F958}"/>
              </a:ext>
            </a:extLst>
          </p:cNvPr>
          <p:cNvSpPr>
            <a:spLocks noGrp="1"/>
          </p:cNvSpPr>
          <p:nvPr>
            <p:ph type="body" sz="half" idx="2"/>
          </p:nvPr>
        </p:nvSpPr>
        <p:spPr>
          <a:xfrm>
            <a:off x="383057" y="3347525"/>
            <a:ext cx="2373998" cy="1832820"/>
          </a:xfrm>
        </p:spPr>
        <p:txBody>
          <a:bodyPr/>
          <a:lstStyle>
            <a:lvl1pPr marL="0" indent="0">
              <a:buNone/>
              <a:defRPr sz="12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3" name="Content Placeholder 2">
            <a:extLst>
              <a:ext uri="{FF2B5EF4-FFF2-40B4-BE49-F238E27FC236}">
                <a16:creationId xmlns:a16="http://schemas.microsoft.com/office/drawing/2014/main" id="{0215F13D-E72D-4B76-BD16-1E4FE18BA639}"/>
              </a:ext>
            </a:extLst>
          </p:cNvPr>
          <p:cNvSpPr>
            <a:spLocks noGrp="1"/>
          </p:cNvSpPr>
          <p:nvPr>
            <p:ph idx="1"/>
          </p:nvPr>
        </p:nvSpPr>
        <p:spPr>
          <a:xfrm>
            <a:off x="3745888" y="419101"/>
            <a:ext cx="4940913" cy="5753099"/>
          </a:xfrm>
        </p:spPr>
        <p:txBody>
          <a:bodyPr anchor="ctr">
            <a:normAutofit/>
          </a:bodyPr>
          <a:lstStyle>
            <a:lvl1pPr>
              <a:defRPr sz="1800"/>
            </a:lvl1pPr>
            <a:lvl2pPr>
              <a:defRPr sz="1500"/>
            </a:lvl2pPr>
            <a:lvl3pPr>
              <a:defRPr sz="1350"/>
            </a:lvl3pPr>
            <a:lvl4pPr>
              <a:defRPr sz="1200"/>
            </a:lvl4pPr>
            <a:lvl5pPr>
              <a:defRPr sz="12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8" name="Group 57">
            <a:extLst>
              <a:ext uri="{FF2B5EF4-FFF2-40B4-BE49-F238E27FC236}">
                <a16:creationId xmlns:a16="http://schemas.microsoft.com/office/drawing/2014/main" id="{E0BC4255-1216-4ECD-B622-4BDBAF3A5494}"/>
              </a:ext>
            </a:extLst>
          </p:cNvPr>
          <p:cNvGrpSpPr/>
          <p:nvPr userDrawn="1"/>
        </p:nvGrpSpPr>
        <p:grpSpPr>
          <a:xfrm>
            <a:off x="8331161" y="6295582"/>
            <a:ext cx="513434" cy="410053"/>
            <a:chOff x="6865938" y="879475"/>
            <a:chExt cx="4386262" cy="2627313"/>
          </a:xfrm>
        </p:grpSpPr>
        <p:sp>
          <p:nvSpPr>
            <p:cNvPr id="59" name="Freeform 5">
              <a:extLst>
                <a:ext uri="{FF2B5EF4-FFF2-40B4-BE49-F238E27FC236}">
                  <a16:creationId xmlns:a16="http://schemas.microsoft.com/office/drawing/2014/main" id="{58CEEAFD-26FF-4892-A15E-11D0BA8F8C59}"/>
                </a:ext>
              </a:extLst>
            </p:cNvPr>
            <p:cNvSpPr>
              <a:spLocks noEditPoints="1"/>
            </p:cNvSpPr>
            <p:nvPr userDrawn="1"/>
          </p:nvSpPr>
          <p:spPr bwMode="auto">
            <a:xfrm>
              <a:off x="8615363" y="2049463"/>
              <a:ext cx="231775" cy="273050"/>
            </a:xfrm>
            <a:custGeom>
              <a:avLst/>
              <a:gdLst>
                <a:gd name="T0" fmla="*/ 0 w 146"/>
                <a:gd name="T1" fmla="*/ 172 h 172"/>
                <a:gd name="T2" fmla="*/ 0 w 146"/>
                <a:gd name="T3" fmla="*/ 0 h 172"/>
                <a:gd name="T4" fmla="*/ 80 w 146"/>
                <a:gd name="T5" fmla="*/ 0 h 172"/>
                <a:gd name="T6" fmla="*/ 80 w 146"/>
                <a:gd name="T7" fmla="*/ 0 h 172"/>
                <a:gd name="T8" fmla="*/ 102 w 146"/>
                <a:gd name="T9" fmla="*/ 2 h 172"/>
                <a:gd name="T10" fmla="*/ 112 w 146"/>
                <a:gd name="T11" fmla="*/ 4 h 172"/>
                <a:gd name="T12" fmla="*/ 120 w 146"/>
                <a:gd name="T13" fmla="*/ 8 h 172"/>
                <a:gd name="T14" fmla="*/ 120 w 146"/>
                <a:gd name="T15" fmla="*/ 8 h 172"/>
                <a:gd name="T16" fmla="*/ 132 w 146"/>
                <a:gd name="T17" fmla="*/ 18 h 172"/>
                <a:gd name="T18" fmla="*/ 140 w 146"/>
                <a:gd name="T19" fmla="*/ 28 h 172"/>
                <a:gd name="T20" fmla="*/ 146 w 146"/>
                <a:gd name="T21" fmla="*/ 38 h 172"/>
                <a:gd name="T22" fmla="*/ 146 w 146"/>
                <a:gd name="T23" fmla="*/ 50 h 172"/>
                <a:gd name="T24" fmla="*/ 146 w 146"/>
                <a:gd name="T25" fmla="*/ 50 h 172"/>
                <a:gd name="T26" fmla="*/ 146 w 146"/>
                <a:gd name="T27" fmla="*/ 62 h 172"/>
                <a:gd name="T28" fmla="*/ 142 w 146"/>
                <a:gd name="T29" fmla="*/ 74 h 172"/>
                <a:gd name="T30" fmla="*/ 136 w 146"/>
                <a:gd name="T31" fmla="*/ 82 h 172"/>
                <a:gd name="T32" fmla="*/ 128 w 146"/>
                <a:gd name="T33" fmla="*/ 90 h 172"/>
                <a:gd name="T34" fmla="*/ 118 w 146"/>
                <a:gd name="T35" fmla="*/ 96 h 172"/>
                <a:gd name="T36" fmla="*/ 108 w 146"/>
                <a:gd name="T37" fmla="*/ 100 h 172"/>
                <a:gd name="T38" fmla="*/ 96 w 146"/>
                <a:gd name="T39" fmla="*/ 102 h 172"/>
                <a:gd name="T40" fmla="*/ 84 w 146"/>
                <a:gd name="T41" fmla="*/ 104 h 172"/>
                <a:gd name="T42" fmla="*/ 36 w 146"/>
                <a:gd name="T43" fmla="*/ 104 h 172"/>
                <a:gd name="T44" fmla="*/ 36 w 146"/>
                <a:gd name="T45" fmla="*/ 172 h 172"/>
                <a:gd name="T46" fmla="*/ 0 w 146"/>
                <a:gd name="T47" fmla="*/ 172 h 172"/>
                <a:gd name="T48" fmla="*/ 36 w 146"/>
                <a:gd name="T49" fmla="*/ 78 h 172"/>
                <a:gd name="T50" fmla="*/ 78 w 146"/>
                <a:gd name="T51" fmla="*/ 78 h 172"/>
                <a:gd name="T52" fmla="*/ 78 w 146"/>
                <a:gd name="T53" fmla="*/ 78 h 172"/>
                <a:gd name="T54" fmla="*/ 86 w 146"/>
                <a:gd name="T55" fmla="*/ 76 h 172"/>
                <a:gd name="T56" fmla="*/ 94 w 146"/>
                <a:gd name="T57" fmla="*/ 74 h 172"/>
                <a:gd name="T58" fmla="*/ 98 w 146"/>
                <a:gd name="T59" fmla="*/ 72 h 172"/>
                <a:gd name="T60" fmla="*/ 104 w 146"/>
                <a:gd name="T61" fmla="*/ 68 h 172"/>
                <a:gd name="T62" fmla="*/ 108 w 146"/>
                <a:gd name="T63" fmla="*/ 60 h 172"/>
                <a:gd name="T64" fmla="*/ 110 w 146"/>
                <a:gd name="T65" fmla="*/ 52 h 172"/>
                <a:gd name="T66" fmla="*/ 110 w 146"/>
                <a:gd name="T67" fmla="*/ 52 h 172"/>
                <a:gd name="T68" fmla="*/ 108 w 146"/>
                <a:gd name="T69" fmla="*/ 42 h 172"/>
                <a:gd name="T70" fmla="*/ 106 w 146"/>
                <a:gd name="T71" fmla="*/ 36 h 172"/>
                <a:gd name="T72" fmla="*/ 106 w 146"/>
                <a:gd name="T73" fmla="*/ 36 h 172"/>
                <a:gd name="T74" fmla="*/ 100 w 146"/>
                <a:gd name="T75" fmla="*/ 32 h 172"/>
                <a:gd name="T76" fmla="*/ 94 w 146"/>
                <a:gd name="T77" fmla="*/ 28 h 172"/>
                <a:gd name="T78" fmla="*/ 84 w 146"/>
                <a:gd name="T79" fmla="*/ 26 h 172"/>
                <a:gd name="T80" fmla="*/ 74 w 146"/>
                <a:gd name="T81" fmla="*/ 26 h 172"/>
                <a:gd name="T82" fmla="*/ 36 w 146"/>
                <a:gd name="T83" fmla="*/ 26 h 172"/>
                <a:gd name="T84" fmla="*/ 36 w 146"/>
                <a:gd name="T85" fmla="*/ 78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6" h="172">
                  <a:moveTo>
                    <a:pt x="0" y="172"/>
                  </a:moveTo>
                  <a:lnTo>
                    <a:pt x="0" y="0"/>
                  </a:lnTo>
                  <a:lnTo>
                    <a:pt x="80" y="0"/>
                  </a:lnTo>
                  <a:lnTo>
                    <a:pt x="80" y="0"/>
                  </a:lnTo>
                  <a:lnTo>
                    <a:pt x="102" y="2"/>
                  </a:lnTo>
                  <a:lnTo>
                    <a:pt x="112" y="4"/>
                  </a:lnTo>
                  <a:lnTo>
                    <a:pt x="120" y="8"/>
                  </a:lnTo>
                  <a:lnTo>
                    <a:pt x="120" y="8"/>
                  </a:lnTo>
                  <a:lnTo>
                    <a:pt x="132" y="18"/>
                  </a:lnTo>
                  <a:lnTo>
                    <a:pt x="140" y="28"/>
                  </a:lnTo>
                  <a:lnTo>
                    <a:pt x="146" y="38"/>
                  </a:lnTo>
                  <a:lnTo>
                    <a:pt x="146" y="50"/>
                  </a:lnTo>
                  <a:lnTo>
                    <a:pt x="146" y="50"/>
                  </a:lnTo>
                  <a:lnTo>
                    <a:pt x="146" y="62"/>
                  </a:lnTo>
                  <a:lnTo>
                    <a:pt x="142" y="74"/>
                  </a:lnTo>
                  <a:lnTo>
                    <a:pt x="136" y="82"/>
                  </a:lnTo>
                  <a:lnTo>
                    <a:pt x="128" y="90"/>
                  </a:lnTo>
                  <a:lnTo>
                    <a:pt x="118" y="96"/>
                  </a:lnTo>
                  <a:lnTo>
                    <a:pt x="108" y="100"/>
                  </a:lnTo>
                  <a:lnTo>
                    <a:pt x="96" y="102"/>
                  </a:lnTo>
                  <a:lnTo>
                    <a:pt x="84" y="104"/>
                  </a:lnTo>
                  <a:lnTo>
                    <a:pt x="36" y="104"/>
                  </a:lnTo>
                  <a:lnTo>
                    <a:pt x="36" y="172"/>
                  </a:lnTo>
                  <a:lnTo>
                    <a:pt x="0" y="172"/>
                  </a:lnTo>
                  <a:close/>
                  <a:moveTo>
                    <a:pt x="36" y="78"/>
                  </a:moveTo>
                  <a:lnTo>
                    <a:pt x="78" y="78"/>
                  </a:lnTo>
                  <a:lnTo>
                    <a:pt x="78" y="78"/>
                  </a:lnTo>
                  <a:lnTo>
                    <a:pt x="86" y="76"/>
                  </a:lnTo>
                  <a:lnTo>
                    <a:pt x="94" y="74"/>
                  </a:lnTo>
                  <a:lnTo>
                    <a:pt x="98" y="72"/>
                  </a:lnTo>
                  <a:lnTo>
                    <a:pt x="104" y="68"/>
                  </a:lnTo>
                  <a:lnTo>
                    <a:pt x="108" y="60"/>
                  </a:lnTo>
                  <a:lnTo>
                    <a:pt x="110" y="52"/>
                  </a:lnTo>
                  <a:lnTo>
                    <a:pt x="110" y="52"/>
                  </a:lnTo>
                  <a:lnTo>
                    <a:pt x="108" y="42"/>
                  </a:lnTo>
                  <a:lnTo>
                    <a:pt x="106" y="36"/>
                  </a:lnTo>
                  <a:lnTo>
                    <a:pt x="106" y="36"/>
                  </a:lnTo>
                  <a:lnTo>
                    <a:pt x="100" y="32"/>
                  </a:lnTo>
                  <a:lnTo>
                    <a:pt x="94" y="28"/>
                  </a:lnTo>
                  <a:lnTo>
                    <a:pt x="84" y="26"/>
                  </a:lnTo>
                  <a:lnTo>
                    <a:pt x="74" y="26"/>
                  </a:lnTo>
                  <a:lnTo>
                    <a:pt x="36" y="26"/>
                  </a:lnTo>
                  <a:lnTo>
                    <a:pt x="36" y="78"/>
                  </a:lnTo>
                  <a:close/>
                </a:path>
              </a:pathLst>
            </a:custGeom>
            <a:solidFill>
              <a:srgbClr val="0067B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0" name="Freeform 6">
              <a:extLst>
                <a:ext uri="{FF2B5EF4-FFF2-40B4-BE49-F238E27FC236}">
                  <a16:creationId xmlns:a16="http://schemas.microsoft.com/office/drawing/2014/main" id="{CED22A9B-B4BE-416C-AE12-BF38333DAB79}"/>
                </a:ext>
              </a:extLst>
            </p:cNvPr>
            <p:cNvSpPr>
              <a:spLocks/>
            </p:cNvSpPr>
            <p:nvPr userDrawn="1"/>
          </p:nvSpPr>
          <p:spPr bwMode="auto">
            <a:xfrm>
              <a:off x="8856663" y="2049463"/>
              <a:ext cx="230187" cy="273050"/>
            </a:xfrm>
            <a:custGeom>
              <a:avLst/>
              <a:gdLst>
                <a:gd name="T0" fmla="*/ 145 w 145"/>
                <a:gd name="T1" fmla="*/ 172 h 172"/>
                <a:gd name="T2" fmla="*/ 108 w 145"/>
                <a:gd name="T3" fmla="*/ 172 h 172"/>
                <a:gd name="T4" fmla="*/ 108 w 145"/>
                <a:gd name="T5" fmla="*/ 98 h 172"/>
                <a:gd name="T6" fmla="*/ 34 w 145"/>
                <a:gd name="T7" fmla="*/ 98 h 172"/>
                <a:gd name="T8" fmla="*/ 34 w 145"/>
                <a:gd name="T9" fmla="*/ 172 h 172"/>
                <a:gd name="T10" fmla="*/ 0 w 145"/>
                <a:gd name="T11" fmla="*/ 172 h 172"/>
                <a:gd name="T12" fmla="*/ 0 w 145"/>
                <a:gd name="T13" fmla="*/ 0 h 172"/>
                <a:gd name="T14" fmla="*/ 34 w 145"/>
                <a:gd name="T15" fmla="*/ 0 h 172"/>
                <a:gd name="T16" fmla="*/ 34 w 145"/>
                <a:gd name="T17" fmla="*/ 70 h 172"/>
                <a:gd name="T18" fmla="*/ 108 w 145"/>
                <a:gd name="T19" fmla="*/ 70 h 172"/>
                <a:gd name="T20" fmla="*/ 108 w 145"/>
                <a:gd name="T21" fmla="*/ 0 h 172"/>
                <a:gd name="T22" fmla="*/ 145 w 145"/>
                <a:gd name="T23" fmla="*/ 0 h 172"/>
                <a:gd name="T24" fmla="*/ 145 w 145"/>
                <a:gd name="T25"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172">
                  <a:moveTo>
                    <a:pt x="145" y="172"/>
                  </a:moveTo>
                  <a:lnTo>
                    <a:pt x="108" y="172"/>
                  </a:lnTo>
                  <a:lnTo>
                    <a:pt x="108" y="98"/>
                  </a:lnTo>
                  <a:lnTo>
                    <a:pt x="34" y="98"/>
                  </a:lnTo>
                  <a:lnTo>
                    <a:pt x="34" y="172"/>
                  </a:lnTo>
                  <a:lnTo>
                    <a:pt x="0" y="172"/>
                  </a:lnTo>
                  <a:lnTo>
                    <a:pt x="0" y="0"/>
                  </a:lnTo>
                  <a:lnTo>
                    <a:pt x="34" y="0"/>
                  </a:lnTo>
                  <a:lnTo>
                    <a:pt x="34" y="70"/>
                  </a:lnTo>
                  <a:lnTo>
                    <a:pt x="108" y="70"/>
                  </a:lnTo>
                  <a:lnTo>
                    <a:pt x="108" y="0"/>
                  </a:lnTo>
                  <a:lnTo>
                    <a:pt x="145" y="0"/>
                  </a:lnTo>
                  <a:lnTo>
                    <a:pt x="145" y="172"/>
                  </a:lnTo>
                  <a:close/>
                </a:path>
              </a:pathLst>
            </a:custGeom>
            <a:solidFill>
              <a:srgbClr val="0067B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1" name="Freeform 7">
              <a:extLst>
                <a:ext uri="{FF2B5EF4-FFF2-40B4-BE49-F238E27FC236}">
                  <a16:creationId xmlns:a16="http://schemas.microsoft.com/office/drawing/2014/main" id="{F469C761-266C-43EF-AE69-BFEC8CFB8632}"/>
                </a:ext>
              </a:extLst>
            </p:cNvPr>
            <p:cNvSpPr>
              <a:spLocks noEditPoints="1"/>
            </p:cNvSpPr>
            <p:nvPr userDrawn="1"/>
          </p:nvSpPr>
          <p:spPr bwMode="auto">
            <a:xfrm>
              <a:off x="9093200" y="2049463"/>
              <a:ext cx="273050" cy="273050"/>
            </a:xfrm>
            <a:custGeom>
              <a:avLst/>
              <a:gdLst>
                <a:gd name="T0" fmla="*/ 172 w 172"/>
                <a:gd name="T1" fmla="*/ 172 h 172"/>
                <a:gd name="T2" fmla="*/ 136 w 172"/>
                <a:gd name="T3" fmla="*/ 172 h 172"/>
                <a:gd name="T4" fmla="*/ 120 w 172"/>
                <a:gd name="T5" fmla="*/ 130 h 172"/>
                <a:gd name="T6" fmla="*/ 46 w 172"/>
                <a:gd name="T7" fmla="*/ 130 h 172"/>
                <a:gd name="T8" fmla="*/ 30 w 172"/>
                <a:gd name="T9" fmla="*/ 172 h 172"/>
                <a:gd name="T10" fmla="*/ 0 w 172"/>
                <a:gd name="T11" fmla="*/ 172 h 172"/>
                <a:gd name="T12" fmla="*/ 64 w 172"/>
                <a:gd name="T13" fmla="*/ 0 h 172"/>
                <a:gd name="T14" fmla="*/ 108 w 172"/>
                <a:gd name="T15" fmla="*/ 0 h 172"/>
                <a:gd name="T16" fmla="*/ 172 w 172"/>
                <a:gd name="T17" fmla="*/ 172 h 172"/>
                <a:gd name="T18" fmla="*/ 110 w 172"/>
                <a:gd name="T19" fmla="*/ 106 h 172"/>
                <a:gd name="T20" fmla="*/ 82 w 172"/>
                <a:gd name="T21" fmla="*/ 30 h 172"/>
                <a:gd name="T22" fmla="*/ 54 w 172"/>
                <a:gd name="T23" fmla="*/ 106 h 172"/>
                <a:gd name="T24" fmla="*/ 110 w 172"/>
                <a:gd name="T25" fmla="*/ 10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 h="172">
                  <a:moveTo>
                    <a:pt x="172" y="172"/>
                  </a:moveTo>
                  <a:lnTo>
                    <a:pt x="136" y="172"/>
                  </a:lnTo>
                  <a:lnTo>
                    <a:pt x="120" y="130"/>
                  </a:lnTo>
                  <a:lnTo>
                    <a:pt x="46" y="130"/>
                  </a:lnTo>
                  <a:lnTo>
                    <a:pt x="30" y="172"/>
                  </a:lnTo>
                  <a:lnTo>
                    <a:pt x="0" y="172"/>
                  </a:lnTo>
                  <a:lnTo>
                    <a:pt x="64" y="0"/>
                  </a:lnTo>
                  <a:lnTo>
                    <a:pt x="108" y="0"/>
                  </a:lnTo>
                  <a:lnTo>
                    <a:pt x="172" y="172"/>
                  </a:lnTo>
                  <a:close/>
                  <a:moveTo>
                    <a:pt x="110" y="106"/>
                  </a:moveTo>
                  <a:lnTo>
                    <a:pt x="82" y="30"/>
                  </a:lnTo>
                  <a:lnTo>
                    <a:pt x="54" y="106"/>
                  </a:lnTo>
                  <a:lnTo>
                    <a:pt x="110" y="106"/>
                  </a:lnTo>
                  <a:close/>
                </a:path>
              </a:pathLst>
            </a:custGeom>
            <a:solidFill>
              <a:srgbClr val="0067B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2" name="Freeform 8">
              <a:extLst>
                <a:ext uri="{FF2B5EF4-FFF2-40B4-BE49-F238E27FC236}">
                  <a16:creationId xmlns:a16="http://schemas.microsoft.com/office/drawing/2014/main" id="{26B24CC7-A361-42BE-9EFA-EB2A95DBF638}"/>
                </a:ext>
              </a:extLst>
            </p:cNvPr>
            <p:cNvSpPr>
              <a:spLocks noEditPoints="1"/>
            </p:cNvSpPr>
            <p:nvPr userDrawn="1"/>
          </p:nvSpPr>
          <p:spPr bwMode="auto">
            <a:xfrm>
              <a:off x="9375775" y="2049463"/>
              <a:ext cx="241300" cy="273050"/>
            </a:xfrm>
            <a:custGeom>
              <a:avLst/>
              <a:gdLst>
                <a:gd name="T0" fmla="*/ 114 w 152"/>
                <a:gd name="T1" fmla="*/ 172 h 172"/>
                <a:gd name="T2" fmla="*/ 84 w 152"/>
                <a:gd name="T3" fmla="*/ 102 h 172"/>
                <a:gd name="T4" fmla="*/ 34 w 152"/>
                <a:gd name="T5" fmla="*/ 102 h 172"/>
                <a:gd name="T6" fmla="*/ 34 w 152"/>
                <a:gd name="T7" fmla="*/ 172 h 172"/>
                <a:gd name="T8" fmla="*/ 0 w 152"/>
                <a:gd name="T9" fmla="*/ 172 h 172"/>
                <a:gd name="T10" fmla="*/ 0 w 152"/>
                <a:gd name="T11" fmla="*/ 0 h 172"/>
                <a:gd name="T12" fmla="*/ 84 w 152"/>
                <a:gd name="T13" fmla="*/ 0 h 172"/>
                <a:gd name="T14" fmla="*/ 84 w 152"/>
                <a:gd name="T15" fmla="*/ 0 h 172"/>
                <a:gd name="T16" fmla="*/ 100 w 152"/>
                <a:gd name="T17" fmla="*/ 0 h 172"/>
                <a:gd name="T18" fmla="*/ 114 w 152"/>
                <a:gd name="T19" fmla="*/ 4 h 172"/>
                <a:gd name="T20" fmla="*/ 124 w 152"/>
                <a:gd name="T21" fmla="*/ 8 h 172"/>
                <a:gd name="T22" fmla="*/ 134 w 152"/>
                <a:gd name="T23" fmla="*/ 14 h 172"/>
                <a:gd name="T24" fmla="*/ 134 w 152"/>
                <a:gd name="T25" fmla="*/ 14 h 172"/>
                <a:gd name="T26" fmla="*/ 140 w 152"/>
                <a:gd name="T27" fmla="*/ 20 h 172"/>
                <a:gd name="T28" fmla="*/ 146 w 152"/>
                <a:gd name="T29" fmla="*/ 28 h 172"/>
                <a:gd name="T30" fmla="*/ 150 w 152"/>
                <a:gd name="T31" fmla="*/ 38 h 172"/>
                <a:gd name="T32" fmla="*/ 152 w 152"/>
                <a:gd name="T33" fmla="*/ 50 h 172"/>
                <a:gd name="T34" fmla="*/ 152 w 152"/>
                <a:gd name="T35" fmla="*/ 50 h 172"/>
                <a:gd name="T36" fmla="*/ 150 w 152"/>
                <a:gd name="T37" fmla="*/ 62 h 172"/>
                <a:gd name="T38" fmla="*/ 148 w 152"/>
                <a:gd name="T39" fmla="*/ 70 h 172"/>
                <a:gd name="T40" fmla="*/ 142 w 152"/>
                <a:gd name="T41" fmla="*/ 78 h 172"/>
                <a:gd name="T42" fmla="*/ 138 w 152"/>
                <a:gd name="T43" fmla="*/ 84 h 172"/>
                <a:gd name="T44" fmla="*/ 126 w 152"/>
                <a:gd name="T45" fmla="*/ 92 h 172"/>
                <a:gd name="T46" fmla="*/ 116 w 152"/>
                <a:gd name="T47" fmla="*/ 96 h 172"/>
                <a:gd name="T48" fmla="*/ 150 w 152"/>
                <a:gd name="T49" fmla="*/ 172 h 172"/>
                <a:gd name="T50" fmla="*/ 114 w 152"/>
                <a:gd name="T51" fmla="*/ 172 h 172"/>
                <a:gd name="T52" fmla="*/ 34 w 152"/>
                <a:gd name="T53" fmla="*/ 76 h 172"/>
                <a:gd name="T54" fmla="*/ 78 w 152"/>
                <a:gd name="T55" fmla="*/ 76 h 172"/>
                <a:gd name="T56" fmla="*/ 78 w 152"/>
                <a:gd name="T57" fmla="*/ 76 h 172"/>
                <a:gd name="T58" fmla="*/ 90 w 152"/>
                <a:gd name="T59" fmla="*/ 76 h 172"/>
                <a:gd name="T60" fmla="*/ 102 w 152"/>
                <a:gd name="T61" fmla="*/ 72 h 172"/>
                <a:gd name="T62" fmla="*/ 108 w 152"/>
                <a:gd name="T63" fmla="*/ 68 h 172"/>
                <a:gd name="T64" fmla="*/ 112 w 152"/>
                <a:gd name="T65" fmla="*/ 64 h 172"/>
                <a:gd name="T66" fmla="*/ 114 w 152"/>
                <a:gd name="T67" fmla="*/ 58 h 172"/>
                <a:gd name="T68" fmla="*/ 114 w 152"/>
                <a:gd name="T69" fmla="*/ 50 h 172"/>
                <a:gd name="T70" fmla="*/ 114 w 152"/>
                <a:gd name="T71" fmla="*/ 50 h 172"/>
                <a:gd name="T72" fmla="*/ 114 w 152"/>
                <a:gd name="T73" fmla="*/ 40 h 172"/>
                <a:gd name="T74" fmla="*/ 108 w 152"/>
                <a:gd name="T75" fmla="*/ 32 h 172"/>
                <a:gd name="T76" fmla="*/ 102 w 152"/>
                <a:gd name="T77" fmla="*/ 30 h 172"/>
                <a:gd name="T78" fmla="*/ 96 w 152"/>
                <a:gd name="T79" fmla="*/ 26 h 172"/>
                <a:gd name="T80" fmla="*/ 90 w 152"/>
                <a:gd name="T81" fmla="*/ 26 h 172"/>
                <a:gd name="T82" fmla="*/ 80 w 152"/>
                <a:gd name="T83" fmla="*/ 24 h 172"/>
                <a:gd name="T84" fmla="*/ 34 w 152"/>
                <a:gd name="T85" fmla="*/ 24 h 172"/>
                <a:gd name="T86" fmla="*/ 34 w 152"/>
                <a:gd name="T87" fmla="*/ 7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2" h="172">
                  <a:moveTo>
                    <a:pt x="114" y="172"/>
                  </a:moveTo>
                  <a:lnTo>
                    <a:pt x="84" y="102"/>
                  </a:lnTo>
                  <a:lnTo>
                    <a:pt x="34" y="102"/>
                  </a:lnTo>
                  <a:lnTo>
                    <a:pt x="34" y="172"/>
                  </a:lnTo>
                  <a:lnTo>
                    <a:pt x="0" y="172"/>
                  </a:lnTo>
                  <a:lnTo>
                    <a:pt x="0" y="0"/>
                  </a:lnTo>
                  <a:lnTo>
                    <a:pt x="84" y="0"/>
                  </a:lnTo>
                  <a:lnTo>
                    <a:pt x="84" y="0"/>
                  </a:lnTo>
                  <a:lnTo>
                    <a:pt x="100" y="0"/>
                  </a:lnTo>
                  <a:lnTo>
                    <a:pt x="114" y="4"/>
                  </a:lnTo>
                  <a:lnTo>
                    <a:pt x="124" y="8"/>
                  </a:lnTo>
                  <a:lnTo>
                    <a:pt x="134" y="14"/>
                  </a:lnTo>
                  <a:lnTo>
                    <a:pt x="134" y="14"/>
                  </a:lnTo>
                  <a:lnTo>
                    <a:pt x="140" y="20"/>
                  </a:lnTo>
                  <a:lnTo>
                    <a:pt x="146" y="28"/>
                  </a:lnTo>
                  <a:lnTo>
                    <a:pt x="150" y="38"/>
                  </a:lnTo>
                  <a:lnTo>
                    <a:pt x="152" y="50"/>
                  </a:lnTo>
                  <a:lnTo>
                    <a:pt x="152" y="50"/>
                  </a:lnTo>
                  <a:lnTo>
                    <a:pt x="150" y="62"/>
                  </a:lnTo>
                  <a:lnTo>
                    <a:pt x="148" y="70"/>
                  </a:lnTo>
                  <a:lnTo>
                    <a:pt x="142" y="78"/>
                  </a:lnTo>
                  <a:lnTo>
                    <a:pt x="138" y="84"/>
                  </a:lnTo>
                  <a:lnTo>
                    <a:pt x="126" y="92"/>
                  </a:lnTo>
                  <a:lnTo>
                    <a:pt x="116" y="96"/>
                  </a:lnTo>
                  <a:lnTo>
                    <a:pt x="150" y="172"/>
                  </a:lnTo>
                  <a:lnTo>
                    <a:pt x="114" y="172"/>
                  </a:lnTo>
                  <a:close/>
                  <a:moveTo>
                    <a:pt x="34" y="76"/>
                  </a:moveTo>
                  <a:lnTo>
                    <a:pt x="78" y="76"/>
                  </a:lnTo>
                  <a:lnTo>
                    <a:pt x="78" y="76"/>
                  </a:lnTo>
                  <a:lnTo>
                    <a:pt x="90" y="76"/>
                  </a:lnTo>
                  <a:lnTo>
                    <a:pt x="102" y="72"/>
                  </a:lnTo>
                  <a:lnTo>
                    <a:pt x="108" y="68"/>
                  </a:lnTo>
                  <a:lnTo>
                    <a:pt x="112" y="64"/>
                  </a:lnTo>
                  <a:lnTo>
                    <a:pt x="114" y="58"/>
                  </a:lnTo>
                  <a:lnTo>
                    <a:pt x="114" y="50"/>
                  </a:lnTo>
                  <a:lnTo>
                    <a:pt x="114" y="50"/>
                  </a:lnTo>
                  <a:lnTo>
                    <a:pt x="114" y="40"/>
                  </a:lnTo>
                  <a:lnTo>
                    <a:pt x="108" y="32"/>
                  </a:lnTo>
                  <a:lnTo>
                    <a:pt x="102" y="30"/>
                  </a:lnTo>
                  <a:lnTo>
                    <a:pt x="96" y="26"/>
                  </a:lnTo>
                  <a:lnTo>
                    <a:pt x="90" y="26"/>
                  </a:lnTo>
                  <a:lnTo>
                    <a:pt x="80" y="24"/>
                  </a:lnTo>
                  <a:lnTo>
                    <a:pt x="34" y="24"/>
                  </a:lnTo>
                  <a:lnTo>
                    <a:pt x="34" y="76"/>
                  </a:lnTo>
                  <a:close/>
                </a:path>
              </a:pathLst>
            </a:custGeom>
            <a:solidFill>
              <a:srgbClr val="0067B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3" name="Freeform 9">
              <a:extLst>
                <a:ext uri="{FF2B5EF4-FFF2-40B4-BE49-F238E27FC236}">
                  <a16:creationId xmlns:a16="http://schemas.microsoft.com/office/drawing/2014/main" id="{992CA0D3-CC75-4A9F-9356-77BAFD9C8DA2}"/>
                </a:ext>
              </a:extLst>
            </p:cNvPr>
            <p:cNvSpPr>
              <a:spLocks/>
            </p:cNvSpPr>
            <p:nvPr userDrawn="1"/>
          </p:nvSpPr>
          <p:spPr bwMode="auto">
            <a:xfrm>
              <a:off x="9636125" y="2049463"/>
              <a:ext cx="298450" cy="273050"/>
            </a:xfrm>
            <a:custGeom>
              <a:avLst/>
              <a:gdLst>
                <a:gd name="T0" fmla="*/ 154 w 188"/>
                <a:gd name="T1" fmla="*/ 172 h 172"/>
                <a:gd name="T2" fmla="*/ 154 w 188"/>
                <a:gd name="T3" fmla="*/ 22 h 172"/>
                <a:gd name="T4" fmla="*/ 100 w 188"/>
                <a:gd name="T5" fmla="*/ 172 h 172"/>
                <a:gd name="T6" fmla="*/ 82 w 188"/>
                <a:gd name="T7" fmla="*/ 172 h 172"/>
                <a:gd name="T8" fmla="*/ 28 w 188"/>
                <a:gd name="T9" fmla="*/ 22 h 172"/>
                <a:gd name="T10" fmla="*/ 28 w 188"/>
                <a:gd name="T11" fmla="*/ 172 h 172"/>
                <a:gd name="T12" fmla="*/ 0 w 188"/>
                <a:gd name="T13" fmla="*/ 172 h 172"/>
                <a:gd name="T14" fmla="*/ 0 w 188"/>
                <a:gd name="T15" fmla="*/ 0 h 172"/>
                <a:gd name="T16" fmla="*/ 54 w 188"/>
                <a:gd name="T17" fmla="*/ 0 h 172"/>
                <a:gd name="T18" fmla="*/ 94 w 188"/>
                <a:gd name="T19" fmla="*/ 110 h 172"/>
                <a:gd name="T20" fmla="*/ 134 w 188"/>
                <a:gd name="T21" fmla="*/ 0 h 172"/>
                <a:gd name="T22" fmla="*/ 188 w 188"/>
                <a:gd name="T23" fmla="*/ 0 h 172"/>
                <a:gd name="T24" fmla="*/ 188 w 188"/>
                <a:gd name="T25" fmla="*/ 172 h 172"/>
                <a:gd name="T26" fmla="*/ 154 w 188"/>
                <a:gd name="T27"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8" h="172">
                  <a:moveTo>
                    <a:pt x="154" y="172"/>
                  </a:moveTo>
                  <a:lnTo>
                    <a:pt x="154" y="22"/>
                  </a:lnTo>
                  <a:lnTo>
                    <a:pt x="100" y="172"/>
                  </a:lnTo>
                  <a:lnTo>
                    <a:pt x="82" y="172"/>
                  </a:lnTo>
                  <a:lnTo>
                    <a:pt x="28" y="22"/>
                  </a:lnTo>
                  <a:lnTo>
                    <a:pt x="28" y="172"/>
                  </a:lnTo>
                  <a:lnTo>
                    <a:pt x="0" y="172"/>
                  </a:lnTo>
                  <a:lnTo>
                    <a:pt x="0" y="0"/>
                  </a:lnTo>
                  <a:lnTo>
                    <a:pt x="54" y="0"/>
                  </a:lnTo>
                  <a:lnTo>
                    <a:pt x="94" y="110"/>
                  </a:lnTo>
                  <a:lnTo>
                    <a:pt x="134" y="0"/>
                  </a:lnTo>
                  <a:lnTo>
                    <a:pt x="188" y="0"/>
                  </a:lnTo>
                  <a:lnTo>
                    <a:pt x="188" y="172"/>
                  </a:lnTo>
                  <a:lnTo>
                    <a:pt x="154" y="172"/>
                  </a:lnTo>
                  <a:close/>
                </a:path>
              </a:pathLst>
            </a:custGeom>
            <a:solidFill>
              <a:srgbClr val="0067B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4" name="Freeform 10">
              <a:extLst>
                <a:ext uri="{FF2B5EF4-FFF2-40B4-BE49-F238E27FC236}">
                  <a16:creationId xmlns:a16="http://schemas.microsoft.com/office/drawing/2014/main" id="{F2A84085-4A05-4AD7-B56E-6E0E19EA1E82}"/>
                </a:ext>
              </a:extLst>
            </p:cNvPr>
            <p:cNvSpPr>
              <a:spLocks noEditPoints="1"/>
            </p:cNvSpPr>
            <p:nvPr userDrawn="1"/>
          </p:nvSpPr>
          <p:spPr bwMode="auto">
            <a:xfrm>
              <a:off x="9947275" y="2049463"/>
              <a:ext cx="273050" cy="273050"/>
            </a:xfrm>
            <a:custGeom>
              <a:avLst/>
              <a:gdLst>
                <a:gd name="T0" fmla="*/ 172 w 172"/>
                <a:gd name="T1" fmla="*/ 172 h 172"/>
                <a:gd name="T2" fmla="*/ 134 w 172"/>
                <a:gd name="T3" fmla="*/ 172 h 172"/>
                <a:gd name="T4" fmla="*/ 118 w 172"/>
                <a:gd name="T5" fmla="*/ 130 h 172"/>
                <a:gd name="T6" fmla="*/ 44 w 172"/>
                <a:gd name="T7" fmla="*/ 130 h 172"/>
                <a:gd name="T8" fmla="*/ 30 w 172"/>
                <a:gd name="T9" fmla="*/ 172 h 172"/>
                <a:gd name="T10" fmla="*/ 0 w 172"/>
                <a:gd name="T11" fmla="*/ 172 h 172"/>
                <a:gd name="T12" fmla="*/ 64 w 172"/>
                <a:gd name="T13" fmla="*/ 0 h 172"/>
                <a:gd name="T14" fmla="*/ 106 w 172"/>
                <a:gd name="T15" fmla="*/ 0 h 172"/>
                <a:gd name="T16" fmla="*/ 172 w 172"/>
                <a:gd name="T17" fmla="*/ 172 h 172"/>
                <a:gd name="T18" fmla="*/ 110 w 172"/>
                <a:gd name="T19" fmla="*/ 106 h 172"/>
                <a:gd name="T20" fmla="*/ 82 w 172"/>
                <a:gd name="T21" fmla="*/ 30 h 172"/>
                <a:gd name="T22" fmla="*/ 54 w 172"/>
                <a:gd name="T23" fmla="*/ 106 h 172"/>
                <a:gd name="T24" fmla="*/ 110 w 172"/>
                <a:gd name="T25" fmla="*/ 10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 h="172">
                  <a:moveTo>
                    <a:pt x="172" y="172"/>
                  </a:moveTo>
                  <a:lnTo>
                    <a:pt x="134" y="172"/>
                  </a:lnTo>
                  <a:lnTo>
                    <a:pt x="118" y="130"/>
                  </a:lnTo>
                  <a:lnTo>
                    <a:pt x="44" y="130"/>
                  </a:lnTo>
                  <a:lnTo>
                    <a:pt x="30" y="172"/>
                  </a:lnTo>
                  <a:lnTo>
                    <a:pt x="0" y="172"/>
                  </a:lnTo>
                  <a:lnTo>
                    <a:pt x="64" y="0"/>
                  </a:lnTo>
                  <a:lnTo>
                    <a:pt x="106" y="0"/>
                  </a:lnTo>
                  <a:lnTo>
                    <a:pt x="172" y="172"/>
                  </a:lnTo>
                  <a:close/>
                  <a:moveTo>
                    <a:pt x="110" y="106"/>
                  </a:moveTo>
                  <a:lnTo>
                    <a:pt x="82" y="30"/>
                  </a:lnTo>
                  <a:lnTo>
                    <a:pt x="54" y="106"/>
                  </a:lnTo>
                  <a:lnTo>
                    <a:pt x="110" y="106"/>
                  </a:lnTo>
                  <a:close/>
                </a:path>
              </a:pathLst>
            </a:custGeom>
            <a:solidFill>
              <a:srgbClr val="0067B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5" name="Freeform 11">
              <a:extLst>
                <a:ext uri="{FF2B5EF4-FFF2-40B4-BE49-F238E27FC236}">
                  <a16:creationId xmlns:a16="http://schemas.microsoft.com/office/drawing/2014/main" id="{5341E92C-904C-49BD-AD6A-5F415A00FE90}"/>
                </a:ext>
              </a:extLst>
            </p:cNvPr>
            <p:cNvSpPr>
              <a:spLocks/>
            </p:cNvSpPr>
            <p:nvPr userDrawn="1"/>
          </p:nvSpPr>
          <p:spPr bwMode="auto">
            <a:xfrm>
              <a:off x="8154988" y="2046288"/>
              <a:ext cx="269875" cy="276225"/>
            </a:xfrm>
            <a:custGeom>
              <a:avLst/>
              <a:gdLst>
                <a:gd name="T0" fmla="*/ 132 w 170"/>
                <a:gd name="T1" fmla="*/ 56 h 174"/>
                <a:gd name="T2" fmla="*/ 170 w 170"/>
                <a:gd name="T3" fmla="*/ 10 h 174"/>
                <a:gd name="T4" fmla="*/ 170 w 170"/>
                <a:gd name="T5" fmla="*/ 10 h 174"/>
                <a:gd name="T6" fmla="*/ 156 w 170"/>
                <a:gd name="T7" fmla="*/ 2 h 174"/>
                <a:gd name="T8" fmla="*/ 142 w 170"/>
                <a:gd name="T9" fmla="*/ 0 h 174"/>
                <a:gd name="T10" fmla="*/ 142 w 170"/>
                <a:gd name="T11" fmla="*/ 0 h 174"/>
                <a:gd name="T12" fmla="*/ 128 w 170"/>
                <a:gd name="T13" fmla="*/ 2 h 174"/>
                <a:gd name="T14" fmla="*/ 116 w 170"/>
                <a:gd name="T15" fmla="*/ 6 h 174"/>
                <a:gd name="T16" fmla="*/ 116 w 170"/>
                <a:gd name="T17" fmla="*/ 6 h 174"/>
                <a:gd name="T18" fmla="*/ 102 w 170"/>
                <a:gd name="T19" fmla="*/ 16 h 174"/>
                <a:gd name="T20" fmla="*/ 88 w 170"/>
                <a:gd name="T21" fmla="*/ 32 h 174"/>
                <a:gd name="T22" fmla="*/ 98 w 170"/>
                <a:gd name="T23" fmla="*/ 4 h 174"/>
                <a:gd name="T24" fmla="*/ 62 w 170"/>
                <a:gd name="T25" fmla="*/ 4 h 174"/>
                <a:gd name="T26" fmla="*/ 0 w 170"/>
                <a:gd name="T27" fmla="*/ 174 h 174"/>
                <a:gd name="T28" fmla="*/ 42 w 170"/>
                <a:gd name="T29" fmla="*/ 174 h 174"/>
                <a:gd name="T30" fmla="*/ 62 w 170"/>
                <a:gd name="T31" fmla="*/ 118 h 174"/>
                <a:gd name="T32" fmla="*/ 62 w 170"/>
                <a:gd name="T33" fmla="*/ 118 h 174"/>
                <a:gd name="T34" fmla="*/ 70 w 170"/>
                <a:gd name="T35" fmla="*/ 98 h 174"/>
                <a:gd name="T36" fmla="*/ 76 w 170"/>
                <a:gd name="T37" fmla="*/ 82 h 174"/>
                <a:gd name="T38" fmla="*/ 84 w 170"/>
                <a:gd name="T39" fmla="*/ 70 h 174"/>
                <a:gd name="T40" fmla="*/ 92 w 170"/>
                <a:gd name="T41" fmla="*/ 62 h 174"/>
                <a:gd name="T42" fmla="*/ 92 w 170"/>
                <a:gd name="T43" fmla="*/ 62 h 174"/>
                <a:gd name="T44" fmla="*/ 98 w 170"/>
                <a:gd name="T45" fmla="*/ 56 h 174"/>
                <a:gd name="T46" fmla="*/ 104 w 170"/>
                <a:gd name="T47" fmla="*/ 54 h 174"/>
                <a:gd name="T48" fmla="*/ 110 w 170"/>
                <a:gd name="T49" fmla="*/ 52 h 174"/>
                <a:gd name="T50" fmla="*/ 116 w 170"/>
                <a:gd name="T51" fmla="*/ 50 h 174"/>
                <a:gd name="T52" fmla="*/ 116 w 170"/>
                <a:gd name="T53" fmla="*/ 50 h 174"/>
                <a:gd name="T54" fmla="*/ 124 w 170"/>
                <a:gd name="T55" fmla="*/ 52 h 174"/>
                <a:gd name="T56" fmla="*/ 132 w 170"/>
                <a:gd name="T57" fmla="*/ 56 h 174"/>
                <a:gd name="T58" fmla="*/ 132 w 170"/>
                <a:gd name="T59" fmla="*/ 5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0" h="174">
                  <a:moveTo>
                    <a:pt x="132" y="56"/>
                  </a:moveTo>
                  <a:lnTo>
                    <a:pt x="170" y="10"/>
                  </a:lnTo>
                  <a:lnTo>
                    <a:pt x="170" y="10"/>
                  </a:lnTo>
                  <a:lnTo>
                    <a:pt x="156" y="2"/>
                  </a:lnTo>
                  <a:lnTo>
                    <a:pt x="142" y="0"/>
                  </a:lnTo>
                  <a:lnTo>
                    <a:pt x="142" y="0"/>
                  </a:lnTo>
                  <a:lnTo>
                    <a:pt x="128" y="2"/>
                  </a:lnTo>
                  <a:lnTo>
                    <a:pt x="116" y="6"/>
                  </a:lnTo>
                  <a:lnTo>
                    <a:pt x="116" y="6"/>
                  </a:lnTo>
                  <a:lnTo>
                    <a:pt x="102" y="16"/>
                  </a:lnTo>
                  <a:lnTo>
                    <a:pt x="88" y="32"/>
                  </a:lnTo>
                  <a:lnTo>
                    <a:pt x="98" y="4"/>
                  </a:lnTo>
                  <a:lnTo>
                    <a:pt x="62" y="4"/>
                  </a:lnTo>
                  <a:lnTo>
                    <a:pt x="0" y="174"/>
                  </a:lnTo>
                  <a:lnTo>
                    <a:pt x="42" y="174"/>
                  </a:lnTo>
                  <a:lnTo>
                    <a:pt x="62" y="118"/>
                  </a:lnTo>
                  <a:lnTo>
                    <a:pt x="62" y="118"/>
                  </a:lnTo>
                  <a:lnTo>
                    <a:pt x="70" y="98"/>
                  </a:lnTo>
                  <a:lnTo>
                    <a:pt x="76" y="82"/>
                  </a:lnTo>
                  <a:lnTo>
                    <a:pt x="84" y="70"/>
                  </a:lnTo>
                  <a:lnTo>
                    <a:pt x="92" y="62"/>
                  </a:lnTo>
                  <a:lnTo>
                    <a:pt x="92" y="62"/>
                  </a:lnTo>
                  <a:lnTo>
                    <a:pt x="98" y="56"/>
                  </a:lnTo>
                  <a:lnTo>
                    <a:pt x="104" y="54"/>
                  </a:lnTo>
                  <a:lnTo>
                    <a:pt x="110" y="52"/>
                  </a:lnTo>
                  <a:lnTo>
                    <a:pt x="116" y="50"/>
                  </a:lnTo>
                  <a:lnTo>
                    <a:pt x="116" y="50"/>
                  </a:lnTo>
                  <a:lnTo>
                    <a:pt x="124" y="52"/>
                  </a:lnTo>
                  <a:lnTo>
                    <a:pt x="132" y="56"/>
                  </a:lnTo>
                  <a:lnTo>
                    <a:pt x="132" y="56"/>
                  </a:lnTo>
                  <a:close/>
                </a:path>
              </a:pathLst>
            </a:custGeom>
            <a:solidFill>
              <a:srgbClr val="0044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6" name="Freeform 12">
              <a:extLst>
                <a:ext uri="{FF2B5EF4-FFF2-40B4-BE49-F238E27FC236}">
                  <a16:creationId xmlns:a16="http://schemas.microsoft.com/office/drawing/2014/main" id="{D0304935-214E-4EEA-8459-00B15F3D6174}"/>
                </a:ext>
              </a:extLst>
            </p:cNvPr>
            <p:cNvSpPr>
              <a:spLocks noEditPoints="1"/>
            </p:cNvSpPr>
            <p:nvPr userDrawn="1"/>
          </p:nvSpPr>
          <p:spPr bwMode="auto">
            <a:xfrm>
              <a:off x="8326438" y="2046288"/>
              <a:ext cx="263525" cy="282575"/>
            </a:xfrm>
            <a:custGeom>
              <a:avLst/>
              <a:gdLst>
                <a:gd name="T0" fmla="*/ 166 w 166"/>
                <a:gd name="T1" fmla="*/ 2 h 178"/>
                <a:gd name="T2" fmla="*/ 142 w 166"/>
                <a:gd name="T3" fmla="*/ 0 h 178"/>
                <a:gd name="T4" fmla="*/ 124 w 166"/>
                <a:gd name="T5" fmla="*/ 0 h 178"/>
                <a:gd name="T6" fmla="*/ 108 w 166"/>
                <a:gd name="T7" fmla="*/ 2 h 178"/>
                <a:gd name="T8" fmla="*/ 80 w 166"/>
                <a:gd name="T9" fmla="*/ 10 h 178"/>
                <a:gd name="T10" fmla="*/ 68 w 166"/>
                <a:gd name="T11" fmla="*/ 18 h 178"/>
                <a:gd name="T12" fmla="*/ 56 w 166"/>
                <a:gd name="T13" fmla="*/ 26 h 178"/>
                <a:gd name="T14" fmla="*/ 36 w 166"/>
                <a:gd name="T15" fmla="*/ 52 h 178"/>
                <a:gd name="T16" fmla="*/ 96 w 166"/>
                <a:gd name="T17" fmla="*/ 58 h 178"/>
                <a:gd name="T18" fmla="*/ 112 w 166"/>
                <a:gd name="T19" fmla="*/ 44 h 178"/>
                <a:gd name="T20" fmla="*/ 120 w 166"/>
                <a:gd name="T21" fmla="*/ 40 h 178"/>
                <a:gd name="T22" fmla="*/ 132 w 166"/>
                <a:gd name="T23" fmla="*/ 38 h 178"/>
                <a:gd name="T24" fmla="*/ 144 w 166"/>
                <a:gd name="T25" fmla="*/ 44 h 178"/>
                <a:gd name="T26" fmla="*/ 146 w 166"/>
                <a:gd name="T27" fmla="*/ 52 h 178"/>
                <a:gd name="T28" fmla="*/ 144 w 166"/>
                <a:gd name="T29" fmla="*/ 62 h 178"/>
                <a:gd name="T30" fmla="*/ 126 w 166"/>
                <a:gd name="T31" fmla="*/ 68 h 178"/>
                <a:gd name="T32" fmla="*/ 76 w 166"/>
                <a:gd name="T33" fmla="*/ 78 h 178"/>
                <a:gd name="T34" fmla="*/ 46 w 166"/>
                <a:gd name="T35" fmla="*/ 86 h 178"/>
                <a:gd name="T36" fmla="*/ 26 w 166"/>
                <a:gd name="T37" fmla="*/ 96 h 178"/>
                <a:gd name="T38" fmla="*/ 18 w 166"/>
                <a:gd name="T39" fmla="*/ 104 h 178"/>
                <a:gd name="T40" fmla="*/ 8 w 166"/>
                <a:gd name="T41" fmla="*/ 120 h 178"/>
                <a:gd name="T42" fmla="*/ 4 w 166"/>
                <a:gd name="T43" fmla="*/ 128 h 178"/>
                <a:gd name="T44" fmla="*/ 0 w 166"/>
                <a:gd name="T45" fmla="*/ 148 h 178"/>
                <a:gd name="T46" fmla="*/ 6 w 166"/>
                <a:gd name="T47" fmla="*/ 164 h 178"/>
                <a:gd name="T48" fmla="*/ 14 w 166"/>
                <a:gd name="T49" fmla="*/ 170 h 178"/>
                <a:gd name="T50" fmla="*/ 34 w 166"/>
                <a:gd name="T51" fmla="*/ 176 h 178"/>
                <a:gd name="T52" fmla="*/ 48 w 166"/>
                <a:gd name="T53" fmla="*/ 178 h 178"/>
                <a:gd name="T54" fmla="*/ 80 w 166"/>
                <a:gd name="T55" fmla="*/ 174 h 178"/>
                <a:gd name="T56" fmla="*/ 90 w 166"/>
                <a:gd name="T57" fmla="*/ 170 h 178"/>
                <a:gd name="T58" fmla="*/ 114 w 166"/>
                <a:gd name="T59" fmla="*/ 158 h 178"/>
                <a:gd name="T60" fmla="*/ 132 w 166"/>
                <a:gd name="T61" fmla="*/ 174 h 178"/>
                <a:gd name="T62" fmla="*/ 166 w 166"/>
                <a:gd name="T63" fmla="*/ 2 h 178"/>
                <a:gd name="T64" fmla="*/ 126 w 166"/>
                <a:gd name="T65" fmla="*/ 106 h 178"/>
                <a:gd name="T66" fmla="*/ 114 w 166"/>
                <a:gd name="T67" fmla="*/ 126 h 178"/>
                <a:gd name="T68" fmla="*/ 106 w 166"/>
                <a:gd name="T69" fmla="*/ 134 h 178"/>
                <a:gd name="T70" fmla="*/ 94 w 166"/>
                <a:gd name="T71" fmla="*/ 140 h 178"/>
                <a:gd name="T72" fmla="*/ 70 w 166"/>
                <a:gd name="T73" fmla="*/ 146 h 178"/>
                <a:gd name="T74" fmla="*/ 60 w 166"/>
                <a:gd name="T75" fmla="*/ 146 h 178"/>
                <a:gd name="T76" fmla="*/ 54 w 166"/>
                <a:gd name="T77" fmla="*/ 142 h 178"/>
                <a:gd name="T78" fmla="*/ 54 w 166"/>
                <a:gd name="T79" fmla="*/ 128 h 178"/>
                <a:gd name="T80" fmla="*/ 58 w 166"/>
                <a:gd name="T81" fmla="*/ 120 h 178"/>
                <a:gd name="T82" fmla="*/ 64 w 166"/>
                <a:gd name="T83" fmla="*/ 114 h 178"/>
                <a:gd name="T84" fmla="*/ 96 w 166"/>
                <a:gd name="T85" fmla="*/ 104 h 178"/>
                <a:gd name="T86" fmla="*/ 130 w 166"/>
                <a:gd name="T87" fmla="*/ 94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6" h="178">
                  <a:moveTo>
                    <a:pt x="166" y="2"/>
                  </a:moveTo>
                  <a:lnTo>
                    <a:pt x="166" y="2"/>
                  </a:lnTo>
                  <a:lnTo>
                    <a:pt x="152" y="0"/>
                  </a:lnTo>
                  <a:lnTo>
                    <a:pt x="142" y="0"/>
                  </a:lnTo>
                  <a:lnTo>
                    <a:pt x="142" y="0"/>
                  </a:lnTo>
                  <a:lnTo>
                    <a:pt x="124" y="0"/>
                  </a:lnTo>
                  <a:lnTo>
                    <a:pt x="108" y="2"/>
                  </a:lnTo>
                  <a:lnTo>
                    <a:pt x="108" y="2"/>
                  </a:lnTo>
                  <a:lnTo>
                    <a:pt x="94" y="6"/>
                  </a:lnTo>
                  <a:lnTo>
                    <a:pt x="80" y="10"/>
                  </a:lnTo>
                  <a:lnTo>
                    <a:pt x="80" y="10"/>
                  </a:lnTo>
                  <a:lnTo>
                    <a:pt x="68" y="18"/>
                  </a:lnTo>
                  <a:lnTo>
                    <a:pt x="56" y="26"/>
                  </a:lnTo>
                  <a:lnTo>
                    <a:pt x="56" y="26"/>
                  </a:lnTo>
                  <a:lnTo>
                    <a:pt x="46" y="38"/>
                  </a:lnTo>
                  <a:lnTo>
                    <a:pt x="36" y="52"/>
                  </a:lnTo>
                  <a:lnTo>
                    <a:pt x="96" y="58"/>
                  </a:lnTo>
                  <a:lnTo>
                    <a:pt x="96" y="58"/>
                  </a:lnTo>
                  <a:lnTo>
                    <a:pt x="104" y="50"/>
                  </a:lnTo>
                  <a:lnTo>
                    <a:pt x="112" y="44"/>
                  </a:lnTo>
                  <a:lnTo>
                    <a:pt x="112" y="44"/>
                  </a:lnTo>
                  <a:lnTo>
                    <a:pt x="120" y="40"/>
                  </a:lnTo>
                  <a:lnTo>
                    <a:pt x="132" y="38"/>
                  </a:lnTo>
                  <a:lnTo>
                    <a:pt x="132" y="38"/>
                  </a:lnTo>
                  <a:lnTo>
                    <a:pt x="140" y="40"/>
                  </a:lnTo>
                  <a:lnTo>
                    <a:pt x="144" y="44"/>
                  </a:lnTo>
                  <a:lnTo>
                    <a:pt x="144" y="44"/>
                  </a:lnTo>
                  <a:lnTo>
                    <a:pt x="146" y="52"/>
                  </a:lnTo>
                  <a:lnTo>
                    <a:pt x="144" y="62"/>
                  </a:lnTo>
                  <a:lnTo>
                    <a:pt x="144" y="62"/>
                  </a:lnTo>
                  <a:lnTo>
                    <a:pt x="126" y="68"/>
                  </a:lnTo>
                  <a:lnTo>
                    <a:pt x="126" y="68"/>
                  </a:lnTo>
                  <a:lnTo>
                    <a:pt x="76" y="78"/>
                  </a:lnTo>
                  <a:lnTo>
                    <a:pt x="76" y="78"/>
                  </a:lnTo>
                  <a:lnTo>
                    <a:pt x="60" y="82"/>
                  </a:lnTo>
                  <a:lnTo>
                    <a:pt x="46" y="86"/>
                  </a:lnTo>
                  <a:lnTo>
                    <a:pt x="36" y="92"/>
                  </a:lnTo>
                  <a:lnTo>
                    <a:pt x="26" y="96"/>
                  </a:lnTo>
                  <a:lnTo>
                    <a:pt x="26" y="96"/>
                  </a:lnTo>
                  <a:lnTo>
                    <a:pt x="18" y="104"/>
                  </a:lnTo>
                  <a:lnTo>
                    <a:pt x="12" y="112"/>
                  </a:lnTo>
                  <a:lnTo>
                    <a:pt x="8" y="120"/>
                  </a:lnTo>
                  <a:lnTo>
                    <a:pt x="4" y="128"/>
                  </a:lnTo>
                  <a:lnTo>
                    <a:pt x="4" y="128"/>
                  </a:lnTo>
                  <a:lnTo>
                    <a:pt x="0" y="138"/>
                  </a:lnTo>
                  <a:lnTo>
                    <a:pt x="0" y="148"/>
                  </a:lnTo>
                  <a:lnTo>
                    <a:pt x="2" y="156"/>
                  </a:lnTo>
                  <a:lnTo>
                    <a:pt x="6" y="164"/>
                  </a:lnTo>
                  <a:lnTo>
                    <a:pt x="6" y="164"/>
                  </a:lnTo>
                  <a:lnTo>
                    <a:pt x="14" y="170"/>
                  </a:lnTo>
                  <a:lnTo>
                    <a:pt x="22" y="174"/>
                  </a:lnTo>
                  <a:lnTo>
                    <a:pt x="34" y="176"/>
                  </a:lnTo>
                  <a:lnTo>
                    <a:pt x="48" y="178"/>
                  </a:lnTo>
                  <a:lnTo>
                    <a:pt x="48" y="178"/>
                  </a:lnTo>
                  <a:lnTo>
                    <a:pt x="70" y="176"/>
                  </a:lnTo>
                  <a:lnTo>
                    <a:pt x="80" y="174"/>
                  </a:lnTo>
                  <a:lnTo>
                    <a:pt x="90" y="170"/>
                  </a:lnTo>
                  <a:lnTo>
                    <a:pt x="90" y="170"/>
                  </a:lnTo>
                  <a:lnTo>
                    <a:pt x="104" y="164"/>
                  </a:lnTo>
                  <a:lnTo>
                    <a:pt x="114" y="158"/>
                  </a:lnTo>
                  <a:lnTo>
                    <a:pt x="132" y="144"/>
                  </a:lnTo>
                  <a:lnTo>
                    <a:pt x="132" y="174"/>
                  </a:lnTo>
                  <a:lnTo>
                    <a:pt x="166" y="174"/>
                  </a:lnTo>
                  <a:lnTo>
                    <a:pt x="166" y="2"/>
                  </a:lnTo>
                  <a:close/>
                  <a:moveTo>
                    <a:pt x="126" y="106"/>
                  </a:moveTo>
                  <a:lnTo>
                    <a:pt x="126" y="106"/>
                  </a:lnTo>
                  <a:lnTo>
                    <a:pt x="122" y="118"/>
                  </a:lnTo>
                  <a:lnTo>
                    <a:pt x="114" y="126"/>
                  </a:lnTo>
                  <a:lnTo>
                    <a:pt x="114" y="126"/>
                  </a:lnTo>
                  <a:lnTo>
                    <a:pt x="106" y="134"/>
                  </a:lnTo>
                  <a:lnTo>
                    <a:pt x="94" y="140"/>
                  </a:lnTo>
                  <a:lnTo>
                    <a:pt x="94" y="140"/>
                  </a:lnTo>
                  <a:lnTo>
                    <a:pt x="82" y="146"/>
                  </a:lnTo>
                  <a:lnTo>
                    <a:pt x="70" y="146"/>
                  </a:lnTo>
                  <a:lnTo>
                    <a:pt x="70" y="146"/>
                  </a:lnTo>
                  <a:lnTo>
                    <a:pt x="60" y="146"/>
                  </a:lnTo>
                  <a:lnTo>
                    <a:pt x="54" y="142"/>
                  </a:lnTo>
                  <a:lnTo>
                    <a:pt x="54" y="142"/>
                  </a:lnTo>
                  <a:lnTo>
                    <a:pt x="52" y="136"/>
                  </a:lnTo>
                  <a:lnTo>
                    <a:pt x="54" y="128"/>
                  </a:lnTo>
                  <a:lnTo>
                    <a:pt x="54" y="128"/>
                  </a:lnTo>
                  <a:lnTo>
                    <a:pt x="58" y="120"/>
                  </a:lnTo>
                  <a:lnTo>
                    <a:pt x="64" y="114"/>
                  </a:lnTo>
                  <a:lnTo>
                    <a:pt x="64" y="114"/>
                  </a:lnTo>
                  <a:lnTo>
                    <a:pt x="76" y="108"/>
                  </a:lnTo>
                  <a:lnTo>
                    <a:pt x="96" y="104"/>
                  </a:lnTo>
                  <a:lnTo>
                    <a:pt x="96" y="104"/>
                  </a:lnTo>
                  <a:lnTo>
                    <a:pt x="130" y="94"/>
                  </a:lnTo>
                  <a:lnTo>
                    <a:pt x="126" y="106"/>
                  </a:lnTo>
                  <a:close/>
                </a:path>
              </a:pathLst>
            </a:custGeom>
            <a:solidFill>
              <a:srgbClr val="0044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7" name="Freeform 13">
              <a:extLst>
                <a:ext uri="{FF2B5EF4-FFF2-40B4-BE49-F238E27FC236}">
                  <a16:creationId xmlns:a16="http://schemas.microsoft.com/office/drawing/2014/main" id="{5512FBB9-2B50-469C-930F-91E25D0A7A73}"/>
                </a:ext>
              </a:extLst>
            </p:cNvPr>
            <p:cNvSpPr>
              <a:spLocks noEditPoints="1"/>
            </p:cNvSpPr>
            <p:nvPr userDrawn="1"/>
          </p:nvSpPr>
          <p:spPr bwMode="auto">
            <a:xfrm>
              <a:off x="7872413" y="2043113"/>
              <a:ext cx="330200" cy="282575"/>
            </a:xfrm>
            <a:custGeom>
              <a:avLst/>
              <a:gdLst>
                <a:gd name="T0" fmla="*/ 202 w 208"/>
                <a:gd name="T1" fmla="*/ 30 h 178"/>
                <a:gd name="T2" fmla="*/ 192 w 208"/>
                <a:gd name="T3" fmla="*/ 18 h 178"/>
                <a:gd name="T4" fmla="*/ 178 w 208"/>
                <a:gd name="T5" fmla="*/ 8 h 178"/>
                <a:gd name="T6" fmla="*/ 158 w 208"/>
                <a:gd name="T7" fmla="*/ 2 h 178"/>
                <a:gd name="T8" fmla="*/ 136 w 208"/>
                <a:gd name="T9" fmla="*/ 0 h 178"/>
                <a:gd name="T10" fmla="*/ 92 w 208"/>
                <a:gd name="T11" fmla="*/ 8 h 178"/>
                <a:gd name="T12" fmla="*/ 54 w 208"/>
                <a:gd name="T13" fmla="*/ 26 h 178"/>
                <a:gd name="T14" fmla="*/ 38 w 208"/>
                <a:gd name="T15" fmla="*/ 40 h 178"/>
                <a:gd name="T16" fmla="*/ 14 w 208"/>
                <a:gd name="T17" fmla="*/ 72 h 178"/>
                <a:gd name="T18" fmla="*/ 6 w 208"/>
                <a:gd name="T19" fmla="*/ 90 h 178"/>
                <a:gd name="T20" fmla="*/ 0 w 208"/>
                <a:gd name="T21" fmla="*/ 128 h 178"/>
                <a:gd name="T22" fmla="*/ 4 w 208"/>
                <a:gd name="T23" fmla="*/ 144 h 178"/>
                <a:gd name="T24" fmla="*/ 12 w 208"/>
                <a:gd name="T25" fmla="*/ 158 h 178"/>
                <a:gd name="T26" fmla="*/ 22 w 208"/>
                <a:gd name="T27" fmla="*/ 166 h 178"/>
                <a:gd name="T28" fmla="*/ 52 w 208"/>
                <a:gd name="T29" fmla="*/ 178 h 178"/>
                <a:gd name="T30" fmla="*/ 70 w 208"/>
                <a:gd name="T31" fmla="*/ 178 h 178"/>
                <a:gd name="T32" fmla="*/ 114 w 208"/>
                <a:gd name="T33" fmla="*/ 172 h 178"/>
                <a:gd name="T34" fmla="*/ 152 w 208"/>
                <a:gd name="T35" fmla="*/ 154 h 178"/>
                <a:gd name="T36" fmla="*/ 168 w 208"/>
                <a:gd name="T37" fmla="*/ 140 h 178"/>
                <a:gd name="T38" fmla="*/ 192 w 208"/>
                <a:gd name="T39" fmla="*/ 108 h 178"/>
                <a:gd name="T40" fmla="*/ 202 w 208"/>
                <a:gd name="T41" fmla="*/ 90 h 178"/>
                <a:gd name="T42" fmla="*/ 208 w 208"/>
                <a:gd name="T43" fmla="*/ 58 h 178"/>
                <a:gd name="T44" fmla="*/ 202 w 208"/>
                <a:gd name="T45" fmla="*/ 30 h 178"/>
                <a:gd name="T46" fmla="*/ 154 w 208"/>
                <a:gd name="T47" fmla="*/ 90 h 178"/>
                <a:gd name="T48" fmla="*/ 146 w 208"/>
                <a:gd name="T49" fmla="*/ 102 h 178"/>
                <a:gd name="T50" fmla="*/ 130 w 208"/>
                <a:gd name="T51" fmla="*/ 124 h 178"/>
                <a:gd name="T52" fmla="*/ 122 w 208"/>
                <a:gd name="T53" fmla="*/ 130 h 178"/>
                <a:gd name="T54" fmla="*/ 102 w 208"/>
                <a:gd name="T55" fmla="*/ 140 h 178"/>
                <a:gd name="T56" fmla="*/ 80 w 208"/>
                <a:gd name="T57" fmla="*/ 144 h 178"/>
                <a:gd name="T58" fmla="*/ 72 w 208"/>
                <a:gd name="T59" fmla="*/ 142 h 178"/>
                <a:gd name="T60" fmla="*/ 56 w 208"/>
                <a:gd name="T61" fmla="*/ 136 h 178"/>
                <a:gd name="T62" fmla="*/ 52 w 208"/>
                <a:gd name="T63" fmla="*/ 130 h 178"/>
                <a:gd name="T64" fmla="*/ 50 w 208"/>
                <a:gd name="T65" fmla="*/ 114 h 178"/>
                <a:gd name="T66" fmla="*/ 56 w 208"/>
                <a:gd name="T67" fmla="*/ 90 h 178"/>
                <a:gd name="T68" fmla="*/ 62 w 208"/>
                <a:gd name="T69" fmla="*/ 78 h 178"/>
                <a:gd name="T70" fmla="*/ 78 w 208"/>
                <a:gd name="T71" fmla="*/ 58 h 178"/>
                <a:gd name="T72" fmla="*/ 88 w 208"/>
                <a:gd name="T73" fmla="*/ 50 h 178"/>
                <a:gd name="T74" fmla="*/ 108 w 208"/>
                <a:gd name="T75" fmla="*/ 40 h 178"/>
                <a:gd name="T76" fmla="*/ 130 w 208"/>
                <a:gd name="T77" fmla="*/ 36 h 178"/>
                <a:gd name="T78" fmla="*/ 138 w 208"/>
                <a:gd name="T79" fmla="*/ 38 h 178"/>
                <a:gd name="T80" fmla="*/ 152 w 208"/>
                <a:gd name="T81" fmla="*/ 44 h 178"/>
                <a:gd name="T82" fmla="*/ 158 w 208"/>
                <a:gd name="T83" fmla="*/ 50 h 178"/>
                <a:gd name="T84" fmla="*/ 160 w 208"/>
                <a:gd name="T85" fmla="*/ 66 h 178"/>
                <a:gd name="T86" fmla="*/ 154 w 208"/>
                <a:gd name="T87" fmla="*/ 9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8" h="178">
                  <a:moveTo>
                    <a:pt x="202" y="30"/>
                  </a:moveTo>
                  <a:lnTo>
                    <a:pt x="202" y="30"/>
                  </a:lnTo>
                  <a:lnTo>
                    <a:pt x="198" y="24"/>
                  </a:lnTo>
                  <a:lnTo>
                    <a:pt x="192" y="18"/>
                  </a:lnTo>
                  <a:lnTo>
                    <a:pt x="184" y="12"/>
                  </a:lnTo>
                  <a:lnTo>
                    <a:pt x="178" y="8"/>
                  </a:lnTo>
                  <a:lnTo>
                    <a:pt x="168" y="6"/>
                  </a:lnTo>
                  <a:lnTo>
                    <a:pt x="158" y="2"/>
                  </a:lnTo>
                  <a:lnTo>
                    <a:pt x="136" y="0"/>
                  </a:lnTo>
                  <a:lnTo>
                    <a:pt x="136" y="0"/>
                  </a:lnTo>
                  <a:lnTo>
                    <a:pt x="114" y="2"/>
                  </a:lnTo>
                  <a:lnTo>
                    <a:pt x="92" y="8"/>
                  </a:lnTo>
                  <a:lnTo>
                    <a:pt x="74" y="16"/>
                  </a:lnTo>
                  <a:lnTo>
                    <a:pt x="54" y="26"/>
                  </a:lnTo>
                  <a:lnTo>
                    <a:pt x="54" y="26"/>
                  </a:lnTo>
                  <a:lnTo>
                    <a:pt x="38" y="40"/>
                  </a:lnTo>
                  <a:lnTo>
                    <a:pt x="24" y="54"/>
                  </a:lnTo>
                  <a:lnTo>
                    <a:pt x="14" y="72"/>
                  </a:lnTo>
                  <a:lnTo>
                    <a:pt x="6" y="90"/>
                  </a:lnTo>
                  <a:lnTo>
                    <a:pt x="6" y="90"/>
                  </a:lnTo>
                  <a:lnTo>
                    <a:pt x="0" y="110"/>
                  </a:lnTo>
                  <a:lnTo>
                    <a:pt x="0" y="128"/>
                  </a:lnTo>
                  <a:lnTo>
                    <a:pt x="0" y="136"/>
                  </a:lnTo>
                  <a:lnTo>
                    <a:pt x="4" y="144"/>
                  </a:lnTo>
                  <a:lnTo>
                    <a:pt x="8" y="150"/>
                  </a:lnTo>
                  <a:lnTo>
                    <a:pt x="12" y="158"/>
                  </a:lnTo>
                  <a:lnTo>
                    <a:pt x="12" y="158"/>
                  </a:lnTo>
                  <a:lnTo>
                    <a:pt x="22" y="166"/>
                  </a:lnTo>
                  <a:lnTo>
                    <a:pt x="36" y="174"/>
                  </a:lnTo>
                  <a:lnTo>
                    <a:pt x="52" y="178"/>
                  </a:lnTo>
                  <a:lnTo>
                    <a:pt x="70" y="178"/>
                  </a:lnTo>
                  <a:lnTo>
                    <a:pt x="70" y="178"/>
                  </a:lnTo>
                  <a:lnTo>
                    <a:pt x="92" y="176"/>
                  </a:lnTo>
                  <a:lnTo>
                    <a:pt x="114" y="172"/>
                  </a:lnTo>
                  <a:lnTo>
                    <a:pt x="134" y="164"/>
                  </a:lnTo>
                  <a:lnTo>
                    <a:pt x="152" y="154"/>
                  </a:lnTo>
                  <a:lnTo>
                    <a:pt x="152" y="154"/>
                  </a:lnTo>
                  <a:lnTo>
                    <a:pt x="168" y="140"/>
                  </a:lnTo>
                  <a:lnTo>
                    <a:pt x="182" y="124"/>
                  </a:lnTo>
                  <a:lnTo>
                    <a:pt x="192" y="108"/>
                  </a:lnTo>
                  <a:lnTo>
                    <a:pt x="202" y="90"/>
                  </a:lnTo>
                  <a:lnTo>
                    <a:pt x="202" y="90"/>
                  </a:lnTo>
                  <a:lnTo>
                    <a:pt x="206" y="72"/>
                  </a:lnTo>
                  <a:lnTo>
                    <a:pt x="208" y="58"/>
                  </a:lnTo>
                  <a:lnTo>
                    <a:pt x="206" y="44"/>
                  </a:lnTo>
                  <a:lnTo>
                    <a:pt x="202" y="30"/>
                  </a:lnTo>
                  <a:lnTo>
                    <a:pt x="202" y="30"/>
                  </a:lnTo>
                  <a:close/>
                  <a:moveTo>
                    <a:pt x="154" y="90"/>
                  </a:moveTo>
                  <a:lnTo>
                    <a:pt x="154" y="90"/>
                  </a:lnTo>
                  <a:lnTo>
                    <a:pt x="146" y="102"/>
                  </a:lnTo>
                  <a:lnTo>
                    <a:pt x="138" y="114"/>
                  </a:lnTo>
                  <a:lnTo>
                    <a:pt x="130" y="124"/>
                  </a:lnTo>
                  <a:lnTo>
                    <a:pt x="122" y="130"/>
                  </a:lnTo>
                  <a:lnTo>
                    <a:pt x="122" y="130"/>
                  </a:lnTo>
                  <a:lnTo>
                    <a:pt x="112" y="136"/>
                  </a:lnTo>
                  <a:lnTo>
                    <a:pt x="102" y="140"/>
                  </a:lnTo>
                  <a:lnTo>
                    <a:pt x="92" y="142"/>
                  </a:lnTo>
                  <a:lnTo>
                    <a:pt x="80" y="144"/>
                  </a:lnTo>
                  <a:lnTo>
                    <a:pt x="80" y="144"/>
                  </a:lnTo>
                  <a:lnTo>
                    <a:pt x="72" y="142"/>
                  </a:lnTo>
                  <a:lnTo>
                    <a:pt x="64" y="140"/>
                  </a:lnTo>
                  <a:lnTo>
                    <a:pt x="56" y="136"/>
                  </a:lnTo>
                  <a:lnTo>
                    <a:pt x="52" y="130"/>
                  </a:lnTo>
                  <a:lnTo>
                    <a:pt x="52" y="130"/>
                  </a:lnTo>
                  <a:lnTo>
                    <a:pt x="50" y="124"/>
                  </a:lnTo>
                  <a:lnTo>
                    <a:pt x="50" y="114"/>
                  </a:lnTo>
                  <a:lnTo>
                    <a:pt x="52" y="102"/>
                  </a:lnTo>
                  <a:lnTo>
                    <a:pt x="56" y="90"/>
                  </a:lnTo>
                  <a:lnTo>
                    <a:pt x="56" y="90"/>
                  </a:lnTo>
                  <a:lnTo>
                    <a:pt x="62" y="78"/>
                  </a:lnTo>
                  <a:lnTo>
                    <a:pt x="70" y="66"/>
                  </a:lnTo>
                  <a:lnTo>
                    <a:pt x="78" y="58"/>
                  </a:lnTo>
                  <a:lnTo>
                    <a:pt x="88" y="50"/>
                  </a:lnTo>
                  <a:lnTo>
                    <a:pt x="88" y="50"/>
                  </a:lnTo>
                  <a:lnTo>
                    <a:pt x="98" y="44"/>
                  </a:lnTo>
                  <a:lnTo>
                    <a:pt x="108" y="40"/>
                  </a:lnTo>
                  <a:lnTo>
                    <a:pt x="118" y="38"/>
                  </a:lnTo>
                  <a:lnTo>
                    <a:pt x="130" y="36"/>
                  </a:lnTo>
                  <a:lnTo>
                    <a:pt x="130" y="36"/>
                  </a:lnTo>
                  <a:lnTo>
                    <a:pt x="138" y="38"/>
                  </a:lnTo>
                  <a:lnTo>
                    <a:pt x="146" y="40"/>
                  </a:lnTo>
                  <a:lnTo>
                    <a:pt x="152" y="44"/>
                  </a:lnTo>
                  <a:lnTo>
                    <a:pt x="158" y="50"/>
                  </a:lnTo>
                  <a:lnTo>
                    <a:pt x="158" y="50"/>
                  </a:lnTo>
                  <a:lnTo>
                    <a:pt x="160" y="56"/>
                  </a:lnTo>
                  <a:lnTo>
                    <a:pt x="160" y="66"/>
                  </a:lnTo>
                  <a:lnTo>
                    <a:pt x="158" y="76"/>
                  </a:lnTo>
                  <a:lnTo>
                    <a:pt x="154" y="90"/>
                  </a:lnTo>
                  <a:lnTo>
                    <a:pt x="154" y="90"/>
                  </a:lnTo>
                  <a:close/>
                </a:path>
              </a:pathLst>
            </a:custGeom>
            <a:solidFill>
              <a:srgbClr val="0044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8" name="Freeform 14">
              <a:extLst>
                <a:ext uri="{FF2B5EF4-FFF2-40B4-BE49-F238E27FC236}">
                  <a16:creationId xmlns:a16="http://schemas.microsoft.com/office/drawing/2014/main" id="{06D91F49-2B5A-47EF-972A-0DC6635E4EA1}"/>
                </a:ext>
              </a:extLst>
            </p:cNvPr>
            <p:cNvSpPr>
              <a:spLocks noEditPoints="1"/>
            </p:cNvSpPr>
            <p:nvPr userDrawn="1"/>
          </p:nvSpPr>
          <p:spPr bwMode="auto">
            <a:xfrm>
              <a:off x="6865938" y="2509838"/>
              <a:ext cx="320675" cy="419100"/>
            </a:xfrm>
            <a:custGeom>
              <a:avLst/>
              <a:gdLst>
                <a:gd name="T0" fmla="*/ 160 w 202"/>
                <a:gd name="T1" fmla="*/ 10 h 264"/>
                <a:gd name="T2" fmla="*/ 178 w 202"/>
                <a:gd name="T3" fmla="*/ 22 h 264"/>
                <a:gd name="T4" fmla="*/ 190 w 202"/>
                <a:gd name="T5" fmla="*/ 40 h 264"/>
                <a:gd name="T6" fmla="*/ 196 w 202"/>
                <a:gd name="T7" fmla="*/ 50 h 264"/>
                <a:gd name="T8" fmla="*/ 200 w 202"/>
                <a:gd name="T9" fmla="*/ 72 h 264"/>
                <a:gd name="T10" fmla="*/ 202 w 202"/>
                <a:gd name="T11" fmla="*/ 84 h 264"/>
                <a:gd name="T12" fmla="*/ 198 w 202"/>
                <a:gd name="T13" fmla="*/ 108 h 264"/>
                <a:gd name="T14" fmla="*/ 190 w 202"/>
                <a:gd name="T15" fmla="*/ 128 h 264"/>
                <a:gd name="T16" fmla="*/ 184 w 202"/>
                <a:gd name="T17" fmla="*/ 136 h 264"/>
                <a:gd name="T18" fmla="*/ 168 w 202"/>
                <a:gd name="T19" fmla="*/ 150 h 264"/>
                <a:gd name="T20" fmla="*/ 158 w 202"/>
                <a:gd name="T21" fmla="*/ 156 h 264"/>
                <a:gd name="T22" fmla="*/ 136 w 202"/>
                <a:gd name="T23" fmla="*/ 164 h 264"/>
                <a:gd name="T24" fmla="*/ 112 w 202"/>
                <a:gd name="T25" fmla="*/ 166 h 264"/>
                <a:gd name="T26" fmla="*/ 66 w 202"/>
                <a:gd name="T27" fmla="*/ 166 h 264"/>
                <a:gd name="T28" fmla="*/ 64 w 202"/>
                <a:gd name="T29" fmla="*/ 170 h 264"/>
                <a:gd name="T30" fmla="*/ 64 w 202"/>
                <a:gd name="T31" fmla="*/ 258 h 264"/>
                <a:gd name="T32" fmla="*/ 62 w 202"/>
                <a:gd name="T33" fmla="*/ 262 h 264"/>
                <a:gd name="T34" fmla="*/ 8 w 202"/>
                <a:gd name="T35" fmla="*/ 264 h 264"/>
                <a:gd name="T36" fmla="*/ 2 w 202"/>
                <a:gd name="T37" fmla="*/ 262 h 264"/>
                <a:gd name="T38" fmla="*/ 0 w 202"/>
                <a:gd name="T39" fmla="*/ 258 h 264"/>
                <a:gd name="T40" fmla="*/ 0 w 202"/>
                <a:gd name="T41" fmla="*/ 6 h 264"/>
                <a:gd name="T42" fmla="*/ 2 w 202"/>
                <a:gd name="T43" fmla="*/ 2 h 264"/>
                <a:gd name="T44" fmla="*/ 114 w 202"/>
                <a:gd name="T45" fmla="*/ 0 h 264"/>
                <a:gd name="T46" fmla="*/ 128 w 202"/>
                <a:gd name="T47" fmla="*/ 0 h 264"/>
                <a:gd name="T48" fmla="*/ 150 w 202"/>
                <a:gd name="T49" fmla="*/ 6 h 264"/>
                <a:gd name="T50" fmla="*/ 160 w 202"/>
                <a:gd name="T51" fmla="*/ 10 h 264"/>
                <a:gd name="T52" fmla="*/ 130 w 202"/>
                <a:gd name="T53" fmla="*/ 108 h 264"/>
                <a:gd name="T54" fmla="*/ 136 w 202"/>
                <a:gd name="T55" fmla="*/ 98 h 264"/>
                <a:gd name="T56" fmla="*/ 140 w 202"/>
                <a:gd name="T57" fmla="*/ 86 h 264"/>
                <a:gd name="T58" fmla="*/ 138 w 202"/>
                <a:gd name="T59" fmla="*/ 78 h 264"/>
                <a:gd name="T60" fmla="*/ 134 w 202"/>
                <a:gd name="T61" fmla="*/ 66 h 264"/>
                <a:gd name="T62" fmla="*/ 130 w 202"/>
                <a:gd name="T63" fmla="*/ 62 h 264"/>
                <a:gd name="T64" fmla="*/ 118 w 202"/>
                <a:gd name="T65" fmla="*/ 56 h 264"/>
                <a:gd name="T66" fmla="*/ 104 w 202"/>
                <a:gd name="T67" fmla="*/ 54 h 264"/>
                <a:gd name="T68" fmla="*/ 66 w 202"/>
                <a:gd name="T69" fmla="*/ 54 h 264"/>
                <a:gd name="T70" fmla="*/ 64 w 202"/>
                <a:gd name="T71" fmla="*/ 56 h 264"/>
                <a:gd name="T72" fmla="*/ 64 w 202"/>
                <a:gd name="T73" fmla="*/ 114 h 264"/>
                <a:gd name="T74" fmla="*/ 66 w 202"/>
                <a:gd name="T75" fmla="*/ 116 h 264"/>
                <a:gd name="T76" fmla="*/ 104 w 202"/>
                <a:gd name="T77" fmla="*/ 116 h 264"/>
                <a:gd name="T78" fmla="*/ 124 w 202"/>
                <a:gd name="T79" fmla="*/ 112 h 264"/>
                <a:gd name="T80" fmla="*/ 130 w 202"/>
                <a:gd name="T81" fmla="*/ 10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 h="264">
                  <a:moveTo>
                    <a:pt x="160" y="10"/>
                  </a:moveTo>
                  <a:lnTo>
                    <a:pt x="160" y="10"/>
                  </a:lnTo>
                  <a:lnTo>
                    <a:pt x="170" y="16"/>
                  </a:lnTo>
                  <a:lnTo>
                    <a:pt x="178" y="22"/>
                  </a:lnTo>
                  <a:lnTo>
                    <a:pt x="184" y="30"/>
                  </a:lnTo>
                  <a:lnTo>
                    <a:pt x="190" y="40"/>
                  </a:lnTo>
                  <a:lnTo>
                    <a:pt x="190" y="40"/>
                  </a:lnTo>
                  <a:lnTo>
                    <a:pt x="196" y="50"/>
                  </a:lnTo>
                  <a:lnTo>
                    <a:pt x="198" y="60"/>
                  </a:lnTo>
                  <a:lnTo>
                    <a:pt x="200" y="72"/>
                  </a:lnTo>
                  <a:lnTo>
                    <a:pt x="202" y="84"/>
                  </a:lnTo>
                  <a:lnTo>
                    <a:pt x="202" y="84"/>
                  </a:lnTo>
                  <a:lnTo>
                    <a:pt x="200" y="96"/>
                  </a:lnTo>
                  <a:lnTo>
                    <a:pt x="198" y="108"/>
                  </a:lnTo>
                  <a:lnTo>
                    <a:pt x="196" y="118"/>
                  </a:lnTo>
                  <a:lnTo>
                    <a:pt x="190" y="128"/>
                  </a:lnTo>
                  <a:lnTo>
                    <a:pt x="190" y="128"/>
                  </a:lnTo>
                  <a:lnTo>
                    <a:pt x="184" y="136"/>
                  </a:lnTo>
                  <a:lnTo>
                    <a:pt x="176" y="144"/>
                  </a:lnTo>
                  <a:lnTo>
                    <a:pt x="168" y="150"/>
                  </a:lnTo>
                  <a:lnTo>
                    <a:pt x="158" y="156"/>
                  </a:lnTo>
                  <a:lnTo>
                    <a:pt x="158" y="156"/>
                  </a:lnTo>
                  <a:lnTo>
                    <a:pt x="148" y="162"/>
                  </a:lnTo>
                  <a:lnTo>
                    <a:pt x="136" y="164"/>
                  </a:lnTo>
                  <a:lnTo>
                    <a:pt x="124" y="166"/>
                  </a:lnTo>
                  <a:lnTo>
                    <a:pt x="112" y="166"/>
                  </a:lnTo>
                  <a:lnTo>
                    <a:pt x="66" y="166"/>
                  </a:lnTo>
                  <a:lnTo>
                    <a:pt x="66" y="166"/>
                  </a:lnTo>
                  <a:lnTo>
                    <a:pt x="64" y="168"/>
                  </a:lnTo>
                  <a:lnTo>
                    <a:pt x="64" y="170"/>
                  </a:lnTo>
                  <a:lnTo>
                    <a:pt x="64" y="258"/>
                  </a:lnTo>
                  <a:lnTo>
                    <a:pt x="64" y="258"/>
                  </a:lnTo>
                  <a:lnTo>
                    <a:pt x="62" y="262"/>
                  </a:lnTo>
                  <a:lnTo>
                    <a:pt x="62" y="262"/>
                  </a:lnTo>
                  <a:lnTo>
                    <a:pt x="56" y="264"/>
                  </a:lnTo>
                  <a:lnTo>
                    <a:pt x="8" y="264"/>
                  </a:lnTo>
                  <a:lnTo>
                    <a:pt x="8" y="264"/>
                  </a:lnTo>
                  <a:lnTo>
                    <a:pt x="2" y="262"/>
                  </a:lnTo>
                  <a:lnTo>
                    <a:pt x="2" y="262"/>
                  </a:lnTo>
                  <a:lnTo>
                    <a:pt x="0" y="258"/>
                  </a:lnTo>
                  <a:lnTo>
                    <a:pt x="0" y="6"/>
                  </a:lnTo>
                  <a:lnTo>
                    <a:pt x="0" y="6"/>
                  </a:lnTo>
                  <a:lnTo>
                    <a:pt x="2" y="2"/>
                  </a:lnTo>
                  <a:lnTo>
                    <a:pt x="2" y="2"/>
                  </a:lnTo>
                  <a:lnTo>
                    <a:pt x="8" y="0"/>
                  </a:lnTo>
                  <a:lnTo>
                    <a:pt x="114" y="0"/>
                  </a:lnTo>
                  <a:lnTo>
                    <a:pt x="114" y="0"/>
                  </a:lnTo>
                  <a:lnTo>
                    <a:pt x="128" y="0"/>
                  </a:lnTo>
                  <a:lnTo>
                    <a:pt x="138" y="2"/>
                  </a:lnTo>
                  <a:lnTo>
                    <a:pt x="150" y="6"/>
                  </a:lnTo>
                  <a:lnTo>
                    <a:pt x="160" y="10"/>
                  </a:lnTo>
                  <a:lnTo>
                    <a:pt x="160" y="10"/>
                  </a:lnTo>
                  <a:close/>
                  <a:moveTo>
                    <a:pt x="130" y="108"/>
                  </a:moveTo>
                  <a:lnTo>
                    <a:pt x="130" y="108"/>
                  </a:lnTo>
                  <a:lnTo>
                    <a:pt x="134" y="104"/>
                  </a:lnTo>
                  <a:lnTo>
                    <a:pt x="136" y="98"/>
                  </a:lnTo>
                  <a:lnTo>
                    <a:pt x="138" y="92"/>
                  </a:lnTo>
                  <a:lnTo>
                    <a:pt x="140" y="86"/>
                  </a:lnTo>
                  <a:lnTo>
                    <a:pt x="140" y="86"/>
                  </a:lnTo>
                  <a:lnTo>
                    <a:pt x="138" y="78"/>
                  </a:lnTo>
                  <a:lnTo>
                    <a:pt x="136" y="72"/>
                  </a:lnTo>
                  <a:lnTo>
                    <a:pt x="134" y="66"/>
                  </a:lnTo>
                  <a:lnTo>
                    <a:pt x="130" y="62"/>
                  </a:lnTo>
                  <a:lnTo>
                    <a:pt x="130" y="62"/>
                  </a:lnTo>
                  <a:lnTo>
                    <a:pt x="124" y="58"/>
                  </a:lnTo>
                  <a:lnTo>
                    <a:pt x="118" y="56"/>
                  </a:lnTo>
                  <a:lnTo>
                    <a:pt x="112" y="54"/>
                  </a:lnTo>
                  <a:lnTo>
                    <a:pt x="104" y="54"/>
                  </a:lnTo>
                  <a:lnTo>
                    <a:pt x="66" y="54"/>
                  </a:lnTo>
                  <a:lnTo>
                    <a:pt x="66" y="54"/>
                  </a:lnTo>
                  <a:lnTo>
                    <a:pt x="64" y="54"/>
                  </a:lnTo>
                  <a:lnTo>
                    <a:pt x="64" y="56"/>
                  </a:lnTo>
                  <a:lnTo>
                    <a:pt x="64" y="114"/>
                  </a:lnTo>
                  <a:lnTo>
                    <a:pt x="64" y="114"/>
                  </a:lnTo>
                  <a:lnTo>
                    <a:pt x="64" y="116"/>
                  </a:lnTo>
                  <a:lnTo>
                    <a:pt x="66" y="116"/>
                  </a:lnTo>
                  <a:lnTo>
                    <a:pt x="104" y="116"/>
                  </a:lnTo>
                  <a:lnTo>
                    <a:pt x="104" y="116"/>
                  </a:lnTo>
                  <a:lnTo>
                    <a:pt x="118" y="114"/>
                  </a:lnTo>
                  <a:lnTo>
                    <a:pt x="124" y="112"/>
                  </a:lnTo>
                  <a:lnTo>
                    <a:pt x="130" y="108"/>
                  </a:lnTo>
                  <a:lnTo>
                    <a:pt x="130" y="108"/>
                  </a:lnTo>
                  <a:close/>
                </a:path>
              </a:pathLst>
            </a:custGeom>
            <a:solidFill>
              <a:srgbClr val="0044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9" name="Freeform 15">
              <a:extLst>
                <a:ext uri="{FF2B5EF4-FFF2-40B4-BE49-F238E27FC236}">
                  <a16:creationId xmlns:a16="http://schemas.microsoft.com/office/drawing/2014/main" id="{A5F6B47E-EE47-48E8-B815-36351A55A919}"/>
                </a:ext>
              </a:extLst>
            </p:cNvPr>
            <p:cNvSpPr>
              <a:spLocks noEditPoints="1"/>
            </p:cNvSpPr>
            <p:nvPr userDrawn="1"/>
          </p:nvSpPr>
          <p:spPr bwMode="auto">
            <a:xfrm>
              <a:off x="7250113" y="2509838"/>
              <a:ext cx="320675" cy="419100"/>
            </a:xfrm>
            <a:custGeom>
              <a:avLst/>
              <a:gdLst>
                <a:gd name="T0" fmla="*/ 92 w 202"/>
                <a:gd name="T1" fmla="*/ 160 h 264"/>
                <a:gd name="T2" fmla="*/ 90 w 202"/>
                <a:gd name="T3" fmla="*/ 158 h 264"/>
                <a:gd name="T4" fmla="*/ 66 w 202"/>
                <a:gd name="T5" fmla="*/ 158 h 264"/>
                <a:gd name="T6" fmla="*/ 62 w 202"/>
                <a:gd name="T7" fmla="*/ 162 h 264"/>
                <a:gd name="T8" fmla="*/ 62 w 202"/>
                <a:gd name="T9" fmla="*/ 258 h 264"/>
                <a:gd name="T10" fmla="*/ 62 w 202"/>
                <a:gd name="T11" fmla="*/ 262 h 264"/>
                <a:gd name="T12" fmla="*/ 8 w 202"/>
                <a:gd name="T13" fmla="*/ 264 h 264"/>
                <a:gd name="T14" fmla="*/ 2 w 202"/>
                <a:gd name="T15" fmla="*/ 262 h 264"/>
                <a:gd name="T16" fmla="*/ 0 w 202"/>
                <a:gd name="T17" fmla="*/ 258 h 264"/>
                <a:gd name="T18" fmla="*/ 0 w 202"/>
                <a:gd name="T19" fmla="*/ 6 h 264"/>
                <a:gd name="T20" fmla="*/ 2 w 202"/>
                <a:gd name="T21" fmla="*/ 2 h 264"/>
                <a:gd name="T22" fmla="*/ 118 w 202"/>
                <a:gd name="T23" fmla="*/ 0 h 264"/>
                <a:gd name="T24" fmla="*/ 130 w 202"/>
                <a:gd name="T25" fmla="*/ 0 h 264"/>
                <a:gd name="T26" fmla="*/ 152 w 202"/>
                <a:gd name="T27" fmla="*/ 6 h 264"/>
                <a:gd name="T28" fmla="*/ 160 w 202"/>
                <a:gd name="T29" fmla="*/ 10 h 264"/>
                <a:gd name="T30" fmla="*/ 178 w 202"/>
                <a:gd name="T31" fmla="*/ 22 h 264"/>
                <a:gd name="T32" fmla="*/ 190 w 202"/>
                <a:gd name="T33" fmla="*/ 38 h 264"/>
                <a:gd name="T34" fmla="*/ 194 w 202"/>
                <a:gd name="T35" fmla="*/ 48 h 264"/>
                <a:gd name="T36" fmla="*/ 200 w 202"/>
                <a:gd name="T37" fmla="*/ 70 h 264"/>
                <a:gd name="T38" fmla="*/ 200 w 202"/>
                <a:gd name="T39" fmla="*/ 82 h 264"/>
                <a:gd name="T40" fmla="*/ 198 w 202"/>
                <a:gd name="T41" fmla="*/ 106 h 264"/>
                <a:gd name="T42" fmla="*/ 188 w 202"/>
                <a:gd name="T43" fmla="*/ 126 h 264"/>
                <a:gd name="T44" fmla="*/ 182 w 202"/>
                <a:gd name="T45" fmla="*/ 134 h 264"/>
                <a:gd name="T46" fmla="*/ 164 w 202"/>
                <a:gd name="T47" fmla="*/ 148 h 264"/>
                <a:gd name="T48" fmla="*/ 154 w 202"/>
                <a:gd name="T49" fmla="*/ 152 h 264"/>
                <a:gd name="T50" fmla="*/ 152 w 202"/>
                <a:gd name="T51" fmla="*/ 156 h 264"/>
                <a:gd name="T52" fmla="*/ 202 w 202"/>
                <a:gd name="T53" fmla="*/ 260 h 264"/>
                <a:gd name="T54" fmla="*/ 200 w 202"/>
                <a:gd name="T55" fmla="*/ 264 h 264"/>
                <a:gd name="T56" fmla="*/ 144 w 202"/>
                <a:gd name="T57" fmla="*/ 264 h 264"/>
                <a:gd name="T58" fmla="*/ 140 w 202"/>
                <a:gd name="T59" fmla="*/ 264 h 264"/>
                <a:gd name="T60" fmla="*/ 136 w 202"/>
                <a:gd name="T61" fmla="*/ 260 h 264"/>
                <a:gd name="T62" fmla="*/ 62 w 202"/>
                <a:gd name="T63" fmla="*/ 108 h 264"/>
                <a:gd name="T64" fmla="*/ 64 w 202"/>
                <a:gd name="T65" fmla="*/ 110 h 264"/>
                <a:gd name="T66" fmla="*/ 106 w 202"/>
                <a:gd name="T67" fmla="*/ 110 h 264"/>
                <a:gd name="T68" fmla="*/ 120 w 202"/>
                <a:gd name="T69" fmla="*/ 108 h 264"/>
                <a:gd name="T70" fmla="*/ 130 w 202"/>
                <a:gd name="T71" fmla="*/ 104 h 264"/>
                <a:gd name="T72" fmla="*/ 136 w 202"/>
                <a:gd name="T73" fmla="*/ 94 h 264"/>
                <a:gd name="T74" fmla="*/ 138 w 202"/>
                <a:gd name="T75" fmla="*/ 82 h 264"/>
                <a:gd name="T76" fmla="*/ 134 w 202"/>
                <a:gd name="T77" fmla="*/ 66 h 264"/>
                <a:gd name="T78" fmla="*/ 130 w 202"/>
                <a:gd name="T79" fmla="*/ 62 h 264"/>
                <a:gd name="T80" fmla="*/ 106 w 202"/>
                <a:gd name="T81" fmla="*/ 54 h 264"/>
                <a:gd name="T82" fmla="*/ 66 w 202"/>
                <a:gd name="T83" fmla="*/ 54 h 264"/>
                <a:gd name="T84" fmla="*/ 62 w 202"/>
                <a:gd name="T85" fmla="*/ 5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2" h="264">
                  <a:moveTo>
                    <a:pt x="136" y="260"/>
                  </a:moveTo>
                  <a:lnTo>
                    <a:pt x="92" y="160"/>
                  </a:lnTo>
                  <a:lnTo>
                    <a:pt x="92" y="160"/>
                  </a:lnTo>
                  <a:lnTo>
                    <a:pt x="90" y="158"/>
                  </a:lnTo>
                  <a:lnTo>
                    <a:pt x="66" y="158"/>
                  </a:lnTo>
                  <a:lnTo>
                    <a:pt x="66" y="158"/>
                  </a:lnTo>
                  <a:lnTo>
                    <a:pt x="64" y="160"/>
                  </a:lnTo>
                  <a:lnTo>
                    <a:pt x="62" y="162"/>
                  </a:lnTo>
                  <a:lnTo>
                    <a:pt x="62" y="258"/>
                  </a:lnTo>
                  <a:lnTo>
                    <a:pt x="62" y="258"/>
                  </a:lnTo>
                  <a:lnTo>
                    <a:pt x="62" y="262"/>
                  </a:lnTo>
                  <a:lnTo>
                    <a:pt x="62" y="262"/>
                  </a:lnTo>
                  <a:lnTo>
                    <a:pt x="56" y="264"/>
                  </a:lnTo>
                  <a:lnTo>
                    <a:pt x="8" y="264"/>
                  </a:lnTo>
                  <a:lnTo>
                    <a:pt x="8" y="264"/>
                  </a:lnTo>
                  <a:lnTo>
                    <a:pt x="2" y="262"/>
                  </a:lnTo>
                  <a:lnTo>
                    <a:pt x="2" y="262"/>
                  </a:lnTo>
                  <a:lnTo>
                    <a:pt x="0" y="258"/>
                  </a:lnTo>
                  <a:lnTo>
                    <a:pt x="0" y="6"/>
                  </a:lnTo>
                  <a:lnTo>
                    <a:pt x="0" y="6"/>
                  </a:lnTo>
                  <a:lnTo>
                    <a:pt x="2" y="2"/>
                  </a:lnTo>
                  <a:lnTo>
                    <a:pt x="2" y="2"/>
                  </a:lnTo>
                  <a:lnTo>
                    <a:pt x="8" y="0"/>
                  </a:lnTo>
                  <a:lnTo>
                    <a:pt x="118" y="0"/>
                  </a:lnTo>
                  <a:lnTo>
                    <a:pt x="118" y="0"/>
                  </a:lnTo>
                  <a:lnTo>
                    <a:pt x="130" y="0"/>
                  </a:lnTo>
                  <a:lnTo>
                    <a:pt x="140" y="2"/>
                  </a:lnTo>
                  <a:lnTo>
                    <a:pt x="152" y="6"/>
                  </a:lnTo>
                  <a:lnTo>
                    <a:pt x="160" y="10"/>
                  </a:lnTo>
                  <a:lnTo>
                    <a:pt x="160" y="10"/>
                  </a:lnTo>
                  <a:lnTo>
                    <a:pt x="170" y="16"/>
                  </a:lnTo>
                  <a:lnTo>
                    <a:pt x="178" y="22"/>
                  </a:lnTo>
                  <a:lnTo>
                    <a:pt x="184" y="30"/>
                  </a:lnTo>
                  <a:lnTo>
                    <a:pt x="190" y="38"/>
                  </a:lnTo>
                  <a:lnTo>
                    <a:pt x="190" y="38"/>
                  </a:lnTo>
                  <a:lnTo>
                    <a:pt x="194" y="48"/>
                  </a:lnTo>
                  <a:lnTo>
                    <a:pt x="198" y="58"/>
                  </a:lnTo>
                  <a:lnTo>
                    <a:pt x="200" y="70"/>
                  </a:lnTo>
                  <a:lnTo>
                    <a:pt x="200" y="82"/>
                  </a:lnTo>
                  <a:lnTo>
                    <a:pt x="200" y="82"/>
                  </a:lnTo>
                  <a:lnTo>
                    <a:pt x="200" y="94"/>
                  </a:lnTo>
                  <a:lnTo>
                    <a:pt x="198" y="106"/>
                  </a:lnTo>
                  <a:lnTo>
                    <a:pt x="194" y="116"/>
                  </a:lnTo>
                  <a:lnTo>
                    <a:pt x="188" y="126"/>
                  </a:lnTo>
                  <a:lnTo>
                    <a:pt x="188" y="126"/>
                  </a:lnTo>
                  <a:lnTo>
                    <a:pt x="182" y="134"/>
                  </a:lnTo>
                  <a:lnTo>
                    <a:pt x="174" y="142"/>
                  </a:lnTo>
                  <a:lnTo>
                    <a:pt x="164" y="148"/>
                  </a:lnTo>
                  <a:lnTo>
                    <a:pt x="154" y="152"/>
                  </a:lnTo>
                  <a:lnTo>
                    <a:pt x="154" y="152"/>
                  </a:lnTo>
                  <a:lnTo>
                    <a:pt x="152" y="154"/>
                  </a:lnTo>
                  <a:lnTo>
                    <a:pt x="152" y="156"/>
                  </a:lnTo>
                  <a:lnTo>
                    <a:pt x="202" y="256"/>
                  </a:lnTo>
                  <a:lnTo>
                    <a:pt x="202" y="260"/>
                  </a:lnTo>
                  <a:lnTo>
                    <a:pt x="202" y="260"/>
                  </a:lnTo>
                  <a:lnTo>
                    <a:pt x="200" y="264"/>
                  </a:lnTo>
                  <a:lnTo>
                    <a:pt x="196" y="264"/>
                  </a:lnTo>
                  <a:lnTo>
                    <a:pt x="144" y="264"/>
                  </a:lnTo>
                  <a:lnTo>
                    <a:pt x="144" y="264"/>
                  </a:lnTo>
                  <a:lnTo>
                    <a:pt x="140" y="264"/>
                  </a:lnTo>
                  <a:lnTo>
                    <a:pt x="136" y="260"/>
                  </a:lnTo>
                  <a:lnTo>
                    <a:pt x="136" y="260"/>
                  </a:lnTo>
                  <a:close/>
                  <a:moveTo>
                    <a:pt x="62" y="56"/>
                  </a:moveTo>
                  <a:lnTo>
                    <a:pt x="62" y="108"/>
                  </a:lnTo>
                  <a:lnTo>
                    <a:pt x="62" y="108"/>
                  </a:lnTo>
                  <a:lnTo>
                    <a:pt x="64" y="110"/>
                  </a:lnTo>
                  <a:lnTo>
                    <a:pt x="66" y="110"/>
                  </a:lnTo>
                  <a:lnTo>
                    <a:pt x="106" y="110"/>
                  </a:lnTo>
                  <a:lnTo>
                    <a:pt x="106" y="110"/>
                  </a:lnTo>
                  <a:lnTo>
                    <a:pt x="120" y="108"/>
                  </a:lnTo>
                  <a:lnTo>
                    <a:pt x="130" y="104"/>
                  </a:lnTo>
                  <a:lnTo>
                    <a:pt x="130" y="104"/>
                  </a:lnTo>
                  <a:lnTo>
                    <a:pt x="134" y="98"/>
                  </a:lnTo>
                  <a:lnTo>
                    <a:pt x="136" y="94"/>
                  </a:lnTo>
                  <a:lnTo>
                    <a:pt x="138" y="82"/>
                  </a:lnTo>
                  <a:lnTo>
                    <a:pt x="138" y="82"/>
                  </a:lnTo>
                  <a:lnTo>
                    <a:pt x="136" y="70"/>
                  </a:lnTo>
                  <a:lnTo>
                    <a:pt x="134" y="66"/>
                  </a:lnTo>
                  <a:lnTo>
                    <a:pt x="130" y="62"/>
                  </a:lnTo>
                  <a:lnTo>
                    <a:pt x="130" y="62"/>
                  </a:lnTo>
                  <a:lnTo>
                    <a:pt x="120" y="56"/>
                  </a:lnTo>
                  <a:lnTo>
                    <a:pt x="106" y="54"/>
                  </a:lnTo>
                  <a:lnTo>
                    <a:pt x="66" y="54"/>
                  </a:lnTo>
                  <a:lnTo>
                    <a:pt x="66" y="54"/>
                  </a:lnTo>
                  <a:lnTo>
                    <a:pt x="64" y="54"/>
                  </a:lnTo>
                  <a:lnTo>
                    <a:pt x="62" y="56"/>
                  </a:lnTo>
                  <a:lnTo>
                    <a:pt x="62" y="56"/>
                  </a:lnTo>
                  <a:close/>
                </a:path>
              </a:pathLst>
            </a:custGeom>
            <a:solidFill>
              <a:srgbClr val="0044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0" name="Freeform 16">
              <a:extLst>
                <a:ext uri="{FF2B5EF4-FFF2-40B4-BE49-F238E27FC236}">
                  <a16:creationId xmlns:a16="http://schemas.microsoft.com/office/drawing/2014/main" id="{DF88E225-B5A6-4078-AA6C-A95702A02A64}"/>
                </a:ext>
              </a:extLst>
            </p:cNvPr>
            <p:cNvSpPr>
              <a:spLocks noEditPoints="1"/>
            </p:cNvSpPr>
            <p:nvPr userDrawn="1"/>
          </p:nvSpPr>
          <p:spPr bwMode="auto">
            <a:xfrm>
              <a:off x="7634288" y="2503488"/>
              <a:ext cx="327025" cy="431800"/>
            </a:xfrm>
            <a:custGeom>
              <a:avLst/>
              <a:gdLst>
                <a:gd name="T0" fmla="*/ 50 w 206"/>
                <a:gd name="T1" fmla="*/ 260 h 272"/>
                <a:gd name="T2" fmla="*/ 28 w 206"/>
                <a:gd name="T3" fmla="*/ 246 h 272"/>
                <a:gd name="T4" fmla="*/ 12 w 206"/>
                <a:gd name="T5" fmla="*/ 226 h 272"/>
                <a:gd name="T6" fmla="*/ 8 w 206"/>
                <a:gd name="T7" fmla="*/ 214 h 272"/>
                <a:gd name="T8" fmla="*/ 0 w 206"/>
                <a:gd name="T9" fmla="*/ 188 h 272"/>
                <a:gd name="T10" fmla="*/ 0 w 206"/>
                <a:gd name="T11" fmla="*/ 98 h 272"/>
                <a:gd name="T12" fmla="*/ 0 w 206"/>
                <a:gd name="T13" fmla="*/ 84 h 272"/>
                <a:gd name="T14" fmla="*/ 8 w 206"/>
                <a:gd name="T15" fmla="*/ 58 h 272"/>
                <a:gd name="T16" fmla="*/ 12 w 206"/>
                <a:gd name="T17" fmla="*/ 48 h 272"/>
                <a:gd name="T18" fmla="*/ 28 w 206"/>
                <a:gd name="T19" fmla="*/ 28 h 272"/>
                <a:gd name="T20" fmla="*/ 50 w 206"/>
                <a:gd name="T21" fmla="*/ 12 h 272"/>
                <a:gd name="T22" fmla="*/ 62 w 206"/>
                <a:gd name="T23" fmla="*/ 8 h 272"/>
                <a:gd name="T24" fmla="*/ 88 w 206"/>
                <a:gd name="T25" fmla="*/ 2 h 272"/>
                <a:gd name="T26" fmla="*/ 102 w 206"/>
                <a:gd name="T27" fmla="*/ 0 h 272"/>
                <a:gd name="T28" fmla="*/ 132 w 206"/>
                <a:gd name="T29" fmla="*/ 4 h 272"/>
                <a:gd name="T30" fmla="*/ 158 w 206"/>
                <a:gd name="T31" fmla="*/ 12 h 272"/>
                <a:gd name="T32" fmla="*/ 168 w 206"/>
                <a:gd name="T33" fmla="*/ 20 h 272"/>
                <a:gd name="T34" fmla="*/ 186 w 206"/>
                <a:gd name="T35" fmla="*/ 36 h 272"/>
                <a:gd name="T36" fmla="*/ 194 w 206"/>
                <a:gd name="T37" fmla="*/ 48 h 272"/>
                <a:gd name="T38" fmla="*/ 202 w 206"/>
                <a:gd name="T39" fmla="*/ 72 h 272"/>
                <a:gd name="T40" fmla="*/ 206 w 206"/>
                <a:gd name="T41" fmla="*/ 98 h 272"/>
                <a:gd name="T42" fmla="*/ 206 w 206"/>
                <a:gd name="T43" fmla="*/ 174 h 272"/>
                <a:gd name="T44" fmla="*/ 202 w 206"/>
                <a:gd name="T45" fmla="*/ 202 h 272"/>
                <a:gd name="T46" fmla="*/ 194 w 206"/>
                <a:gd name="T47" fmla="*/ 226 h 272"/>
                <a:gd name="T48" fmla="*/ 186 w 206"/>
                <a:gd name="T49" fmla="*/ 236 h 272"/>
                <a:gd name="T50" fmla="*/ 168 w 206"/>
                <a:gd name="T51" fmla="*/ 254 h 272"/>
                <a:gd name="T52" fmla="*/ 158 w 206"/>
                <a:gd name="T53" fmla="*/ 260 h 272"/>
                <a:gd name="T54" fmla="*/ 132 w 206"/>
                <a:gd name="T55" fmla="*/ 270 h 272"/>
                <a:gd name="T56" fmla="*/ 102 w 206"/>
                <a:gd name="T57" fmla="*/ 272 h 272"/>
                <a:gd name="T58" fmla="*/ 88 w 206"/>
                <a:gd name="T59" fmla="*/ 272 h 272"/>
                <a:gd name="T60" fmla="*/ 62 w 206"/>
                <a:gd name="T61" fmla="*/ 266 h 272"/>
                <a:gd name="T62" fmla="*/ 50 w 206"/>
                <a:gd name="T63" fmla="*/ 260 h 272"/>
                <a:gd name="T64" fmla="*/ 132 w 206"/>
                <a:gd name="T65" fmla="*/ 208 h 272"/>
                <a:gd name="T66" fmla="*/ 140 w 206"/>
                <a:gd name="T67" fmla="*/ 194 h 272"/>
                <a:gd name="T68" fmla="*/ 144 w 206"/>
                <a:gd name="T69" fmla="*/ 176 h 272"/>
                <a:gd name="T70" fmla="*/ 144 w 206"/>
                <a:gd name="T71" fmla="*/ 98 h 272"/>
                <a:gd name="T72" fmla="*/ 140 w 206"/>
                <a:gd name="T73" fmla="*/ 80 h 272"/>
                <a:gd name="T74" fmla="*/ 132 w 206"/>
                <a:gd name="T75" fmla="*/ 66 h 272"/>
                <a:gd name="T76" fmla="*/ 126 w 206"/>
                <a:gd name="T77" fmla="*/ 60 h 272"/>
                <a:gd name="T78" fmla="*/ 112 w 206"/>
                <a:gd name="T79" fmla="*/ 56 h 272"/>
                <a:gd name="T80" fmla="*/ 102 w 206"/>
                <a:gd name="T81" fmla="*/ 54 h 272"/>
                <a:gd name="T82" fmla="*/ 86 w 206"/>
                <a:gd name="T83" fmla="*/ 58 h 272"/>
                <a:gd name="T84" fmla="*/ 74 w 206"/>
                <a:gd name="T85" fmla="*/ 66 h 272"/>
                <a:gd name="T86" fmla="*/ 70 w 206"/>
                <a:gd name="T87" fmla="*/ 72 h 272"/>
                <a:gd name="T88" fmla="*/ 64 w 206"/>
                <a:gd name="T89" fmla="*/ 88 h 272"/>
                <a:gd name="T90" fmla="*/ 62 w 206"/>
                <a:gd name="T91" fmla="*/ 176 h 272"/>
                <a:gd name="T92" fmla="*/ 64 w 206"/>
                <a:gd name="T93" fmla="*/ 186 h 272"/>
                <a:gd name="T94" fmla="*/ 70 w 206"/>
                <a:gd name="T95" fmla="*/ 200 h 272"/>
                <a:gd name="T96" fmla="*/ 74 w 206"/>
                <a:gd name="T97" fmla="*/ 208 h 272"/>
                <a:gd name="T98" fmla="*/ 86 w 206"/>
                <a:gd name="T99" fmla="*/ 216 h 272"/>
                <a:gd name="T100" fmla="*/ 102 w 206"/>
                <a:gd name="T101" fmla="*/ 218 h 272"/>
                <a:gd name="T102" fmla="*/ 112 w 206"/>
                <a:gd name="T103" fmla="*/ 218 h 272"/>
                <a:gd name="T104" fmla="*/ 126 w 206"/>
                <a:gd name="T105" fmla="*/ 212 h 272"/>
                <a:gd name="T106" fmla="*/ 132 w 206"/>
                <a:gd name="T107" fmla="*/ 20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 h="272">
                  <a:moveTo>
                    <a:pt x="50" y="260"/>
                  </a:moveTo>
                  <a:lnTo>
                    <a:pt x="50" y="260"/>
                  </a:lnTo>
                  <a:lnTo>
                    <a:pt x="38" y="254"/>
                  </a:lnTo>
                  <a:lnTo>
                    <a:pt x="28" y="246"/>
                  </a:lnTo>
                  <a:lnTo>
                    <a:pt x="20" y="236"/>
                  </a:lnTo>
                  <a:lnTo>
                    <a:pt x="12" y="226"/>
                  </a:lnTo>
                  <a:lnTo>
                    <a:pt x="12" y="226"/>
                  </a:lnTo>
                  <a:lnTo>
                    <a:pt x="8" y="214"/>
                  </a:lnTo>
                  <a:lnTo>
                    <a:pt x="4" y="202"/>
                  </a:lnTo>
                  <a:lnTo>
                    <a:pt x="0" y="188"/>
                  </a:lnTo>
                  <a:lnTo>
                    <a:pt x="0" y="174"/>
                  </a:lnTo>
                  <a:lnTo>
                    <a:pt x="0" y="98"/>
                  </a:lnTo>
                  <a:lnTo>
                    <a:pt x="0" y="98"/>
                  </a:lnTo>
                  <a:lnTo>
                    <a:pt x="0" y="84"/>
                  </a:lnTo>
                  <a:lnTo>
                    <a:pt x="4" y="72"/>
                  </a:lnTo>
                  <a:lnTo>
                    <a:pt x="8" y="58"/>
                  </a:lnTo>
                  <a:lnTo>
                    <a:pt x="12" y="48"/>
                  </a:lnTo>
                  <a:lnTo>
                    <a:pt x="12" y="48"/>
                  </a:lnTo>
                  <a:lnTo>
                    <a:pt x="20" y="36"/>
                  </a:lnTo>
                  <a:lnTo>
                    <a:pt x="28" y="28"/>
                  </a:lnTo>
                  <a:lnTo>
                    <a:pt x="38" y="20"/>
                  </a:lnTo>
                  <a:lnTo>
                    <a:pt x="50" y="12"/>
                  </a:lnTo>
                  <a:lnTo>
                    <a:pt x="50" y="12"/>
                  </a:lnTo>
                  <a:lnTo>
                    <a:pt x="62" y="8"/>
                  </a:lnTo>
                  <a:lnTo>
                    <a:pt x="74" y="4"/>
                  </a:lnTo>
                  <a:lnTo>
                    <a:pt x="88" y="2"/>
                  </a:lnTo>
                  <a:lnTo>
                    <a:pt x="102" y="0"/>
                  </a:lnTo>
                  <a:lnTo>
                    <a:pt x="102" y="0"/>
                  </a:lnTo>
                  <a:lnTo>
                    <a:pt x="118" y="2"/>
                  </a:lnTo>
                  <a:lnTo>
                    <a:pt x="132" y="4"/>
                  </a:lnTo>
                  <a:lnTo>
                    <a:pt x="144" y="8"/>
                  </a:lnTo>
                  <a:lnTo>
                    <a:pt x="158" y="12"/>
                  </a:lnTo>
                  <a:lnTo>
                    <a:pt x="158" y="12"/>
                  </a:lnTo>
                  <a:lnTo>
                    <a:pt x="168" y="20"/>
                  </a:lnTo>
                  <a:lnTo>
                    <a:pt x="178" y="28"/>
                  </a:lnTo>
                  <a:lnTo>
                    <a:pt x="186" y="36"/>
                  </a:lnTo>
                  <a:lnTo>
                    <a:pt x="194" y="48"/>
                  </a:lnTo>
                  <a:lnTo>
                    <a:pt x="194" y="48"/>
                  </a:lnTo>
                  <a:lnTo>
                    <a:pt x="198" y="58"/>
                  </a:lnTo>
                  <a:lnTo>
                    <a:pt x="202" y="72"/>
                  </a:lnTo>
                  <a:lnTo>
                    <a:pt x="206" y="84"/>
                  </a:lnTo>
                  <a:lnTo>
                    <a:pt x="206" y="98"/>
                  </a:lnTo>
                  <a:lnTo>
                    <a:pt x="206" y="174"/>
                  </a:lnTo>
                  <a:lnTo>
                    <a:pt x="206" y="174"/>
                  </a:lnTo>
                  <a:lnTo>
                    <a:pt x="206" y="188"/>
                  </a:lnTo>
                  <a:lnTo>
                    <a:pt x="202" y="202"/>
                  </a:lnTo>
                  <a:lnTo>
                    <a:pt x="198" y="214"/>
                  </a:lnTo>
                  <a:lnTo>
                    <a:pt x="194" y="226"/>
                  </a:lnTo>
                  <a:lnTo>
                    <a:pt x="194" y="226"/>
                  </a:lnTo>
                  <a:lnTo>
                    <a:pt x="186" y="236"/>
                  </a:lnTo>
                  <a:lnTo>
                    <a:pt x="178" y="246"/>
                  </a:lnTo>
                  <a:lnTo>
                    <a:pt x="168" y="254"/>
                  </a:lnTo>
                  <a:lnTo>
                    <a:pt x="158" y="260"/>
                  </a:lnTo>
                  <a:lnTo>
                    <a:pt x="158" y="260"/>
                  </a:lnTo>
                  <a:lnTo>
                    <a:pt x="144" y="266"/>
                  </a:lnTo>
                  <a:lnTo>
                    <a:pt x="132" y="270"/>
                  </a:lnTo>
                  <a:lnTo>
                    <a:pt x="118" y="272"/>
                  </a:lnTo>
                  <a:lnTo>
                    <a:pt x="102" y="272"/>
                  </a:lnTo>
                  <a:lnTo>
                    <a:pt x="102" y="272"/>
                  </a:lnTo>
                  <a:lnTo>
                    <a:pt x="88" y="272"/>
                  </a:lnTo>
                  <a:lnTo>
                    <a:pt x="74" y="270"/>
                  </a:lnTo>
                  <a:lnTo>
                    <a:pt x="62" y="266"/>
                  </a:lnTo>
                  <a:lnTo>
                    <a:pt x="50" y="260"/>
                  </a:lnTo>
                  <a:lnTo>
                    <a:pt x="50" y="260"/>
                  </a:lnTo>
                  <a:close/>
                  <a:moveTo>
                    <a:pt x="132" y="208"/>
                  </a:moveTo>
                  <a:lnTo>
                    <a:pt x="132" y="208"/>
                  </a:lnTo>
                  <a:lnTo>
                    <a:pt x="138" y="200"/>
                  </a:lnTo>
                  <a:lnTo>
                    <a:pt x="140" y="194"/>
                  </a:lnTo>
                  <a:lnTo>
                    <a:pt x="142" y="186"/>
                  </a:lnTo>
                  <a:lnTo>
                    <a:pt x="144" y="176"/>
                  </a:lnTo>
                  <a:lnTo>
                    <a:pt x="144" y="98"/>
                  </a:lnTo>
                  <a:lnTo>
                    <a:pt x="144" y="98"/>
                  </a:lnTo>
                  <a:lnTo>
                    <a:pt x="142" y="88"/>
                  </a:lnTo>
                  <a:lnTo>
                    <a:pt x="140" y="80"/>
                  </a:lnTo>
                  <a:lnTo>
                    <a:pt x="138" y="72"/>
                  </a:lnTo>
                  <a:lnTo>
                    <a:pt x="132" y="66"/>
                  </a:lnTo>
                  <a:lnTo>
                    <a:pt x="132" y="66"/>
                  </a:lnTo>
                  <a:lnTo>
                    <a:pt x="126" y="60"/>
                  </a:lnTo>
                  <a:lnTo>
                    <a:pt x="120" y="58"/>
                  </a:lnTo>
                  <a:lnTo>
                    <a:pt x="112" y="56"/>
                  </a:lnTo>
                  <a:lnTo>
                    <a:pt x="102" y="54"/>
                  </a:lnTo>
                  <a:lnTo>
                    <a:pt x="102" y="54"/>
                  </a:lnTo>
                  <a:lnTo>
                    <a:pt x="94" y="56"/>
                  </a:lnTo>
                  <a:lnTo>
                    <a:pt x="86" y="58"/>
                  </a:lnTo>
                  <a:lnTo>
                    <a:pt x="80" y="60"/>
                  </a:lnTo>
                  <a:lnTo>
                    <a:pt x="74" y="66"/>
                  </a:lnTo>
                  <a:lnTo>
                    <a:pt x="74" y="66"/>
                  </a:lnTo>
                  <a:lnTo>
                    <a:pt x="70" y="72"/>
                  </a:lnTo>
                  <a:lnTo>
                    <a:pt x="66" y="80"/>
                  </a:lnTo>
                  <a:lnTo>
                    <a:pt x="64" y="88"/>
                  </a:lnTo>
                  <a:lnTo>
                    <a:pt x="62" y="98"/>
                  </a:lnTo>
                  <a:lnTo>
                    <a:pt x="62" y="176"/>
                  </a:lnTo>
                  <a:lnTo>
                    <a:pt x="62" y="176"/>
                  </a:lnTo>
                  <a:lnTo>
                    <a:pt x="64" y="186"/>
                  </a:lnTo>
                  <a:lnTo>
                    <a:pt x="66" y="194"/>
                  </a:lnTo>
                  <a:lnTo>
                    <a:pt x="70" y="200"/>
                  </a:lnTo>
                  <a:lnTo>
                    <a:pt x="74" y="208"/>
                  </a:lnTo>
                  <a:lnTo>
                    <a:pt x="74" y="208"/>
                  </a:lnTo>
                  <a:lnTo>
                    <a:pt x="80" y="212"/>
                  </a:lnTo>
                  <a:lnTo>
                    <a:pt x="86" y="216"/>
                  </a:lnTo>
                  <a:lnTo>
                    <a:pt x="94" y="218"/>
                  </a:lnTo>
                  <a:lnTo>
                    <a:pt x="102" y="218"/>
                  </a:lnTo>
                  <a:lnTo>
                    <a:pt x="102" y="218"/>
                  </a:lnTo>
                  <a:lnTo>
                    <a:pt x="112" y="218"/>
                  </a:lnTo>
                  <a:lnTo>
                    <a:pt x="120" y="216"/>
                  </a:lnTo>
                  <a:lnTo>
                    <a:pt x="126" y="212"/>
                  </a:lnTo>
                  <a:lnTo>
                    <a:pt x="132" y="208"/>
                  </a:lnTo>
                  <a:lnTo>
                    <a:pt x="132" y="208"/>
                  </a:lnTo>
                  <a:close/>
                </a:path>
              </a:pathLst>
            </a:custGeom>
            <a:solidFill>
              <a:srgbClr val="0044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1" name="Freeform 17">
              <a:extLst>
                <a:ext uri="{FF2B5EF4-FFF2-40B4-BE49-F238E27FC236}">
                  <a16:creationId xmlns:a16="http://schemas.microsoft.com/office/drawing/2014/main" id="{6E9A0B1F-331C-4572-8BAB-300C5A675CC8}"/>
                </a:ext>
              </a:extLst>
            </p:cNvPr>
            <p:cNvSpPr>
              <a:spLocks/>
            </p:cNvSpPr>
            <p:nvPr userDrawn="1"/>
          </p:nvSpPr>
          <p:spPr bwMode="auto">
            <a:xfrm>
              <a:off x="8034338" y="2509838"/>
              <a:ext cx="298450" cy="419100"/>
            </a:xfrm>
            <a:custGeom>
              <a:avLst/>
              <a:gdLst>
                <a:gd name="T0" fmla="*/ 186 w 188"/>
                <a:gd name="T1" fmla="*/ 52 h 264"/>
                <a:gd name="T2" fmla="*/ 186 w 188"/>
                <a:gd name="T3" fmla="*/ 52 h 264"/>
                <a:gd name="T4" fmla="*/ 182 w 188"/>
                <a:gd name="T5" fmla="*/ 54 h 264"/>
                <a:gd name="T6" fmla="*/ 66 w 188"/>
                <a:gd name="T7" fmla="*/ 54 h 264"/>
                <a:gd name="T8" fmla="*/ 66 w 188"/>
                <a:gd name="T9" fmla="*/ 54 h 264"/>
                <a:gd name="T10" fmla="*/ 64 w 188"/>
                <a:gd name="T11" fmla="*/ 54 h 264"/>
                <a:gd name="T12" fmla="*/ 64 w 188"/>
                <a:gd name="T13" fmla="*/ 56 h 264"/>
                <a:gd name="T14" fmla="*/ 64 w 188"/>
                <a:gd name="T15" fmla="*/ 100 h 264"/>
                <a:gd name="T16" fmla="*/ 64 w 188"/>
                <a:gd name="T17" fmla="*/ 100 h 264"/>
                <a:gd name="T18" fmla="*/ 64 w 188"/>
                <a:gd name="T19" fmla="*/ 102 h 264"/>
                <a:gd name="T20" fmla="*/ 66 w 188"/>
                <a:gd name="T21" fmla="*/ 104 h 264"/>
                <a:gd name="T22" fmla="*/ 140 w 188"/>
                <a:gd name="T23" fmla="*/ 104 h 264"/>
                <a:gd name="T24" fmla="*/ 140 w 188"/>
                <a:gd name="T25" fmla="*/ 104 h 264"/>
                <a:gd name="T26" fmla="*/ 144 w 188"/>
                <a:gd name="T27" fmla="*/ 106 h 264"/>
                <a:gd name="T28" fmla="*/ 144 w 188"/>
                <a:gd name="T29" fmla="*/ 106 h 264"/>
                <a:gd name="T30" fmla="*/ 146 w 188"/>
                <a:gd name="T31" fmla="*/ 110 h 264"/>
                <a:gd name="T32" fmla="*/ 146 w 188"/>
                <a:gd name="T33" fmla="*/ 150 h 264"/>
                <a:gd name="T34" fmla="*/ 146 w 188"/>
                <a:gd name="T35" fmla="*/ 150 h 264"/>
                <a:gd name="T36" fmla="*/ 144 w 188"/>
                <a:gd name="T37" fmla="*/ 156 h 264"/>
                <a:gd name="T38" fmla="*/ 144 w 188"/>
                <a:gd name="T39" fmla="*/ 156 h 264"/>
                <a:gd name="T40" fmla="*/ 140 w 188"/>
                <a:gd name="T41" fmla="*/ 156 h 264"/>
                <a:gd name="T42" fmla="*/ 66 w 188"/>
                <a:gd name="T43" fmla="*/ 156 h 264"/>
                <a:gd name="T44" fmla="*/ 66 w 188"/>
                <a:gd name="T45" fmla="*/ 156 h 264"/>
                <a:gd name="T46" fmla="*/ 64 w 188"/>
                <a:gd name="T47" fmla="*/ 158 h 264"/>
                <a:gd name="T48" fmla="*/ 64 w 188"/>
                <a:gd name="T49" fmla="*/ 160 h 264"/>
                <a:gd name="T50" fmla="*/ 64 w 188"/>
                <a:gd name="T51" fmla="*/ 258 h 264"/>
                <a:gd name="T52" fmla="*/ 64 w 188"/>
                <a:gd name="T53" fmla="*/ 258 h 264"/>
                <a:gd name="T54" fmla="*/ 62 w 188"/>
                <a:gd name="T55" fmla="*/ 262 h 264"/>
                <a:gd name="T56" fmla="*/ 62 w 188"/>
                <a:gd name="T57" fmla="*/ 262 h 264"/>
                <a:gd name="T58" fmla="*/ 56 w 188"/>
                <a:gd name="T59" fmla="*/ 264 h 264"/>
                <a:gd name="T60" fmla="*/ 8 w 188"/>
                <a:gd name="T61" fmla="*/ 264 h 264"/>
                <a:gd name="T62" fmla="*/ 8 w 188"/>
                <a:gd name="T63" fmla="*/ 264 h 264"/>
                <a:gd name="T64" fmla="*/ 2 w 188"/>
                <a:gd name="T65" fmla="*/ 262 h 264"/>
                <a:gd name="T66" fmla="*/ 2 w 188"/>
                <a:gd name="T67" fmla="*/ 262 h 264"/>
                <a:gd name="T68" fmla="*/ 0 w 188"/>
                <a:gd name="T69" fmla="*/ 258 h 264"/>
                <a:gd name="T70" fmla="*/ 0 w 188"/>
                <a:gd name="T71" fmla="*/ 6 h 264"/>
                <a:gd name="T72" fmla="*/ 0 w 188"/>
                <a:gd name="T73" fmla="*/ 6 h 264"/>
                <a:gd name="T74" fmla="*/ 2 w 188"/>
                <a:gd name="T75" fmla="*/ 2 h 264"/>
                <a:gd name="T76" fmla="*/ 2 w 188"/>
                <a:gd name="T77" fmla="*/ 2 h 264"/>
                <a:gd name="T78" fmla="*/ 8 w 188"/>
                <a:gd name="T79" fmla="*/ 0 h 264"/>
                <a:gd name="T80" fmla="*/ 182 w 188"/>
                <a:gd name="T81" fmla="*/ 0 h 264"/>
                <a:gd name="T82" fmla="*/ 182 w 188"/>
                <a:gd name="T83" fmla="*/ 0 h 264"/>
                <a:gd name="T84" fmla="*/ 186 w 188"/>
                <a:gd name="T85" fmla="*/ 2 h 264"/>
                <a:gd name="T86" fmla="*/ 186 w 188"/>
                <a:gd name="T87" fmla="*/ 2 h 264"/>
                <a:gd name="T88" fmla="*/ 188 w 188"/>
                <a:gd name="T89" fmla="*/ 6 h 264"/>
                <a:gd name="T90" fmla="*/ 188 w 188"/>
                <a:gd name="T91" fmla="*/ 46 h 264"/>
                <a:gd name="T92" fmla="*/ 188 w 188"/>
                <a:gd name="T93" fmla="*/ 46 h 264"/>
                <a:gd name="T94" fmla="*/ 186 w 188"/>
                <a:gd name="T95" fmla="*/ 52 h 264"/>
                <a:gd name="T96" fmla="*/ 186 w 188"/>
                <a:gd name="T97" fmla="*/ 5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8" h="264">
                  <a:moveTo>
                    <a:pt x="186" y="52"/>
                  </a:moveTo>
                  <a:lnTo>
                    <a:pt x="186" y="52"/>
                  </a:lnTo>
                  <a:lnTo>
                    <a:pt x="182" y="54"/>
                  </a:lnTo>
                  <a:lnTo>
                    <a:pt x="66" y="54"/>
                  </a:lnTo>
                  <a:lnTo>
                    <a:pt x="66" y="54"/>
                  </a:lnTo>
                  <a:lnTo>
                    <a:pt x="64" y="54"/>
                  </a:lnTo>
                  <a:lnTo>
                    <a:pt x="64" y="56"/>
                  </a:lnTo>
                  <a:lnTo>
                    <a:pt x="64" y="100"/>
                  </a:lnTo>
                  <a:lnTo>
                    <a:pt x="64" y="100"/>
                  </a:lnTo>
                  <a:lnTo>
                    <a:pt x="64" y="102"/>
                  </a:lnTo>
                  <a:lnTo>
                    <a:pt x="66" y="104"/>
                  </a:lnTo>
                  <a:lnTo>
                    <a:pt x="140" y="104"/>
                  </a:lnTo>
                  <a:lnTo>
                    <a:pt x="140" y="104"/>
                  </a:lnTo>
                  <a:lnTo>
                    <a:pt x="144" y="106"/>
                  </a:lnTo>
                  <a:lnTo>
                    <a:pt x="144" y="106"/>
                  </a:lnTo>
                  <a:lnTo>
                    <a:pt x="146" y="110"/>
                  </a:lnTo>
                  <a:lnTo>
                    <a:pt x="146" y="150"/>
                  </a:lnTo>
                  <a:lnTo>
                    <a:pt x="146" y="150"/>
                  </a:lnTo>
                  <a:lnTo>
                    <a:pt x="144" y="156"/>
                  </a:lnTo>
                  <a:lnTo>
                    <a:pt x="144" y="156"/>
                  </a:lnTo>
                  <a:lnTo>
                    <a:pt x="140" y="156"/>
                  </a:lnTo>
                  <a:lnTo>
                    <a:pt x="66" y="156"/>
                  </a:lnTo>
                  <a:lnTo>
                    <a:pt x="66" y="156"/>
                  </a:lnTo>
                  <a:lnTo>
                    <a:pt x="64" y="158"/>
                  </a:lnTo>
                  <a:lnTo>
                    <a:pt x="64" y="160"/>
                  </a:lnTo>
                  <a:lnTo>
                    <a:pt x="64" y="258"/>
                  </a:lnTo>
                  <a:lnTo>
                    <a:pt x="64" y="258"/>
                  </a:lnTo>
                  <a:lnTo>
                    <a:pt x="62" y="262"/>
                  </a:lnTo>
                  <a:lnTo>
                    <a:pt x="62" y="262"/>
                  </a:lnTo>
                  <a:lnTo>
                    <a:pt x="56" y="264"/>
                  </a:lnTo>
                  <a:lnTo>
                    <a:pt x="8" y="264"/>
                  </a:lnTo>
                  <a:lnTo>
                    <a:pt x="8" y="264"/>
                  </a:lnTo>
                  <a:lnTo>
                    <a:pt x="2" y="262"/>
                  </a:lnTo>
                  <a:lnTo>
                    <a:pt x="2" y="262"/>
                  </a:lnTo>
                  <a:lnTo>
                    <a:pt x="0" y="258"/>
                  </a:lnTo>
                  <a:lnTo>
                    <a:pt x="0" y="6"/>
                  </a:lnTo>
                  <a:lnTo>
                    <a:pt x="0" y="6"/>
                  </a:lnTo>
                  <a:lnTo>
                    <a:pt x="2" y="2"/>
                  </a:lnTo>
                  <a:lnTo>
                    <a:pt x="2" y="2"/>
                  </a:lnTo>
                  <a:lnTo>
                    <a:pt x="8" y="0"/>
                  </a:lnTo>
                  <a:lnTo>
                    <a:pt x="182" y="0"/>
                  </a:lnTo>
                  <a:lnTo>
                    <a:pt x="182" y="0"/>
                  </a:lnTo>
                  <a:lnTo>
                    <a:pt x="186" y="2"/>
                  </a:lnTo>
                  <a:lnTo>
                    <a:pt x="186" y="2"/>
                  </a:lnTo>
                  <a:lnTo>
                    <a:pt x="188" y="6"/>
                  </a:lnTo>
                  <a:lnTo>
                    <a:pt x="188" y="46"/>
                  </a:lnTo>
                  <a:lnTo>
                    <a:pt x="188" y="46"/>
                  </a:lnTo>
                  <a:lnTo>
                    <a:pt x="186" y="52"/>
                  </a:lnTo>
                  <a:lnTo>
                    <a:pt x="186" y="52"/>
                  </a:lnTo>
                  <a:close/>
                </a:path>
              </a:pathLst>
            </a:custGeom>
            <a:solidFill>
              <a:srgbClr val="0044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2" name="Freeform 18">
              <a:extLst>
                <a:ext uri="{FF2B5EF4-FFF2-40B4-BE49-F238E27FC236}">
                  <a16:creationId xmlns:a16="http://schemas.microsoft.com/office/drawing/2014/main" id="{437907BB-E989-4E79-A12B-2D9806D75C7F}"/>
                </a:ext>
              </a:extLst>
            </p:cNvPr>
            <p:cNvSpPr>
              <a:spLocks/>
            </p:cNvSpPr>
            <p:nvPr userDrawn="1"/>
          </p:nvSpPr>
          <p:spPr bwMode="auto">
            <a:xfrm>
              <a:off x="8396288" y="2509838"/>
              <a:ext cx="298450" cy="419100"/>
            </a:xfrm>
            <a:custGeom>
              <a:avLst/>
              <a:gdLst>
                <a:gd name="T0" fmla="*/ 186 w 188"/>
                <a:gd name="T1" fmla="*/ 52 h 264"/>
                <a:gd name="T2" fmla="*/ 186 w 188"/>
                <a:gd name="T3" fmla="*/ 52 h 264"/>
                <a:gd name="T4" fmla="*/ 180 w 188"/>
                <a:gd name="T5" fmla="*/ 54 h 264"/>
                <a:gd name="T6" fmla="*/ 64 w 188"/>
                <a:gd name="T7" fmla="*/ 54 h 264"/>
                <a:gd name="T8" fmla="*/ 64 w 188"/>
                <a:gd name="T9" fmla="*/ 54 h 264"/>
                <a:gd name="T10" fmla="*/ 62 w 188"/>
                <a:gd name="T11" fmla="*/ 54 h 264"/>
                <a:gd name="T12" fmla="*/ 62 w 188"/>
                <a:gd name="T13" fmla="*/ 56 h 264"/>
                <a:gd name="T14" fmla="*/ 62 w 188"/>
                <a:gd name="T15" fmla="*/ 100 h 264"/>
                <a:gd name="T16" fmla="*/ 62 w 188"/>
                <a:gd name="T17" fmla="*/ 100 h 264"/>
                <a:gd name="T18" fmla="*/ 62 w 188"/>
                <a:gd name="T19" fmla="*/ 102 h 264"/>
                <a:gd name="T20" fmla="*/ 64 w 188"/>
                <a:gd name="T21" fmla="*/ 104 h 264"/>
                <a:gd name="T22" fmla="*/ 138 w 188"/>
                <a:gd name="T23" fmla="*/ 104 h 264"/>
                <a:gd name="T24" fmla="*/ 138 w 188"/>
                <a:gd name="T25" fmla="*/ 104 h 264"/>
                <a:gd name="T26" fmla="*/ 142 w 188"/>
                <a:gd name="T27" fmla="*/ 106 h 264"/>
                <a:gd name="T28" fmla="*/ 142 w 188"/>
                <a:gd name="T29" fmla="*/ 106 h 264"/>
                <a:gd name="T30" fmla="*/ 144 w 188"/>
                <a:gd name="T31" fmla="*/ 110 h 264"/>
                <a:gd name="T32" fmla="*/ 144 w 188"/>
                <a:gd name="T33" fmla="*/ 150 h 264"/>
                <a:gd name="T34" fmla="*/ 144 w 188"/>
                <a:gd name="T35" fmla="*/ 150 h 264"/>
                <a:gd name="T36" fmla="*/ 142 w 188"/>
                <a:gd name="T37" fmla="*/ 156 h 264"/>
                <a:gd name="T38" fmla="*/ 142 w 188"/>
                <a:gd name="T39" fmla="*/ 156 h 264"/>
                <a:gd name="T40" fmla="*/ 138 w 188"/>
                <a:gd name="T41" fmla="*/ 156 h 264"/>
                <a:gd name="T42" fmla="*/ 64 w 188"/>
                <a:gd name="T43" fmla="*/ 156 h 264"/>
                <a:gd name="T44" fmla="*/ 64 w 188"/>
                <a:gd name="T45" fmla="*/ 156 h 264"/>
                <a:gd name="T46" fmla="*/ 62 w 188"/>
                <a:gd name="T47" fmla="*/ 158 h 264"/>
                <a:gd name="T48" fmla="*/ 62 w 188"/>
                <a:gd name="T49" fmla="*/ 160 h 264"/>
                <a:gd name="T50" fmla="*/ 62 w 188"/>
                <a:gd name="T51" fmla="*/ 208 h 264"/>
                <a:gd name="T52" fmla="*/ 62 w 188"/>
                <a:gd name="T53" fmla="*/ 208 h 264"/>
                <a:gd name="T54" fmla="*/ 62 w 188"/>
                <a:gd name="T55" fmla="*/ 210 h 264"/>
                <a:gd name="T56" fmla="*/ 64 w 188"/>
                <a:gd name="T57" fmla="*/ 210 h 264"/>
                <a:gd name="T58" fmla="*/ 180 w 188"/>
                <a:gd name="T59" fmla="*/ 210 h 264"/>
                <a:gd name="T60" fmla="*/ 180 w 188"/>
                <a:gd name="T61" fmla="*/ 210 h 264"/>
                <a:gd name="T62" fmla="*/ 186 w 188"/>
                <a:gd name="T63" fmla="*/ 212 h 264"/>
                <a:gd name="T64" fmla="*/ 186 w 188"/>
                <a:gd name="T65" fmla="*/ 212 h 264"/>
                <a:gd name="T66" fmla="*/ 188 w 188"/>
                <a:gd name="T67" fmla="*/ 218 h 264"/>
                <a:gd name="T68" fmla="*/ 188 w 188"/>
                <a:gd name="T69" fmla="*/ 258 h 264"/>
                <a:gd name="T70" fmla="*/ 188 w 188"/>
                <a:gd name="T71" fmla="*/ 258 h 264"/>
                <a:gd name="T72" fmla="*/ 186 w 188"/>
                <a:gd name="T73" fmla="*/ 262 h 264"/>
                <a:gd name="T74" fmla="*/ 186 w 188"/>
                <a:gd name="T75" fmla="*/ 262 h 264"/>
                <a:gd name="T76" fmla="*/ 180 w 188"/>
                <a:gd name="T77" fmla="*/ 264 h 264"/>
                <a:gd name="T78" fmla="*/ 6 w 188"/>
                <a:gd name="T79" fmla="*/ 264 h 264"/>
                <a:gd name="T80" fmla="*/ 6 w 188"/>
                <a:gd name="T81" fmla="*/ 264 h 264"/>
                <a:gd name="T82" fmla="*/ 2 w 188"/>
                <a:gd name="T83" fmla="*/ 262 h 264"/>
                <a:gd name="T84" fmla="*/ 2 w 188"/>
                <a:gd name="T85" fmla="*/ 262 h 264"/>
                <a:gd name="T86" fmla="*/ 0 w 188"/>
                <a:gd name="T87" fmla="*/ 258 h 264"/>
                <a:gd name="T88" fmla="*/ 0 w 188"/>
                <a:gd name="T89" fmla="*/ 6 h 264"/>
                <a:gd name="T90" fmla="*/ 0 w 188"/>
                <a:gd name="T91" fmla="*/ 6 h 264"/>
                <a:gd name="T92" fmla="*/ 2 w 188"/>
                <a:gd name="T93" fmla="*/ 2 h 264"/>
                <a:gd name="T94" fmla="*/ 2 w 188"/>
                <a:gd name="T95" fmla="*/ 2 h 264"/>
                <a:gd name="T96" fmla="*/ 6 w 188"/>
                <a:gd name="T97" fmla="*/ 0 h 264"/>
                <a:gd name="T98" fmla="*/ 180 w 188"/>
                <a:gd name="T99" fmla="*/ 0 h 264"/>
                <a:gd name="T100" fmla="*/ 180 w 188"/>
                <a:gd name="T101" fmla="*/ 0 h 264"/>
                <a:gd name="T102" fmla="*/ 186 w 188"/>
                <a:gd name="T103" fmla="*/ 2 h 264"/>
                <a:gd name="T104" fmla="*/ 186 w 188"/>
                <a:gd name="T105" fmla="*/ 2 h 264"/>
                <a:gd name="T106" fmla="*/ 188 w 188"/>
                <a:gd name="T107" fmla="*/ 6 h 264"/>
                <a:gd name="T108" fmla="*/ 188 w 188"/>
                <a:gd name="T109" fmla="*/ 46 h 264"/>
                <a:gd name="T110" fmla="*/ 188 w 188"/>
                <a:gd name="T111" fmla="*/ 46 h 264"/>
                <a:gd name="T112" fmla="*/ 186 w 188"/>
                <a:gd name="T113" fmla="*/ 52 h 264"/>
                <a:gd name="T114" fmla="*/ 186 w 188"/>
                <a:gd name="T115" fmla="*/ 5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8" h="264">
                  <a:moveTo>
                    <a:pt x="186" y="52"/>
                  </a:moveTo>
                  <a:lnTo>
                    <a:pt x="186" y="52"/>
                  </a:lnTo>
                  <a:lnTo>
                    <a:pt x="180" y="54"/>
                  </a:lnTo>
                  <a:lnTo>
                    <a:pt x="64" y="54"/>
                  </a:lnTo>
                  <a:lnTo>
                    <a:pt x="64" y="54"/>
                  </a:lnTo>
                  <a:lnTo>
                    <a:pt x="62" y="54"/>
                  </a:lnTo>
                  <a:lnTo>
                    <a:pt x="62" y="56"/>
                  </a:lnTo>
                  <a:lnTo>
                    <a:pt x="62" y="100"/>
                  </a:lnTo>
                  <a:lnTo>
                    <a:pt x="62" y="100"/>
                  </a:lnTo>
                  <a:lnTo>
                    <a:pt x="62" y="102"/>
                  </a:lnTo>
                  <a:lnTo>
                    <a:pt x="64" y="104"/>
                  </a:lnTo>
                  <a:lnTo>
                    <a:pt x="138" y="104"/>
                  </a:lnTo>
                  <a:lnTo>
                    <a:pt x="138" y="104"/>
                  </a:lnTo>
                  <a:lnTo>
                    <a:pt x="142" y="106"/>
                  </a:lnTo>
                  <a:lnTo>
                    <a:pt x="142" y="106"/>
                  </a:lnTo>
                  <a:lnTo>
                    <a:pt x="144" y="110"/>
                  </a:lnTo>
                  <a:lnTo>
                    <a:pt x="144" y="150"/>
                  </a:lnTo>
                  <a:lnTo>
                    <a:pt x="144" y="150"/>
                  </a:lnTo>
                  <a:lnTo>
                    <a:pt x="142" y="156"/>
                  </a:lnTo>
                  <a:lnTo>
                    <a:pt x="142" y="156"/>
                  </a:lnTo>
                  <a:lnTo>
                    <a:pt x="138" y="156"/>
                  </a:lnTo>
                  <a:lnTo>
                    <a:pt x="64" y="156"/>
                  </a:lnTo>
                  <a:lnTo>
                    <a:pt x="64" y="156"/>
                  </a:lnTo>
                  <a:lnTo>
                    <a:pt x="62" y="158"/>
                  </a:lnTo>
                  <a:lnTo>
                    <a:pt x="62" y="160"/>
                  </a:lnTo>
                  <a:lnTo>
                    <a:pt x="62" y="208"/>
                  </a:lnTo>
                  <a:lnTo>
                    <a:pt x="62" y="208"/>
                  </a:lnTo>
                  <a:lnTo>
                    <a:pt x="62" y="210"/>
                  </a:lnTo>
                  <a:lnTo>
                    <a:pt x="64" y="210"/>
                  </a:lnTo>
                  <a:lnTo>
                    <a:pt x="180" y="210"/>
                  </a:lnTo>
                  <a:lnTo>
                    <a:pt x="180" y="210"/>
                  </a:lnTo>
                  <a:lnTo>
                    <a:pt x="186" y="212"/>
                  </a:lnTo>
                  <a:lnTo>
                    <a:pt x="186" y="212"/>
                  </a:lnTo>
                  <a:lnTo>
                    <a:pt x="188" y="218"/>
                  </a:lnTo>
                  <a:lnTo>
                    <a:pt x="188" y="258"/>
                  </a:lnTo>
                  <a:lnTo>
                    <a:pt x="188" y="258"/>
                  </a:lnTo>
                  <a:lnTo>
                    <a:pt x="186" y="262"/>
                  </a:lnTo>
                  <a:lnTo>
                    <a:pt x="186" y="262"/>
                  </a:lnTo>
                  <a:lnTo>
                    <a:pt x="180" y="264"/>
                  </a:lnTo>
                  <a:lnTo>
                    <a:pt x="6" y="264"/>
                  </a:lnTo>
                  <a:lnTo>
                    <a:pt x="6" y="264"/>
                  </a:lnTo>
                  <a:lnTo>
                    <a:pt x="2" y="262"/>
                  </a:lnTo>
                  <a:lnTo>
                    <a:pt x="2" y="262"/>
                  </a:lnTo>
                  <a:lnTo>
                    <a:pt x="0" y="258"/>
                  </a:lnTo>
                  <a:lnTo>
                    <a:pt x="0" y="6"/>
                  </a:lnTo>
                  <a:lnTo>
                    <a:pt x="0" y="6"/>
                  </a:lnTo>
                  <a:lnTo>
                    <a:pt x="2" y="2"/>
                  </a:lnTo>
                  <a:lnTo>
                    <a:pt x="2" y="2"/>
                  </a:lnTo>
                  <a:lnTo>
                    <a:pt x="6" y="0"/>
                  </a:lnTo>
                  <a:lnTo>
                    <a:pt x="180" y="0"/>
                  </a:lnTo>
                  <a:lnTo>
                    <a:pt x="180" y="0"/>
                  </a:lnTo>
                  <a:lnTo>
                    <a:pt x="186" y="2"/>
                  </a:lnTo>
                  <a:lnTo>
                    <a:pt x="186" y="2"/>
                  </a:lnTo>
                  <a:lnTo>
                    <a:pt x="188" y="6"/>
                  </a:lnTo>
                  <a:lnTo>
                    <a:pt x="188" y="46"/>
                  </a:lnTo>
                  <a:lnTo>
                    <a:pt x="188" y="46"/>
                  </a:lnTo>
                  <a:lnTo>
                    <a:pt x="186" y="52"/>
                  </a:lnTo>
                  <a:lnTo>
                    <a:pt x="186" y="52"/>
                  </a:lnTo>
                  <a:close/>
                </a:path>
              </a:pathLst>
            </a:custGeom>
            <a:solidFill>
              <a:srgbClr val="0044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3" name="Freeform 19">
              <a:extLst>
                <a:ext uri="{FF2B5EF4-FFF2-40B4-BE49-F238E27FC236}">
                  <a16:creationId xmlns:a16="http://schemas.microsoft.com/office/drawing/2014/main" id="{CE8BD615-57CE-460F-BDDA-3806575E286C}"/>
                </a:ext>
              </a:extLst>
            </p:cNvPr>
            <p:cNvSpPr>
              <a:spLocks/>
            </p:cNvSpPr>
            <p:nvPr userDrawn="1"/>
          </p:nvSpPr>
          <p:spPr bwMode="auto">
            <a:xfrm>
              <a:off x="8755063" y="2503488"/>
              <a:ext cx="319087" cy="431800"/>
            </a:xfrm>
            <a:custGeom>
              <a:avLst/>
              <a:gdLst>
                <a:gd name="T0" fmla="*/ 36 w 201"/>
                <a:gd name="T1" fmla="*/ 256 h 272"/>
                <a:gd name="T2" fmla="*/ 12 w 201"/>
                <a:gd name="T3" fmla="*/ 232 h 272"/>
                <a:gd name="T4" fmla="*/ 2 w 201"/>
                <a:gd name="T5" fmla="*/ 212 h 272"/>
                <a:gd name="T6" fmla="*/ 0 w 201"/>
                <a:gd name="T7" fmla="*/ 184 h 272"/>
                <a:gd name="T8" fmla="*/ 2 w 201"/>
                <a:gd name="T9" fmla="*/ 180 h 272"/>
                <a:gd name="T10" fmla="*/ 54 w 201"/>
                <a:gd name="T11" fmla="*/ 178 h 272"/>
                <a:gd name="T12" fmla="*/ 62 w 201"/>
                <a:gd name="T13" fmla="*/ 182 h 272"/>
                <a:gd name="T14" fmla="*/ 62 w 201"/>
                <a:gd name="T15" fmla="*/ 192 h 272"/>
                <a:gd name="T16" fmla="*/ 74 w 201"/>
                <a:gd name="T17" fmla="*/ 208 h 272"/>
                <a:gd name="T18" fmla="*/ 88 w 201"/>
                <a:gd name="T19" fmla="*/ 216 h 272"/>
                <a:gd name="T20" fmla="*/ 104 w 201"/>
                <a:gd name="T21" fmla="*/ 218 h 272"/>
                <a:gd name="T22" fmla="*/ 130 w 201"/>
                <a:gd name="T23" fmla="*/ 210 h 272"/>
                <a:gd name="T24" fmla="*/ 138 w 201"/>
                <a:gd name="T25" fmla="*/ 194 h 272"/>
                <a:gd name="T26" fmla="*/ 136 w 201"/>
                <a:gd name="T27" fmla="*/ 184 h 272"/>
                <a:gd name="T28" fmla="*/ 128 w 201"/>
                <a:gd name="T29" fmla="*/ 178 h 272"/>
                <a:gd name="T30" fmla="*/ 86 w 201"/>
                <a:gd name="T31" fmla="*/ 162 h 272"/>
                <a:gd name="T32" fmla="*/ 44 w 201"/>
                <a:gd name="T33" fmla="*/ 144 h 272"/>
                <a:gd name="T34" fmla="*/ 14 w 201"/>
                <a:gd name="T35" fmla="*/ 118 h 272"/>
                <a:gd name="T36" fmla="*/ 4 w 201"/>
                <a:gd name="T37" fmla="*/ 100 h 272"/>
                <a:gd name="T38" fmla="*/ 0 w 201"/>
                <a:gd name="T39" fmla="*/ 78 h 272"/>
                <a:gd name="T40" fmla="*/ 8 w 201"/>
                <a:gd name="T41" fmla="*/ 46 h 272"/>
                <a:gd name="T42" fmla="*/ 20 w 201"/>
                <a:gd name="T43" fmla="*/ 28 h 272"/>
                <a:gd name="T44" fmla="*/ 46 w 201"/>
                <a:gd name="T45" fmla="*/ 10 h 272"/>
                <a:gd name="T46" fmla="*/ 70 w 201"/>
                <a:gd name="T47" fmla="*/ 2 h 272"/>
                <a:gd name="T48" fmla="*/ 96 w 201"/>
                <a:gd name="T49" fmla="*/ 0 h 272"/>
                <a:gd name="T50" fmla="*/ 136 w 201"/>
                <a:gd name="T51" fmla="*/ 6 h 272"/>
                <a:gd name="T52" fmla="*/ 160 w 201"/>
                <a:gd name="T53" fmla="*/ 18 h 272"/>
                <a:gd name="T54" fmla="*/ 186 w 201"/>
                <a:gd name="T55" fmla="*/ 42 h 272"/>
                <a:gd name="T56" fmla="*/ 197 w 201"/>
                <a:gd name="T57" fmla="*/ 62 h 272"/>
                <a:gd name="T58" fmla="*/ 199 w 201"/>
                <a:gd name="T59" fmla="*/ 88 h 272"/>
                <a:gd name="T60" fmla="*/ 197 w 201"/>
                <a:gd name="T61" fmla="*/ 94 h 272"/>
                <a:gd name="T62" fmla="*/ 144 w 201"/>
                <a:gd name="T63" fmla="*/ 96 h 272"/>
                <a:gd name="T64" fmla="*/ 136 w 201"/>
                <a:gd name="T65" fmla="*/ 92 h 272"/>
                <a:gd name="T66" fmla="*/ 136 w 201"/>
                <a:gd name="T67" fmla="*/ 82 h 272"/>
                <a:gd name="T68" fmla="*/ 126 w 201"/>
                <a:gd name="T69" fmla="*/ 64 h 272"/>
                <a:gd name="T70" fmla="*/ 112 w 201"/>
                <a:gd name="T71" fmla="*/ 56 h 272"/>
                <a:gd name="T72" fmla="*/ 94 w 201"/>
                <a:gd name="T73" fmla="*/ 54 h 272"/>
                <a:gd name="T74" fmla="*/ 70 w 201"/>
                <a:gd name="T75" fmla="*/ 60 h 272"/>
                <a:gd name="T76" fmla="*/ 62 w 201"/>
                <a:gd name="T77" fmla="*/ 78 h 272"/>
                <a:gd name="T78" fmla="*/ 68 w 201"/>
                <a:gd name="T79" fmla="*/ 92 h 272"/>
                <a:gd name="T80" fmla="*/ 84 w 201"/>
                <a:gd name="T81" fmla="*/ 102 h 272"/>
                <a:gd name="T82" fmla="*/ 160 w 201"/>
                <a:gd name="T83" fmla="*/ 130 h 272"/>
                <a:gd name="T84" fmla="*/ 188 w 201"/>
                <a:gd name="T85" fmla="*/ 152 h 272"/>
                <a:gd name="T86" fmla="*/ 199 w 201"/>
                <a:gd name="T87" fmla="*/ 170 h 272"/>
                <a:gd name="T88" fmla="*/ 201 w 201"/>
                <a:gd name="T89" fmla="*/ 192 h 272"/>
                <a:gd name="T90" fmla="*/ 195 w 201"/>
                <a:gd name="T91" fmla="*/ 224 h 272"/>
                <a:gd name="T92" fmla="*/ 180 w 201"/>
                <a:gd name="T93" fmla="*/ 242 h 272"/>
                <a:gd name="T94" fmla="*/ 152 w 201"/>
                <a:gd name="T95" fmla="*/ 262 h 272"/>
                <a:gd name="T96" fmla="*/ 128 w 201"/>
                <a:gd name="T97" fmla="*/ 268 h 272"/>
                <a:gd name="T98" fmla="*/ 100 w 201"/>
                <a:gd name="T99" fmla="*/ 272 h 272"/>
                <a:gd name="T100" fmla="*/ 60 w 201"/>
                <a:gd name="T101" fmla="*/ 26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1" h="272">
                  <a:moveTo>
                    <a:pt x="48" y="262"/>
                  </a:moveTo>
                  <a:lnTo>
                    <a:pt x="48" y="262"/>
                  </a:lnTo>
                  <a:lnTo>
                    <a:pt x="36" y="256"/>
                  </a:lnTo>
                  <a:lnTo>
                    <a:pt x="26" y="250"/>
                  </a:lnTo>
                  <a:lnTo>
                    <a:pt x="18" y="242"/>
                  </a:lnTo>
                  <a:lnTo>
                    <a:pt x="12" y="232"/>
                  </a:lnTo>
                  <a:lnTo>
                    <a:pt x="12" y="232"/>
                  </a:lnTo>
                  <a:lnTo>
                    <a:pt x="6" y="222"/>
                  </a:lnTo>
                  <a:lnTo>
                    <a:pt x="2" y="212"/>
                  </a:lnTo>
                  <a:lnTo>
                    <a:pt x="0" y="202"/>
                  </a:lnTo>
                  <a:lnTo>
                    <a:pt x="0" y="190"/>
                  </a:lnTo>
                  <a:lnTo>
                    <a:pt x="0" y="184"/>
                  </a:lnTo>
                  <a:lnTo>
                    <a:pt x="0" y="184"/>
                  </a:lnTo>
                  <a:lnTo>
                    <a:pt x="2" y="180"/>
                  </a:lnTo>
                  <a:lnTo>
                    <a:pt x="2" y="180"/>
                  </a:lnTo>
                  <a:lnTo>
                    <a:pt x="6" y="178"/>
                  </a:lnTo>
                  <a:lnTo>
                    <a:pt x="54" y="178"/>
                  </a:lnTo>
                  <a:lnTo>
                    <a:pt x="54" y="178"/>
                  </a:lnTo>
                  <a:lnTo>
                    <a:pt x="60" y="178"/>
                  </a:lnTo>
                  <a:lnTo>
                    <a:pt x="60" y="178"/>
                  </a:lnTo>
                  <a:lnTo>
                    <a:pt x="62" y="182"/>
                  </a:lnTo>
                  <a:lnTo>
                    <a:pt x="62" y="186"/>
                  </a:lnTo>
                  <a:lnTo>
                    <a:pt x="62" y="186"/>
                  </a:lnTo>
                  <a:lnTo>
                    <a:pt x="62" y="192"/>
                  </a:lnTo>
                  <a:lnTo>
                    <a:pt x="64" y="198"/>
                  </a:lnTo>
                  <a:lnTo>
                    <a:pt x="68" y="204"/>
                  </a:lnTo>
                  <a:lnTo>
                    <a:pt x="74" y="208"/>
                  </a:lnTo>
                  <a:lnTo>
                    <a:pt x="74" y="208"/>
                  </a:lnTo>
                  <a:lnTo>
                    <a:pt x="80" y="212"/>
                  </a:lnTo>
                  <a:lnTo>
                    <a:pt x="88" y="216"/>
                  </a:lnTo>
                  <a:lnTo>
                    <a:pt x="96" y="218"/>
                  </a:lnTo>
                  <a:lnTo>
                    <a:pt x="104" y="218"/>
                  </a:lnTo>
                  <a:lnTo>
                    <a:pt x="104" y="218"/>
                  </a:lnTo>
                  <a:lnTo>
                    <a:pt x="120" y="216"/>
                  </a:lnTo>
                  <a:lnTo>
                    <a:pt x="126" y="214"/>
                  </a:lnTo>
                  <a:lnTo>
                    <a:pt x="130" y="210"/>
                  </a:lnTo>
                  <a:lnTo>
                    <a:pt x="130" y="210"/>
                  </a:lnTo>
                  <a:lnTo>
                    <a:pt x="136" y="202"/>
                  </a:lnTo>
                  <a:lnTo>
                    <a:pt x="138" y="194"/>
                  </a:lnTo>
                  <a:lnTo>
                    <a:pt x="138" y="194"/>
                  </a:lnTo>
                  <a:lnTo>
                    <a:pt x="136" y="188"/>
                  </a:lnTo>
                  <a:lnTo>
                    <a:pt x="136" y="184"/>
                  </a:lnTo>
                  <a:lnTo>
                    <a:pt x="132" y="180"/>
                  </a:lnTo>
                  <a:lnTo>
                    <a:pt x="128" y="178"/>
                  </a:lnTo>
                  <a:lnTo>
                    <a:pt x="128" y="178"/>
                  </a:lnTo>
                  <a:lnTo>
                    <a:pt x="116" y="172"/>
                  </a:lnTo>
                  <a:lnTo>
                    <a:pt x="96" y="164"/>
                  </a:lnTo>
                  <a:lnTo>
                    <a:pt x="86" y="162"/>
                  </a:lnTo>
                  <a:lnTo>
                    <a:pt x="86" y="162"/>
                  </a:lnTo>
                  <a:lnTo>
                    <a:pt x="64" y="154"/>
                  </a:lnTo>
                  <a:lnTo>
                    <a:pt x="44" y="144"/>
                  </a:lnTo>
                  <a:lnTo>
                    <a:pt x="44" y="144"/>
                  </a:lnTo>
                  <a:lnTo>
                    <a:pt x="28" y="134"/>
                  </a:lnTo>
                  <a:lnTo>
                    <a:pt x="14" y="118"/>
                  </a:lnTo>
                  <a:lnTo>
                    <a:pt x="14" y="118"/>
                  </a:lnTo>
                  <a:lnTo>
                    <a:pt x="8" y="110"/>
                  </a:lnTo>
                  <a:lnTo>
                    <a:pt x="4" y="100"/>
                  </a:lnTo>
                  <a:lnTo>
                    <a:pt x="2" y="90"/>
                  </a:lnTo>
                  <a:lnTo>
                    <a:pt x="0" y="78"/>
                  </a:lnTo>
                  <a:lnTo>
                    <a:pt x="0" y="78"/>
                  </a:lnTo>
                  <a:lnTo>
                    <a:pt x="2" y="66"/>
                  </a:lnTo>
                  <a:lnTo>
                    <a:pt x="4" y="56"/>
                  </a:lnTo>
                  <a:lnTo>
                    <a:pt x="8" y="46"/>
                  </a:lnTo>
                  <a:lnTo>
                    <a:pt x="12" y="38"/>
                  </a:lnTo>
                  <a:lnTo>
                    <a:pt x="12" y="38"/>
                  </a:lnTo>
                  <a:lnTo>
                    <a:pt x="20" y="28"/>
                  </a:lnTo>
                  <a:lnTo>
                    <a:pt x="28" y="22"/>
                  </a:lnTo>
                  <a:lnTo>
                    <a:pt x="36" y="16"/>
                  </a:lnTo>
                  <a:lnTo>
                    <a:pt x="46" y="10"/>
                  </a:lnTo>
                  <a:lnTo>
                    <a:pt x="46" y="10"/>
                  </a:lnTo>
                  <a:lnTo>
                    <a:pt x="58" y="6"/>
                  </a:lnTo>
                  <a:lnTo>
                    <a:pt x="70" y="2"/>
                  </a:lnTo>
                  <a:lnTo>
                    <a:pt x="82" y="2"/>
                  </a:lnTo>
                  <a:lnTo>
                    <a:pt x="96" y="0"/>
                  </a:lnTo>
                  <a:lnTo>
                    <a:pt x="96" y="0"/>
                  </a:lnTo>
                  <a:lnTo>
                    <a:pt x="110" y="2"/>
                  </a:lnTo>
                  <a:lnTo>
                    <a:pt x="124" y="4"/>
                  </a:lnTo>
                  <a:lnTo>
                    <a:pt x="136" y="6"/>
                  </a:lnTo>
                  <a:lnTo>
                    <a:pt x="148" y="12"/>
                  </a:lnTo>
                  <a:lnTo>
                    <a:pt x="148" y="12"/>
                  </a:lnTo>
                  <a:lnTo>
                    <a:pt x="160" y="18"/>
                  </a:lnTo>
                  <a:lnTo>
                    <a:pt x="170" y="24"/>
                  </a:lnTo>
                  <a:lnTo>
                    <a:pt x="178" y="32"/>
                  </a:lnTo>
                  <a:lnTo>
                    <a:pt x="186" y="42"/>
                  </a:lnTo>
                  <a:lnTo>
                    <a:pt x="186" y="42"/>
                  </a:lnTo>
                  <a:lnTo>
                    <a:pt x="190" y="52"/>
                  </a:lnTo>
                  <a:lnTo>
                    <a:pt x="197" y="62"/>
                  </a:lnTo>
                  <a:lnTo>
                    <a:pt x="199" y="74"/>
                  </a:lnTo>
                  <a:lnTo>
                    <a:pt x="199" y="86"/>
                  </a:lnTo>
                  <a:lnTo>
                    <a:pt x="199" y="88"/>
                  </a:lnTo>
                  <a:lnTo>
                    <a:pt x="199" y="88"/>
                  </a:lnTo>
                  <a:lnTo>
                    <a:pt x="197" y="94"/>
                  </a:lnTo>
                  <a:lnTo>
                    <a:pt x="197" y="94"/>
                  </a:lnTo>
                  <a:lnTo>
                    <a:pt x="193" y="96"/>
                  </a:lnTo>
                  <a:lnTo>
                    <a:pt x="144" y="96"/>
                  </a:lnTo>
                  <a:lnTo>
                    <a:pt x="144" y="96"/>
                  </a:lnTo>
                  <a:lnTo>
                    <a:pt x="138" y="94"/>
                  </a:lnTo>
                  <a:lnTo>
                    <a:pt x="138" y="94"/>
                  </a:lnTo>
                  <a:lnTo>
                    <a:pt x="136" y="92"/>
                  </a:lnTo>
                  <a:lnTo>
                    <a:pt x="136" y="88"/>
                  </a:lnTo>
                  <a:lnTo>
                    <a:pt x="136" y="88"/>
                  </a:lnTo>
                  <a:lnTo>
                    <a:pt x="136" y="82"/>
                  </a:lnTo>
                  <a:lnTo>
                    <a:pt x="134" y="76"/>
                  </a:lnTo>
                  <a:lnTo>
                    <a:pt x="130" y="70"/>
                  </a:lnTo>
                  <a:lnTo>
                    <a:pt x="126" y="64"/>
                  </a:lnTo>
                  <a:lnTo>
                    <a:pt x="126" y="64"/>
                  </a:lnTo>
                  <a:lnTo>
                    <a:pt x="118" y="60"/>
                  </a:lnTo>
                  <a:lnTo>
                    <a:pt x="112" y="56"/>
                  </a:lnTo>
                  <a:lnTo>
                    <a:pt x="102" y="54"/>
                  </a:lnTo>
                  <a:lnTo>
                    <a:pt x="94" y="54"/>
                  </a:lnTo>
                  <a:lnTo>
                    <a:pt x="94" y="54"/>
                  </a:lnTo>
                  <a:lnTo>
                    <a:pt x="80" y="56"/>
                  </a:lnTo>
                  <a:lnTo>
                    <a:pt x="70" y="60"/>
                  </a:lnTo>
                  <a:lnTo>
                    <a:pt x="70" y="60"/>
                  </a:lnTo>
                  <a:lnTo>
                    <a:pt x="64" y="68"/>
                  </a:lnTo>
                  <a:lnTo>
                    <a:pt x="62" y="78"/>
                  </a:lnTo>
                  <a:lnTo>
                    <a:pt x="62" y="78"/>
                  </a:lnTo>
                  <a:lnTo>
                    <a:pt x="64" y="84"/>
                  </a:lnTo>
                  <a:lnTo>
                    <a:pt x="68" y="92"/>
                  </a:lnTo>
                  <a:lnTo>
                    <a:pt x="68" y="92"/>
                  </a:lnTo>
                  <a:lnTo>
                    <a:pt x="74" y="96"/>
                  </a:lnTo>
                  <a:lnTo>
                    <a:pt x="84" y="102"/>
                  </a:lnTo>
                  <a:lnTo>
                    <a:pt x="84" y="102"/>
                  </a:lnTo>
                  <a:lnTo>
                    <a:pt x="118" y="114"/>
                  </a:lnTo>
                  <a:lnTo>
                    <a:pt x="118" y="114"/>
                  </a:lnTo>
                  <a:lnTo>
                    <a:pt x="160" y="130"/>
                  </a:lnTo>
                  <a:lnTo>
                    <a:pt x="160" y="130"/>
                  </a:lnTo>
                  <a:lnTo>
                    <a:pt x="174" y="138"/>
                  </a:lnTo>
                  <a:lnTo>
                    <a:pt x="188" y="152"/>
                  </a:lnTo>
                  <a:lnTo>
                    <a:pt x="188" y="152"/>
                  </a:lnTo>
                  <a:lnTo>
                    <a:pt x="193" y="160"/>
                  </a:lnTo>
                  <a:lnTo>
                    <a:pt x="199" y="170"/>
                  </a:lnTo>
                  <a:lnTo>
                    <a:pt x="201" y="180"/>
                  </a:lnTo>
                  <a:lnTo>
                    <a:pt x="201" y="192"/>
                  </a:lnTo>
                  <a:lnTo>
                    <a:pt x="201" y="192"/>
                  </a:lnTo>
                  <a:lnTo>
                    <a:pt x="201" y="204"/>
                  </a:lnTo>
                  <a:lnTo>
                    <a:pt x="199" y="214"/>
                  </a:lnTo>
                  <a:lnTo>
                    <a:pt x="195" y="224"/>
                  </a:lnTo>
                  <a:lnTo>
                    <a:pt x="188" y="234"/>
                  </a:lnTo>
                  <a:lnTo>
                    <a:pt x="188" y="234"/>
                  </a:lnTo>
                  <a:lnTo>
                    <a:pt x="180" y="242"/>
                  </a:lnTo>
                  <a:lnTo>
                    <a:pt x="172" y="250"/>
                  </a:lnTo>
                  <a:lnTo>
                    <a:pt x="164" y="256"/>
                  </a:lnTo>
                  <a:lnTo>
                    <a:pt x="152" y="262"/>
                  </a:lnTo>
                  <a:lnTo>
                    <a:pt x="152" y="262"/>
                  </a:lnTo>
                  <a:lnTo>
                    <a:pt x="140" y="266"/>
                  </a:lnTo>
                  <a:lnTo>
                    <a:pt x="128" y="268"/>
                  </a:lnTo>
                  <a:lnTo>
                    <a:pt x="114" y="270"/>
                  </a:lnTo>
                  <a:lnTo>
                    <a:pt x="100" y="272"/>
                  </a:lnTo>
                  <a:lnTo>
                    <a:pt x="100" y="272"/>
                  </a:lnTo>
                  <a:lnTo>
                    <a:pt x="86" y="270"/>
                  </a:lnTo>
                  <a:lnTo>
                    <a:pt x="72" y="268"/>
                  </a:lnTo>
                  <a:lnTo>
                    <a:pt x="60" y="266"/>
                  </a:lnTo>
                  <a:lnTo>
                    <a:pt x="48" y="262"/>
                  </a:lnTo>
                  <a:lnTo>
                    <a:pt x="48" y="262"/>
                  </a:lnTo>
                  <a:close/>
                </a:path>
              </a:pathLst>
            </a:custGeom>
            <a:solidFill>
              <a:srgbClr val="0044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4" name="Freeform 20">
              <a:extLst>
                <a:ext uri="{FF2B5EF4-FFF2-40B4-BE49-F238E27FC236}">
                  <a16:creationId xmlns:a16="http://schemas.microsoft.com/office/drawing/2014/main" id="{CFB254E9-78C2-43FA-A38F-2CC66A8BFB1B}"/>
                </a:ext>
              </a:extLst>
            </p:cNvPr>
            <p:cNvSpPr>
              <a:spLocks/>
            </p:cNvSpPr>
            <p:nvPr userDrawn="1"/>
          </p:nvSpPr>
          <p:spPr bwMode="auto">
            <a:xfrm>
              <a:off x="9137650" y="2503488"/>
              <a:ext cx="317500" cy="431800"/>
            </a:xfrm>
            <a:custGeom>
              <a:avLst/>
              <a:gdLst>
                <a:gd name="T0" fmla="*/ 36 w 200"/>
                <a:gd name="T1" fmla="*/ 256 h 272"/>
                <a:gd name="T2" fmla="*/ 12 w 200"/>
                <a:gd name="T3" fmla="*/ 232 h 272"/>
                <a:gd name="T4" fmla="*/ 2 w 200"/>
                <a:gd name="T5" fmla="*/ 212 h 272"/>
                <a:gd name="T6" fmla="*/ 0 w 200"/>
                <a:gd name="T7" fmla="*/ 184 h 272"/>
                <a:gd name="T8" fmla="*/ 2 w 200"/>
                <a:gd name="T9" fmla="*/ 180 h 272"/>
                <a:gd name="T10" fmla="*/ 54 w 200"/>
                <a:gd name="T11" fmla="*/ 178 h 272"/>
                <a:gd name="T12" fmla="*/ 62 w 200"/>
                <a:gd name="T13" fmla="*/ 182 h 272"/>
                <a:gd name="T14" fmla="*/ 62 w 200"/>
                <a:gd name="T15" fmla="*/ 192 h 272"/>
                <a:gd name="T16" fmla="*/ 74 w 200"/>
                <a:gd name="T17" fmla="*/ 208 h 272"/>
                <a:gd name="T18" fmla="*/ 88 w 200"/>
                <a:gd name="T19" fmla="*/ 216 h 272"/>
                <a:gd name="T20" fmla="*/ 106 w 200"/>
                <a:gd name="T21" fmla="*/ 218 h 272"/>
                <a:gd name="T22" fmla="*/ 130 w 200"/>
                <a:gd name="T23" fmla="*/ 210 h 272"/>
                <a:gd name="T24" fmla="*/ 138 w 200"/>
                <a:gd name="T25" fmla="*/ 194 h 272"/>
                <a:gd name="T26" fmla="*/ 136 w 200"/>
                <a:gd name="T27" fmla="*/ 184 h 272"/>
                <a:gd name="T28" fmla="*/ 128 w 200"/>
                <a:gd name="T29" fmla="*/ 178 h 272"/>
                <a:gd name="T30" fmla="*/ 88 w 200"/>
                <a:gd name="T31" fmla="*/ 162 h 272"/>
                <a:gd name="T32" fmla="*/ 44 w 200"/>
                <a:gd name="T33" fmla="*/ 144 h 272"/>
                <a:gd name="T34" fmla="*/ 14 w 200"/>
                <a:gd name="T35" fmla="*/ 118 h 272"/>
                <a:gd name="T36" fmla="*/ 4 w 200"/>
                <a:gd name="T37" fmla="*/ 100 h 272"/>
                <a:gd name="T38" fmla="*/ 2 w 200"/>
                <a:gd name="T39" fmla="*/ 78 h 272"/>
                <a:gd name="T40" fmla="*/ 8 w 200"/>
                <a:gd name="T41" fmla="*/ 46 h 272"/>
                <a:gd name="T42" fmla="*/ 20 w 200"/>
                <a:gd name="T43" fmla="*/ 28 h 272"/>
                <a:gd name="T44" fmla="*/ 48 w 200"/>
                <a:gd name="T45" fmla="*/ 10 h 272"/>
                <a:gd name="T46" fmla="*/ 70 w 200"/>
                <a:gd name="T47" fmla="*/ 2 h 272"/>
                <a:gd name="T48" fmla="*/ 96 w 200"/>
                <a:gd name="T49" fmla="*/ 0 h 272"/>
                <a:gd name="T50" fmla="*/ 138 w 200"/>
                <a:gd name="T51" fmla="*/ 6 h 272"/>
                <a:gd name="T52" fmla="*/ 160 w 200"/>
                <a:gd name="T53" fmla="*/ 18 h 272"/>
                <a:gd name="T54" fmla="*/ 186 w 200"/>
                <a:gd name="T55" fmla="*/ 42 h 272"/>
                <a:gd name="T56" fmla="*/ 196 w 200"/>
                <a:gd name="T57" fmla="*/ 62 h 272"/>
                <a:gd name="T58" fmla="*/ 198 w 200"/>
                <a:gd name="T59" fmla="*/ 88 h 272"/>
                <a:gd name="T60" fmla="*/ 196 w 200"/>
                <a:gd name="T61" fmla="*/ 94 h 272"/>
                <a:gd name="T62" fmla="*/ 144 w 200"/>
                <a:gd name="T63" fmla="*/ 96 h 272"/>
                <a:gd name="T64" fmla="*/ 138 w 200"/>
                <a:gd name="T65" fmla="*/ 92 h 272"/>
                <a:gd name="T66" fmla="*/ 136 w 200"/>
                <a:gd name="T67" fmla="*/ 82 h 272"/>
                <a:gd name="T68" fmla="*/ 126 w 200"/>
                <a:gd name="T69" fmla="*/ 64 h 272"/>
                <a:gd name="T70" fmla="*/ 112 w 200"/>
                <a:gd name="T71" fmla="*/ 56 h 272"/>
                <a:gd name="T72" fmla="*/ 94 w 200"/>
                <a:gd name="T73" fmla="*/ 54 h 272"/>
                <a:gd name="T74" fmla="*/ 70 w 200"/>
                <a:gd name="T75" fmla="*/ 60 h 272"/>
                <a:gd name="T76" fmla="*/ 62 w 200"/>
                <a:gd name="T77" fmla="*/ 78 h 272"/>
                <a:gd name="T78" fmla="*/ 68 w 200"/>
                <a:gd name="T79" fmla="*/ 92 h 272"/>
                <a:gd name="T80" fmla="*/ 84 w 200"/>
                <a:gd name="T81" fmla="*/ 102 h 272"/>
                <a:gd name="T82" fmla="*/ 160 w 200"/>
                <a:gd name="T83" fmla="*/ 130 h 272"/>
                <a:gd name="T84" fmla="*/ 188 w 200"/>
                <a:gd name="T85" fmla="*/ 152 h 272"/>
                <a:gd name="T86" fmla="*/ 198 w 200"/>
                <a:gd name="T87" fmla="*/ 170 h 272"/>
                <a:gd name="T88" fmla="*/ 200 w 200"/>
                <a:gd name="T89" fmla="*/ 192 h 272"/>
                <a:gd name="T90" fmla="*/ 194 w 200"/>
                <a:gd name="T91" fmla="*/ 224 h 272"/>
                <a:gd name="T92" fmla="*/ 182 w 200"/>
                <a:gd name="T93" fmla="*/ 242 h 272"/>
                <a:gd name="T94" fmla="*/ 154 w 200"/>
                <a:gd name="T95" fmla="*/ 262 h 272"/>
                <a:gd name="T96" fmla="*/ 128 w 200"/>
                <a:gd name="T97" fmla="*/ 268 h 272"/>
                <a:gd name="T98" fmla="*/ 100 w 200"/>
                <a:gd name="T99" fmla="*/ 272 h 272"/>
                <a:gd name="T100" fmla="*/ 60 w 200"/>
                <a:gd name="T101" fmla="*/ 26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0" h="272">
                  <a:moveTo>
                    <a:pt x="48" y="262"/>
                  </a:moveTo>
                  <a:lnTo>
                    <a:pt x="48" y="262"/>
                  </a:lnTo>
                  <a:lnTo>
                    <a:pt x="36" y="256"/>
                  </a:lnTo>
                  <a:lnTo>
                    <a:pt x="28" y="250"/>
                  </a:lnTo>
                  <a:lnTo>
                    <a:pt x="20" y="242"/>
                  </a:lnTo>
                  <a:lnTo>
                    <a:pt x="12" y="232"/>
                  </a:lnTo>
                  <a:lnTo>
                    <a:pt x="12" y="232"/>
                  </a:lnTo>
                  <a:lnTo>
                    <a:pt x="6" y="222"/>
                  </a:lnTo>
                  <a:lnTo>
                    <a:pt x="2" y="212"/>
                  </a:lnTo>
                  <a:lnTo>
                    <a:pt x="0" y="202"/>
                  </a:lnTo>
                  <a:lnTo>
                    <a:pt x="0" y="190"/>
                  </a:lnTo>
                  <a:lnTo>
                    <a:pt x="0" y="184"/>
                  </a:lnTo>
                  <a:lnTo>
                    <a:pt x="0" y="184"/>
                  </a:lnTo>
                  <a:lnTo>
                    <a:pt x="2" y="180"/>
                  </a:lnTo>
                  <a:lnTo>
                    <a:pt x="2" y="180"/>
                  </a:lnTo>
                  <a:lnTo>
                    <a:pt x="6" y="178"/>
                  </a:lnTo>
                  <a:lnTo>
                    <a:pt x="54" y="178"/>
                  </a:lnTo>
                  <a:lnTo>
                    <a:pt x="54" y="178"/>
                  </a:lnTo>
                  <a:lnTo>
                    <a:pt x="60" y="178"/>
                  </a:lnTo>
                  <a:lnTo>
                    <a:pt x="60" y="178"/>
                  </a:lnTo>
                  <a:lnTo>
                    <a:pt x="62" y="182"/>
                  </a:lnTo>
                  <a:lnTo>
                    <a:pt x="62" y="186"/>
                  </a:lnTo>
                  <a:lnTo>
                    <a:pt x="62" y="186"/>
                  </a:lnTo>
                  <a:lnTo>
                    <a:pt x="62" y="192"/>
                  </a:lnTo>
                  <a:lnTo>
                    <a:pt x="64" y="198"/>
                  </a:lnTo>
                  <a:lnTo>
                    <a:pt x="68" y="204"/>
                  </a:lnTo>
                  <a:lnTo>
                    <a:pt x="74" y="208"/>
                  </a:lnTo>
                  <a:lnTo>
                    <a:pt x="74" y="208"/>
                  </a:lnTo>
                  <a:lnTo>
                    <a:pt x="80" y="212"/>
                  </a:lnTo>
                  <a:lnTo>
                    <a:pt x="88" y="216"/>
                  </a:lnTo>
                  <a:lnTo>
                    <a:pt x="96" y="218"/>
                  </a:lnTo>
                  <a:lnTo>
                    <a:pt x="106" y="218"/>
                  </a:lnTo>
                  <a:lnTo>
                    <a:pt x="106" y="218"/>
                  </a:lnTo>
                  <a:lnTo>
                    <a:pt x="120" y="216"/>
                  </a:lnTo>
                  <a:lnTo>
                    <a:pt x="126" y="214"/>
                  </a:lnTo>
                  <a:lnTo>
                    <a:pt x="130" y="210"/>
                  </a:lnTo>
                  <a:lnTo>
                    <a:pt x="130" y="210"/>
                  </a:lnTo>
                  <a:lnTo>
                    <a:pt x="136" y="202"/>
                  </a:lnTo>
                  <a:lnTo>
                    <a:pt x="138" y="194"/>
                  </a:lnTo>
                  <a:lnTo>
                    <a:pt x="138" y="194"/>
                  </a:lnTo>
                  <a:lnTo>
                    <a:pt x="138" y="188"/>
                  </a:lnTo>
                  <a:lnTo>
                    <a:pt x="136" y="184"/>
                  </a:lnTo>
                  <a:lnTo>
                    <a:pt x="132" y="180"/>
                  </a:lnTo>
                  <a:lnTo>
                    <a:pt x="128" y="178"/>
                  </a:lnTo>
                  <a:lnTo>
                    <a:pt x="128" y="178"/>
                  </a:lnTo>
                  <a:lnTo>
                    <a:pt x="116" y="172"/>
                  </a:lnTo>
                  <a:lnTo>
                    <a:pt x="96" y="164"/>
                  </a:lnTo>
                  <a:lnTo>
                    <a:pt x="88" y="162"/>
                  </a:lnTo>
                  <a:lnTo>
                    <a:pt x="88" y="162"/>
                  </a:lnTo>
                  <a:lnTo>
                    <a:pt x="64" y="154"/>
                  </a:lnTo>
                  <a:lnTo>
                    <a:pt x="44" y="144"/>
                  </a:lnTo>
                  <a:lnTo>
                    <a:pt x="44" y="144"/>
                  </a:lnTo>
                  <a:lnTo>
                    <a:pt x="28" y="134"/>
                  </a:lnTo>
                  <a:lnTo>
                    <a:pt x="14" y="118"/>
                  </a:lnTo>
                  <a:lnTo>
                    <a:pt x="14" y="118"/>
                  </a:lnTo>
                  <a:lnTo>
                    <a:pt x="8" y="110"/>
                  </a:lnTo>
                  <a:lnTo>
                    <a:pt x="4" y="100"/>
                  </a:lnTo>
                  <a:lnTo>
                    <a:pt x="2" y="90"/>
                  </a:lnTo>
                  <a:lnTo>
                    <a:pt x="2" y="78"/>
                  </a:lnTo>
                  <a:lnTo>
                    <a:pt x="2" y="78"/>
                  </a:lnTo>
                  <a:lnTo>
                    <a:pt x="2" y="66"/>
                  </a:lnTo>
                  <a:lnTo>
                    <a:pt x="4" y="56"/>
                  </a:lnTo>
                  <a:lnTo>
                    <a:pt x="8" y="46"/>
                  </a:lnTo>
                  <a:lnTo>
                    <a:pt x="14" y="38"/>
                  </a:lnTo>
                  <a:lnTo>
                    <a:pt x="14" y="38"/>
                  </a:lnTo>
                  <a:lnTo>
                    <a:pt x="20" y="28"/>
                  </a:lnTo>
                  <a:lnTo>
                    <a:pt x="28" y="22"/>
                  </a:lnTo>
                  <a:lnTo>
                    <a:pt x="38" y="16"/>
                  </a:lnTo>
                  <a:lnTo>
                    <a:pt x="48" y="10"/>
                  </a:lnTo>
                  <a:lnTo>
                    <a:pt x="48" y="10"/>
                  </a:lnTo>
                  <a:lnTo>
                    <a:pt x="58" y="6"/>
                  </a:lnTo>
                  <a:lnTo>
                    <a:pt x="70" y="2"/>
                  </a:lnTo>
                  <a:lnTo>
                    <a:pt x="84" y="2"/>
                  </a:lnTo>
                  <a:lnTo>
                    <a:pt x="96" y="0"/>
                  </a:lnTo>
                  <a:lnTo>
                    <a:pt x="96" y="0"/>
                  </a:lnTo>
                  <a:lnTo>
                    <a:pt x="110" y="2"/>
                  </a:lnTo>
                  <a:lnTo>
                    <a:pt x="124" y="4"/>
                  </a:lnTo>
                  <a:lnTo>
                    <a:pt x="138" y="6"/>
                  </a:lnTo>
                  <a:lnTo>
                    <a:pt x="150" y="12"/>
                  </a:lnTo>
                  <a:lnTo>
                    <a:pt x="150" y="12"/>
                  </a:lnTo>
                  <a:lnTo>
                    <a:pt x="160" y="18"/>
                  </a:lnTo>
                  <a:lnTo>
                    <a:pt x="170" y="24"/>
                  </a:lnTo>
                  <a:lnTo>
                    <a:pt x="178" y="32"/>
                  </a:lnTo>
                  <a:lnTo>
                    <a:pt x="186" y="42"/>
                  </a:lnTo>
                  <a:lnTo>
                    <a:pt x="186" y="42"/>
                  </a:lnTo>
                  <a:lnTo>
                    <a:pt x="192" y="52"/>
                  </a:lnTo>
                  <a:lnTo>
                    <a:pt x="196" y="62"/>
                  </a:lnTo>
                  <a:lnTo>
                    <a:pt x="198" y="74"/>
                  </a:lnTo>
                  <a:lnTo>
                    <a:pt x="198" y="86"/>
                  </a:lnTo>
                  <a:lnTo>
                    <a:pt x="198" y="88"/>
                  </a:lnTo>
                  <a:lnTo>
                    <a:pt x="198" y="88"/>
                  </a:lnTo>
                  <a:lnTo>
                    <a:pt x="196" y="94"/>
                  </a:lnTo>
                  <a:lnTo>
                    <a:pt x="196" y="94"/>
                  </a:lnTo>
                  <a:lnTo>
                    <a:pt x="192" y="96"/>
                  </a:lnTo>
                  <a:lnTo>
                    <a:pt x="144" y="96"/>
                  </a:lnTo>
                  <a:lnTo>
                    <a:pt x="144" y="96"/>
                  </a:lnTo>
                  <a:lnTo>
                    <a:pt x="140" y="94"/>
                  </a:lnTo>
                  <a:lnTo>
                    <a:pt x="140" y="94"/>
                  </a:lnTo>
                  <a:lnTo>
                    <a:pt x="138" y="92"/>
                  </a:lnTo>
                  <a:lnTo>
                    <a:pt x="138" y="88"/>
                  </a:lnTo>
                  <a:lnTo>
                    <a:pt x="138" y="88"/>
                  </a:lnTo>
                  <a:lnTo>
                    <a:pt x="136" y="82"/>
                  </a:lnTo>
                  <a:lnTo>
                    <a:pt x="134" y="76"/>
                  </a:lnTo>
                  <a:lnTo>
                    <a:pt x="130" y="70"/>
                  </a:lnTo>
                  <a:lnTo>
                    <a:pt x="126" y="64"/>
                  </a:lnTo>
                  <a:lnTo>
                    <a:pt x="126" y="64"/>
                  </a:lnTo>
                  <a:lnTo>
                    <a:pt x="120" y="60"/>
                  </a:lnTo>
                  <a:lnTo>
                    <a:pt x="112" y="56"/>
                  </a:lnTo>
                  <a:lnTo>
                    <a:pt x="104" y="54"/>
                  </a:lnTo>
                  <a:lnTo>
                    <a:pt x="94" y="54"/>
                  </a:lnTo>
                  <a:lnTo>
                    <a:pt x="94" y="54"/>
                  </a:lnTo>
                  <a:lnTo>
                    <a:pt x="80" y="56"/>
                  </a:lnTo>
                  <a:lnTo>
                    <a:pt x="70" y="60"/>
                  </a:lnTo>
                  <a:lnTo>
                    <a:pt x="70" y="60"/>
                  </a:lnTo>
                  <a:lnTo>
                    <a:pt x="64" y="68"/>
                  </a:lnTo>
                  <a:lnTo>
                    <a:pt x="62" y="78"/>
                  </a:lnTo>
                  <a:lnTo>
                    <a:pt x="62" y="78"/>
                  </a:lnTo>
                  <a:lnTo>
                    <a:pt x="64" y="84"/>
                  </a:lnTo>
                  <a:lnTo>
                    <a:pt x="68" y="92"/>
                  </a:lnTo>
                  <a:lnTo>
                    <a:pt x="68" y="92"/>
                  </a:lnTo>
                  <a:lnTo>
                    <a:pt x="74" y="96"/>
                  </a:lnTo>
                  <a:lnTo>
                    <a:pt x="84" y="102"/>
                  </a:lnTo>
                  <a:lnTo>
                    <a:pt x="84" y="102"/>
                  </a:lnTo>
                  <a:lnTo>
                    <a:pt x="118" y="114"/>
                  </a:lnTo>
                  <a:lnTo>
                    <a:pt x="118" y="114"/>
                  </a:lnTo>
                  <a:lnTo>
                    <a:pt x="160" y="130"/>
                  </a:lnTo>
                  <a:lnTo>
                    <a:pt x="160" y="130"/>
                  </a:lnTo>
                  <a:lnTo>
                    <a:pt x="174" y="138"/>
                  </a:lnTo>
                  <a:lnTo>
                    <a:pt x="188" y="152"/>
                  </a:lnTo>
                  <a:lnTo>
                    <a:pt x="188" y="152"/>
                  </a:lnTo>
                  <a:lnTo>
                    <a:pt x="194" y="160"/>
                  </a:lnTo>
                  <a:lnTo>
                    <a:pt x="198" y="170"/>
                  </a:lnTo>
                  <a:lnTo>
                    <a:pt x="200" y="180"/>
                  </a:lnTo>
                  <a:lnTo>
                    <a:pt x="200" y="192"/>
                  </a:lnTo>
                  <a:lnTo>
                    <a:pt x="200" y="192"/>
                  </a:lnTo>
                  <a:lnTo>
                    <a:pt x="200" y="204"/>
                  </a:lnTo>
                  <a:lnTo>
                    <a:pt x="198" y="214"/>
                  </a:lnTo>
                  <a:lnTo>
                    <a:pt x="194" y="224"/>
                  </a:lnTo>
                  <a:lnTo>
                    <a:pt x="188" y="234"/>
                  </a:lnTo>
                  <a:lnTo>
                    <a:pt x="188" y="234"/>
                  </a:lnTo>
                  <a:lnTo>
                    <a:pt x="182" y="242"/>
                  </a:lnTo>
                  <a:lnTo>
                    <a:pt x="174" y="250"/>
                  </a:lnTo>
                  <a:lnTo>
                    <a:pt x="164" y="256"/>
                  </a:lnTo>
                  <a:lnTo>
                    <a:pt x="154" y="262"/>
                  </a:lnTo>
                  <a:lnTo>
                    <a:pt x="154" y="262"/>
                  </a:lnTo>
                  <a:lnTo>
                    <a:pt x="142" y="266"/>
                  </a:lnTo>
                  <a:lnTo>
                    <a:pt x="128" y="268"/>
                  </a:lnTo>
                  <a:lnTo>
                    <a:pt x="116" y="270"/>
                  </a:lnTo>
                  <a:lnTo>
                    <a:pt x="100" y="272"/>
                  </a:lnTo>
                  <a:lnTo>
                    <a:pt x="100" y="272"/>
                  </a:lnTo>
                  <a:lnTo>
                    <a:pt x="86" y="270"/>
                  </a:lnTo>
                  <a:lnTo>
                    <a:pt x="72" y="268"/>
                  </a:lnTo>
                  <a:lnTo>
                    <a:pt x="60" y="266"/>
                  </a:lnTo>
                  <a:lnTo>
                    <a:pt x="48" y="262"/>
                  </a:lnTo>
                  <a:lnTo>
                    <a:pt x="48" y="262"/>
                  </a:lnTo>
                  <a:close/>
                </a:path>
              </a:pathLst>
            </a:custGeom>
            <a:solidFill>
              <a:srgbClr val="0044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5" name="Freeform 21">
              <a:extLst>
                <a:ext uri="{FF2B5EF4-FFF2-40B4-BE49-F238E27FC236}">
                  <a16:creationId xmlns:a16="http://schemas.microsoft.com/office/drawing/2014/main" id="{D73C694B-7BFE-43B2-96B6-A1647D34AFAF}"/>
                </a:ext>
              </a:extLst>
            </p:cNvPr>
            <p:cNvSpPr>
              <a:spLocks/>
            </p:cNvSpPr>
            <p:nvPr userDrawn="1"/>
          </p:nvSpPr>
          <p:spPr bwMode="auto">
            <a:xfrm>
              <a:off x="9525000" y="2509838"/>
              <a:ext cx="98425" cy="419100"/>
            </a:xfrm>
            <a:custGeom>
              <a:avLst/>
              <a:gdLst>
                <a:gd name="T0" fmla="*/ 2 w 62"/>
                <a:gd name="T1" fmla="*/ 262 h 264"/>
                <a:gd name="T2" fmla="*/ 2 w 62"/>
                <a:gd name="T3" fmla="*/ 262 h 264"/>
                <a:gd name="T4" fmla="*/ 0 w 62"/>
                <a:gd name="T5" fmla="*/ 258 h 264"/>
                <a:gd name="T6" fmla="*/ 0 w 62"/>
                <a:gd name="T7" fmla="*/ 6 h 264"/>
                <a:gd name="T8" fmla="*/ 0 w 62"/>
                <a:gd name="T9" fmla="*/ 6 h 264"/>
                <a:gd name="T10" fmla="*/ 2 w 62"/>
                <a:gd name="T11" fmla="*/ 2 h 264"/>
                <a:gd name="T12" fmla="*/ 2 w 62"/>
                <a:gd name="T13" fmla="*/ 2 h 264"/>
                <a:gd name="T14" fmla="*/ 6 w 62"/>
                <a:gd name="T15" fmla="*/ 0 h 264"/>
                <a:gd name="T16" fmla="*/ 56 w 62"/>
                <a:gd name="T17" fmla="*/ 0 h 264"/>
                <a:gd name="T18" fmla="*/ 56 w 62"/>
                <a:gd name="T19" fmla="*/ 0 h 264"/>
                <a:gd name="T20" fmla="*/ 60 w 62"/>
                <a:gd name="T21" fmla="*/ 2 h 264"/>
                <a:gd name="T22" fmla="*/ 60 w 62"/>
                <a:gd name="T23" fmla="*/ 2 h 264"/>
                <a:gd name="T24" fmla="*/ 62 w 62"/>
                <a:gd name="T25" fmla="*/ 6 h 264"/>
                <a:gd name="T26" fmla="*/ 62 w 62"/>
                <a:gd name="T27" fmla="*/ 258 h 264"/>
                <a:gd name="T28" fmla="*/ 62 w 62"/>
                <a:gd name="T29" fmla="*/ 258 h 264"/>
                <a:gd name="T30" fmla="*/ 60 w 62"/>
                <a:gd name="T31" fmla="*/ 262 h 264"/>
                <a:gd name="T32" fmla="*/ 60 w 62"/>
                <a:gd name="T33" fmla="*/ 262 h 264"/>
                <a:gd name="T34" fmla="*/ 56 w 62"/>
                <a:gd name="T35" fmla="*/ 264 h 264"/>
                <a:gd name="T36" fmla="*/ 6 w 62"/>
                <a:gd name="T37" fmla="*/ 264 h 264"/>
                <a:gd name="T38" fmla="*/ 6 w 62"/>
                <a:gd name="T39" fmla="*/ 264 h 264"/>
                <a:gd name="T40" fmla="*/ 2 w 62"/>
                <a:gd name="T41" fmla="*/ 262 h 264"/>
                <a:gd name="T42" fmla="*/ 2 w 62"/>
                <a:gd name="T43" fmla="*/ 2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264">
                  <a:moveTo>
                    <a:pt x="2" y="262"/>
                  </a:moveTo>
                  <a:lnTo>
                    <a:pt x="2" y="262"/>
                  </a:lnTo>
                  <a:lnTo>
                    <a:pt x="0" y="258"/>
                  </a:lnTo>
                  <a:lnTo>
                    <a:pt x="0" y="6"/>
                  </a:lnTo>
                  <a:lnTo>
                    <a:pt x="0" y="6"/>
                  </a:lnTo>
                  <a:lnTo>
                    <a:pt x="2" y="2"/>
                  </a:lnTo>
                  <a:lnTo>
                    <a:pt x="2" y="2"/>
                  </a:lnTo>
                  <a:lnTo>
                    <a:pt x="6" y="0"/>
                  </a:lnTo>
                  <a:lnTo>
                    <a:pt x="56" y="0"/>
                  </a:lnTo>
                  <a:lnTo>
                    <a:pt x="56" y="0"/>
                  </a:lnTo>
                  <a:lnTo>
                    <a:pt x="60" y="2"/>
                  </a:lnTo>
                  <a:lnTo>
                    <a:pt x="60" y="2"/>
                  </a:lnTo>
                  <a:lnTo>
                    <a:pt x="62" y="6"/>
                  </a:lnTo>
                  <a:lnTo>
                    <a:pt x="62" y="258"/>
                  </a:lnTo>
                  <a:lnTo>
                    <a:pt x="62" y="258"/>
                  </a:lnTo>
                  <a:lnTo>
                    <a:pt x="60" y="262"/>
                  </a:lnTo>
                  <a:lnTo>
                    <a:pt x="60" y="262"/>
                  </a:lnTo>
                  <a:lnTo>
                    <a:pt x="56" y="264"/>
                  </a:lnTo>
                  <a:lnTo>
                    <a:pt x="6" y="264"/>
                  </a:lnTo>
                  <a:lnTo>
                    <a:pt x="6" y="264"/>
                  </a:lnTo>
                  <a:lnTo>
                    <a:pt x="2" y="262"/>
                  </a:lnTo>
                  <a:lnTo>
                    <a:pt x="2" y="262"/>
                  </a:lnTo>
                  <a:close/>
                </a:path>
              </a:pathLst>
            </a:custGeom>
            <a:solidFill>
              <a:srgbClr val="0044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6" name="Freeform 22">
              <a:extLst>
                <a:ext uri="{FF2B5EF4-FFF2-40B4-BE49-F238E27FC236}">
                  <a16:creationId xmlns:a16="http://schemas.microsoft.com/office/drawing/2014/main" id="{2912725B-C675-4783-8FDA-AFBDD30F4BAE}"/>
                </a:ext>
              </a:extLst>
            </p:cNvPr>
            <p:cNvSpPr>
              <a:spLocks noEditPoints="1"/>
            </p:cNvSpPr>
            <p:nvPr userDrawn="1"/>
          </p:nvSpPr>
          <p:spPr bwMode="auto">
            <a:xfrm>
              <a:off x="9699625" y="2503488"/>
              <a:ext cx="327025" cy="431800"/>
            </a:xfrm>
            <a:custGeom>
              <a:avLst/>
              <a:gdLst>
                <a:gd name="T0" fmla="*/ 48 w 206"/>
                <a:gd name="T1" fmla="*/ 260 h 272"/>
                <a:gd name="T2" fmla="*/ 28 w 206"/>
                <a:gd name="T3" fmla="*/ 246 h 272"/>
                <a:gd name="T4" fmla="*/ 12 w 206"/>
                <a:gd name="T5" fmla="*/ 226 h 272"/>
                <a:gd name="T6" fmla="*/ 6 w 206"/>
                <a:gd name="T7" fmla="*/ 214 h 272"/>
                <a:gd name="T8" fmla="*/ 0 w 206"/>
                <a:gd name="T9" fmla="*/ 188 h 272"/>
                <a:gd name="T10" fmla="*/ 0 w 206"/>
                <a:gd name="T11" fmla="*/ 98 h 272"/>
                <a:gd name="T12" fmla="*/ 0 w 206"/>
                <a:gd name="T13" fmla="*/ 84 h 272"/>
                <a:gd name="T14" fmla="*/ 6 w 206"/>
                <a:gd name="T15" fmla="*/ 58 h 272"/>
                <a:gd name="T16" fmla="*/ 12 w 206"/>
                <a:gd name="T17" fmla="*/ 48 h 272"/>
                <a:gd name="T18" fmla="*/ 28 w 206"/>
                <a:gd name="T19" fmla="*/ 28 h 272"/>
                <a:gd name="T20" fmla="*/ 48 w 206"/>
                <a:gd name="T21" fmla="*/ 12 h 272"/>
                <a:gd name="T22" fmla="*/ 60 w 206"/>
                <a:gd name="T23" fmla="*/ 8 h 272"/>
                <a:gd name="T24" fmla="*/ 88 w 206"/>
                <a:gd name="T25" fmla="*/ 2 h 272"/>
                <a:gd name="T26" fmla="*/ 102 w 206"/>
                <a:gd name="T27" fmla="*/ 0 h 272"/>
                <a:gd name="T28" fmla="*/ 132 w 206"/>
                <a:gd name="T29" fmla="*/ 4 h 272"/>
                <a:gd name="T30" fmla="*/ 156 w 206"/>
                <a:gd name="T31" fmla="*/ 12 h 272"/>
                <a:gd name="T32" fmla="*/ 168 w 206"/>
                <a:gd name="T33" fmla="*/ 20 h 272"/>
                <a:gd name="T34" fmla="*/ 186 w 206"/>
                <a:gd name="T35" fmla="*/ 36 h 272"/>
                <a:gd name="T36" fmla="*/ 192 w 206"/>
                <a:gd name="T37" fmla="*/ 48 h 272"/>
                <a:gd name="T38" fmla="*/ 202 w 206"/>
                <a:gd name="T39" fmla="*/ 72 h 272"/>
                <a:gd name="T40" fmla="*/ 206 w 206"/>
                <a:gd name="T41" fmla="*/ 98 h 272"/>
                <a:gd name="T42" fmla="*/ 206 w 206"/>
                <a:gd name="T43" fmla="*/ 174 h 272"/>
                <a:gd name="T44" fmla="*/ 202 w 206"/>
                <a:gd name="T45" fmla="*/ 202 h 272"/>
                <a:gd name="T46" fmla="*/ 192 w 206"/>
                <a:gd name="T47" fmla="*/ 226 h 272"/>
                <a:gd name="T48" fmla="*/ 186 w 206"/>
                <a:gd name="T49" fmla="*/ 236 h 272"/>
                <a:gd name="T50" fmla="*/ 168 w 206"/>
                <a:gd name="T51" fmla="*/ 254 h 272"/>
                <a:gd name="T52" fmla="*/ 156 w 206"/>
                <a:gd name="T53" fmla="*/ 260 h 272"/>
                <a:gd name="T54" fmla="*/ 132 w 206"/>
                <a:gd name="T55" fmla="*/ 270 h 272"/>
                <a:gd name="T56" fmla="*/ 102 w 206"/>
                <a:gd name="T57" fmla="*/ 272 h 272"/>
                <a:gd name="T58" fmla="*/ 88 w 206"/>
                <a:gd name="T59" fmla="*/ 272 h 272"/>
                <a:gd name="T60" fmla="*/ 60 w 206"/>
                <a:gd name="T61" fmla="*/ 266 h 272"/>
                <a:gd name="T62" fmla="*/ 48 w 206"/>
                <a:gd name="T63" fmla="*/ 260 h 272"/>
                <a:gd name="T64" fmla="*/ 132 w 206"/>
                <a:gd name="T65" fmla="*/ 208 h 272"/>
                <a:gd name="T66" fmla="*/ 140 w 206"/>
                <a:gd name="T67" fmla="*/ 194 h 272"/>
                <a:gd name="T68" fmla="*/ 142 w 206"/>
                <a:gd name="T69" fmla="*/ 176 h 272"/>
                <a:gd name="T70" fmla="*/ 142 w 206"/>
                <a:gd name="T71" fmla="*/ 98 h 272"/>
                <a:gd name="T72" fmla="*/ 140 w 206"/>
                <a:gd name="T73" fmla="*/ 80 h 272"/>
                <a:gd name="T74" fmla="*/ 132 w 206"/>
                <a:gd name="T75" fmla="*/ 66 h 272"/>
                <a:gd name="T76" fmla="*/ 126 w 206"/>
                <a:gd name="T77" fmla="*/ 60 h 272"/>
                <a:gd name="T78" fmla="*/ 112 w 206"/>
                <a:gd name="T79" fmla="*/ 56 h 272"/>
                <a:gd name="T80" fmla="*/ 102 w 206"/>
                <a:gd name="T81" fmla="*/ 54 h 272"/>
                <a:gd name="T82" fmla="*/ 86 w 206"/>
                <a:gd name="T83" fmla="*/ 58 h 272"/>
                <a:gd name="T84" fmla="*/ 74 w 206"/>
                <a:gd name="T85" fmla="*/ 66 h 272"/>
                <a:gd name="T86" fmla="*/ 68 w 206"/>
                <a:gd name="T87" fmla="*/ 72 h 272"/>
                <a:gd name="T88" fmla="*/ 64 w 206"/>
                <a:gd name="T89" fmla="*/ 88 h 272"/>
                <a:gd name="T90" fmla="*/ 62 w 206"/>
                <a:gd name="T91" fmla="*/ 176 h 272"/>
                <a:gd name="T92" fmla="*/ 64 w 206"/>
                <a:gd name="T93" fmla="*/ 186 h 272"/>
                <a:gd name="T94" fmla="*/ 68 w 206"/>
                <a:gd name="T95" fmla="*/ 200 h 272"/>
                <a:gd name="T96" fmla="*/ 74 w 206"/>
                <a:gd name="T97" fmla="*/ 208 h 272"/>
                <a:gd name="T98" fmla="*/ 86 w 206"/>
                <a:gd name="T99" fmla="*/ 216 h 272"/>
                <a:gd name="T100" fmla="*/ 102 w 206"/>
                <a:gd name="T101" fmla="*/ 218 h 272"/>
                <a:gd name="T102" fmla="*/ 112 w 206"/>
                <a:gd name="T103" fmla="*/ 218 h 272"/>
                <a:gd name="T104" fmla="*/ 126 w 206"/>
                <a:gd name="T105" fmla="*/ 212 h 272"/>
                <a:gd name="T106" fmla="*/ 132 w 206"/>
                <a:gd name="T107" fmla="*/ 20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 h="272">
                  <a:moveTo>
                    <a:pt x="48" y="260"/>
                  </a:moveTo>
                  <a:lnTo>
                    <a:pt x="48" y="260"/>
                  </a:lnTo>
                  <a:lnTo>
                    <a:pt x="38" y="254"/>
                  </a:lnTo>
                  <a:lnTo>
                    <a:pt x="28" y="246"/>
                  </a:lnTo>
                  <a:lnTo>
                    <a:pt x="20" y="236"/>
                  </a:lnTo>
                  <a:lnTo>
                    <a:pt x="12" y="226"/>
                  </a:lnTo>
                  <a:lnTo>
                    <a:pt x="12" y="226"/>
                  </a:lnTo>
                  <a:lnTo>
                    <a:pt x="6" y="214"/>
                  </a:lnTo>
                  <a:lnTo>
                    <a:pt x="2" y="202"/>
                  </a:lnTo>
                  <a:lnTo>
                    <a:pt x="0" y="188"/>
                  </a:lnTo>
                  <a:lnTo>
                    <a:pt x="0" y="174"/>
                  </a:lnTo>
                  <a:lnTo>
                    <a:pt x="0" y="98"/>
                  </a:lnTo>
                  <a:lnTo>
                    <a:pt x="0" y="98"/>
                  </a:lnTo>
                  <a:lnTo>
                    <a:pt x="0" y="84"/>
                  </a:lnTo>
                  <a:lnTo>
                    <a:pt x="2" y="72"/>
                  </a:lnTo>
                  <a:lnTo>
                    <a:pt x="6" y="58"/>
                  </a:lnTo>
                  <a:lnTo>
                    <a:pt x="12" y="48"/>
                  </a:lnTo>
                  <a:lnTo>
                    <a:pt x="12" y="48"/>
                  </a:lnTo>
                  <a:lnTo>
                    <a:pt x="20" y="36"/>
                  </a:lnTo>
                  <a:lnTo>
                    <a:pt x="28" y="28"/>
                  </a:lnTo>
                  <a:lnTo>
                    <a:pt x="38" y="20"/>
                  </a:lnTo>
                  <a:lnTo>
                    <a:pt x="48" y="12"/>
                  </a:lnTo>
                  <a:lnTo>
                    <a:pt x="48" y="12"/>
                  </a:lnTo>
                  <a:lnTo>
                    <a:pt x="60" y="8"/>
                  </a:lnTo>
                  <a:lnTo>
                    <a:pt x="74" y="4"/>
                  </a:lnTo>
                  <a:lnTo>
                    <a:pt x="88" y="2"/>
                  </a:lnTo>
                  <a:lnTo>
                    <a:pt x="102" y="0"/>
                  </a:lnTo>
                  <a:lnTo>
                    <a:pt x="102" y="0"/>
                  </a:lnTo>
                  <a:lnTo>
                    <a:pt x="118" y="2"/>
                  </a:lnTo>
                  <a:lnTo>
                    <a:pt x="132" y="4"/>
                  </a:lnTo>
                  <a:lnTo>
                    <a:pt x="144" y="8"/>
                  </a:lnTo>
                  <a:lnTo>
                    <a:pt x="156" y="12"/>
                  </a:lnTo>
                  <a:lnTo>
                    <a:pt x="156" y="12"/>
                  </a:lnTo>
                  <a:lnTo>
                    <a:pt x="168" y="20"/>
                  </a:lnTo>
                  <a:lnTo>
                    <a:pt x="178" y="28"/>
                  </a:lnTo>
                  <a:lnTo>
                    <a:pt x="186" y="36"/>
                  </a:lnTo>
                  <a:lnTo>
                    <a:pt x="192" y="48"/>
                  </a:lnTo>
                  <a:lnTo>
                    <a:pt x="192" y="48"/>
                  </a:lnTo>
                  <a:lnTo>
                    <a:pt x="198" y="58"/>
                  </a:lnTo>
                  <a:lnTo>
                    <a:pt x="202" y="72"/>
                  </a:lnTo>
                  <a:lnTo>
                    <a:pt x="204" y="84"/>
                  </a:lnTo>
                  <a:lnTo>
                    <a:pt x="206" y="98"/>
                  </a:lnTo>
                  <a:lnTo>
                    <a:pt x="206" y="174"/>
                  </a:lnTo>
                  <a:lnTo>
                    <a:pt x="206" y="174"/>
                  </a:lnTo>
                  <a:lnTo>
                    <a:pt x="204" y="188"/>
                  </a:lnTo>
                  <a:lnTo>
                    <a:pt x="202" y="202"/>
                  </a:lnTo>
                  <a:lnTo>
                    <a:pt x="198" y="214"/>
                  </a:lnTo>
                  <a:lnTo>
                    <a:pt x="192" y="226"/>
                  </a:lnTo>
                  <a:lnTo>
                    <a:pt x="192" y="226"/>
                  </a:lnTo>
                  <a:lnTo>
                    <a:pt x="186" y="236"/>
                  </a:lnTo>
                  <a:lnTo>
                    <a:pt x="178" y="246"/>
                  </a:lnTo>
                  <a:lnTo>
                    <a:pt x="168" y="254"/>
                  </a:lnTo>
                  <a:lnTo>
                    <a:pt x="156" y="260"/>
                  </a:lnTo>
                  <a:lnTo>
                    <a:pt x="156" y="260"/>
                  </a:lnTo>
                  <a:lnTo>
                    <a:pt x="144" y="266"/>
                  </a:lnTo>
                  <a:lnTo>
                    <a:pt x="132" y="270"/>
                  </a:lnTo>
                  <a:lnTo>
                    <a:pt x="118" y="272"/>
                  </a:lnTo>
                  <a:lnTo>
                    <a:pt x="102" y="272"/>
                  </a:lnTo>
                  <a:lnTo>
                    <a:pt x="102" y="272"/>
                  </a:lnTo>
                  <a:lnTo>
                    <a:pt x="88" y="272"/>
                  </a:lnTo>
                  <a:lnTo>
                    <a:pt x="74" y="270"/>
                  </a:lnTo>
                  <a:lnTo>
                    <a:pt x="60" y="266"/>
                  </a:lnTo>
                  <a:lnTo>
                    <a:pt x="48" y="260"/>
                  </a:lnTo>
                  <a:lnTo>
                    <a:pt x="48" y="260"/>
                  </a:lnTo>
                  <a:close/>
                  <a:moveTo>
                    <a:pt x="132" y="208"/>
                  </a:moveTo>
                  <a:lnTo>
                    <a:pt x="132" y="208"/>
                  </a:lnTo>
                  <a:lnTo>
                    <a:pt x="136" y="200"/>
                  </a:lnTo>
                  <a:lnTo>
                    <a:pt x="140" y="194"/>
                  </a:lnTo>
                  <a:lnTo>
                    <a:pt x="142" y="186"/>
                  </a:lnTo>
                  <a:lnTo>
                    <a:pt x="142" y="176"/>
                  </a:lnTo>
                  <a:lnTo>
                    <a:pt x="142" y="98"/>
                  </a:lnTo>
                  <a:lnTo>
                    <a:pt x="142" y="98"/>
                  </a:lnTo>
                  <a:lnTo>
                    <a:pt x="142" y="88"/>
                  </a:lnTo>
                  <a:lnTo>
                    <a:pt x="140" y="80"/>
                  </a:lnTo>
                  <a:lnTo>
                    <a:pt x="136" y="72"/>
                  </a:lnTo>
                  <a:lnTo>
                    <a:pt x="132" y="66"/>
                  </a:lnTo>
                  <a:lnTo>
                    <a:pt x="132" y="66"/>
                  </a:lnTo>
                  <a:lnTo>
                    <a:pt x="126" y="60"/>
                  </a:lnTo>
                  <a:lnTo>
                    <a:pt x="118" y="58"/>
                  </a:lnTo>
                  <a:lnTo>
                    <a:pt x="112" y="56"/>
                  </a:lnTo>
                  <a:lnTo>
                    <a:pt x="102" y="54"/>
                  </a:lnTo>
                  <a:lnTo>
                    <a:pt x="102" y="54"/>
                  </a:lnTo>
                  <a:lnTo>
                    <a:pt x="94" y="56"/>
                  </a:lnTo>
                  <a:lnTo>
                    <a:pt x="86" y="58"/>
                  </a:lnTo>
                  <a:lnTo>
                    <a:pt x="80" y="60"/>
                  </a:lnTo>
                  <a:lnTo>
                    <a:pt x="74" y="66"/>
                  </a:lnTo>
                  <a:lnTo>
                    <a:pt x="74" y="66"/>
                  </a:lnTo>
                  <a:lnTo>
                    <a:pt x="68" y="72"/>
                  </a:lnTo>
                  <a:lnTo>
                    <a:pt x="66" y="80"/>
                  </a:lnTo>
                  <a:lnTo>
                    <a:pt x="64" y="88"/>
                  </a:lnTo>
                  <a:lnTo>
                    <a:pt x="62" y="98"/>
                  </a:lnTo>
                  <a:lnTo>
                    <a:pt x="62" y="176"/>
                  </a:lnTo>
                  <a:lnTo>
                    <a:pt x="62" y="176"/>
                  </a:lnTo>
                  <a:lnTo>
                    <a:pt x="64" y="186"/>
                  </a:lnTo>
                  <a:lnTo>
                    <a:pt x="66" y="194"/>
                  </a:lnTo>
                  <a:lnTo>
                    <a:pt x="68" y="200"/>
                  </a:lnTo>
                  <a:lnTo>
                    <a:pt x="74" y="208"/>
                  </a:lnTo>
                  <a:lnTo>
                    <a:pt x="74" y="208"/>
                  </a:lnTo>
                  <a:lnTo>
                    <a:pt x="80" y="212"/>
                  </a:lnTo>
                  <a:lnTo>
                    <a:pt x="86" y="216"/>
                  </a:lnTo>
                  <a:lnTo>
                    <a:pt x="94" y="218"/>
                  </a:lnTo>
                  <a:lnTo>
                    <a:pt x="102" y="218"/>
                  </a:lnTo>
                  <a:lnTo>
                    <a:pt x="102" y="218"/>
                  </a:lnTo>
                  <a:lnTo>
                    <a:pt x="112" y="218"/>
                  </a:lnTo>
                  <a:lnTo>
                    <a:pt x="118" y="216"/>
                  </a:lnTo>
                  <a:lnTo>
                    <a:pt x="126" y="212"/>
                  </a:lnTo>
                  <a:lnTo>
                    <a:pt x="132" y="208"/>
                  </a:lnTo>
                  <a:lnTo>
                    <a:pt x="132" y="208"/>
                  </a:lnTo>
                  <a:close/>
                </a:path>
              </a:pathLst>
            </a:custGeom>
            <a:solidFill>
              <a:srgbClr val="0044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7" name="Freeform 23">
              <a:extLst>
                <a:ext uri="{FF2B5EF4-FFF2-40B4-BE49-F238E27FC236}">
                  <a16:creationId xmlns:a16="http://schemas.microsoft.com/office/drawing/2014/main" id="{67DEC543-EE72-4903-A8F4-8A8B06064D17}"/>
                </a:ext>
              </a:extLst>
            </p:cNvPr>
            <p:cNvSpPr>
              <a:spLocks/>
            </p:cNvSpPr>
            <p:nvPr userDrawn="1"/>
          </p:nvSpPr>
          <p:spPr bwMode="auto">
            <a:xfrm>
              <a:off x="10099675" y="2509838"/>
              <a:ext cx="333375" cy="419100"/>
            </a:xfrm>
            <a:custGeom>
              <a:avLst/>
              <a:gdLst>
                <a:gd name="T0" fmla="*/ 2 w 210"/>
                <a:gd name="T1" fmla="*/ 262 h 264"/>
                <a:gd name="T2" fmla="*/ 2 w 210"/>
                <a:gd name="T3" fmla="*/ 262 h 264"/>
                <a:gd name="T4" fmla="*/ 0 w 210"/>
                <a:gd name="T5" fmla="*/ 258 h 264"/>
                <a:gd name="T6" fmla="*/ 0 w 210"/>
                <a:gd name="T7" fmla="*/ 6 h 264"/>
                <a:gd name="T8" fmla="*/ 0 w 210"/>
                <a:gd name="T9" fmla="*/ 6 h 264"/>
                <a:gd name="T10" fmla="*/ 2 w 210"/>
                <a:gd name="T11" fmla="*/ 2 h 264"/>
                <a:gd name="T12" fmla="*/ 2 w 210"/>
                <a:gd name="T13" fmla="*/ 2 h 264"/>
                <a:gd name="T14" fmla="*/ 8 w 210"/>
                <a:gd name="T15" fmla="*/ 0 h 264"/>
                <a:gd name="T16" fmla="*/ 54 w 210"/>
                <a:gd name="T17" fmla="*/ 0 h 264"/>
                <a:gd name="T18" fmla="*/ 54 w 210"/>
                <a:gd name="T19" fmla="*/ 0 h 264"/>
                <a:gd name="T20" fmla="*/ 58 w 210"/>
                <a:gd name="T21" fmla="*/ 0 h 264"/>
                <a:gd name="T22" fmla="*/ 62 w 210"/>
                <a:gd name="T23" fmla="*/ 4 h 264"/>
                <a:gd name="T24" fmla="*/ 144 w 210"/>
                <a:gd name="T25" fmla="*/ 144 h 264"/>
                <a:gd name="T26" fmla="*/ 144 w 210"/>
                <a:gd name="T27" fmla="*/ 144 h 264"/>
                <a:gd name="T28" fmla="*/ 146 w 210"/>
                <a:gd name="T29" fmla="*/ 146 h 264"/>
                <a:gd name="T30" fmla="*/ 146 w 210"/>
                <a:gd name="T31" fmla="*/ 146 h 264"/>
                <a:gd name="T32" fmla="*/ 148 w 210"/>
                <a:gd name="T33" fmla="*/ 144 h 264"/>
                <a:gd name="T34" fmla="*/ 148 w 210"/>
                <a:gd name="T35" fmla="*/ 6 h 264"/>
                <a:gd name="T36" fmla="*/ 148 w 210"/>
                <a:gd name="T37" fmla="*/ 6 h 264"/>
                <a:gd name="T38" fmla="*/ 150 w 210"/>
                <a:gd name="T39" fmla="*/ 2 h 264"/>
                <a:gd name="T40" fmla="*/ 150 w 210"/>
                <a:gd name="T41" fmla="*/ 2 h 264"/>
                <a:gd name="T42" fmla="*/ 154 w 210"/>
                <a:gd name="T43" fmla="*/ 0 h 264"/>
                <a:gd name="T44" fmla="*/ 202 w 210"/>
                <a:gd name="T45" fmla="*/ 0 h 264"/>
                <a:gd name="T46" fmla="*/ 202 w 210"/>
                <a:gd name="T47" fmla="*/ 0 h 264"/>
                <a:gd name="T48" fmla="*/ 208 w 210"/>
                <a:gd name="T49" fmla="*/ 2 h 264"/>
                <a:gd name="T50" fmla="*/ 208 w 210"/>
                <a:gd name="T51" fmla="*/ 2 h 264"/>
                <a:gd name="T52" fmla="*/ 210 w 210"/>
                <a:gd name="T53" fmla="*/ 6 h 264"/>
                <a:gd name="T54" fmla="*/ 210 w 210"/>
                <a:gd name="T55" fmla="*/ 258 h 264"/>
                <a:gd name="T56" fmla="*/ 210 w 210"/>
                <a:gd name="T57" fmla="*/ 258 h 264"/>
                <a:gd name="T58" fmla="*/ 208 w 210"/>
                <a:gd name="T59" fmla="*/ 262 h 264"/>
                <a:gd name="T60" fmla="*/ 208 w 210"/>
                <a:gd name="T61" fmla="*/ 262 h 264"/>
                <a:gd name="T62" fmla="*/ 202 w 210"/>
                <a:gd name="T63" fmla="*/ 264 h 264"/>
                <a:gd name="T64" fmla="*/ 156 w 210"/>
                <a:gd name="T65" fmla="*/ 264 h 264"/>
                <a:gd name="T66" fmla="*/ 156 w 210"/>
                <a:gd name="T67" fmla="*/ 264 h 264"/>
                <a:gd name="T68" fmla="*/ 152 w 210"/>
                <a:gd name="T69" fmla="*/ 264 h 264"/>
                <a:gd name="T70" fmla="*/ 148 w 210"/>
                <a:gd name="T71" fmla="*/ 260 h 264"/>
                <a:gd name="T72" fmla="*/ 66 w 210"/>
                <a:gd name="T73" fmla="*/ 118 h 264"/>
                <a:gd name="T74" fmla="*/ 66 w 210"/>
                <a:gd name="T75" fmla="*/ 118 h 264"/>
                <a:gd name="T76" fmla="*/ 64 w 210"/>
                <a:gd name="T77" fmla="*/ 116 h 264"/>
                <a:gd name="T78" fmla="*/ 64 w 210"/>
                <a:gd name="T79" fmla="*/ 116 h 264"/>
                <a:gd name="T80" fmla="*/ 62 w 210"/>
                <a:gd name="T81" fmla="*/ 118 h 264"/>
                <a:gd name="T82" fmla="*/ 62 w 210"/>
                <a:gd name="T83" fmla="*/ 258 h 264"/>
                <a:gd name="T84" fmla="*/ 62 w 210"/>
                <a:gd name="T85" fmla="*/ 258 h 264"/>
                <a:gd name="T86" fmla="*/ 60 w 210"/>
                <a:gd name="T87" fmla="*/ 262 h 264"/>
                <a:gd name="T88" fmla="*/ 60 w 210"/>
                <a:gd name="T89" fmla="*/ 262 h 264"/>
                <a:gd name="T90" fmla="*/ 56 w 210"/>
                <a:gd name="T91" fmla="*/ 264 h 264"/>
                <a:gd name="T92" fmla="*/ 8 w 210"/>
                <a:gd name="T93" fmla="*/ 264 h 264"/>
                <a:gd name="T94" fmla="*/ 8 w 210"/>
                <a:gd name="T95" fmla="*/ 264 h 264"/>
                <a:gd name="T96" fmla="*/ 2 w 210"/>
                <a:gd name="T97" fmla="*/ 262 h 264"/>
                <a:gd name="T98" fmla="*/ 2 w 210"/>
                <a:gd name="T99" fmla="*/ 2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0" h="264">
                  <a:moveTo>
                    <a:pt x="2" y="262"/>
                  </a:moveTo>
                  <a:lnTo>
                    <a:pt x="2" y="262"/>
                  </a:lnTo>
                  <a:lnTo>
                    <a:pt x="0" y="258"/>
                  </a:lnTo>
                  <a:lnTo>
                    <a:pt x="0" y="6"/>
                  </a:lnTo>
                  <a:lnTo>
                    <a:pt x="0" y="6"/>
                  </a:lnTo>
                  <a:lnTo>
                    <a:pt x="2" y="2"/>
                  </a:lnTo>
                  <a:lnTo>
                    <a:pt x="2" y="2"/>
                  </a:lnTo>
                  <a:lnTo>
                    <a:pt x="8" y="0"/>
                  </a:lnTo>
                  <a:lnTo>
                    <a:pt x="54" y="0"/>
                  </a:lnTo>
                  <a:lnTo>
                    <a:pt x="54" y="0"/>
                  </a:lnTo>
                  <a:lnTo>
                    <a:pt x="58" y="0"/>
                  </a:lnTo>
                  <a:lnTo>
                    <a:pt x="62" y="4"/>
                  </a:lnTo>
                  <a:lnTo>
                    <a:pt x="144" y="144"/>
                  </a:lnTo>
                  <a:lnTo>
                    <a:pt x="144" y="144"/>
                  </a:lnTo>
                  <a:lnTo>
                    <a:pt x="146" y="146"/>
                  </a:lnTo>
                  <a:lnTo>
                    <a:pt x="146" y="146"/>
                  </a:lnTo>
                  <a:lnTo>
                    <a:pt x="148" y="144"/>
                  </a:lnTo>
                  <a:lnTo>
                    <a:pt x="148" y="6"/>
                  </a:lnTo>
                  <a:lnTo>
                    <a:pt x="148" y="6"/>
                  </a:lnTo>
                  <a:lnTo>
                    <a:pt x="150" y="2"/>
                  </a:lnTo>
                  <a:lnTo>
                    <a:pt x="150" y="2"/>
                  </a:lnTo>
                  <a:lnTo>
                    <a:pt x="154" y="0"/>
                  </a:lnTo>
                  <a:lnTo>
                    <a:pt x="202" y="0"/>
                  </a:lnTo>
                  <a:lnTo>
                    <a:pt x="202" y="0"/>
                  </a:lnTo>
                  <a:lnTo>
                    <a:pt x="208" y="2"/>
                  </a:lnTo>
                  <a:lnTo>
                    <a:pt x="208" y="2"/>
                  </a:lnTo>
                  <a:lnTo>
                    <a:pt x="210" y="6"/>
                  </a:lnTo>
                  <a:lnTo>
                    <a:pt x="210" y="258"/>
                  </a:lnTo>
                  <a:lnTo>
                    <a:pt x="210" y="258"/>
                  </a:lnTo>
                  <a:lnTo>
                    <a:pt x="208" y="262"/>
                  </a:lnTo>
                  <a:lnTo>
                    <a:pt x="208" y="262"/>
                  </a:lnTo>
                  <a:lnTo>
                    <a:pt x="202" y="264"/>
                  </a:lnTo>
                  <a:lnTo>
                    <a:pt x="156" y="264"/>
                  </a:lnTo>
                  <a:lnTo>
                    <a:pt x="156" y="264"/>
                  </a:lnTo>
                  <a:lnTo>
                    <a:pt x="152" y="264"/>
                  </a:lnTo>
                  <a:lnTo>
                    <a:pt x="148" y="260"/>
                  </a:lnTo>
                  <a:lnTo>
                    <a:pt x="66" y="118"/>
                  </a:lnTo>
                  <a:lnTo>
                    <a:pt x="66" y="118"/>
                  </a:lnTo>
                  <a:lnTo>
                    <a:pt x="64" y="116"/>
                  </a:lnTo>
                  <a:lnTo>
                    <a:pt x="64" y="116"/>
                  </a:lnTo>
                  <a:lnTo>
                    <a:pt x="62" y="118"/>
                  </a:lnTo>
                  <a:lnTo>
                    <a:pt x="62" y="258"/>
                  </a:lnTo>
                  <a:lnTo>
                    <a:pt x="62" y="258"/>
                  </a:lnTo>
                  <a:lnTo>
                    <a:pt x="60" y="262"/>
                  </a:lnTo>
                  <a:lnTo>
                    <a:pt x="60" y="262"/>
                  </a:lnTo>
                  <a:lnTo>
                    <a:pt x="56" y="264"/>
                  </a:lnTo>
                  <a:lnTo>
                    <a:pt x="8" y="264"/>
                  </a:lnTo>
                  <a:lnTo>
                    <a:pt x="8" y="264"/>
                  </a:lnTo>
                  <a:lnTo>
                    <a:pt x="2" y="262"/>
                  </a:lnTo>
                  <a:lnTo>
                    <a:pt x="2" y="262"/>
                  </a:lnTo>
                  <a:close/>
                </a:path>
              </a:pathLst>
            </a:custGeom>
            <a:solidFill>
              <a:srgbClr val="0044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8" name="Freeform 24">
              <a:extLst>
                <a:ext uri="{FF2B5EF4-FFF2-40B4-BE49-F238E27FC236}">
                  <a16:creationId xmlns:a16="http://schemas.microsoft.com/office/drawing/2014/main" id="{EECF6551-5CDA-4897-9A1C-9E633A3CBCBA}"/>
                </a:ext>
              </a:extLst>
            </p:cNvPr>
            <p:cNvSpPr>
              <a:spLocks noEditPoints="1"/>
            </p:cNvSpPr>
            <p:nvPr userDrawn="1"/>
          </p:nvSpPr>
          <p:spPr bwMode="auto">
            <a:xfrm>
              <a:off x="10499725" y="2509838"/>
              <a:ext cx="384175" cy="419100"/>
            </a:xfrm>
            <a:custGeom>
              <a:avLst/>
              <a:gdLst>
                <a:gd name="T0" fmla="*/ 176 w 242"/>
                <a:gd name="T1" fmla="*/ 258 h 264"/>
                <a:gd name="T2" fmla="*/ 166 w 242"/>
                <a:gd name="T3" fmla="*/ 228 h 264"/>
                <a:gd name="T4" fmla="*/ 166 w 242"/>
                <a:gd name="T5" fmla="*/ 228 h 264"/>
                <a:gd name="T6" fmla="*/ 166 w 242"/>
                <a:gd name="T7" fmla="*/ 226 h 264"/>
                <a:gd name="T8" fmla="*/ 164 w 242"/>
                <a:gd name="T9" fmla="*/ 226 h 264"/>
                <a:gd name="T10" fmla="*/ 78 w 242"/>
                <a:gd name="T11" fmla="*/ 226 h 264"/>
                <a:gd name="T12" fmla="*/ 78 w 242"/>
                <a:gd name="T13" fmla="*/ 226 h 264"/>
                <a:gd name="T14" fmla="*/ 76 w 242"/>
                <a:gd name="T15" fmla="*/ 226 h 264"/>
                <a:gd name="T16" fmla="*/ 76 w 242"/>
                <a:gd name="T17" fmla="*/ 228 h 264"/>
                <a:gd name="T18" fmla="*/ 66 w 242"/>
                <a:gd name="T19" fmla="*/ 258 h 264"/>
                <a:gd name="T20" fmla="*/ 66 w 242"/>
                <a:gd name="T21" fmla="*/ 258 h 264"/>
                <a:gd name="T22" fmla="*/ 64 w 242"/>
                <a:gd name="T23" fmla="*/ 262 h 264"/>
                <a:gd name="T24" fmla="*/ 60 w 242"/>
                <a:gd name="T25" fmla="*/ 264 h 264"/>
                <a:gd name="T26" fmla="*/ 6 w 242"/>
                <a:gd name="T27" fmla="*/ 264 h 264"/>
                <a:gd name="T28" fmla="*/ 6 w 242"/>
                <a:gd name="T29" fmla="*/ 264 h 264"/>
                <a:gd name="T30" fmla="*/ 2 w 242"/>
                <a:gd name="T31" fmla="*/ 264 h 264"/>
                <a:gd name="T32" fmla="*/ 0 w 242"/>
                <a:gd name="T33" fmla="*/ 262 h 264"/>
                <a:gd name="T34" fmla="*/ 0 w 242"/>
                <a:gd name="T35" fmla="*/ 262 h 264"/>
                <a:gd name="T36" fmla="*/ 0 w 242"/>
                <a:gd name="T37" fmla="*/ 260 h 264"/>
                <a:gd name="T38" fmla="*/ 0 w 242"/>
                <a:gd name="T39" fmla="*/ 256 h 264"/>
                <a:gd name="T40" fmla="*/ 80 w 242"/>
                <a:gd name="T41" fmla="*/ 6 h 264"/>
                <a:gd name="T42" fmla="*/ 80 w 242"/>
                <a:gd name="T43" fmla="*/ 6 h 264"/>
                <a:gd name="T44" fmla="*/ 82 w 242"/>
                <a:gd name="T45" fmla="*/ 2 h 264"/>
                <a:gd name="T46" fmla="*/ 88 w 242"/>
                <a:gd name="T47" fmla="*/ 0 h 264"/>
                <a:gd name="T48" fmla="*/ 154 w 242"/>
                <a:gd name="T49" fmla="*/ 0 h 264"/>
                <a:gd name="T50" fmla="*/ 154 w 242"/>
                <a:gd name="T51" fmla="*/ 0 h 264"/>
                <a:gd name="T52" fmla="*/ 160 w 242"/>
                <a:gd name="T53" fmla="*/ 2 h 264"/>
                <a:gd name="T54" fmla="*/ 162 w 242"/>
                <a:gd name="T55" fmla="*/ 6 h 264"/>
                <a:gd name="T56" fmla="*/ 242 w 242"/>
                <a:gd name="T57" fmla="*/ 256 h 264"/>
                <a:gd name="T58" fmla="*/ 242 w 242"/>
                <a:gd name="T59" fmla="*/ 256 h 264"/>
                <a:gd name="T60" fmla="*/ 242 w 242"/>
                <a:gd name="T61" fmla="*/ 260 h 264"/>
                <a:gd name="T62" fmla="*/ 242 w 242"/>
                <a:gd name="T63" fmla="*/ 260 h 264"/>
                <a:gd name="T64" fmla="*/ 242 w 242"/>
                <a:gd name="T65" fmla="*/ 264 h 264"/>
                <a:gd name="T66" fmla="*/ 236 w 242"/>
                <a:gd name="T67" fmla="*/ 264 h 264"/>
                <a:gd name="T68" fmla="*/ 184 w 242"/>
                <a:gd name="T69" fmla="*/ 264 h 264"/>
                <a:gd name="T70" fmla="*/ 184 w 242"/>
                <a:gd name="T71" fmla="*/ 264 h 264"/>
                <a:gd name="T72" fmla="*/ 178 w 242"/>
                <a:gd name="T73" fmla="*/ 262 h 264"/>
                <a:gd name="T74" fmla="*/ 176 w 242"/>
                <a:gd name="T75" fmla="*/ 258 h 264"/>
                <a:gd name="T76" fmla="*/ 176 w 242"/>
                <a:gd name="T77" fmla="*/ 258 h 264"/>
                <a:gd name="T78" fmla="*/ 90 w 242"/>
                <a:gd name="T79" fmla="*/ 174 h 264"/>
                <a:gd name="T80" fmla="*/ 90 w 242"/>
                <a:gd name="T81" fmla="*/ 174 h 264"/>
                <a:gd name="T82" fmla="*/ 92 w 242"/>
                <a:gd name="T83" fmla="*/ 176 h 264"/>
                <a:gd name="T84" fmla="*/ 94 w 242"/>
                <a:gd name="T85" fmla="*/ 176 h 264"/>
                <a:gd name="T86" fmla="*/ 150 w 242"/>
                <a:gd name="T87" fmla="*/ 176 h 264"/>
                <a:gd name="T88" fmla="*/ 150 w 242"/>
                <a:gd name="T89" fmla="*/ 176 h 264"/>
                <a:gd name="T90" fmla="*/ 152 w 242"/>
                <a:gd name="T91" fmla="*/ 176 h 264"/>
                <a:gd name="T92" fmla="*/ 152 w 242"/>
                <a:gd name="T93" fmla="*/ 176 h 264"/>
                <a:gd name="T94" fmla="*/ 152 w 242"/>
                <a:gd name="T95" fmla="*/ 174 h 264"/>
                <a:gd name="T96" fmla="*/ 122 w 242"/>
                <a:gd name="T97" fmla="*/ 74 h 264"/>
                <a:gd name="T98" fmla="*/ 122 w 242"/>
                <a:gd name="T99" fmla="*/ 74 h 264"/>
                <a:gd name="T100" fmla="*/ 122 w 242"/>
                <a:gd name="T101" fmla="*/ 72 h 264"/>
                <a:gd name="T102" fmla="*/ 122 w 242"/>
                <a:gd name="T103" fmla="*/ 72 h 264"/>
                <a:gd name="T104" fmla="*/ 120 w 242"/>
                <a:gd name="T105" fmla="*/ 74 h 264"/>
                <a:gd name="T106" fmla="*/ 90 w 242"/>
                <a:gd name="T107" fmla="*/ 174 h 264"/>
                <a:gd name="T108" fmla="*/ 90 w 242"/>
                <a:gd name="T109" fmla="*/ 17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2" h="264">
                  <a:moveTo>
                    <a:pt x="176" y="258"/>
                  </a:moveTo>
                  <a:lnTo>
                    <a:pt x="166" y="228"/>
                  </a:lnTo>
                  <a:lnTo>
                    <a:pt x="166" y="228"/>
                  </a:lnTo>
                  <a:lnTo>
                    <a:pt x="166" y="226"/>
                  </a:lnTo>
                  <a:lnTo>
                    <a:pt x="164" y="226"/>
                  </a:lnTo>
                  <a:lnTo>
                    <a:pt x="78" y="226"/>
                  </a:lnTo>
                  <a:lnTo>
                    <a:pt x="78" y="226"/>
                  </a:lnTo>
                  <a:lnTo>
                    <a:pt x="76" y="226"/>
                  </a:lnTo>
                  <a:lnTo>
                    <a:pt x="76" y="228"/>
                  </a:lnTo>
                  <a:lnTo>
                    <a:pt x="66" y="258"/>
                  </a:lnTo>
                  <a:lnTo>
                    <a:pt x="66" y="258"/>
                  </a:lnTo>
                  <a:lnTo>
                    <a:pt x="64" y="262"/>
                  </a:lnTo>
                  <a:lnTo>
                    <a:pt x="60" y="264"/>
                  </a:lnTo>
                  <a:lnTo>
                    <a:pt x="6" y="264"/>
                  </a:lnTo>
                  <a:lnTo>
                    <a:pt x="6" y="264"/>
                  </a:lnTo>
                  <a:lnTo>
                    <a:pt x="2" y="264"/>
                  </a:lnTo>
                  <a:lnTo>
                    <a:pt x="0" y="262"/>
                  </a:lnTo>
                  <a:lnTo>
                    <a:pt x="0" y="262"/>
                  </a:lnTo>
                  <a:lnTo>
                    <a:pt x="0" y="260"/>
                  </a:lnTo>
                  <a:lnTo>
                    <a:pt x="0" y="256"/>
                  </a:lnTo>
                  <a:lnTo>
                    <a:pt x="80" y="6"/>
                  </a:lnTo>
                  <a:lnTo>
                    <a:pt x="80" y="6"/>
                  </a:lnTo>
                  <a:lnTo>
                    <a:pt x="82" y="2"/>
                  </a:lnTo>
                  <a:lnTo>
                    <a:pt x="88" y="0"/>
                  </a:lnTo>
                  <a:lnTo>
                    <a:pt x="154" y="0"/>
                  </a:lnTo>
                  <a:lnTo>
                    <a:pt x="154" y="0"/>
                  </a:lnTo>
                  <a:lnTo>
                    <a:pt x="160" y="2"/>
                  </a:lnTo>
                  <a:lnTo>
                    <a:pt x="162" y="6"/>
                  </a:lnTo>
                  <a:lnTo>
                    <a:pt x="242" y="256"/>
                  </a:lnTo>
                  <a:lnTo>
                    <a:pt x="242" y="256"/>
                  </a:lnTo>
                  <a:lnTo>
                    <a:pt x="242" y="260"/>
                  </a:lnTo>
                  <a:lnTo>
                    <a:pt x="242" y="260"/>
                  </a:lnTo>
                  <a:lnTo>
                    <a:pt x="242" y="264"/>
                  </a:lnTo>
                  <a:lnTo>
                    <a:pt x="236" y="264"/>
                  </a:lnTo>
                  <a:lnTo>
                    <a:pt x="184" y="264"/>
                  </a:lnTo>
                  <a:lnTo>
                    <a:pt x="184" y="264"/>
                  </a:lnTo>
                  <a:lnTo>
                    <a:pt x="178" y="262"/>
                  </a:lnTo>
                  <a:lnTo>
                    <a:pt x="176" y="258"/>
                  </a:lnTo>
                  <a:lnTo>
                    <a:pt x="176" y="258"/>
                  </a:lnTo>
                  <a:close/>
                  <a:moveTo>
                    <a:pt x="90" y="174"/>
                  </a:moveTo>
                  <a:lnTo>
                    <a:pt x="90" y="174"/>
                  </a:lnTo>
                  <a:lnTo>
                    <a:pt x="92" y="176"/>
                  </a:lnTo>
                  <a:lnTo>
                    <a:pt x="94" y="176"/>
                  </a:lnTo>
                  <a:lnTo>
                    <a:pt x="150" y="176"/>
                  </a:lnTo>
                  <a:lnTo>
                    <a:pt x="150" y="176"/>
                  </a:lnTo>
                  <a:lnTo>
                    <a:pt x="152" y="176"/>
                  </a:lnTo>
                  <a:lnTo>
                    <a:pt x="152" y="176"/>
                  </a:lnTo>
                  <a:lnTo>
                    <a:pt x="152" y="174"/>
                  </a:lnTo>
                  <a:lnTo>
                    <a:pt x="122" y="74"/>
                  </a:lnTo>
                  <a:lnTo>
                    <a:pt x="122" y="74"/>
                  </a:lnTo>
                  <a:lnTo>
                    <a:pt x="122" y="72"/>
                  </a:lnTo>
                  <a:lnTo>
                    <a:pt x="122" y="72"/>
                  </a:lnTo>
                  <a:lnTo>
                    <a:pt x="120" y="74"/>
                  </a:lnTo>
                  <a:lnTo>
                    <a:pt x="90" y="174"/>
                  </a:lnTo>
                  <a:lnTo>
                    <a:pt x="90" y="174"/>
                  </a:lnTo>
                  <a:close/>
                </a:path>
              </a:pathLst>
            </a:custGeom>
            <a:solidFill>
              <a:srgbClr val="0044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9" name="Freeform 25">
              <a:extLst>
                <a:ext uri="{FF2B5EF4-FFF2-40B4-BE49-F238E27FC236}">
                  <a16:creationId xmlns:a16="http://schemas.microsoft.com/office/drawing/2014/main" id="{EE83F13B-AFFA-483A-8DB2-E32113B26131}"/>
                </a:ext>
              </a:extLst>
            </p:cNvPr>
            <p:cNvSpPr>
              <a:spLocks/>
            </p:cNvSpPr>
            <p:nvPr userDrawn="1"/>
          </p:nvSpPr>
          <p:spPr bwMode="auto">
            <a:xfrm>
              <a:off x="10950575" y="2509838"/>
              <a:ext cx="301625" cy="419100"/>
            </a:xfrm>
            <a:custGeom>
              <a:avLst/>
              <a:gdLst>
                <a:gd name="T0" fmla="*/ 2 w 190"/>
                <a:gd name="T1" fmla="*/ 262 h 264"/>
                <a:gd name="T2" fmla="*/ 2 w 190"/>
                <a:gd name="T3" fmla="*/ 262 h 264"/>
                <a:gd name="T4" fmla="*/ 0 w 190"/>
                <a:gd name="T5" fmla="*/ 258 h 264"/>
                <a:gd name="T6" fmla="*/ 0 w 190"/>
                <a:gd name="T7" fmla="*/ 6 h 264"/>
                <a:gd name="T8" fmla="*/ 0 w 190"/>
                <a:gd name="T9" fmla="*/ 6 h 264"/>
                <a:gd name="T10" fmla="*/ 2 w 190"/>
                <a:gd name="T11" fmla="*/ 2 h 264"/>
                <a:gd name="T12" fmla="*/ 2 w 190"/>
                <a:gd name="T13" fmla="*/ 2 h 264"/>
                <a:gd name="T14" fmla="*/ 8 w 190"/>
                <a:gd name="T15" fmla="*/ 0 h 264"/>
                <a:gd name="T16" fmla="*/ 56 w 190"/>
                <a:gd name="T17" fmla="*/ 0 h 264"/>
                <a:gd name="T18" fmla="*/ 56 w 190"/>
                <a:gd name="T19" fmla="*/ 0 h 264"/>
                <a:gd name="T20" fmla="*/ 62 w 190"/>
                <a:gd name="T21" fmla="*/ 2 h 264"/>
                <a:gd name="T22" fmla="*/ 62 w 190"/>
                <a:gd name="T23" fmla="*/ 2 h 264"/>
                <a:gd name="T24" fmla="*/ 64 w 190"/>
                <a:gd name="T25" fmla="*/ 6 h 264"/>
                <a:gd name="T26" fmla="*/ 64 w 190"/>
                <a:gd name="T27" fmla="*/ 208 h 264"/>
                <a:gd name="T28" fmla="*/ 64 w 190"/>
                <a:gd name="T29" fmla="*/ 208 h 264"/>
                <a:gd name="T30" fmla="*/ 64 w 190"/>
                <a:gd name="T31" fmla="*/ 210 h 264"/>
                <a:gd name="T32" fmla="*/ 66 w 190"/>
                <a:gd name="T33" fmla="*/ 210 h 264"/>
                <a:gd name="T34" fmla="*/ 184 w 190"/>
                <a:gd name="T35" fmla="*/ 210 h 264"/>
                <a:gd name="T36" fmla="*/ 184 w 190"/>
                <a:gd name="T37" fmla="*/ 210 h 264"/>
                <a:gd name="T38" fmla="*/ 188 w 190"/>
                <a:gd name="T39" fmla="*/ 212 h 264"/>
                <a:gd name="T40" fmla="*/ 188 w 190"/>
                <a:gd name="T41" fmla="*/ 212 h 264"/>
                <a:gd name="T42" fmla="*/ 190 w 190"/>
                <a:gd name="T43" fmla="*/ 218 h 264"/>
                <a:gd name="T44" fmla="*/ 190 w 190"/>
                <a:gd name="T45" fmla="*/ 258 h 264"/>
                <a:gd name="T46" fmla="*/ 190 w 190"/>
                <a:gd name="T47" fmla="*/ 258 h 264"/>
                <a:gd name="T48" fmla="*/ 188 w 190"/>
                <a:gd name="T49" fmla="*/ 262 h 264"/>
                <a:gd name="T50" fmla="*/ 188 w 190"/>
                <a:gd name="T51" fmla="*/ 262 h 264"/>
                <a:gd name="T52" fmla="*/ 184 w 190"/>
                <a:gd name="T53" fmla="*/ 264 h 264"/>
                <a:gd name="T54" fmla="*/ 8 w 190"/>
                <a:gd name="T55" fmla="*/ 264 h 264"/>
                <a:gd name="T56" fmla="*/ 8 w 190"/>
                <a:gd name="T57" fmla="*/ 264 h 264"/>
                <a:gd name="T58" fmla="*/ 2 w 190"/>
                <a:gd name="T59" fmla="*/ 262 h 264"/>
                <a:gd name="T60" fmla="*/ 2 w 190"/>
                <a:gd name="T61" fmla="*/ 2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 h="264">
                  <a:moveTo>
                    <a:pt x="2" y="262"/>
                  </a:moveTo>
                  <a:lnTo>
                    <a:pt x="2" y="262"/>
                  </a:lnTo>
                  <a:lnTo>
                    <a:pt x="0" y="258"/>
                  </a:lnTo>
                  <a:lnTo>
                    <a:pt x="0" y="6"/>
                  </a:lnTo>
                  <a:lnTo>
                    <a:pt x="0" y="6"/>
                  </a:lnTo>
                  <a:lnTo>
                    <a:pt x="2" y="2"/>
                  </a:lnTo>
                  <a:lnTo>
                    <a:pt x="2" y="2"/>
                  </a:lnTo>
                  <a:lnTo>
                    <a:pt x="8" y="0"/>
                  </a:lnTo>
                  <a:lnTo>
                    <a:pt x="56" y="0"/>
                  </a:lnTo>
                  <a:lnTo>
                    <a:pt x="56" y="0"/>
                  </a:lnTo>
                  <a:lnTo>
                    <a:pt x="62" y="2"/>
                  </a:lnTo>
                  <a:lnTo>
                    <a:pt x="62" y="2"/>
                  </a:lnTo>
                  <a:lnTo>
                    <a:pt x="64" y="6"/>
                  </a:lnTo>
                  <a:lnTo>
                    <a:pt x="64" y="208"/>
                  </a:lnTo>
                  <a:lnTo>
                    <a:pt x="64" y="208"/>
                  </a:lnTo>
                  <a:lnTo>
                    <a:pt x="64" y="210"/>
                  </a:lnTo>
                  <a:lnTo>
                    <a:pt x="66" y="210"/>
                  </a:lnTo>
                  <a:lnTo>
                    <a:pt x="184" y="210"/>
                  </a:lnTo>
                  <a:lnTo>
                    <a:pt x="184" y="210"/>
                  </a:lnTo>
                  <a:lnTo>
                    <a:pt x="188" y="212"/>
                  </a:lnTo>
                  <a:lnTo>
                    <a:pt x="188" y="212"/>
                  </a:lnTo>
                  <a:lnTo>
                    <a:pt x="190" y="218"/>
                  </a:lnTo>
                  <a:lnTo>
                    <a:pt x="190" y="258"/>
                  </a:lnTo>
                  <a:lnTo>
                    <a:pt x="190" y="258"/>
                  </a:lnTo>
                  <a:lnTo>
                    <a:pt x="188" y="262"/>
                  </a:lnTo>
                  <a:lnTo>
                    <a:pt x="188" y="262"/>
                  </a:lnTo>
                  <a:lnTo>
                    <a:pt x="184" y="264"/>
                  </a:lnTo>
                  <a:lnTo>
                    <a:pt x="8" y="264"/>
                  </a:lnTo>
                  <a:lnTo>
                    <a:pt x="8" y="264"/>
                  </a:lnTo>
                  <a:lnTo>
                    <a:pt x="2" y="262"/>
                  </a:lnTo>
                  <a:lnTo>
                    <a:pt x="2" y="262"/>
                  </a:lnTo>
                  <a:close/>
                </a:path>
              </a:pathLst>
            </a:custGeom>
            <a:solidFill>
              <a:srgbClr val="0044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0" name="Freeform 26">
              <a:extLst>
                <a:ext uri="{FF2B5EF4-FFF2-40B4-BE49-F238E27FC236}">
                  <a16:creationId xmlns:a16="http://schemas.microsoft.com/office/drawing/2014/main" id="{6A2D45A6-31AF-4241-91CC-5D8E2CEFAB64}"/>
                </a:ext>
              </a:extLst>
            </p:cNvPr>
            <p:cNvSpPr>
              <a:spLocks/>
            </p:cNvSpPr>
            <p:nvPr userDrawn="1"/>
          </p:nvSpPr>
          <p:spPr bwMode="auto">
            <a:xfrm>
              <a:off x="7446963" y="3078163"/>
              <a:ext cx="298450" cy="422275"/>
            </a:xfrm>
            <a:custGeom>
              <a:avLst/>
              <a:gdLst>
                <a:gd name="T0" fmla="*/ 186 w 188"/>
                <a:gd name="T1" fmla="*/ 52 h 266"/>
                <a:gd name="T2" fmla="*/ 186 w 188"/>
                <a:gd name="T3" fmla="*/ 52 h 266"/>
                <a:gd name="T4" fmla="*/ 182 w 188"/>
                <a:gd name="T5" fmla="*/ 54 h 266"/>
                <a:gd name="T6" fmla="*/ 66 w 188"/>
                <a:gd name="T7" fmla="*/ 54 h 266"/>
                <a:gd name="T8" fmla="*/ 66 w 188"/>
                <a:gd name="T9" fmla="*/ 54 h 266"/>
                <a:gd name="T10" fmla="*/ 64 w 188"/>
                <a:gd name="T11" fmla="*/ 54 h 266"/>
                <a:gd name="T12" fmla="*/ 62 w 188"/>
                <a:gd name="T13" fmla="*/ 56 h 266"/>
                <a:gd name="T14" fmla="*/ 62 w 188"/>
                <a:gd name="T15" fmla="*/ 102 h 266"/>
                <a:gd name="T16" fmla="*/ 62 w 188"/>
                <a:gd name="T17" fmla="*/ 102 h 266"/>
                <a:gd name="T18" fmla="*/ 64 w 188"/>
                <a:gd name="T19" fmla="*/ 104 h 266"/>
                <a:gd name="T20" fmla="*/ 66 w 188"/>
                <a:gd name="T21" fmla="*/ 104 h 266"/>
                <a:gd name="T22" fmla="*/ 138 w 188"/>
                <a:gd name="T23" fmla="*/ 104 h 266"/>
                <a:gd name="T24" fmla="*/ 138 w 188"/>
                <a:gd name="T25" fmla="*/ 104 h 266"/>
                <a:gd name="T26" fmla="*/ 144 w 188"/>
                <a:gd name="T27" fmla="*/ 106 h 266"/>
                <a:gd name="T28" fmla="*/ 144 w 188"/>
                <a:gd name="T29" fmla="*/ 106 h 266"/>
                <a:gd name="T30" fmla="*/ 146 w 188"/>
                <a:gd name="T31" fmla="*/ 112 h 266"/>
                <a:gd name="T32" fmla="*/ 146 w 188"/>
                <a:gd name="T33" fmla="*/ 150 h 266"/>
                <a:gd name="T34" fmla="*/ 146 w 188"/>
                <a:gd name="T35" fmla="*/ 150 h 266"/>
                <a:gd name="T36" fmla="*/ 144 w 188"/>
                <a:gd name="T37" fmla="*/ 156 h 266"/>
                <a:gd name="T38" fmla="*/ 144 w 188"/>
                <a:gd name="T39" fmla="*/ 156 h 266"/>
                <a:gd name="T40" fmla="*/ 138 w 188"/>
                <a:gd name="T41" fmla="*/ 158 h 266"/>
                <a:gd name="T42" fmla="*/ 66 w 188"/>
                <a:gd name="T43" fmla="*/ 158 h 266"/>
                <a:gd name="T44" fmla="*/ 66 w 188"/>
                <a:gd name="T45" fmla="*/ 158 h 266"/>
                <a:gd name="T46" fmla="*/ 64 w 188"/>
                <a:gd name="T47" fmla="*/ 158 h 266"/>
                <a:gd name="T48" fmla="*/ 62 w 188"/>
                <a:gd name="T49" fmla="*/ 160 h 266"/>
                <a:gd name="T50" fmla="*/ 62 w 188"/>
                <a:gd name="T51" fmla="*/ 208 h 266"/>
                <a:gd name="T52" fmla="*/ 62 w 188"/>
                <a:gd name="T53" fmla="*/ 208 h 266"/>
                <a:gd name="T54" fmla="*/ 64 w 188"/>
                <a:gd name="T55" fmla="*/ 210 h 266"/>
                <a:gd name="T56" fmla="*/ 66 w 188"/>
                <a:gd name="T57" fmla="*/ 212 h 266"/>
                <a:gd name="T58" fmla="*/ 182 w 188"/>
                <a:gd name="T59" fmla="*/ 212 h 266"/>
                <a:gd name="T60" fmla="*/ 182 w 188"/>
                <a:gd name="T61" fmla="*/ 212 h 266"/>
                <a:gd name="T62" fmla="*/ 186 w 188"/>
                <a:gd name="T63" fmla="*/ 214 h 266"/>
                <a:gd name="T64" fmla="*/ 186 w 188"/>
                <a:gd name="T65" fmla="*/ 214 h 266"/>
                <a:gd name="T66" fmla="*/ 188 w 188"/>
                <a:gd name="T67" fmla="*/ 218 h 266"/>
                <a:gd name="T68" fmla="*/ 188 w 188"/>
                <a:gd name="T69" fmla="*/ 258 h 266"/>
                <a:gd name="T70" fmla="*/ 188 w 188"/>
                <a:gd name="T71" fmla="*/ 258 h 266"/>
                <a:gd name="T72" fmla="*/ 186 w 188"/>
                <a:gd name="T73" fmla="*/ 264 h 266"/>
                <a:gd name="T74" fmla="*/ 186 w 188"/>
                <a:gd name="T75" fmla="*/ 264 h 266"/>
                <a:gd name="T76" fmla="*/ 182 w 188"/>
                <a:gd name="T77" fmla="*/ 266 h 266"/>
                <a:gd name="T78" fmla="*/ 6 w 188"/>
                <a:gd name="T79" fmla="*/ 266 h 266"/>
                <a:gd name="T80" fmla="*/ 6 w 188"/>
                <a:gd name="T81" fmla="*/ 266 h 266"/>
                <a:gd name="T82" fmla="*/ 2 w 188"/>
                <a:gd name="T83" fmla="*/ 264 h 266"/>
                <a:gd name="T84" fmla="*/ 2 w 188"/>
                <a:gd name="T85" fmla="*/ 264 h 266"/>
                <a:gd name="T86" fmla="*/ 0 w 188"/>
                <a:gd name="T87" fmla="*/ 258 h 266"/>
                <a:gd name="T88" fmla="*/ 0 w 188"/>
                <a:gd name="T89" fmla="*/ 8 h 266"/>
                <a:gd name="T90" fmla="*/ 0 w 188"/>
                <a:gd name="T91" fmla="*/ 8 h 266"/>
                <a:gd name="T92" fmla="*/ 2 w 188"/>
                <a:gd name="T93" fmla="*/ 2 h 266"/>
                <a:gd name="T94" fmla="*/ 2 w 188"/>
                <a:gd name="T95" fmla="*/ 2 h 266"/>
                <a:gd name="T96" fmla="*/ 6 w 188"/>
                <a:gd name="T97" fmla="*/ 0 h 266"/>
                <a:gd name="T98" fmla="*/ 182 w 188"/>
                <a:gd name="T99" fmla="*/ 0 h 266"/>
                <a:gd name="T100" fmla="*/ 182 w 188"/>
                <a:gd name="T101" fmla="*/ 0 h 266"/>
                <a:gd name="T102" fmla="*/ 186 w 188"/>
                <a:gd name="T103" fmla="*/ 2 h 266"/>
                <a:gd name="T104" fmla="*/ 186 w 188"/>
                <a:gd name="T105" fmla="*/ 2 h 266"/>
                <a:gd name="T106" fmla="*/ 188 w 188"/>
                <a:gd name="T107" fmla="*/ 8 h 266"/>
                <a:gd name="T108" fmla="*/ 188 w 188"/>
                <a:gd name="T109" fmla="*/ 48 h 266"/>
                <a:gd name="T110" fmla="*/ 188 w 188"/>
                <a:gd name="T111" fmla="*/ 48 h 266"/>
                <a:gd name="T112" fmla="*/ 186 w 188"/>
                <a:gd name="T113" fmla="*/ 52 h 266"/>
                <a:gd name="T114" fmla="*/ 186 w 188"/>
                <a:gd name="T115" fmla="*/ 5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8" h="266">
                  <a:moveTo>
                    <a:pt x="186" y="52"/>
                  </a:moveTo>
                  <a:lnTo>
                    <a:pt x="186" y="52"/>
                  </a:lnTo>
                  <a:lnTo>
                    <a:pt x="182" y="54"/>
                  </a:lnTo>
                  <a:lnTo>
                    <a:pt x="66" y="54"/>
                  </a:lnTo>
                  <a:lnTo>
                    <a:pt x="66" y="54"/>
                  </a:lnTo>
                  <a:lnTo>
                    <a:pt x="64" y="54"/>
                  </a:lnTo>
                  <a:lnTo>
                    <a:pt x="62" y="56"/>
                  </a:lnTo>
                  <a:lnTo>
                    <a:pt x="62" y="102"/>
                  </a:lnTo>
                  <a:lnTo>
                    <a:pt x="62" y="102"/>
                  </a:lnTo>
                  <a:lnTo>
                    <a:pt x="64" y="104"/>
                  </a:lnTo>
                  <a:lnTo>
                    <a:pt x="66" y="104"/>
                  </a:lnTo>
                  <a:lnTo>
                    <a:pt x="138" y="104"/>
                  </a:lnTo>
                  <a:lnTo>
                    <a:pt x="138" y="104"/>
                  </a:lnTo>
                  <a:lnTo>
                    <a:pt x="144" y="106"/>
                  </a:lnTo>
                  <a:lnTo>
                    <a:pt x="144" y="106"/>
                  </a:lnTo>
                  <a:lnTo>
                    <a:pt x="146" y="112"/>
                  </a:lnTo>
                  <a:lnTo>
                    <a:pt x="146" y="150"/>
                  </a:lnTo>
                  <a:lnTo>
                    <a:pt x="146" y="150"/>
                  </a:lnTo>
                  <a:lnTo>
                    <a:pt x="144" y="156"/>
                  </a:lnTo>
                  <a:lnTo>
                    <a:pt x="144" y="156"/>
                  </a:lnTo>
                  <a:lnTo>
                    <a:pt x="138" y="158"/>
                  </a:lnTo>
                  <a:lnTo>
                    <a:pt x="66" y="158"/>
                  </a:lnTo>
                  <a:lnTo>
                    <a:pt x="66" y="158"/>
                  </a:lnTo>
                  <a:lnTo>
                    <a:pt x="64" y="158"/>
                  </a:lnTo>
                  <a:lnTo>
                    <a:pt x="62" y="160"/>
                  </a:lnTo>
                  <a:lnTo>
                    <a:pt x="62" y="208"/>
                  </a:lnTo>
                  <a:lnTo>
                    <a:pt x="62" y="208"/>
                  </a:lnTo>
                  <a:lnTo>
                    <a:pt x="64" y="210"/>
                  </a:lnTo>
                  <a:lnTo>
                    <a:pt x="66" y="212"/>
                  </a:lnTo>
                  <a:lnTo>
                    <a:pt x="182" y="212"/>
                  </a:lnTo>
                  <a:lnTo>
                    <a:pt x="182" y="212"/>
                  </a:lnTo>
                  <a:lnTo>
                    <a:pt x="186" y="214"/>
                  </a:lnTo>
                  <a:lnTo>
                    <a:pt x="186" y="214"/>
                  </a:lnTo>
                  <a:lnTo>
                    <a:pt x="188" y="218"/>
                  </a:lnTo>
                  <a:lnTo>
                    <a:pt x="188" y="258"/>
                  </a:lnTo>
                  <a:lnTo>
                    <a:pt x="188" y="258"/>
                  </a:lnTo>
                  <a:lnTo>
                    <a:pt x="186" y="264"/>
                  </a:lnTo>
                  <a:lnTo>
                    <a:pt x="186" y="264"/>
                  </a:lnTo>
                  <a:lnTo>
                    <a:pt x="182" y="266"/>
                  </a:lnTo>
                  <a:lnTo>
                    <a:pt x="6" y="266"/>
                  </a:lnTo>
                  <a:lnTo>
                    <a:pt x="6" y="266"/>
                  </a:lnTo>
                  <a:lnTo>
                    <a:pt x="2" y="264"/>
                  </a:lnTo>
                  <a:lnTo>
                    <a:pt x="2" y="264"/>
                  </a:lnTo>
                  <a:lnTo>
                    <a:pt x="0" y="258"/>
                  </a:lnTo>
                  <a:lnTo>
                    <a:pt x="0" y="8"/>
                  </a:lnTo>
                  <a:lnTo>
                    <a:pt x="0" y="8"/>
                  </a:lnTo>
                  <a:lnTo>
                    <a:pt x="2" y="2"/>
                  </a:lnTo>
                  <a:lnTo>
                    <a:pt x="2" y="2"/>
                  </a:lnTo>
                  <a:lnTo>
                    <a:pt x="6" y="0"/>
                  </a:lnTo>
                  <a:lnTo>
                    <a:pt x="182" y="0"/>
                  </a:lnTo>
                  <a:lnTo>
                    <a:pt x="182" y="0"/>
                  </a:lnTo>
                  <a:lnTo>
                    <a:pt x="186" y="2"/>
                  </a:lnTo>
                  <a:lnTo>
                    <a:pt x="186" y="2"/>
                  </a:lnTo>
                  <a:lnTo>
                    <a:pt x="188" y="8"/>
                  </a:lnTo>
                  <a:lnTo>
                    <a:pt x="188" y="48"/>
                  </a:lnTo>
                  <a:lnTo>
                    <a:pt x="188" y="48"/>
                  </a:lnTo>
                  <a:lnTo>
                    <a:pt x="186" y="52"/>
                  </a:lnTo>
                  <a:lnTo>
                    <a:pt x="186" y="52"/>
                  </a:lnTo>
                  <a:close/>
                </a:path>
              </a:pathLst>
            </a:custGeom>
            <a:solidFill>
              <a:srgbClr val="0044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1" name="Freeform 27">
              <a:extLst>
                <a:ext uri="{FF2B5EF4-FFF2-40B4-BE49-F238E27FC236}">
                  <a16:creationId xmlns:a16="http://schemas.microsoft.com/office/drawing/2014/main" id="{A6A0BAC7-ED47-4D04-B5F1-482776DFAD6E}"/>
                </a:ext>
              </a:extLst>
            </p:cNvPr>
            <p:cNvSpPr>
              <a:spLocks noEditPoints="1"/>
            </p:cNvSpPr>
            <p:nvPr userDrawn="1"/>
          </p:nvSpPr>
          <p:spPr bwMode="auto">
            <a:xfrm>
              <a:off x="7815263" y="3078163"/>
              <a:ext cx="317500" cy="422275"/>
            </a:xfrm>
            <a:custGeom>
              <a:avLst/>
              <a:gdLst>
                <a:gd name="T0" fmla="*/ 0 w 200"/>
                <a:gd name="T1" fmla="*/ 264 h 266"/>
                <a:gd name="T2" fmla="*/ 0 w 200"/>
                <a:gd name="T3" fmla="*/ 8 h 266"/>
                <a:gd name="T4" fmla="*/ 0 w 200"/>
                <a:gd name="T5" fmla="*/ 2 h 266"/>
                <a:gd name="T6" fmla="*/ 6 w 200"/>
                <a:gd name="T7" fmla="*/ 0 h 266"/>
                <a:gd name="T8" fmla="*/ 100 w 200"/>
                <a:gd name="T9" fmla="*/ 0 h 266"/>
                <a:gd name="T10" fmla="*/ 128 w 200"/>
                <a:gd name="T11" fmla="*/ 2 h 266"/>
                <a:gd name="T12" fmla="*/ 152 w 200"/>
                <a:gd name="T13" fmla="*/ 10 h 266"/>
                <a:gd name="T14" fmla="*/ 162 w 200"/>
                <a:gd name="T15" fmla="*/ 16 h 266"/>
                <a:gd name="T16" fmla="*/ 180 w 200"/>
                <a:gd name="T17" fmla="*/ 30 h 266"/>
                <a:gd name="T18" fmla="*/ 188 w 200"/>
                <a:gd name="T19" fmla="*/ 40 h 266"/>
                <a:gd name="T20" fmla="*/ 196 w 200"/>
                <a:gd name="T21" fmla="*/ 60 h 266"/>
                <a:gd name="T22" fmla="*/ 200 w 200"/>
                <a:gd name="T23" fmla="*/ 84 h 266"/>
                <a:gd name="T24" fmla="*/ 200 w 200"/>
                <a:gd name="T25" fmla="*/ 182 h 266"/>
                <a:gd name="T26" fmla="*/ 196 w 200"/>
                <a:gd name="T27" fmla="*/ 206 h 266"/>
                <a:gd name="T28" fmla="*/ 188 w 200"/>
                <a:gd name="T29" fmla="*/ 226 h 266"/>
                <a:gd name="T30" fmla="*/ 180 w 200"/>
                <a:gd name="T31" fmla="*/ 234 h 266"/>
                <a:gd name="T32" fmla="*/ 162 w 200"/>
                <a:gd name="T33" fmla="*/ 250 h 266"/>
                <a:gd name="T34" fmla="*/ 152 w 200"/>
                <a:gd name="T35" fmla="*/ 254 h 266"/>
                <a:gd name="T36" fmla="*/ 128 w 200"/>
                <a:gd name="T37" fmla="*/ 262 h 266"/>
                <a:gd name="T38" fmla="*/ 100 w 200"/>
                <a:gd name="T39" fmla="*/ 266 h 266"/>
                <a:gd name="T40" fmla="*/ 6 w 200"/>
                <a:gd name="T41" fmla="*/ 266 h 266"/>
                <a:gd name="T42" fmla="*/ 0 w 200"/>
                <a:gd name="T43" fmla="*/ 264 h 266"/>
                <a:gd name="T44" fmla="*/ 102 w 200"/>
                <a:gd name="T45" fmla="*/ 212 h 266"/>
                <a:gd name="T46" fmla="*/ 110 w 200"/>
                <a:gd name="T47" fmla="*/ 210 h 266"/>
                <a:gd name="T48" fmla="*/ 122 w 200"/>
                <a:gd name="T49" fmla="*/ 206 h 266"/>
                <a:gd name="T50" fmla="*/ 128 w 200"/>
                <a:gd name="T51" fmla="*/ 200 h 266"/>
                <a:gd name="T52" fmla="*/ 134 w 200"/>
                <a:gd name="T53" fmla="*/ 188 h 266"/>
                <a:gd name="T54" fmla="*/ 138 w 200"/>
                <a:gd name="T55" fmla="*/ 172 h 266"/>
                <a:gd name="T56" fmla="*/ 138 w 200"/>
                <a:gd name="T57" fmla="*/ 94 h 266"/>
                <a:gd name="T58" fmla="*/ 134 w 200"/>
                <a:gd name="T59" fmla="*/ 78 h 266"/>
                <a:gd name="T60" fmla="*/ 128 w 200"/>
                <a:gd name="T61" fmla="*/ 64 h 266"/>
                <a:gd name="T62" fmla="*/ 122 w 200"/>
                <a:gd name="T63" fmla="*/ 60 h 266"/>
                <a:gd name="T64" fmla="*/ 110 w 200"/>
                <a:gd name="T65" fmla="*/ 54 h 266"/>
                <a:gd name="T66" fmla="*/ 64 w 200"/>
                <a:gd name="T67" fmla="*/ 54 h 266"/>
                <a:gd name="T68" fmla="*/ 62 w 200"/>
                <a:gd name="T69" fmla="*/ 54 h 266"/>
                <a:gd name="T70" fmla="*/ 62 w 200"/>
                <a:gd name="T71" fmla="*/ 208 h 266"/>
                <a:gd name="T72" fmla="*/ 62 w 200"/>
                <a:gd name="T73" fmla="*/ 210 h 266"/>
                <a:gd name="T74" fmla="*/ 64 w 200"/>
                <a:gd name="T75" fmla="*/ 21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0" h="266">
                  <a:moveTo>
                    <a:pt x="0" y="264"/>
                  </a:moveTo>
                  <a:lnTo>
                    <a:pt x="0" y="264"/>
                  </a:lnTo>
                  <a:lnTo>
                    <a:pt x="0" y="258"/>
                  </a:lnTo>
                  <a:lnTo>
                    <a:pt x="0" y="8"/>
                  </a:lnTo>
                  <a:lnTo>
                    <a:pt x="0" y="8"/>
                  </a:lnTo>
                  <a:lnTo>
                    <a:pt x="0" y="2"/>
                  </a:lnTo>
                  <a:lnTo>
                    <a:pt x="0" y="2"/>
                  </a:lnTo>
                  <a:lnTo>
                    <a:pt x="6" y="0"/>
                  </a:lnTo>
                  <a:lnTo>
                    <a:pt x="100" y="0"/>
                  </a:lnTo>
                  <a:lnTo>
                    <a:pt x="100" y="0"/>
                  </a:lnTo>
                  <a:lnTo>
                    <a:pt x="114" y="0"/>
                  </a:lnTo>
                  <a:lnTo>
                    <a:pt x="128" y="2"/>
                  </a:lnTo>
                  <a:lnTo>
                    <a:pt x="140" y="6"/>
                  </a:lnTo>
                  <a:lnTo>
                    <a:pt x="152" y="10"/>
                  </a:lnTo>
                  <a:lnTo>
                    <a:pt x="152" y="10"/>
                  </a:lnTo>
                  <a:lnTo>
                    <a:pt x="162" y="16"/>
                  </a:lnTo>
                  <a:lnTo>
                    <a:pt x="172" y="22"/>
                  </a:lnTo>
                  <a:lnTo>
                    <a:pt x="180" y="30"/>
                  </a:lnTo>
                  <a:lnTo>
                    <a:pt x="188" y="40"/>
                  </a:lnTo>
                  <a:lnTo>
                    <a:pt x="188" y="40"/>
                  </a:lnTo>
                  <a:lnTo>
                    <a:pt x="192" y="50"/>
                  </a:lnTo>
                  <a:lnTo>
                    <a:pt x="196" y="60"/>
                  </a:lnTo>
                  <a:lnTo>
                    <a:pt x="200" y="72"/>
                  </a:lnTo>
                  <a:lnTo>
                    <a:pt x="200" y="84"/>
                  </a:lnTo>
                  <a:lnTo>
                    <a:pt x="200" y="182"/>
                  </a:lnTo>
                  <a:lnTo>
                    <a:pt x="200" y="182"/>
                  </a:lnTo>
                  <a:lnTo>
                    <a:pt x="200" y="194"/>
                  </a:lnTo>
                  <a:lnTo>
                    <a:pt x="196" y="206"/>
                  </a:lnTo>
                  <a:lnTo>
                    <a:pt x="192" y="216"/>
                  </a:lnTo>
                  <a:lnTo>
                    <a:pt x="188" y="226"/>
                  </a:lnTo>
                  <a:lnTo>
                    <a:pt x="188" y="226"/>
                  </a:lnTo>
                  <a:lnTo>
                    <a:pt x="180" y="234"/>
                  </a:lnTo>
                  <a:lnTo>
                    <a:pt x="172" y="242"/>
                  </a:lnTo>
                  <a:lnTo>
                    <a:pt x="162" y="250"/>
                  </a:lnTo>
                  <a:lnTo>
                    <a:pt x="152" y="254"/>
                  </a:lnTo>
                  <a:lnTo>
                    <a:pt x="152" y="254"/>
                  </a:lnTo>
                  <a:lnTo>
                    <a:pt x="140" y="260"/>
                  </a:lnTo>
                  <a:lnTo>
                    <a:pt x="128" y="262"/>
                  </a:lnTo>
                  <a:lnTo>
                    <a:pt x="114" y="264"/>
                  </a:lnTo>
                  <a:lnTo>
                    <a:pt x="100" y="266"/>
                  </a:lnTo>
                  <a:lnTo>
                    <a:pt x="6" y="266"/>
                  </a:lnTo>
                  <a:lnTo>
                    <a:pt x="6" y="266"/>
                  </a:lnTo>
                  <a:lnTo>
                    <a:pt x="0" y="264"/>
                  </a:lnTo>
                  <a:lnTo>
                    <a:pt x="0" y="264"/>
                  </a:lnTo>
                  <a:close/>
                  <a:moveTo>
                    <a:pt x="64" y="212"/>
                  </a:moveTo>
                  <a:lnTo>
                    <a:pt x="102" y="212"/>
                  </a:lnTo>
                  <a:lnTo>
                    <a:pt x="102" y="212"/>
                  </a:lnTo>
                  <a:lnTo>
                    <a:pt x="110" y="210"/>
                  </a:lnTo>
                  <a:lnTo>
                    <a:pt x="116" y="208"/>
                  </a:lnTo>
                  <a:lnTo>
                    <a:pt x="122" y="206"/>
                  </a:lnTo>
                  <a:lnTo>
                    <a:pt x="128" y="200"/>
                  </a:lnTo>
                  <a:lnTo>
                    <a:pt x="128" y="200"/>
                  </a:lnTo>
                  <a:lnTo>
                    <a:pt x="132" y="194"/>
                  </a:lnTo>
                  <a:lnTo>
                    <a:pt x="134" y="188"/>
                  </a:lnTo>
                  <a:lnTo>
                    <a:pt x="136" y="180"/>
                  </a:lnTo>
                  <a:lnTo>
                    <a:pt x="138" y="172"/>
                  </a:lnTo>
                  <a:lnTo>
                    <a:pt x="138" y="94"/>
                  </a:lnTo>
                  <a:lnTo>
                    <a:pt x="138" y="94"/>
                  </a:lnTo>
                  <a:lnTo>
                    <a:pt x="136" y="86"/>
                  </a:lnTo>
                  <a:lnTo>
                    <a:pt x="134" y="78"/>
                  </a:lnTo>
                  <a:lnTo>
                    <a:pt x="132" y="70"/>
                  </a:lnTo>
                  <a:lnTo>
                    <a:pt x="128" y="64"/>
                  </a:lnTo>
                  <a:lnTo>
                    <a:pt x="128" y="64"/>
                  </a:lnTo>
                  <a:lnTo>
                    <a:pt x="122" y="60"/>
                  </a:lnTo>
                  <a:lnTo>
                    <a:pt x="116" y="56"/>
                  </a:lnTo>
                  <a:lnTo>
                    <a:pt x="110" y="54"/>
                  </a:lnTo>
                  <a:lnTo>
                    <a:pt x="102" y="54"/>
                  </a:lnTo>
                  <a:lnTo>
                    <a:pt x="64" y="54"/>
                  </a:lnTo>
                  <a:lnTo>
                    <a:pt x="64" y="54"/>
                  </a:lnTo>
                  <a:lnTo>
                    <a:pt x="62" y="54"/>
                  </a:lnTo>
                  <a:lnTo>
                    <a:pt x="62" y="56"/>
                  </a:lnTo>
                  <a:lnTo>
                    <a:pt x="62" y="208"/>
                  </a:lnTo>
                  <a:lnTo>
                    <a:pt x="62" y="208"/>
                  </a:lnTo>
                  <a:lnTo>
                    <a:pt x="62" y="210"/>
                  </a:lnTo>
                  <a:lnTo>
                    <a:pt x="64" y="212"/>
                  </a:lnTo>
                  <a:lnTo>
                    <a:pt x="64" y="212"/>
                  </a:lnTo>
                  <a:close/>
                </a:path>
              </a:pathLst>
            </a:custGeom>
            <a:solidFill>
              <a:srgbClr val="0044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2" name="Freeform 28">
              <a:extLst>
                <a:ext uri="{FF2B5EF4-FFF2-40B4-BE49-F238E27FC236}">
                  <a16:creationId xmlns:a16="http://schemas.microsoft.com/office/drawing/2014/main" id="{04AA3A39-8251-40BB-814E-50899A2C762B}"/>
                </a:ext>
              </a:extLst>
            </p:cNvPr>
            <p:cNvSpPr>
              <a:spLocks/>
            </p:cNvSpPr>
            <p:nvPr userDrawn="1"/>
          </p:nvSpPr>
          <p:spPr bwMode="auto">
            <a:xfrm>
              <a:off x="8205788" y="3078163"/>
              <a:ext cx="320675" cy="425450"/>
            </a:xfrm>
            <a:custGeom>
              <a:avLst/>
              <a:gdLst>
                <a:gd name="T0" fmla="*/ 48 w 202"/>
                <a:gd name="T1" fmla="*/ 256 h 268"/>
                <a:gd name="T2" fmla="*/ 28 w 202"/>
                <a:gd name="T3" fmla="*/ 242 h 268"/>
                <a:gd name="T4" fmla="*/ 12 w 202"/>
                <a:gd name="T5" fmla="*/ 224 h 268"/>
                <a:gd name="T6" fmla="*/ 6 w 202"/>
                <a:gd name="T7" fmla="*/ 212 h 268"/>
                <a:gd name="T8" fmla="*/ 0 w 202"/>
                <a:gd name="T9" fmla="*/ 188 h 268"/>
                <a:gd name="T10" fmla="*/ 0 w 202"/>
                <a:gd name="T11" fmla="*/ 8 h 268"/>
                <a:gd name="T12" fmla="*/ 2 w 202"/>
                <a:gd name="T13" fmla="*/ 2 h 268"/>
                <a:gd name="T14" fmla="*/ 6 w 202"/>
                <a:gd name="T15" fmla="*/ 0 h 268"/>
                <a:gd name="T16" fmla="*/ 56 w 202"/>
                <a:gd name="T17" fmla="*/ 0 h 268"/>
                <a:gd name="T18" fmla="*/ 60 w 202"/>
                <a:gd name="T19" fmla="*/ 2 h 268"/>
                <a:gd name="T20" fmla="*/ 62 w 202"/>
                <a:gd name="T21" fmla="*/ 176 h 268"/>
                <a:gd name="T22" fmla="*/ 62 w 202"/>
                <a:gd name="T23" fmla="*/ 184 h 268"/>
                <a:gd name="T24" fmla="*/ 68 w 202"/>
                <a:gd name="T25" fmla="*/ 198 h 268"/>
                <a:gd name="T26" fmla="*/ 72 w 202"/>
                <a:gd name="T27" fmla="*/ 204 h 268"/>
                <a:gd name="T28" fmla="*/ 84 w 202"/>
                <a:gd name="T29" fmla="*/ 212 h 268"/>
                <a:gd name="T30" fmla="*/ 100 w 202"/>
                <a:gd name="T31" fmla="*/ 214 h 268"/>
                <a:gd name="T32" fmla="*/ 108 w 202"/>
                <a:gd name="T33" fmla="*/ 214 h 268"/>
                <a:gd name="T34" fmla="*/ 122 w 202"/>
                <a:gd name="T35" fmla="*/ 208 h 268"/>
                <a:gd name="T36" fmla="*/ 128 w 202"/>
                <a:gd name="T37" fmla="*/ 204 h 268"/>
                <a:gd name="T38" fmla="*/ 136 w 202"/>
                <a:gd name="T39" fmla="*/ 192 h 268"/>
                <a:gd name="T40" fmla="*/ 138 w 202"/>
                <a:gd name="T41" fmla="*/ 176 h 268"/>
                <a:gd name="T42" fmla="*/ 138 w 202"/>
                <a:gd name="T43" fmla="*/ 8 h 268"/>
                <a:gd name="T44" fmla="*/ 140 w 202"/>
                <a:gd name="T45" fmla="*/ 2 h 268"/>
                <a:gd name="T46" fmla="*/ 194 w 202"/>
                <a:gd name="T47" fmla="*/ 0 h 268"/>
                <a:gd name="T48" fmla="*/ 200 w 202"/>
                <a:gd name="T49" fmla="*/ 2 h 268"/>
                <a:gd name="T50" fmla="*/ 202 w 202"/>
                <a:gd name="T51" fmla="*/ 8 h 268"/>
                <a:gd name="T52" fmla="*/ 202 w 202"/>
                <a:gd name="T53" fmla="*/ 176 h 268"/>
                <a:gd name="T54" fmla="*/ 198 w 202"/>
                <a:gd name="T55" fmla="*/ 202 h 268"/>
                <a:gd name="T56" fmla="*/ 188 w 202"/>
                <a:gd name="T57" fmla="*/ 224 h 268"/>
                <a:gd name="T58" fmla="*/ 182 w 202"/>
                <a:gd name="T59" fmla="*/ 234 h 268"/>
                <a:gd name="T60" fmla="*/ 164 w 202"/>
                <a:gd name="T61" fmla="*/ 250 h 268"/>
                <a:gd name="T62" fmla="*/ 154 w 202"/>
                <a:gd name="T63" fmla="*/ 256 h 268"/>
                <a:gd name="T64" fmla="*/ 128 w 202"/>
                <a:gd name="T65" fmla="*/ 266 h 268"/>
                <a:gd name="T66" fmla="*/ 100 w 202"/>
                <a:gd name="T67" fmla="*/ 268 h 268"/>
                <a:gd name="T68" fmla="*/ 86 w 202"/>
                <a:gd name="T69" fmla="*/ 268 h 268"/>
                <a:gd name="T70" fmla="*/ 60 w 202"/>
                <a:gd name="T71" fmla="*/ 262 h 268"/>
                <a:gd name="T72" fmla="*/ 48 w 202"/>
                <a:gd name="T73" fmla="*/ 256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2" h="268">
                  <a:moveTo>
                    <a:pt x="48" y="256"/>
                  </a:moveTo>
                  <a:lnTo>
                    <a:pt x="48" y="256"/>
                  </a:lnTo>
                  <a:lnTo>
                    <a:pt x="36" y="250"/>
                  </a:lnTo>
                  <a:lnTo>
                    <a:pt x="28" y="242"/>
                  </a:lnTo>
                  <a:lnTo>
                    <a:pt x="20" y="234"/>
                  </a:lnTo>
                  <a:lnTo>
                    <a:pt x="12" y="224"/>
                  </a:lnTo>
                  <a:lnTo>
                    <a:pt x="12" y="224"/>
                  </a:lnTo>
                  <a:lnTo>
                    <a:pt x="6" y="212"/>
                  </a:lnTo>
                  <a:lnTo>
                    <a:pt x="2" y="202"/>
                  </a:lnTo>
                  <a:lnTo>
                    <a:pt x="0" y="188"/>
                  </a:lnTo>
                  <a:lnTo>
                    <a:pt x="0" y="176"/>
                  </a:lnTo>
                  <a:lnTo>
                    <a:pt x="0" y="8"/>
                  </a:lnTo>
                  <a:lnTo>
                    <a:pt x="0" y="8"/>
                  </a:lnTo>
                  <a:lnTo>
                    <a:pt x="2" y="2"/>
                  </a:lnTo>
                  <a:lnTo>
                    <a:pt x="2" y="2"/>
                  </a:lnTo>
                  <a:lnTo>
                    <a:pt x="6" y="0"/>
                  </a:lnTo>
                  <a:lnTo>
                    <a:pt x="56" y="0"/>
                  </a:lnTo>
                  <a:lnTo>
                    <a:pt x="56" y="0"/>
                  </a:lnTo>
                  <a:lnTo>
                    <a:pt x="60" y="2"/>
                  </a:lnTo>
                  <a:lnTo>
                    <a:pt x="60" y="2"/>
                  </a:lnTo>
                  <a:lnTo>
                    <a:pt x="62" y="8"/>
                  </a:lnTo>
                  <a:lnTo>
                    <a:pt x="62" y="176"/>
                  </a:lnTo>
                  <a:lnTo>
                    <a:pt x="62" y="176"/>
                  </a:lnTo>
                  <a:lnTo>
                    <a:pt x="62" y="184"/>
                  </a:lnTo>
                  <a:lnTo>
                    <a:pt x="64" y="192"/>
                  </a:lnTo>
                  <a:lnTo>
                    <a:pt x="68" y="198"/>
                  </a:lnTo>
                  <a:lnTo>
                    <a:pt x="72" y="204"/>
                  </a:lnTo>
                  <a:lnTo>
                    <a:pt x="72" y="204"/>
                  </a:lnTo>
                  <a:lnTo>
                    <a:pt x="78" y="208"/>
                  </a:lnTo>
                  <a:lnTo>
                    <a:pt x="84" y="212"/>
                  </a:lnTo>
                  <a:lnTo>
                    <a:pt x="92" y="214"/>
                  </a:lnTo>
                  <a:lnTo>
                    <a:pt x="100" y="214"/>
                  </a:lnTo>
                  <a:lnTo>
                    <a:pt x="100" y="214"/>
                  </a:lnTo>
                  <a:lnTo>
                    <a:pt x="108" y="214"/>
                  </a:lnTo>
                  <a:lnTo>
                    <a:pt x="116" y="212"/>
                  </a:lnTo>
                  <a:lnTo>
                    <a:pt x="122" y="208"/>
                  </a:lnTo>
                  <a:lnTo>
                    <a:pt x="128" y="204"/>
                  </a:lnTo>
                  <a:lnTo>
                    <a:pt x="128" y="204"/>
                  </a:lnTo>
                  <a:lnTo>
                    <a:pt x="132" y="198"/>
                  </a:lnTo>
                  <a:lnTo>
                    <a:pt x="136" y="192"/>
                  </a:lnTo>
                  <a:lnTo>
                    <a:pt x="138" y="184"/>
                  </a:lnTo>
                  <a:lnTo>
                    <a:pt x="138" y="176"/>
                  </a:lnTo>
                  <a:lnTo>
                    <a:pt x="138" y="8"/>
                  </a:lnTo>
                  <a:lnTo>
                    <a:pt x="138" y="8"/>
                  </a:lnTo>
                  <a:lnTo>
                    <a:pt x="140" y="2"/>
                  </a:lnTo>
                  <a:lnTo>
                    <a:pt x="140" y="2"/>
                  </a:lnTo>
                  <a:lnTo>
                    <a:pt x="146" y="0"/>
                  </a:lnTo>
                  <a:lnTo>
                    <a:pt x="194" y="0"/>
                  </a:lnTo>
                  <a:lnTo>
                    <a:pt x="194" y="0"/>
                  </a:lnTo>
                  <a:lnTo>
                    <a:pt x="200" y="2"/>
                  </a:lnTo>
                  <a:lnTo>
                    <a:pt x="200" y="2"/>
                  </a:lnTo>
                  <a:lnTo>
                    <a:pt x="202" y="8"/>
                  </a:lnTo>
                  <a:lnTo>
                    <a:pt x="202" y="176"/>
                  </a:lnTo>
                  <a:lnTo>
                    <a:pt x="202" y="176"/>
                  </a:lnTo>
                  <a:lnTo>
                    <a:pt x="200" y="188"/>
                  </a:lnTo>
                  <a:lnTo>
                    <a:pt x="198" y="202"/>
                  </a:lnTo>
                  <a:lnTo>
                    <a:pt x="194" y="212"/>
                  </a:lnTo>
                  <a:lnTo>
                    <a:pt x="188" y="224"/>
                  </a:lnTo>
                  <a:lnTo>
                    <a:pt x="188" y="224"/>
                  </a:lnTo>
                  <a:lnTo>
                    <a:pt x="182" y="234"/>
                  </a:lnTo>
                  <a:lnTo>
                    <a:pt x="174" y="242"/>
                  </a:lnTo>
                  <a:lnTo>
                    <a:pt x="164" y="250"/>
                  </a:lnTo>
                  <a:lnTo>
                    <a:pt x="154" y="256"/>
                  </a:lnTo>
                  <a:lnTo>
                    <a:pt x="154" y="256"/>
                  </a:lnTo>
                  <a:lnTo>
                    <a:pt x="142" y="262"/>
                  </a:lnTo>
                  <a:lnTo>
                    <a:pt x="128" y="266"/>
                  </a:lnTo>
                  <a:lnTo>
                    <a:pt x="116" y="268"/>
                  </a:lnTo>
                  <a:lnTo>
                    <a:pt x="100" y="268"/>
                  </a:lnTo>
                  <a:lnTo>
                    <a:pt x="100" y="268"/>
                  </a:lnTo>
                  <a:lnTo>
                    <a:pt x="86" y="268"/>
                  </a:lnTo>
                  <a:lnTo>
                    <a:pt x="72" y="266"/>
                  </a:lnTo>
                  <a:lnTo>
                    <a:pt x="60" y="262"/>
                  </a:lnTo>
                  <a:lnTo>
                    <a:pt x="48" y="256"/>
                  </a:lnTo>
                  <a:lnTo>
                    <a:pt x="48" y="256"/>
                  </a:lnTo>
                  <a:close/>
                </a:path>
              </a:pathLst>
            </a:custGeom>
            <a:solidFill>
              <a:srgbClr val="0044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3" name="Freeform 29">
              <a:extLst>
                <a:ext uri="{FF2B5EF4-FFF2-40B4-BE49-F238E27FC236}">
                  <a16:creationId xmlns:a16="http://schemas.microsoft.com/office/drawing/2014/main" id="{9EDD2D6C-25FE-4DC3-9352-B03F69FDA708}"/>
                </a:ext>
              </a:extLst>
            </p:cNvPr>
            <p:cNvSpPr>
              <a:spLocks/>
            </p:cNvSpPr>
            <p:nvPr userDrawn="1"/>
          </p:nvSpPr>
          <p:spPr bwMode="auto">
            <a:xfrm>
              <a:off x="8596313" y="3074988"/>
              <a:ext cx="323850" cy="428625"/>
            </a:xfrm>
            <a:custGeom>
              <a:avLst/>
              <a:gdLst>
                <a:gd name="T0" fmla="*/ 48 w 204"/>
                <a:gd name="T1" fmla="*/ 258 h 270"/>
                <a:gd name="T2" fmla="*/ 28 w 204"/>
                <a:gd name="T3" fmla="*/ 244 h 270"/>
                <a:gd name="T4" fmla="*/ 14 w 204"/>
                <a:gd name="T5" fmla="*/ 226 h 270"/>
                <a:gd name="T6" fmla="*/ 8 w 204"/>
                <a:gd name="T7" fmla="*/ 214 h 270"/>
                <a:gd name="T8" fmla="*/ 2 w 204"/>
                <a:gd name="T9" fmla="*/ 188 h 270"/>
                <a:gd name="T10" fmla="*/ 0 w 204"/>
                <a:gd name="T11" fmla="*/ 94 h 270"/>
                <a:gd name="T12" fmla="*/ 2 w 204"/>
                <a:gd name="T13" fmla="*/ 80 h 270"/>
                <a:gd name="T14" fmla="*/ 8 w 204"/>
                <a:gd name="T15" fmla="*/ 56 h 270"/>
                <a:gd name="T16" fmla="*/ 14 w 204"/>
                <a:gd name="T17" fmla="*/ 44 h 270"/>
                <a:gd name="T18" fmla="*/ 28 w 204"/>
                <a:gd name="T19" fmla="*/ 26 h 270"/>
                <a:gd name="T20" fmla="*/ 48 w 204"/>
                <a:gd name="T21" fmla="*/ 12 h 270"/>
                <a:gd name="T22" fmla="*/ 60 w 204"/>
                <a:gd name="T23" fmla="*/ 6 h 270"/>
                <a:gd name="T24" fmla="*/ 88 w 204"/>
                <a:gd name="T25" fmla="*/ 0 h 270"/>
                <a:gd name="T26" fmla="*/ 102 w 204"/>
                <a:gd name="T27" fmla="*/ 0 h 270"/>
                <a:gd name="T28" fmla="*/ 130 w 204"/>
                <a:gd name="T29" fmla="*/ 2 h 270"/>
                <a:gd name="T30" fmla="*/ 156 w 204"/>
                <a:gd name="T31" fmla="*/ 10 h 270"/>
                <a:gd name="T32" fmla="*/ 166 w 204"/>
                <a:gd name="T33" fmla="*/ 16 h 270"/>
                <a:gd name="T34" fmla="*/ 184 w 204"/>
                <a:gd name="T35" fmla="*/ 32 h 270"/>
                <a:gd name="T36" fmla="*/ 190 w 204"/>
                <a:gd name="T37" fmla="*/ 42 h 270"/>
                <a:gd name="T38" fmla="*/ 200 w 204"/>
                <a:gd name="T39" fmla="*/ 64 h 270"/>
                <a:gd name="T40" fmla="*/ 204 w 204"/>
                <a:gd name="T41" fmla="*/ 88 h 270"/>
                <a:gd name="T42" fmla="*/ 202 w 204"/>
                <a:gd name="T43" fmla="*/ 92 h 270"/>
                <a:gd name="T44" fmla="*/ 148 w 204"/>
                <a:gd name="T45" fmla="*/ 96 h 270"/>
                <a:gd name="T46" fmla="*/ 146 w 204"/>
                <a:gd name="T47" fmla="*/ 96 h 270"/>
                <a:gd name="T48" fmla="*/ 140 w 204"/>
                <a:gd name="T49" fmla="*/ 94 h 270"/>
                <a:gd name="T50" fmla="*/ 140 w 204"/>
                <a:gd name="T51" fmla="*/ 92 h 270"/>
                <a:gd name="T52" fmla="*/ 138 w 204"/>
                <a:gd name="T53" fmla="*/ 76 h 270"/>
                <a:gd name="T54" fmla="*/ 130 w 204"/>
                <a:gd name="T55" fmla="*/ 64 h 270"/>
                <a:gd name="T56" fmla="*/ 124 w 204"/>
                <a:gd name="T57" fmla="*/ 58 h 270"/>
                <a:gd name="T58" fmla="*/ 110 w 204"/>
                <a:gd name="T59" fmla="*/ 54 h 270"/>
                <a:gd name="T60" fmla="*/ 102 w 204"/>
                <a:gd name="T61" fmla="*/ 54 h 270"/>
                <a:gd name="T62" fmla="*/ 86 w 204"/>
                <a:gd name="T63" fmla="*/ 56 h 270"/>
                <a:gd name="T64" fmla="*/ 74 w 204"/>
                <a:gd name="T65" fmla="*/ 64 h 270"/>
                <a:gd name="T66" fmla="*/ 70 w 204"/>
                <a:gd name="T67" fmla="*/ 70 h 270"/>
                <a:gd name="T68" fmla="*/ 64 w 204"/>
                <a:gd name="T69" fmla="*/ 84 h 270"/>
                <a:gd name="T70" fmla="*/ 64 w 204"/>
                <a:gd name="T71" fmla="*/ 178 h 270"/>
                <a:gd name="T72" fmla="*/ 64 w 204"/>
                <a:gd name="T73" fmla="*/ 186 h 270"/>
                <a:gd name="T74" fmla="*/ 70 w 204"/>
                <a:gd name="T75" fmla="*/ 200 h 270"/>
                <a:gd name="T76" fmla="*/ 74 w 204"/>
                <a:gd name="T77" fmla="*/ 206 h 270"/>
                <a:gd name="T78" fmla="*/ 86 w 204"/>
                <a:gd name="T79" fmla="*/ 214 h 270"/>
                <a:gd name="T80" fmla="*/ 102 w 204"/>
                <a:gd name="T81" fmla="*/ 216 h 270"/>
                <a:gd name="T82" fmla="*/ 110 w 204"/>
                <a:gd name="T83" fmla="*/ 216 h 270"/>
                <a:gd name="T84" fmla="*/ 124 w 204"/>
                <a:gd name="T85" fmla="*/ 210 h 270"/>
                <a:gd name="T86" fmla="*/ 130 w 204"/>
                <a:gd name="T87" fmla="*/ 206 h 270"/>
                <a:gd name="T88" fmla="*/ 138 w 204"/>
                <a:gd name="T89" fmla="*/ 194 h 270"/>
                <a:gd name="T90" fmla="*/ 140 w 204"/>
                <a:gd name="T91" fmla="*/ 178 h 270"/>
                <a:gd name="T92" fmla="*/ 142 w 204"/>
                <a:gd name="T93" fmla="*/ 174 h 270"/>
                <a:gd name="T94" fmla="*/ 148 w 204"/>
                <a:gd name="T95" fmla="*/ 174 h 270"/>
                <a:gd name="T96" fmla="*/ 196 w 204"/>
                <a:gd name="T97" fmla="*/ 176 h 270"/>
                <a:gd name="T98" fmla="*/ 204 w 204"/>
                <a:gd name="T99" fmla="*/ 180 h 270"/>
                <a:gd name="T100" fmla="*/ 202 w 204"/>
                <a:gd name="T101" fmla="*/ 194 h 270"/>
                <a:gd name="T102" fmla="*/ 196 w 204"/>
                <a:gd name="T103" fmla="*/ 216 h 270"/>
                <a:gd name="T104" fmla="*/ 190 w 204"/>
                <a:gd name="T105" fmla="*/ 228 h 270"/>
                <a:gd name="T106" fmla="*/ 176 w 204"/>
                <a:gd name="T107" fmla="*/ 246 h 270"/>
                <a:gd name="T108" fmla="*/ 156 w 204"/>
                <a:gd name="T109" fmla="*/ 258 h 270"/>
                <a:gd name="T110" fmla="*/ 144 w 204"/>
                <a:gd name="T111" fmla="*/ 264 h 270"/>
                <a:gd name="T112" fmla="*/ 116 w 204"/>
                <a:gd name="T113" fmla="*/ 270 h 270"/>
                <a:gd name="T114" fmla="*/ 102 w 204"/>
                <a:gd name="T115" fmla="*/ 270 h 270"/>
                <a:gd name="T116" fmla="*/ 74 w 204"/>
                <a:gd name="T117" fmla="*/ 268 h 270"/>
                <a:gd name="T118" fmla="*/ 48 w 204"/>
                <a:gd name="T119" fmla="*/ 258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4" h="270">
                  <a:moveTo>
                    <a:pt x="48" y="258"/>
                  </a:moveTo>
                  <a:lnTo>
                    <a:pt x="48" y="258"/>
                  </a:lnTo>
                  <a:lnTo>
                    <a:pt x="38" y="252"/>
                  </a:lnTo>
                  <a:lnTo>
                    <a:pt x="28" y="244"/>
                  </a:lnTo>
                  <a:lnTo>
                    <a:pt x="20" y="236"/>
                  </a:lnTo>
                  <a:lnTo>
                    <a:pt x="14" y="226"/>
                  </a:lnTo>
                  <a:lnTo>
                    <a:pt x="14" y="226"/>
                  </a:lnTo>
                  <a:lnTo>
                    <a:pt x="8" y="214"/>
                  </a:lnTo>
                  <a:lnTo>
                    <a:pt x="4" y="202"/>
                  </a:lnTo>
                  <a:lnTo>
                    <a:pt x="2" y="188"/>
                  </a:lnTo>
                  <a:lnTo>
                    <a:pt x="0" y="176"/>
                  </a:lnTo>
                  <a:lnTo>
                    <a:pt x="0" y="94"/>
                  </a:lnTo>
                  <a:lnTo>
                    <a:pt x="0" y="94"/>
                  </a:lnTo>
                  <a:lnTo>
                    <a:pt x="2" y="80"/>
                  </a:lnTo>
                  <a:lnTo>
                    <a:pt x="4" y="68"/>
                  </a:lnTo>
                  <a:lnTo>
                    <a:pt x="8" y="56"/>
                  </a:lnTo>
                  <a:lnTo>
                    <a:pt x="14" y="44"/>
                  </a:lnTo>
                  <a:lnTo>
                    <a:pt x="14" y="44"/>
                  </a:lnTo>
                  <a:lnTo>
                    <a:pt x="20" y="34"/>
                  </a:lnTo>
                  <a:lnTo>
                    <a:pt x="28" y="26"/>
                  </a:lnTo>
                  <a:lnTo>
                    <a:pt x="38" y="18"/>
                  </a:lnTo>
                  <a:lnTo>
                    <a:pt x="48" y="12"/>
                  </a:lnTo>
                  <a:lnTo>
                    <a:pt x="48" y="12"/>
                  </a:lnTo>
                  <a:lnTo>
                    <a:pt x="60" y="6"/>
                  </a:lnTo>
                  <a:lnTo>
                    <a:pt x="74" y="2"/>
                  </a:lnTo>
                  <a:lnTo>
                    <a:pt x="88" y="0"/>
                  </a:lnTo>
                  <a:lnTo>
                    <a:pt x="102" y="0"/>
                  </a:lnTo>
                  <a:lnTo>
                    <a:pt x="102" y="0"/>
                  </a:lnTo>
                  <a:lnTo>
                    <a:pt x="116" y="0"/>
                  </a:lnTo>
                  <a:lnTo>
                    <a:pt x="130" y="2"/>
                  </a:lnTo>
                  <a:lnTo>
                    <a:pt x="144" y="6"/>
                  </a:lnTo>
                  <a:lnTo>
                    <a:pt x="156" y="10"/>
                  </a:lnTo>
                  <a:lnTo>
                    <a:pt x="156" y="10"/>
                  </a:lnTo>
                  <a:lnTo>
                    <a:pt x="166" y="16"/>
                  </a:lnTo>
                  <a:lnTo>
                    <a:pt x="176" y="24"/>
                  </a:lnTo>
                  <a:lnTo>
                    <a:pt x="184" y="32"/>
                  </a:lnTo>
                  <a:lnTo>
                    <a:pt x="190" y="42"/>
                  </a:lnTo>
                  <a:lnTo>
                    <a:pt x="190" y="42"/>
                  </a:lnTo>
                  <a:lnTo>
                    <a:pt x="196" y="52"/>
                  </a:lnTo>
                  <a:lnTo>
                    <a:pt x="200" y="64"/>
                  </a:lnTo>
                  <a:lnTo>
                    <a:pt x="202" y="76"/>
                  </a:lnTo>
                  <a:lnTo>
                    <a:pt x="204" y="88"/>
                  </a:lnTo>
                  <a:lnTo>
                    <a:pt x="204" y="88"/>
                  </a:lnTo>
                  <a:lnTo>
                    <a:pt x="202" y="92"/>
                  </a:lnTo>
                  <a:lnTo>
                    <a:pt x="196" y="92"/>
                  </a:lnTo>
                  <a:lnTo>
                    <a:pt x="148" y="96"/>
                  </a:lnTo>
                  <a:lnTo>
                    <a:pt x="146" y="96"/>
                  </a:lnTo>
                  <a:lnTo>
                    <a:pt x="146" y="96"/>
                  </a:lnTo>
                  <a:lnTo>
                    <a:pt x="142" y="96"/>
                  </a:lnTo>
                  <a:lnTo>
                    <a:pt x="140" y="94"/>
                  </a:lnTo>
                  <a:lnTo>
                    <a:pt x="140" y="92"/>
                  </a:lnTo>
                  <a:lnTo>
                    <a:pt x="140" y="92"/>
                  </a:lnTo>
                  <a:lnTo>
                    <a:pt x="140" y="84"/>
                  </a:lnTo>
                  <a:lnTo>
                    <a:pt x="138" y="76"/>
                  </a:lnTo>
                  <a:lnTo>
                    <a:pt x="134" y="70"/>
                  </a:lnTo>
                  <a:lnTo>
                    <a:pt x="130" y="64"/>
                  </a:lnTo>
                  <a:lnTo>
                    <a:pt x="130" y="64"/>
                  </a:lnTo>
                  <a:lnTo>
                    <a:pt x="124" y="58"/>
                  </a:lnTo>
                  <a:lnTo>
                    <a:pt x="118" y="56"/>
                  </a:lnTo>
                  <a:lnTo>
                    <a:pt x="110" y="54"/>
                  </a:lnTo>
                  <a:lnTo>
                    <a:pt x="102" y="54"/>
                  </a:lnTo>
                  <a:lnTo>
                    <a:pt x="102" y="54"/>
                  </a:lnTo>
                  <a:lnTo>
                    <a:pt x="94" y="54"/>
                  </a:lnTo>
                  <a:lnTo>
                    <a:pt x="86" y="56"/>
                  </a:lnTo>
                  <a:lnTo>
                    <a:pt x="80" y="60"/>
                  </a:lnTo>
                  <a:lnTo>
                    <a:pt x="74" y="64"/>
                  </a:lnTo>
                  <a:lnTo>
                    <a:pt x="74" y="64"/>
                  </a:lnTo>
                  <a:lnTo>
                    <a:pt x="70" y="70"/>
                  </a:lnTo>
                  <a:lnTo>
                    <a:pt x="66" y="76"/>
                  </a:lnTo>
                  <a:lnTo>
                    <a:pt x="64" y="84"/>
                  </a:lnTo>
                  <a:lnTo>
                    <a:pt x="64" y="92"/>
                  </a:lnTo>
                  <a:lnTo>
                    <a:pt x="64" y="178"/>
                  </a:lnTo>
                  <a:lnTo>
                    <a:pt x="64" y="178"/>
                  </a:lnTo>
                  <a:lnTo>
                    <a:pt x="64" y="186"/>
                  </a:lnTo>
                  <a:lnTo>
                    <a:pt x="66" y="194"/>
                  </a:lnTo>
                  <a:lnTo>
                    <a:pt x="70" y="200"/>
                  </a:lnTo>
                  <a:lnTo>
                    <a:pt x="74" y="206"/>
                  </a:lnTo>
                  <a:lnTo>
                    <a:pt x="74" y="206"/>
                  </a:lnTo>
                  <a:lnTo>
                    <a:pt x="80" y="210"/>
                  </a:lnTo>
                  <a:lnTo>
                    <a:pt x="86" y="214"/>
                  </a:lnTo>
                  <a:lnTo>
                    <a:pt x="94" y="216"/>
                  </a:lnTo>
                  <a:lnTo>
                    <a:pt x="102" y="216"/>
                  </a:lnTo>
                  <a:lnTo>
                    <a:pt x="102" y="216"/>
                  </a:lnTo>
                  <a:lnTo>
                    <a:pt x="110" y="216"/>
                  </a:lnTo>
                  <a:lnTo>
                    <a:pt x="118" y="214"/>
                  </a:lnTo>
                  <a:lnTo>
                    <a:pt x="124" y="210"/>
                  </a:lnTo>
                  <a:lnTo>
                    <a:pt x="130" y="206"/>
                  </a:lnTo>
                  <a:lnTo>
                    <a:pt x="130" y="206"/>
                  </a:lnTo>
                  <a:lnTo>
                    <a:pt x="134" y="200"/>
                  </a:lnTo>
                  <a:lnTo>
                    <a:pt x="138" y="194"/>
                  </a:lnTo>
                  <a:lnTo>
                    <a:pt x="140" y="186"/>
                  </a:lnTo>
                  <a:lnTo>
                    <a:pt x="140" y="178"/>
                  </a:lnTo>
                  <a:lnTo>
                    <a:pt x="140" y="178"/>
                  </a:lnTo>
                  <a:lnTo>
                    <a:pt x="142" y="174"/>
                  </a:lnTo>
                  <a:lnTo>
                    <a:pt x="142" y="174"/>
                  </a:lnTo>
                  <a:lnTo>
                    <a:pt x="148" y="174"/>
                  </a:lnTo>
                  <a:lnTo>
                    <a:pt x="196" y="176"/>
                  </a:lnTo>
                  <a:lnTo>
                    <a:pt x="196" y="176"/>
                  </a:lnTo>
                  <a:lnTo>
                    <a:pt x="204" y="178"/>
                  </a:lnTo>
                  <a:lnTo>
                    <a:pt x="204" y="180"/>
                  </a:lnTo>
                  <a:lnTo>
                    <a:pt x="204" y="180"/>
                  </a:lnTo>
                  <a:lnTo>
                    <a:pt x="202" y="194"/>
                  </a:lnTo>
                  <a:lnTo>
                    <a:pt x="200" y="206"/>
                  </a:lnTo>
                  <a:lnTo>
                    <a:pt x="196" y="216"/>
                  </a:lnTo>
                  <a:lnTo>
                    <a:pt x="190" y="228"/>
                  </a:lnTo>
                  <a:lnTo>
                    <a:pt x="190" y="228"/>
                  </a:lnTo>
                  <a:lnTo>
                    <a:pt x="184" y="238"/>
                  </a:lnTo>
                  <a:lnTo>
                    <a:pt x="176" y="246"/>
                  </a:lnTo>
                  <a:lnTo>
                    <a:pt x="166" y="252"/>
                  </a:lnTo>
                  <a:lnTo>
                    <a:pt x="156" y="258"/>
                  </a:lnTo>
                  <a:lnTo>
                    <a:pt x="156" y="258"/>
                  </a:lnTo>
                  <a:lnTo>
                    <a:pt x="144" y="264"/>
                  </a:lnTo>
                  <a:lnTo>
                    <a:pt x="130" y="268"/>
                  </a:lnTo>
                  <a:lnTo>
                    <a:pt x="116" y="270"/>
                  </a:lnTo>
                  <a:lnTo>
                    <a:pt x="102" y="270"/>
                  </a:lnTo>
                  <a:lnTo>
                    <a:pt x="102" y="270"/>
                  </a:lnTo>
                  <a:lnTo>
                    <a:pt x="88" y="270"/>
                  </a:lnTo>
                  <a:lnTo>
                    <a:pt x="74" y="268"/>
                  </a:lnTo>
                  <a:lnTo>
                    <a:pt x="60" y="264"/>
                  </a:lnTo>
                  <a:lnTo>
                    <a:pt x="48" y="258"/>
                  </a:lnTo>
                  <a:lnTo>
                    <a:pt x="48" y="258"/>
                  </a:lnTo>
                  <a:close/>
                </a:path>
              </a:pathLst>
            </a:custGeom>
            <a:solidFill>
              <a:srgbClr val="0044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4" name="Freeform 30">
              <a:extLst>
                <a:ext uri="{FF2B5EF4-FFF2-40B4-BE49-F238E27FC236}">
                  <a16:creationId xmlns:a16="http://schemas.microsoft.com/office/drawing/2014/main" id="{301D0738-F2BB-4CC9-9BF7-64441E352EF2}"/>
                </a:ext>
              </a:extLst>
            </p:cNvPr>
            <p:cNvSpPr>
              <a:spLocks noEditPoints="1"/>
            </p:cNvSpPr>
            <p:nvPr userDrawn="1"/>
          </p:nvSpPr>
          <p:spPr bwMode="auto">
            <a:xfrm>
              <a:off x="8964613" y="3078163"/>
              <a:ext cx="388937" cy="422275"/>
            </a:xfrm>
            <a:custGeom>
              <a:avLst/>
              <a:gdLst>
                <a:gd name="T0" fmla="*/ 177 w 245"/>
                <a:gd name="T1" fmla="*/ 260 h 266"/>
                <a:gd name="T2" fmla="*/ 169 w 245"/>
                <a:gd name="T3" fmla="*/ 228 h 266"/>
                <a:gd name="T4" fmla="*/ 169 w 245"/>
                <a:gd name="T5" fmla="*/ 228 h 266"/>
                <a:gd name="T6" fmla="*/ 169 w 245"/>
                <a:gd name="T7" fmla="*/ 226 h 266"/>
                <a:gd name="T8" fmla="*/ 167 w 245"/>
                <a:gd name="T9" fmla="*/ 226 h 266"/>
                <a:gd name="T10" fmla="*/ 81 w 245"/>
                <a:gd name="T11" fmla="*/ 226 h 266"/>
                <a:gd name="T12" fmla="*/ 81 w 245"/>
                <a:gd name="T13" fmla="*/ 226 h 266"/>
                <a:gd name="T14" fmla="*/ 79 w 245"/>
                <a:gd name="T15" fmla="*/ 226 h 266"/>
                <a:gd name="T16" fmla="*/ 77 w 245"/>
                <a:gd name="T17" fmla="*/ 228 h 266"/>
                <a:gd name="T18" fmla="*/ 69 w 245"/>
                <a:gd name="T19" fmla="*/ 260 h 266"/>
                <a:gd name="T20" fmla="*/ 69 w 245"/>
                <a:gd name="T21" fmla="*/ 260 h 266"/>
                <a:gd name="T22" fmla="*/ 67 w 245"/>
                <a:gd name="T23" fmla="*/ 264 h 266"/>
                <a:gd name="T24" fmla="*/ 61 w 245"/>
                <a:gd name="T25" fmla="*/ 266 h 266"/>
                <a:gd name="T26" fmla="*/ 6 w 245"/>
                <a:gd name="T27" fmla="*/ 266 h 266"/>
                <a:gd name="T28" fmla="*/ 6 w 245"/>
                <a:gd name="T29" fmla="*/ 266 h 266"/>
                <a:gd name="T30" fmla="*/ 4 w 245"/>
                <a:gd name="T31" fmla="*/ 264 h 266"/>
                <a:gd name="T32" fmla="*/ 2 w 245"/>
                <a:gd name="T33" fmla="*/ 264 h 266"/>
                <a:gd name="T34" fmla="*/ 2 w 245"/>
                <a:gd name="T35" fmla="*/ 264 h 266"/>
                <a:gd name="T36" fmla="*/ 0 w 245"/>
                <a:gd name="T37" fmla="*/ 260 h 266"/>
                <a:gd name="T38" fmla="*/ 2 w 245"/>
                <a:gd name="T39" fmla="*/ 258 h 266"/>
                <a:gd name="T40" fmla="*/ 81 w 245"/>
                <a:gd name="T41" fmla="*/ 6 h 266"/>
                <a:gd name="T42" fmla="*/ 81 w 245"/>
                <a:gd name="T43" fmla="*/ 6 h 266"/>
                <a:gd name="T44" fmla="*/ 85 w 245"/>
                <a:gd name="T45" fmla="*/ 2 h 266"/>
                <a:gd name="T46" fmla="*/ 89 w 245"/>
                <a:gd name="T47" fmla="*/ 0 h 266"/>
                <a:gd name="T48" fmla="*/ 157 w 245"/>
                <a:gd name="T49" fmla="*/ 0 h 266"/>
                <a:gd name="T50" fmla="*/ 157 w 245"/>
                <a:gd name="T51" fmla="*/ 0 h 266"/>
                <a:gd name="T52" fmla="*/ 161 w 245"/>
                <a:gd name="T53" fmla="*/ 2 h 266"/>
                <a:gd name="T54" fmla="*/ 165 w 245"/>
                <a:gd name="T55" fmla="*/ 6 h 266"/>
                <a:gd name="T56" fmla="*/ 245 w 245"/>
                <a:gd name="T57" fmla="*/ 258 h 266"/>
                <a:gd name="T58" fmla="*/ 245 w 245"/>
                <a:gd name="T59" fmla="*/ 258 h 266"/>
                <a:gd name="T60" fmla="*/ 245 w 245"/>
                <a:gd name="T61" fmla="*/ 260 h 266"/>
                <a:gd name="T62" fmla="*/ 245 w 245"/>
                <a:gd name="T63" fmla="*/ 260 h 266"/>
                <a:gd name="T64" fmla="*/ 243 w 245"/>
                <a:gd name="T65" fmla="*/ 264 h 266"/>
                <a:gd name="T66" fmla="*/ 239 w 245"/>
                <a:gd name="T67" fmla="*/ 266 h 266"/>
                <a:gd name="T68" fmla="*/ 185 w 245"/>
                <a:gd name="T69" fmla="*/ 266 h 266"/>
                <a:gd name="T70" fmla="*/ 185 w 245"/>
                <a:gd name="T71" fmla="*/ 266 h 266"/>
                <a:gd name="T72" fmla="*/ 181 w 245"/>
                <a:gd name="T73" fmla="*/ 264 h 266"/>
                <a:gd name="T74" fmla="*/ 177 w 245"/>
                <a:gd name="T75" fmla="*/ 260 h 266"/>
                <a:gd name="T76" fmla="*/ 177 w 245"/>
                <a:gd name="T77" fmla="*/ 260 h 266"/>
                <a:gd name="T78" fmla="*/ 93 w 245"/>
                <a:gd name="T79" fmla="*/ 176 h 266"/>
                <a:gd name="T80" fmla="*/ 93 w 245"/>
                <a:gd name="T81" fmla="*/ 176 h 266"/>
                <a:gd name="T82" fmla="*/ 93 w 245"/>
                <a:gd name="T83" fmla="*/ 178 h 266"/>
                <a:gd name="T84" fmla="*/ 95 w 245"/>
                <a:gd name="T85" fmla="*/ 178 h 266"/>
                <a:gd name="T86" fmla="*/ 151 w 245"/>
                <a:gd name="T87" fmla="*/ 178 h 266"/>
                <a:gd name="T88" fmla="*/ 151 w 245"/>
                <a:gd name="T89" fmla="*/ 178 h 266"/>
                <a:gd name="T90" fmla="*/ 153 w 245"/>
                <a:gd name="T91" fmla="*/ 176 h 266"/>
                <a:gd name="T92" fmla="*/ 153 w 245"/>
                <a:gd name="T93" fmla="*/ 176 h 266"/>
                <a:gd name="T94" fmla="*/ 153 w 245"/>
                <a:gd name="T95" fmla="*/ 174 h 266"/>
                <a:gd name="T96" fmla="*/ 125 w 245"/>
                <a:gd name="T97" fmla="*/ 74 h 266"/>
                <a:gd name="T98" fmla="*/ 125 w 245"/>
                <a:gd name="T99" fmla="*/ 74 h 266"/>
                <a:gd name="T100" fmla="*/ 123 w 245"/>
                <a:gd name="T101" fmla="*/ 72 h 266"/>
                <a:gd name="T102" fmla="*/ 123 w 245"/>
                <a:gd name="T103" fmla="*/ 72 h 266"/>
                <a:gd name="T104" fmla="*/ 121 w 245"/>
                <a:gd name="T105" fmla="*/ 74 h 266"/>
                <a:gd name="T106" fmla="*/ 93 w 245"/>
                <a:gd name="T107" fmla="*/ 174 h 266"/>
                <a:gd name="T108" fmla="*/ 93 w 245"/>
                <a:gd name="T109" fmla="*/ 17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5" h="266">
                  <a:moveTo>
                    <a:pt x="177" y="260"/>
                  </a:moveTo>
                  <a:lnTo>
                    <a:pt x="169" y="228"/>
                  </a:lnTo>
                  <a:lnTo>
                    <a:pt x="169" y="228"/>
                  </a:lnTo>
                  <a:lnTo>
                    <a:pt x="169" y="226"/>
                  </a:lnTo>
                  <a:lnTo>
                    <a:pt x="167" y="226"/>
                  </a:lnTo>
                  <a:lnTo>
                    <a:pt x="81" y="226"/>
                  </a:lnTo>
                  <a:lnTo>
                    <a:pt x="81" y="226"/>
                  </a:lnTo>
                  <a:lnTo>
                    <a:pt x="79" y="226"/>
                  </a:lnTo>
                  <a:lnTo>
                    <a:pt x="77" y="228"/>
                  </a:lnTo>
                  <a:lnTo>
                    <a:pt x="69" y="260"/>
                  </a:lnTo>
                  <a:lnTo>
                    <a:pt x="69" y="260"/>
                  </a:lnTo>
                  <a:lnTo>
                    <a:pt x="67" y="264"/>
                  </a:lnTo>
                  <a:lnTo>
                    <a:pt x="61" y="266"/>
                  </a:lnTo>
                  <a:lnTo>
                    <a:pt x="6" y="266"/>
                  </a:lnTo>
                  <a:lnTo>
                    <a:pt x="6" y="266"/>
                  </a:lnTo>
                  <a:lnTo>
                    <a:pt x="4" y="264"/>
                  </a:lnTo>
                  <a:lnTo>
                    <a:pt x="2" y="264"/>
                  </a:lnTo>
                  <a:lnTo>
                    <a:pt x="2" y="264"/>
                  </a:lnTo>
                  <a:lnTo>
                    <a:pt x="0" y="260"/>
                  </a:lnTo>
                  <a:lnTo>
                    <a:pt x="2" y="258"/>
                  </a:lnTo>
                  <a:lnTo>
                    <a:pt x="81" y="6"/>
                  </a:lnTo>
                  <a:lnTo>
                    <a:pt x="81" y="6"/>
                  </a:lnTo>
                  <a:lnTo>
                    <a:pt x="85" y="2"/>
                  </a:lnTo>
                  <a:lnTo>
                    <a:pt x="89" y="0"/>
                  </a:lnTo>
                  <a:lnTo>
                    <a:pt x="157" y="0"/>
                  </a:lnTo>
                  <a:lnTo>
                    <a:pt x="157" y="0"/>
                  </a:lnTo>
                  <a:lnTo>
                    <a:pt x="161" y="2"/>
                  </a:lnTo>
                  <a:lnTo>
                    <a:pt x="165" y="6"/>
                  </a:lnTo>
                  <a:lnTo>
                    <a:pt x="245" y="258"/>
                  </a:lnTo>
                  <a:lnTo>
                    <a:pt x="245" y="258"/>
                  </a:lnTo>
                  <a:lnTo>
                    <a:pt x="245" y="260"/>
                  </a:lnTo>
                  <a:lnTo>
                    <a:pt x="245" y="260"/>
                  </a:lnTo>
                  <a:lnTo>
                    <a:pt x="243" y="264"/>
                  </a:lnTo>
                  <a:lnTo>
                    <a:pt x="239" y="266"/>
                  </a:lnTo>
                  <a:lnTo>
                    <a:pt x="185" y="266"/>
                  </a:lnTo>
                  <a:lnTo>
                    <a:pt x="185" y="266"/>
                  </a:lnTo>
                  <a:lnTo>
                    <a:pt x="181" y="264"/>
                  </a:lnTo>
                  <a:lnTo>
                    <a:pt x="177" y="260"/>
                  </a:lnTo>
                  <a:lnTo>
                    <a:pt x="177" y="260"/>
                  </a:lnTo>
                  <a:close/>
                  <a:moveTo>
                    <a:pt x="93" y="176"/>
                  </a:moveTo>
                  <a:lnTo>
                    <a:pt x="93" y="176"/>
                  </a:lnTo>
                  <a:lnTo>
                    <a:pt x="93" y="178"/>
                  </a:lnTo>
                  <a:lnTo>
                    <a:pt x="95" y="178"/>
                  </a:lnTo>
                  <a:lnTo>
                    <a:pt x="151" y="178"/>
                  </a:lnTo>
                  <a:lnTo>
                    <a:pt x="151" y="178"/>
                  </a:lnTo>
                  <a:lnTo>
                    <a:pt x="153" y="176"/>
                  </a:lnTo>
                  <a:lnTo>
                    <a:pt x="153" y="176"/>
                  </a:lnTo>
                  <a:lnTo>
                    <a:pt x="153" y="174"/>
                  </a:lnTo>
                  <a:lnTo>
                    <a:pt x="125" y="74"/>
                  </a:lnTo>
                  <a:lnTo>
                    <a:pt x="125" y="74"/>
                  </a:lnTo>
                  <a:lnTo>
                    <a:pt x="123" y="72"/>
                  </a:lnTo>
                  <a:lnTo>
                    <a:pt x="123" y="72"/>
                  </a:lnTo>
                  <a:lnTo>
                    <a:pt x="121" y="74"/>
                  </a:lnTo>
                  <a:lnTo>
                    <a:pt x="93" y="174"/>
                  </a:lnTo>
                  <a:lnTo>
                    <a:pt x="93" y="176"/>
                  </a:lnTo>
                  <a:close/>
                </a:path>
              </a:pathLst>
            </a:custGeom>
            <a:solidFill>
              <a:srgbClr val="0044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5" name="Freeform 31">
              <a:extLst>
                <a:ext uri="{FF2B5EF4-FFF2-40B4-BE49-F238E27FC236}">
                  <a16:creationId xmlns:a16="http://schemas.microsoft.com/office/drawing/2014/main" id="{B391BE6D-8082-4A0B-A851-2B6CEB47DD3E}"/>
                </a:ext>
              </a:extLst>
            </p:cNvPr>
            <p:cNvSpPr>
              <a:spLocks/>
            </p:cNvSpPr>
            <p:nvPr userDrawn="1"/>
          </p:nvSpPr>
          <p:spPr bwMode="auto">
            <a:xfrm>
              <a:off x="9356725" y="3078163"/>
              <a:ext cx="327025" cy="422275"/>
            </a:xfrm>
            <a:custGeom>
              <a:avLst/>
              <a:gdLst>
                <a:gd name="T0" fmla="*/ 204 w 206"/>
                <a:gd name="T1" fmla="*/ 2 h 266"/>
                <a:gd name="T2" fmla="*/ 204 w 206"/>
                <a:gd name="T3" fmla="*/ 2 h 266"/>
                <a:gd name="T4" fmla="*/ 206 w 206"/>
                <a:gd name="T5" fmla="*/ 8 h 266"/>
                <a:gd name="T6" fmla="*/ 206 w 206"/>
                <a:gd name="T7" fmla="*/ 48 h 266"/>
                <a:gd name="T8" fmla="*/ 206 w 206"/>
                <a:gd name="T9" fmla="*/ 48 h 266"/>
                <a:gd name="T10" fmla="*/ 204 w 206"/>
                <a:gd name="T11" fmla="*/ 52 h 266"/>
                <a:gd name="T12" fmla="*/ 204 w 206"/>
                <a:gd name="T13" fmla="*/ 52 h 266"/>
                <a:gd name="T14" fmla="*/ 200 w 206"/>
                <a:gd name="T15" fmla="*/ 54 h 266"/>
                <a:gd name="T16" fmla="*/ 136 w 206"/>
                <a:gd name="T17" fmla="*/ 54 h 266"/>
                <a:gd name="T18" fmla="*/ 136 w 206"/>
                <a:gd name="T19" fmla="*/ 54 h 266"/>
                <a:gd name="T20" fmla="*/ 134 w 206"/>
                <a:gd name="T21" fmla="*/ 56 h 266"/>
                <a:gd name="T22" fmla="*/ 134 w 206"/>
                <a:gd name="T23" fmla="*/ 58 h 266"/>
                <a:gd name="T24" fmla="*/ 134 w 206"/>
                <a:gd name="T25" fmla="*/ 258 h 266"/>
                <a:gd name="T26" fmla="*/ 134 w 206"/>
                <a:gd name="T27" fmla="*/ 258 h 266"/>
                <a:gd name="T28" fmla="*/ 132 w 206"/>
                <a:gd name="T29" fmla="*/ 264 h 266"/>
                <a:gd name="T30" fmla="*/ 132 w 206"/>
                <a:gd name="T31" fmla="*/ 264 h 266"/>
                <a:gd name="T32" fmla="*/ 128 w 206"/>
                <a:gd name="T33" fmla="*/ 266 h 266"/>
                <a:gd name="T34" fmla="*/ 78 w 206"/>
                <a:gd name="T35" fmla="*/ 266 h 266"/>
                <a:gd name="T36" fmla="*/ 78 w 206"/>
                <a:gd name="T37" fmla="*/ 266 h 266"/>
                <a:gd name="T38" fmla="*/ 74 w 206"/>
                <a:gd name="T39" fmla="*/ 264 h 266"/>
                <a:gd name="T40" fmla="*/ 74 w 206"/>
                <a:gd name="T41" fmla="*/ 264 h 266"/>
                <a:gd name="T42" fmla="*/ 72 w 206"/>
                <a:gd name="T43" fmla="*/ 258 h 266"/>
                <a:gd name="T44" fmla="*/ 72 w 206"/>
                <a:gd name="T45" fmla="*/ 58 h 266"/>
                <a:gd name="T46" fmla="*/ 72 w 206"/>
                <a:gd name="T47" fmla="*/ 58 h 266"/>
                <a:gd name="T48" fmla="*/ 70 w 206"/>
                <a:gd name="T49" fmla="*/ 56 h 266"/>
                <a:gd name="T50" fmla="*/ 68 w 206"/>
                <a:gd name="T51" fmla="*/ 54 h 266"/>
                <a:gd name="T52" fmla="*/ 8 w 206"/>
                <a:gd name="T53" fmla="*/ 54 h 266"/>
                <a:gd name="T54" fmla="*/ 8 w 206"/>
                <a:gd name="T55" fmla="*/ 54 h 266"/>
                <a:gd name="T56" fmla="*/ 2 w 206"/>
                <a:gd name="T57" fmla="*/ 52 h 266"/>
                <a:gd name="T58" fmla="*/ 2 w 206"/>
                <a:gd name="T59" fmla="*/ 52 h 266"/>
                <a:gd name="T60" fmla="*/ 0 w 206"/>
                <a:gd name="T61" fmla="*/ 48 h 266"/>
                <a:gd name="T62" fmla="*/ 0 w 206"/>
                <a:gd name="T63" fmla="*/ 8 h 266"/>
                <a:gd name="T64" fmla="*/ 0 w 206"/>
                <a:gd name="T65" fmla="*/ 8 h 266"/>
                <a:gd name="T66" fmla="*/ 2 w 206"/>
                <a:gd name="T67" fmla="*/ 2 h 266"/>
                <a:gd name="T68" fmla="*/ 2 w 206"/>
                <a:gd name="T69" fmla="*/ 2 h 266"/>
                <a:gd name="T70" fmla="*/ 8 w 206"/>
                <a:gd name="T71" fmla="*/ 0 h 266"/>
                <a:gd name="T72" fmla="*/ 200 w 206"/>
                <a:gd name="T73" fmla="*/ 0 h 266"/>
                <a:gd name="T74" fmla="*/ 200 w 206"/>
                <a:gd name="T75" fmla="*/ 0 h 266"/>
                <a:gd name="T76" fmla="*/ 204 w 206"/>
                <a:gd name="T77" fmla="*/ 2 h 266"/>
                <a:gd name="T78" fmla="*/ 204 w 206"/>
                <a:gd name="T79" fmla="*/ 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6" h="266">
                  <a:moveTo>
                    <a:pt x="204" y="2"/>
                  </a:moveTo>
                  <a:lnTo>
                    <a:pt x="204" y="2"/>
                  </a:lnTo>
                  <a:lnTo>
                    <a:pt x="206" y="8"/>
                  </a:lnTo>
                  <a:lnTo>
                    <a:pt x="206" y="48"/>
                  </a:lnTo>
                  <a:lnTo>
                    <a:pt x="206" y="48"/>
                  </a:lnTo>
                  <a:lnTo>
                    <a:pt x="204" y="52"/>
                  </a:lnTo>
                  <a:lnTo>
                    <a:pt x="204" y="52"/>
                  </a:lnTo>
                  <a:lnTo>
                    <a:pt x="200" y="54"/>
                  </a:lnTo>
                  <a:lnTo>
                    <a:pt x="136" y="54"/>
                  </a:lnTo>
                  <a:lnTo>
                    <a:pt x="136" y="54"/>
                  </a:lnTo>
                  <a:lnTo>
                    <a:pt x="134" y="56"/>
                  </a:lnTo>
                  <a:lnTo>
                    <a:pt x="134" y="58"/>
                  </a:lnTo>
                  <a:lnTo>
                    <a:pt x="134" y="258"/>
                  </a:lnTo>
                  <a:lnTo>
                    <a:pt x="134" y="258"/>
                  </a:lnTo>
                  <a:lnTo>
                    <a:pt x="132" y="264"/>
                  </a:lnTo>
                  <a:lnTo>
                    <a:pt x="132" y="264"/>
                  </a:lnTo>
                  <a:lnTo>
                    <a:pt x="128" y="266"/>
                  </a:lnTo>
                  <a:lnTo>
                    <a:pt x="78" y="266"/>
                  </a:lnTo>
                  <a:lnTo>
                    <a:pt x="78" y="266"/>
                  </a:lnTo>
                  <a:lnTo>
                    <a:pt x="74" y="264"/>
                  </a:lnTo>
                  <a:lnTo>
                    <a:pt x="74" y="264"/>
                  </a:lnTo>
                  <a:lnTo>
                    <a:pt x="72" y="258"/>
                  </a:lnTo>
                  <a:lnTo>
                    <a:pt x="72" y="58"/>
                  </a:lnTo>
                  <a:lnTo>
                    <a:pt x="72" y="58"/>
                  </a:lnTo>
                  <a:lnTo>
                    <a:pt x="70" y="56"/>
                  </a:lnTo>
                  <a:lnTo>
                    <a:pt x="68" y="54"/>
                  </a:lnTo>
                  <a:lnTo>
                    <a:pt x="8" y="54"/>
                  </a:lnTo>
                  <a:lnTo>
                    <a:pt x="8" y="54"/>
                  </a:lnTo>
                  <a:lnTo>
                    <a:pt x="2" y="52"/>
                  </a:lnTo>
                  <a:lnTo>
                    <a:pt x="2" y="52"/>
                  </a:lnTo>
                  <a:lnTo>
                    <a:pt x="0" y="48"/>
                  </a:lnTo>
                  <a:lnTo>
                    <a:pt x="0" y="8"/>
                  </a:lnTo>
                  <a:lnTo>
                    <a:pt x="0" y="8"/>
                  </a:lnTo>
                  <a:lnTo>
                    <a:pt x="2" y="2"/>
                  </a:lnTo>
                  <a:lnTo>
                    <a:pt x="2" y="2"/>
                  </a:lnTo>
                  <a:lnTo>
                    <a:pt x="8" y="0"/>
                  </a:lnTo>
                  <a:lnTo>
                    <a:pt x="200" y="0"/>
                  </a:lnTo>
                  <a:lnTo>
                    <a:pt x="200" y="0"/>
                  </a:lnTo>
                  <a:lnTo>
                    <a:pt x="204" y="2"/>
                  </a:lnTo>
                  <a:lnTo>
                    <a:pt x="204" y="2"/>
                  </a:lnTo>
                  <a:close/>
                </a:path>
              </a:pathLst>
            </a:custGeom>
            <a:solidFill>
              <a:srgbClr val="0044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6" name="Freeform 32">
              <a:extLst>
                <a:ext uri="{FF2B5EF4-FFF2-40B4-BE49-F238E27FC236}">
                  <a16:creationId xmlns:a16="http://schemas.microsoft.com/office/drawing/2014/main" id="{C5D99C9F-5B1C-408A-BC59-313E5D9DF54E}"/>
                </a:ext>
              </a:extLst>
            </p:cNvPr>
            <p:cNvSpPr>
              <a:spLocks/>
            </p:cNvSpPr>
            <p:nvPr userDrawn="1"/>
          </p:nvSpPr>
          <p:spPr bwMode="auto">
            <a:xfrm>
              <a:off x="9750425" y="3078163"/>
              <a:ext cx="98425" cy="422275"/>
            </a:xfrm>
            <a:custGeom>
              <a:avLst/>
              <a:gdLst>
                <a:gd name="T0" fmla="*/ 2 w 62"/>
                <a:gd name="T1" fmla="*/ 264 h 266"/>
                <a:gd name="T2" fmla="*/ 2 w 62"/>
                <a:gd name="T3" fmla="*/ 264 h 266"/>
                <a:gd name="T4" fmla="*/ 0 w 62"/>
                <a:gd name="T5" fmla="*/ 258 h 266"/>
                <a:gd name="T6" fmla="*/ 0 w 62"/>
                <a:gd name="T7" fmla="*/ 8 h 266"/>
                <a:gd name="T8" fmla="*/ 0 w 62"/>
                <a:gd name="T9" fmla="*/ 8 h 266"/>
                <a:gd name="T10" fmla="*/ 2 w 62"/>
                <a:gd name="T11" fmla="*/ 2 h 266"/>
                <a:gd name="T12" fmla="*/ 2 w 62"/>
                <a:gd name="T13" fmla="*/ 2 h 266"/>
                <a:gd name="T14" fmla="*/ 6 w 62"/>
                <a:gd name="T15" fmla="*/ 0 h 266"/>
                <a:gd name="T16" fmla="*/ 56 w 62"/>
                <a:gd name="T17" fmla="*/ 0 h 266"/>
                <a:gd name="T18" fmla="*/ 56 w 62"/>
                <a:gd name="T19" fmla="*/ 0 h 266"/>
                <a:gd name="T20" fmla="*/ 60 w 62"/>
                <a:gd name="T21" fmla="*/ 2 h 266"/>
                <a:gd name="T22" fmla="*/ 60 w 62"/>
                <a:gd name="T23" fmla="*/ 2 h 266"/>
                <a:gd name="T24" fmla="*/ 62 w 62"/>
                <a:gd name="T25" fmla="*/ 8 h 266"/>
                <a:gd name="T26" fmla="*/ 62 w 62"/>
                <a:gd name="T27" fmla="*/ 258 h 266"/>
                <a:gd name="T28" fmla="*/ 62 w 62"/>
                <a:gd name="T29" fmla="*/ 258 h 266"/>
                <a:gd name="T30" fmla="*/ 60 w 62"/>
                <a:gd name="T31" fmla="*/ 264 h 266"/>
                <a:gd name="T32" fmla="*/ 60 w 62"/>
                <a:gd name="T33" fmla="*/ 264 h 266"/>
                <a:gd name="T34" fmla="*/ 56 w 62"/>
                <a:gd name="T35" fmla="*/ 266 h 266"/>
                <a:gd name="T36" fmla="*/ 6 w 62"/>
                <a:gd name="T37" fmla="*/ 266 h 266"/>
                <a:gd name="T38" fmla="*/ 6 w 62"/>
                <a:gd name="T39" fmla="*/ 266 h 266"/>
                <a:gd name="T40" fmla="*/ 2 w 62"/>
                <a:gd name="T41" fmla="*/ 264 h 266"/>
                <a:gd name="T42" fmla="*/ 2 w 62"/>
                <a:gd name="T43" fmla="*/ 264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266">
                  <a:moveTo>
                    <a:pt x="2" y="264"/>
                  </a:moveTo>
                  <a:lnTo>
                    <a:pt x="2" y="264"/>
                  </a:lnTo>
                  <a:lnTo>
                    <a:pt x="0" y="258"/>
                  </a:lnTo>
                  <a:lnTo>
                    <a:pt x="0" y="8"/>
                  </a:lnTo>
                  <a:lnTo>
                    <a:pt x="0" y="8"/>
                  </a:lnTo>
                  <a:lnTo>
                    <a:pt x="2" y="2"/>
                  </a:lnTo>
                  <a:lnTo>
                    <a:pt x="2" y="2"/>
                  </a:lnTo>
                  <a:lnTo>
                    <a:pt x="6" y="0"/>
                  </a:lnTo>
                  <a:lnTo>
                    <a:pt x="56" y="0"/>
                  </a:lnTo>
                  <a:lnTo>
                    <a:pt x="56" y="0"/>
                  </a:lnTo>
                  <a:lnTo>
                    <a:pt x="60" y="2"/>
                  </a:lnTo>
                  <a:lnTo>
                    <a:pt x="60" y="2"/>
                  </a:lnTo>
                  <a:lnTo>
                    <a:pt x="62" y="8"/>
                  </a:lnTo>
                  <a:lnTo>
                    <a:pt x="62" y="258"/>
                  </a:lnTo>
                  <a:lnTo>
                    <a:pt x="62" y="258"/>
                  </a:lnTo>
                  <a:lnTo>
                    <a:pt x="60" y="264"/>
                  </a:lnTo>
                  <a:lnTo>
                    <a:pt x="60" y="264"/>
                  </a:lnTo>
                  <a:lnTo>
                    <a:pt x="56" y="266"/>
                  </a:lnTo>
                  <a:lnTo>
                    <a:pt x="6" y="266"/>
                  </a:lnTo>
                  <a:lnTo>
                    <a:pt x="6" y="266"/>
                  </a:lnTo>
                  <a:lnTo>
                    <a:pt x="2" y="264"/>
                  </a:lnTo>
                  <a:lnTo>
                    <a:pt x="2" y="264"/>
                  </a:lnTo>
                  <a:close/>
                </a:path>
              </a:pathLst>
            </a:custGeom>
            <a:solidFill>
              <a:srgbClr val="0044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7" name="Freeform 33">
              <a:extLst>
                <a:ext uri="{FF2B5EF4-FFF2-40B4-BE49-F238E27FC236}">
                  <a16:creationId xmlns:a16="http://schemas.microsoft.com/office/drawing/2014/main" id="{0D254803-7632-4A62-BEDA-5AE27A0BEF89}"/>
                </a:ext>
              </a:extLst>
            </p:cNvPr>
            <p:cNvSpPr>
              <a:spLocks noEditPoints="1"/>
            </p:cNvSpPr>
            <p:nvPr userDrawn="1"/>
          </p:nvSpPr>
          <p:spPr bwMode="auto">
            <a:xfrm>
              <a:off x="9925050" y="3074988"/>
              <a:ext cx="327025" cy="431800"/>
            </a:xfrm>
            <a:custGeom>
              <a:avLst/>
              <a:gdLst>
                <a:gd name="T0" fmla="*/ 48 w 206"/>
                <a:gd name="T1" fmla="*/ 258 h 272"/>
                <a:gd name="T2" fmla="*/ 28 w 206"/>
                <a:gd name="T3" fmla="*/ 244 h 272"/>
                <a:gd name="T4" fmla="*/ 12 w 206"/>
                <a:gd name="T5" fmla="*/ 224 h 272"/>
                <a:gd name="T6" fmla="*/ 6 w 206"/>
                <a:gd name="T7" fmla="*/ 212 h 272"/>
                <a:gd name="T8" fmla="*/ 0 w 206"/>
                <a:gd name="T9" fmla="*/ 186 h 272"/>
                <a:gd name="T10" fmla="*/ 0 w 206"/>
                <a:gd name="T11" fmla="*/ 96 h 272"/>
                <a:gd name="T12" fmla="*/ 0 w 206"/>
                <a:gd name="T13" fmla="*/ 82 h 272"/>
                <a:gd name="T14" fmla="*/ 6 w 206"/>
                <a:gd name="T15" fmla="*/ 58 h 272"/>
                <a:gd name="T16" fmla="*/ 12 w 206"/>
                <a:gd name="T17" fmla="*/ 46 h 272"/>
                <a:gd name="T18" fmla="*/ 28 w 206"/>
                <a:gd name="T19" fmla="*/ 26 h 272"/>
                <a:gd name="T20" fmla="*/ 48 w 206"/>
                <a:gd name="T21" fmla="*/ 12 h 272"/>
                <a:gd name="T22" fmla="*/ 60 w 206"/>
                <a:gd name="T23" fmla="*/ 6 h 272"/>
                <a:gd name="T24" fmla="*/ 88 w 206"/>
                <a:gd name="T25" fmla="*/ 0 h 272"/>
                <a:gd name="T26" fmla="*/ 102 w 206"/>
                <a:gd name="T27" fmla="*/ 0 h 272"/>
                <a:gd name="T28" fmla="*/ 132 w 206"/>
                <a:gd name="T29" fmla="*/ 2 h 272"/>
                <a:gd name="T30" fmla="*/ 156 w 206"/>
                <a:gd name="T31" fmla="*/ 12 h 272"/>
                <a:gd name="T32" fmla="*/ 168 w 206"/>
                <a:gd name="T33" fmla="*/ 18 h 272"/>
                <a:gd name="T34" fmla="*/ 186 w 206"/>
                <a:gd name="T35" fmla="*/ 36 h 272"/>
                <a:gd name="T36" fmla="*/ 192 w 206"/>
                <a:gd name="T37" fmla="*/ 46 h 272"/>
                <a:gd name="T38" fmla="*/ 202 w 206"/>
                <a:gd name="T39" fmla="*/ 70 h 272"/>
                <a:gd name="T40" fmla="*/ 206 w 206"/>
                <a:gd name="T41" fmla="*/ 96 h 272"/>
                <a:gd name="T42" fmla="*/ 206 w 206"/>
                <a:gd name="T43" fmla="*/ 172 h 272"/>
                <a:gd name="T44" fmla="*/ 202 w 206"/>
                <a:gd name="T45" fmla="*/ 200 h 272"/>
                <a:gd name="T46" fmla="*/ 192 w 206"/>
                <a:gd name="T47" fmla="*/ 224 h 272"/>
                <a:gd name="T48" fmla="*/ 186 w 206"/>
                <a:gd name="T49" fmla="*/ 234 h 272"/>
                <a:gd name="T50" fmla="*/ 168 w 206"/>
                <a:gd name="T51" fmla="*/ 252 h 272"/>
                <a:gd name="T52" fmla="*/ 156 w 206"/>
                <a:gd name="T53" fmla="*/ 258 h 272"/>
                <a:gd name="T54" fmla="*/ 132 w 206"/>
                <a:gd name="T55" fmla="*/ 268 h 272"/>
                <a:gd name="T56" fmla="*/ 102 w 206"/>
                <a:gd name="T57" fmla="*/ 272 h 272"/>
                <a:gd name="T58" fmla="*/ 88 w 206"/>
                <a:gd name="T59" fmla="*/ 270 h 272"/>
                <a:gd name="T60" fmla="*/ 60 w 206"/>
                <a:gd name="T61" fmla="*/ 264 h 272"/>
                <a:gd name="T62" fmla="*/ 48 w 206"/>
                <a:gd name="T63" fmla="*/ 258 h 272"/>
                <a:gd name="T64" fmla="*/ 132 w 206"/>
                <a:gd name="T65" fmla="*/ 206 h 272"/>
                <a:gd name="T66" fmla="*/ 140 w 206"/>
                <a:gd name="T67" fmla="*/ 192 h 272"/>
                <a:gd name="T68" fmla="*/ 142 w 206"/>
                <a:gd name="T69" fmla="*/ 174 h 272"/>
                <a:gd name="T70" fmla="*/ 142 w 206"/>
                <a:gd name="T71" fmla="*/ 96 h 272"/>
                <a:gd name="T72" fmla="*/ 140 w 206"/>
                <a:gd name="T73" fmla="*/ 78 h 272"/>
                <a:gd name="T74" fmla="*/ 132 w 206"/>
                <a:gd name="T75" fmla="*/ 64 h 272"/>
                <a:gd name="T76" fmla="*/ 126 w 206"/>
                <a:gd name="T77" fmla="*/ 60 h 272"/>
                <a:gd name="T78" fmla="*/ 110 w 206"/>
                <a:gd name="T79" fmla="*/ 54 h 272"/>
                <a:gd name="T80" fmla="*/ 102 w 206"/>
                <a:gd name="T81" fmla="*/ 54 h 272"/>
                <a:gd name="T82" fmla="*/ 86 w 206"/>
                <a:gd name="T83" fmla="*/ 56 h 272"/>
                <a:gd name="T84" fmla="*/ 74 w 206"/>
                <a:gd name="T85" fmla="*/ 64 h 272"/>
                <a:gd name="T86" fmla="*/ 68 w 206"/>
                <a:gd name="T87" fmla="*/ 72 h 272"/>
                <a:gd name="T88" fmla="*/ 62 w 206"/>
                <a:gd name="T89" fmla="*/ 86 h 272"/>
                <a:gd name="T90" fmla="*/ 62 w 206"/>
                <a:gd name="T91" fmla="*/ 174 h 272"/>
                <a:gd name="T92" fmla="*/ 62 w 206"/>
                <a:gd name="T93" fmla="*/ 184 h 272"/>
                <a:gd name="T94" fmla="*/ 68 w 206"/>
                <a:gd name="T95" fmla="*/ 200 h 272"/>
                <a:gd name="T96" fmla="*/ 74 w 206"/>
                <a:gd name="T97" fmla="*/ 206 h 272"/>
                <a:gd name="T98" fmla="*/ 86 w 206"/>
                <a:gd name="T99" fmla="*/ 214 h 272"/>
                <a:gd name="T100" fmla="*/ 102 w 206"/>
                <a:gd name="T101" fmla="*/ 218 h 272"/>
                <a:gd name="T102" fmla="*/ 110 w 206"/>
                <a:gd name="T103" fmla="*/ 216 h 272"/>
                <a:gd name="T104" fmla="*/ 126 w 206"/>
                <a:gd name="T105" fmla="*/ 210 h 272"/>
                <a:gd name="T106" fmla="*/ 132 w 206"/>
                <a:gd name="T107" fmla="*/ 20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 h="272">
                  <a:moveTo>
                    <a:pt x="48" y="258"/>
                  </a:moveTo>
                  <a:lnTo>
                    <a:pt x="48" y="258"/>
                  </a:lnTo>
                  <a:lnTo>
                    <a:pt x="38" y="252"/>
                  </a:lnTo>
                  <a:lnTo>
                    <a:pt x="28" y="244"/>
                  </a:lnTo>
                  <a:lnTo>
                    <a:pt x="20" y="234"/>
                  </a:lnTo>
                  <a:lnTo>
                    <a:pt x="12" y="224"/>
                  </a:lnTo>
                  <a:lnTo>
                    <a:pt x="12" y="224"/>
                  </a:lnTo>
                  <a:lnTo>
                    <a:pt x="6" y="212"/>
                  </a:lnTo>
                  <a:lnTo>
                    <a:pt x="2" y="200"/>
                  </a:lnTo>
                  <a:lnTo>
                    <a:pt x="0" y="186"/>
                  </a:lnTo>
                  <a:lnTo>
                    <a:pt x="0" y="172"/>
                  </a:lnTo>
                  <a:lnTo>
                    <a:pt x="0" y="96"/>
                  </a:lnTo>
                  <a:lnTo>
                    <a:pt x="0" y="96"/>
                  </a:lnTo>
                  <a:lnTo>
                    <a:pt x="0" y="82"/>
                  </a:lnTo>
                  <a:lnTo>
                    <a:pt x="2" y="70"/>
                  </a:lnTo>
                  <a:lnTo>
                    <a:pt x="6" y="58"/>
                  </a:lnTo>
                  <a:lnTo>
                    <a:pt x="12" y="46"/>
                  </a:lnTo>
                  <a:lnTo>
                    <a:pt x="12" y="46"/>
                  </a:lnTo>
                  <a:lnTo>
                    <a:pt x="20" y="36"/>
                  </a:lnTo>
                  <a:lnTo>
                    <a:pt x="28" y="26"/>
                  </a:lnTo>
                  <a:lnTo>
                    <a:pt x="38" y="18"/>
                  </a:lnTo>
                  <a:lnTo>
                    <a:pt x="48" y="12"/>
                  </a:lnTo>
                  <a:lnTo>
                    <a:pt x="48" y="12"/>
                  </a:lnTo>
                  <a:lnTo>
                    <a:pt x="60" y="6"/>
                  </a:lnTo>
                  <a:lnTo>
                    <a:pt x="74" y="2"/>
                  </a:lnTo>
                  <a:lnTo>
                    <a:pt x="88" y="0"/>
                  </a:lnTo>
                  <a:lnTo>
                    <a:pt x="102" y="0"/>
                  </a:lnTo>
                  <a:lnTo>
                    <a:pt x="102" y="0"/>
                  </a:lnTo>
                  <a:lnTo>
                    <a:pt x="118" y="0"/>
                  </a:lnTo>
                  <a:lnTo>
                    <a:pt x="132" y="2"/>
                  </a:lnTo>
                  <a:lnTo>
                    <a:pt x="144" y="6"/>
                  </a:lnTo>
                  <a:lnTo>
                    <a:pt x="156" y="12"/>
                  </a:lnTo>
                  <a:lnTo>
                    <a:pt x="156" y="12"/>
                  </a:lnTo>
                  <a:lnTo>
                    <a:pt x="168" y="18"/>
                  </a:lnTo>
                  <a:lnTo>
                    <a:pt x="178" y="26"/>
                  </a:lnTo>
                  <a:lnTo>
                    <a:pt x="186" y="36"/>
                  </a:lnTo>
                  <a:lnTo>
                    <a:pt x="192" y="46"/>
                  </a:lnTo>
                  <a:lnTo>
                    <a:pt x="192" y="46"/>
                  </a:lnTo>
                  <a:lnTo>
                    <a:pt x="198" y="58"/>
                  </a:lnTo>
                  <a:lnTo>
                    <a:pt x="202" y="70"/>
                  </a:lnTo>
                  <a:lnTo>
                    <a:pt x="204" y="82"/>
                  </a:lnTo>
                  <a:lnTo>
                    <a:pt x="206" y="96"/>
                  </a:lnTo>
                  <a:lnTo>
                    <a:pt x="206" y="172"/>
                  </a:lnTo>
                  <a:lnTo>
                    <a:pt x="206" y="172"/>
                  </a:lnTo>
                  <a:lnTo>
                    <a:pt x="204" y="186"/>
                  </a:lnTo>
                  <a:lnTo>
                    <a:pt x="202" y="200"/>
                  </a:lnTo>
                  <a:lnTo>
                    <a:pt x="198" y="212"/>
                  </a:lnTo>
                  <a:lnTo>
                    <a:pt x="192" y="224"/>
                  </a:lnTo>
                  <a:lnTo>
                    <a:pt x="192" y="224"/>
                  </a:lnTo>
                  <a:lnTo>
                    <a:pt x="186" y="234"/>
                  </a:lnTo>
                  <a:lnTo>
                    <a:pt x="178" y="244"/>
                  </a:lnTo>
                  <a:lnTo>
                    <a:pt x="168" y="252"/>
                  </a:lnTo>
                  <a:lnTo>
                    <a:pt x="156" y="258"/>
                  </a:lnTo>
                  <a:lnTo>
                    <a:pt x="156" y="258"/>
                  </a:lnTo>
                  <a:lnTo>
                    <a:pt x="144" y="264"/>
                  </a:lnTo>
                  <a:lnTo>
                    <a:pt x="132" y="268"/>
                  </a:lnTo>
                  <a:lnTo>
                    <a:pt x="118" y="270"/>
                  </a:lnTo>
                  <a:lnTo>
                    <a:pt x="102" y="272"/>
                  </a:lnTo>
                  <a:lnTo>
                    <a:pt x="102" y="272"/>
                  </a:lnTo>
                  <a:lnTo>
                    <a:pt x="88" y="270"/>
                  </a:lnTo>
                  <a:lnTo>
                    <a:pt x="74" y="268"/>
                  </a:lnTo>
                  <a:lnTo>
                    <a:pt x="60" y="264"/>
                  </a:lnTo>
                  <a:lnTo>
                    <a:pt x="48" y="258"/>
                  </a:lnTo>
                  <a:lnTo>
                    <a:pt x="48" y="258"/>
                  </a:lnTo>
                  <a:close/>
                  <a:moveTo>
                    <a:pt x="132" y="206"/>
                  </a:moveTo>
                  <a:lnTo>
                    <a:pt x="132" y="206"/>
                  </a:lnTo>
                  <a:lnTo>
                    <a:pt x="136" y="200"/>
                  </a:lnTo>
                  <a:lnTo>
                    <a:pt x="140" y="192"/>
                  </a:lnTo>
                  <a:lnTo>
                    <a:pt x="142" y="184"/>
                  </a:lnTo>
                  <a:lnTo>
                    <a:pt x="142" y="174"/>
                  </a:lnTo>
                  <a:lnTo>
                    <a:pt x="142" y="96"/>
                  </a:lnTo>
                  <a:lnTo>
                    <a:pt x="142" y="96"/>
                  </a:lnTo>
                  <a:lnTo>
                    <a:pt x="142" y="86"/>
                  </a:lnTo>
                  <a:lnTo>
                    <a:pt x="140" y="78"/>
                  </a:lnTo>
                  <a:lnTo>
                    <a:pt x="136" y="72"/>
                  </a:lnTo>
                  <a:lnTo>
                    <a:pt x="132" y="64"/>
                  </a:lnTo>
                  <a:lnTo>
                    <a:pt x="132" y="64"/>
                  </a:lnTo>
                  <a:lnTo>
                    <a:pt x="126" y="60"/>
                  </a:lnTo>
                  <a:lnTo>
                    <a:pt x="118" y="56"/>
                  </a:lnTo>
                  <a:lnTo>
                    <a:pt x="110" y="54"/>
                  </a:lnTo>
                  <a:lnTo>
                    <a:pt x="102" y="54"/>
                  </a:lnTo>
                  <a:lnTo>
                    <a:pt x="102" y="54"/>
                  </a:lnTo>
                  <a:lnTo>
                    <a:pt x="94" y="54"/>
                  </a:lnTo>
                  <a:lnTo>
                    <a:pt x="86" y="56"/>
                  </a:lnTo>
                  <a:lnTo>
                    <a:pt x="80" y="60"/>
                  </a:lnTo>
                  <a:lnTo>
                    <a:pt x="74" y="64"/>
                  </a:lnTo>
                  <a:lnTo>
                    <a:pt x="74" y="64"/>
                  </a:lnTo>
                  <a:lnTo>
                    <a:pt x="68" y="72"/>
                  </a:lnTo>
                  <a:lnTo>
                    <a:pt x="64" y="78"/>
                  </a:lnTo>
                  <a:lnTo>
                    <a:pt x="62" y="86"/>
                  </a:lnTo>
                  <a:lnTo>
                    <a:pt x="62" y="96"/>
                  </a:lnTo>
                  <a:lnTo>
                    <a:pt x="62" y="174"/>
                  </a:lnTo>
                  <a:lnTo>
                    <a:pt x="62" y="174"/>
                  </a:lnTo>
                  <a:lnTo>
                    <a:pt x="62" y="184"/>
                  </a:lnTo>
                  <a:lnTo>
                    <a:pt x="64" y="192"/>
                  </a:lnTo>
                  <a:lnTo>
                    <a:pt x="68" y="200"/>
                  </a:lnTo>
                  <a:lnTo>
                    <a:pt x="74" y="206"/>
                  </a:lnTo>
                  <a:lnTo>
                    <a:pt x="74" y="206"/>
                  </a:lnTo>
                  <a:lnTo>
                    <a:pt x="80" y="210"/>
                  </a:lnTo>
                  <a:lnTo>
                    <a:pt x="86" y="214"/>
                  </a:lnTo>
                  <a:lnTo>
                    <a:pt x="94" y="216"/>
                  </a:lnTo>
                  <a:lnTo>
                    <a:pt x="102" y="218"/>
                  </a:lnTo>
                  <a:lnTo>
                    <a:pt x="102" y="218"/>
                  </a:lnTo>
                  <a:lnTo>
                    <a:pt x="110" y="216"/>
                  </a:lnTo>
                  <a:lnTo>
                    <a:pt x="118" y="214"/>
                  </a:lnTo>
                  <a:lnTo>
                    <a:pt x="126" y="210"/>
                  </a:lnTo>
                  <a:lnTo>
                    <a:pt x="132" y="206"/>
                  </a:lnTo>
                  <a:lnTo>
                    <a:pt x="132" y="206"/>
                  </a:lnTo>
                  <a:close/>
                </a:path>
              </a:pathLst>
            </a:custGeom>
            <a:solidFill>
              <a:srgbClr val="0044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8" name="Freeform 34">
              <a:extLst>
                <a:ext uri="{FF2B5EF4-FFF2-40B4-BE49-F238E27FC236}">
                  <a16:creationId xmlns:a16="http://schemas.microsoft.com/office/drawing/2014/main" id="{D0461624-1A67-4214-BA83-05FEB16ED63F}"/>
                </a:ext>
              </a:extLst>
            </p:cNvPr>
            <p:cNvSpPr>
              <a:spLocks/>
            </p:cNvSpPr>
            <p:nvPr userDrawn="1"/>
          </p:nvSpPr>
          <p:spPr bwMode="auto">
            <a:xfrm>
              <a:off x="10325100" y="3078163"/>
              <a:ext cx="333375" cy="422275"/>
            </a:xfrm>
            <a:custGeom>
              <a:avLst/>
              <a:gdLst>
                <a:gd name="T0" fmla="*/ 2 w 210"/>
                <a:gd name="T1" fmla="*/ 264 h 266"/>
                <a:gd name="T2" fmla="*/ 2 w 210"/>
                <a:gd name="T3" fmla="*/ 264 h 266"/>
                <a:gd name="T4" fmla="*/ 0 w 210"/>
                <a:gd name="T5" fmla="*/ 258 h 266"/>
                <a:gd name="T6" fmla="*/ 0 w 210"/>
                <a:gd name="T7" fmla="*/ 8 h 266"/>
                <a:gd name="T8" fmla="*/ 0 w 210"/>
                <a:gd name="T9" fmla="*/ 8 h 266"/>
                <a:gd name="T10" fmla="*/ 2 w 210"/>
                <a:gd name="T11" fmla="*/ 2 h 266"/>
                <a:gd name="T12" fmla="*/ 2 w 210"/>
                <a:gd name="T13" fmla="*/ 2 h 266"/>
                <a:gd name="T14" fmla="*/ 8 w 210"/>
                <a:gd name="T15" fmla="*/ 0 h 266"/>
                <a:gd name="T16" fmla="*/ 54 w 210"/>
                <a:gd name="T17" fmla="*/ 0 h 266"/>
                <a:gd name="T18" fmla="*/ 54 w 210"/>
                <a:gd name="T19" fmla="*/ 0 h 266"/>
                <a:gd name="T20" fmla="*/ 58 w 210"/>
                <a:gd name="T21" fmla="*/ 2 h 266"/>
                <a:gd name="T22" fmla="*/ 62 w 210"/>
                <a:gd name="T23" fmla="*/ 4 h 266"/>
                <a:gd name="T24" fmla="*/ 144 w 210"/>
                <a:gd name="T25" fmla="*/ 146 h 266"/>
                <a:gd name="T26" fmla="*/ 144 w 210"/>
                <a:gd name="T27" fmla="*/ 146 h 266"/>
                <a:gd name="T28" fmla="*/ 146 w 210"/>
                <a:gd name="T29" fmla="*/ 146 h 266"/>
                <a:gd name="T30" fmla="*/ 146 w 210"/>
                <a:gd name="T31" fmla="*/ 146 h 266"/>
                <a:gd name="T32" fmla="*/ 148 w 210"/>
                <a:gd name="T33" fmla="*/ 144 h 266"/>
                <a:gd name="T34" fmla="*/ 148 w 210"/>
                <a:gd name="T35" fmla="*/ 8 h 266"/>
                <a:gd name="T36" fmla="*/ 148 w 210"/>
                <a:gd name="T37" fmla="*/ 8 h 266"/>
                <a:gd name="T38" fmla="*/ 150 w 210"/>
                <a:gd name="T39" fmla="*/ 2 h 266"/>
                <a:gd name="T40" fmla="*/ 150 w 210"/>
                <a:gd name="T41" fmla="*/ 2 h 266"/>
                <a:gd name="T42" fmla="*/ 154 w 210"/>
                <a:gd name="T43" fmla="*/ 0 h 266"/>
                <a:gd name="T44" fmla="*/ 202 w 210"/>
                <a:gd name="T45" fmla="*/ 0 h 266"/>
                <a:gd name="T46" fmla="*/ 202 w 210"/>
                <a:gd name="T47" fmla="*/ 0 h 266"/>
                <a:gd name="T48" fmla="*/ 208 w 210"/>
                <a:gd name="T49" fmla="*/ 2 h 266"/>
                <a:gd name="T50" fmla="*/ 208 w 210"/>
                <a:gd name="T51" fmla="*/ 2 h 266"/>
                <a:gd name="T52" fmla="*/ 210 w 210"/>
                <a:gd name="T53" fmla="*/ 8 h 266"/>
                <a:gd name="T54" fmla="*/ 210 w 210"/>
                <a:gd name="T55" fmla="*/ 258 h 266"/>
                <a:gd name="T56" fmla="*/ 210 w 210"/>
                <a:gd name="T57" fmla="*/ 258 h 266"/>
                <a:gd name="T58" fmla="*/ 208 w 210"/>
                <a:gd name="T59" fmla="*/ 264 h 266"/>
                <a:gd name="T60" fmla="*/ 208 w 210"/>
                <a:gd name="T61" fmla="*/ 264 h 266"/>
                <a:gd name="T62" fmla="*/ 202 w 210"/>
                <a:gd name="T63" fmla="*/ 266 h 266"/>
                <a:gd name="T64" fmla="*/ 156 w 210"/>
                <a:gd name="T65" fmla="*/ 266 h 266"/>
                <a:gd name="T66" fmla="*/ 156 w 210"/>
                <a:gd name="T67" fmla="*/ 266 h 266"/>
                <a:gd name="T68" fmla="*/ 152 w 210"/>
                <a:gd name="T69" fmla="*/ 264 h 266"/>
                <a:gd name="T70" fmla="*/ 148 w 210"/>
                <a:gd name="T71" fmla="*/ 260 h 266"/>
                <a:gd name="T72" fmla="*/ 64 w 210"/>
                <a:gd name="T73" fmla="*/ 118 h 266"/>
                <a:gd name="T74" fmla="*/ 64 w 210"/>
                <a:gd name="T75" fmla="*/ 118 h 266"/>
                <a:gd name="T76" fmla="*/ 62 w 210"/>
                <a:gd name="T77" fmla="*/ 116 h 266"/>
                <a:gd name="T78" fmla="*/ 62 w 210"/>
                <a:gd name="T79" fmla="*/ 116 h 266"/>
                <a:gd name="T80" fmla="*/ 62 w 210"/>
                <a:gd name="T81" fmla="*/ 118 h 266"/>
                <a:gd name="T82" fmla="*/ 62 w 210"/>
                <a:gd name="T83" fmla="*/ 258 h 266"/>
                <a:gd name="T84" fmla="*/ 62 w 210"/>
                <a:gd name="T85" fmla="*/ 258 h 266"/>
                <a:gd name="T86" fmla="*/ 60 w 210"/>
                <a:gd name="T87" fmla="*/ 264 h 266"/>
                <a:gd name="T88" fmla="*/ 60 w 210"/>
                <a:gd name="T89" fmla="*/ 264 h 266"/>
                <a:gd name="T90" fmla="*/ 56 w 210"/>
                <a:gd name="T91" fmla="*/ 266 h 266"/>
                <a:gd name="T92" fmla="*/ 8 w 210"/>
                <a:gd name="T93" fmla="*/ 266 h 266"/>
                <a:gd name="T94" fmla="*/ 8 w 210"/>
                <a:gd name="T95" fmla="*/ 266 h 266"/>
                <a:gd name="T96" fmla="*/ 2 w 210"/>
                <a:gd name="T97" fmla="*/ 264 h 266"/>
                <a:gd name="T98" fmla="*/ 2 w 210"/>
                <a:gd name="T99" fmla="*/ 264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0" h="266">
                  <a:moveTo>
                    <a:pt x="2" y="264"/>
                  </a:moveTo>
                  <a:lnTo>
                    <a:pt x="2" y="264"/>
                  </a:lnTo>
                  <a:lnTo>
                    <a:pt x="0" y="258"/>
                  </a:lnTo>
                  <a:lnTo>
                    <a:pt x="0" y="8"/>
                  </a:lnTo>
                  <a:lnTo>
                    <a:pt x="0" y="8"/>
                  </a:lnTo>
                  <a:lnTo>
                    <a:pt x="2" y="2"/>
                  </a:lnTo>
                  <a:lnTo>
                    <a:pt x="2" y="2"/>
                  </a:lnTo>
                  <a:lnTo>
                    <a:pt x="8" y="0"/>
                  </a:lnTo>
                  <a:lnTo>
                    <a:pt x="54" y="0"/>
                  </a:lnTo>
                  <a:lnTo>
                    <a:pt x="54" y="0"/>
                  </a:lnTo>
                  <a:lnTo>
                    <a:pt x="58" y="2"/>
                  </a:lnTo>
                  <a:lnTo>
                    <a:pt x="62" y="4"/>
                  </a:lnTo>
                  <a:lnTo>
                    <a:pt x="144" y="146"/>
                  </a:lnTo>
                  <a:lnTo>
                    <a:pt x="144" y="146"/>
                  </a:lnTo>
                  <a:lnTo>
                    <a:pt x="146" y="146"/>
                  </a:lnTo>
                  <a:lnTo>
                    <a:pt x="146" y="146"/>
                  </a:lnTo>
                  <a:lnTo>
                    <a:pt x="148" y="144"/>
                  </a:lnTo>
                  <a:lnTo>
                    <a:pt x="148" y="8"/>
                  </a:lnTo>
                  <a:lnTo>
                    <a:pt x="148" y="8"/>
                  </a:lnTo>
                  <a:lnTo>
                    <a:pt x="150" y="2"/>
                  </a:lnTo>
                  <a:lnTo>
                    <a:pt x="150" y="2"/>
                  </a:lnTo>
                  <a:lnTo>
                    <a:pt x="154" y="0"/>
                  </a:lnTo>
                  <a:lnTo>
                    <a:pt x="202" y="0"/>
                  </a:lnTo>
                  <a:lnTo>
                    <a:pt x="202" y="0"/>
                  </a:lnTo>
                  <a:lnTo>
                    <a:pt x="208" y="2"/>
                  </a:lnTo>
                  <a:lnTo>
                    <a:pt x="208" y="2"/>
                  </a:lnTo>
                  <a:lnTo>
                    <a:pt x="210" y="8"/>
                  </a:lnTo>
                  <a:lnTo>
                    <a:pt x="210" y="258"/>
                  </a:lnTo>
                  <a:lnTo>
                    <a:pt x="210" y="258"/>
                  </a:lnTo>
                  <a:lnTo>
                    <a:pt x="208" y="264"/>
                  </a:lnTo>
                  <a:lnTo>
                    <a:pt x="208" y="264"/>
                  </a:lnTo>
                  <a:lnTo>
                    <a:pt x="202" y="266"/>
                  </a:lnTo>
                  <a:lnTo>
                    <a:pt x="156" y="266"/>
                  </a:lnTo>
                  <a:lnTo>
                    <a:pt x="156" y="266"/>
                  </a:lnTo>
                  <a:lnTo>
                    <a:pt x="152" y="264"/>
                  </a:lnTo>
                  <a:lnTo>
                    <a:pt x="148" y="260"/>
                  </a:lnTo>
                  <a:lnTo>
                    <a:pt x="64" y="118"/>
                  </a:lnTo>
                  <a:lnTo>
                    <a:pt x="64" y="118"/>
                  </a:lnTo>
                  <a:lnTo>
                    <a:pt x="62" y="116"/>
                  </a:lnTo>
                  <a:lnTo>
                    <a:pt x="62" y="116"/>
                  </a:lnTo>
                  <a:lnTo>
                    <a:pt x="62" y="118"/>
                  </a:lnTo>
                  <a:lnTo>
                    <a:pt x="62" y="258"/>
                  </a:lnTo>
                  <a:lnTo>
                    <a:pt x="62" y="258"/>
                  </a:lnTo>
                  <a:lnTo>
                    <a:pt x="60" y="264"/>
                  </a:lnTo>
                  <a:lnTo>
                    <a:pt x="60" y="264"/>
                  </a:lnTo>
                  <a:lnTo>
                    <a:pt x="56" y="266"/>
                  </a:lnTo>
                  <a:lnTo>
                    <a:pt x="8" y="266"/>
                  </a:lnTo>
                  <a:lnTo>
                    <a:pt x="8" y="266"/>
                  </a:lnTo>
                  <a:lnTo>
                    <a:pt x="2" y="264"/>
                  </a:lnTo>
                  <a:lnTo>
                    <a:pt x="2" y="264"/>
                  </a:lnTo>
                  <a:close/>
                </a:path>
              </a:pathLst>
            </a:custGeom>
            <a:solidFill>
              <a:srgbClr val="0044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9" name="Freeform 36">
              <a:extLst>
                <a:ext uri="{FF2B5EF4-FFF2-40B4-BE49-F238E27FC236}">
                  <a16:creationId xmlns:a16="http://schemas.microsoft.com/office/drawing/2014/main" id="{BFB1ADF4-B3F0-49F2-8E36-A4CA6FFC2434}"/>
                </a:ext>
              </a:extLst>
            </p:cNvPr>
            <p:cNvSpPr>
              <a:spLocks/>
            </p:cNvSpPr>
            <p:nvPr userDrawn="1"/>
          </p:nvSpPr>
          <p:spPr bwMode="auto">
            <a:xfrm>
              <a:off x="7872413" y="1390650"/>
              <a:ext cx="2351087" cy="523875"/>
            </a:xfrm>
            <a:custGeom>
              <a:avLst/>
              <a:gdLst>
                <a:gd name="T0" fmla="*/ 740 w 1481"/>
                <a:gd name="T1" fmla="*/ 330 h 330"/>
                <a:gd name="T2" fmla="*/ 803 w 1481"/>
                <a:gd name="T3" fmla="*/ 306 h 330"/>
                <a:gd name="T4" fmla="*/ 875 w 1481"/>
                <a:gd name="T5" fmla="*/ 284 h 330"/>
                <a:gd name="T6" fmla="*/ 969 w 1481"/>
                <a:gd name="T7" fmla="*/ 264 h 330"/>
                <a:gd name="T8" fmla="*/ 1081 w 1481"/>
                <a:gd name="T9" fmla="*/ 248 h 330"/>
                <a:gd name="T10" fmla="*/ 1205 w 1481"/>
                <a:gd name="T11" fmla="*/ 246 h 330"/>
                <a:gd name="T12" fmla="*/ 1307 w 1481"/>
                <a:gd name="T13" fmla="*/ 254 h 330"/>
                <a:gd name="T14" fmla="*/ 1375 w 1481"/>
                <a:gd name="T15" fmla="*/ 266 h 330"/>
                <a:gd name="T16" fmla="*/ 1445 w 1481"/>
                <a:gd name="T17" fmla="*/ 284 h 330"/>
                <a:gd name="T18" fmla="*/ 1481 w 1481"/>
                <a:gd name="T19" fmla="*/ 54 h 330"/>
                <a:gd name="T20" fmla="*/ 1417 w 1481"/>
                <a:gd name="T21" fmla="*/ 188 h 330"/>
                <a:gd name="T22" fmla="*/ 1401 w 1481"/>
                <a:gd name="T23" fmla="*/ 186 h 330"/>
                <a:gd name="T24" fmla="*/ 1287 w 1481"/>
                <a:gd name="T25" fmla="*/ 186 h 330"/>
                <a:gd name="T26" fmla="*/ 1199 w 1481"/>
                <a:gd name="T27" fmla="*/ 190 h 330"/>
                <a:gd name="T28" fmla="*/ 1095 w 1481"/>
                <a:gd name="T29" fmla="*/ 202 h 330"/>
                <a:gd name="T30" fmla="*/ 981 w 1481"/>
                <a:gd name="T31" fmla="*/ 222 h 330"/>
                <a:gd name="T32" fmla="*/ 861 w 1481"/>
                <a:gd name="T33" fmla="*/ 252 h 330"/>
                <a:gd name="T34" fmla="*/ 740 w 1481"/>
                <a:gd name="T35" fmla="*/ 298 h 330"/>
                <a:gd name="T36" fmla="*/ 680 w 1481"/>
                <a:gd name="T37" fmla="*/ 274 h 330"/>
                <a:gd name="T38" fmla="*/ 560 w 1481"/>
                <a:gd name="T39" fmla="*/ 236 h 330"/>
                <a:gd name="T40" fmla="*/ 442 w 1481"/>
                <a:gd name="T41" fmla="*/ 210 h 330"/>
                <a:gd name="T42" fmla="*/ 334 w 1481"/>
                <a:gd name="T43" fmla="*/ 196 h 330"/>
                <a:gd name="T44" fmla="*/ 236 w 1481"/>
                <a:gd name="T45" fmla="*/ 188 h 330"/>
                <a:gd name="T46" fmla="*/ 124 w 1481"/>
                <a:gd name="T47" fmla="*/ 186 h 330"/>
                <a:gd name="T48" fmla="*/ 64 w 1481"/>
                <a:gd name="T49" fmla="*/ 188 h 330"/>
                <a:gd name="T50" fmla="*/ 0 w 1481"/>
                <a:gd name="T51" fmla="*/ 54 h 330"/>
                <a:gd name="T52" fmla="*/ 0 w 1481"/>
                <a:gd name="T53" fmla="*/ 296 h 330"/>
                <a:gd name="T54" fmla="*/ 70 w 1481"/>
                <a:gd name="T55" fmla="*/ 274 h 330"/>
                <a:gd name="T56" fmla="*/ 140 w 1481"/>
                <a:gd name="T57" fmla="*/ 260 h 330"/>
                <a:gd name="T58" fmla="*/ 210 w 1481"/>
                <a:gd name="T59" fmla="*/ 250 h 330"/>
                <a:gd name="T60" fmla="*/ 340 w 1481"/>
                <a:gd name="T61" fmla="*/ 246 h 330"/>
                <a:gd name="T62" fmla="*/ 458 w 1481"/>
                <a:gd name="T63" fmla="*/ 256 h 330"/>
                <a:gd name="T64" fmla="*/ 562 w 1481"/>
                <a:gd name="T65" fmla="*/ 274 h 330"/>
                <a:gd name="T66" fmla="*/ 644 w 1481"/>
                <a:gd name="T67" fmla="*/ 296 h 330"/>
                <a:gd name="T68" fmla="*/ 724 w 1481"/>
                <a:gd name="T69" fmla="*/ 324 h 330"/>
                <a:gd name="T70" fmla="*/ 740 w 1481"/>
                <a:gd name="T71" fmla="*/ 33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81" h="330">
                  <a:moveTo>
                    <a:pt x="740" y="330"/>
                  </a:moveTo>
                  <a:lnTo>
                    <a:pt x="740" y="330"/>
                  </a:lnTo>
                  <a:lnTo>
                    <a:pt x="757" y="324"/>
                  </a:lnTo>
                  <a:lnTo>
                    <a:pt x="803" y="306"/>
                  </a:lnTo>
                  <a:lnTo>
                    <a:pt x="837" y="296"/>
                  </a:lnTo>
                  <a:lnTo>
                    <a:pt x="875" y="284"/>
                  </a:lnTo>
                  <a:lnTo>
                    <a:pt x="919" y="274"/>
                  </a:lnTo>
                  <a:lnTo>
                    <a:pt x="969" y="264"/>
                  </a:lnTo>
                  <a:lnTo>
                    <a:pt x="1023" y="256"/>
                  </a:lnTo>
                  <a:lnTo>
                    <a:pt x="1081" y="248"/>
                  </a:lnTo>
                  <a:lnTo>
                    <a:pt x="1141" y="246"/>
                  </a:lnTo>
                  <a:lnTo>
                    <a:pt x="1205" y="246"/>
                  </a:lnTo>
                  <a:lnTo>
                    <a:pt x="1271" y="250"/>
                  </a:lnTo>
                  <a:lnTo>
                    <a:pt x="1307" y="254"/>
                  </a:lnTo>
                  <a:lnTo>
                    <a:pt x="1341" y="260"/>
                  </a:lnTo>
                  <a:lnTo>
                    <a:pt x="1375" y="266"/>
                  </a:lnTo>
                  <a:lnTo>
                    <a:pt x="1411" y="274"/>
                  </a:lnTo>
                  <a:lnTo>
                    <a:pt x="1445" y="284"/>
                  </a:lnTo>
                  <a:lnTo>
                    <a:pt x="1481" y="296"/>
                  </a:lnTo>
                  <a:lnTo>
                    <a:pt x="1481" y="54"/>
                  </a:lnTo>
                  <a:lnTo>
                    <a:pt x="1417" y="0"/>
                  </a:lnTo>
                  <a:lnTo>
                    <a:pt x="1417" y="188"/>
                  </a:lnTo>
                  <a:lnTo>
                    <a:pt x="1417" y="188"/>
                  </a:lnTo>
                  <a:lnTo>
                    <a:pt x="1401" y="186"/>
                  </a:lnTo>
                  <a:lnTo>
                    <a:pt x="1357" y="186"/>
                  </a:lnTo>
                  <a:lnTo>
                    <a:pt x="1287" y="186"/>
                  </a:lnTo>
                  <a:lnTo>
                    <a:pt x="1245" y="188"/>
                  </a:lnTo>
                  <a:lnTo>
                    <a:pt x="1199" y="190"/>
                  </a:lnTo>
                  <a:lnTo>
                    <a:pt x="1147" y="196"/>
                  </a:lnTo>
                  <a:lnTo>
                    <a:pt x="1095" y="202"/>
                  </a:lnTo>
                  <a:lnTo>
                    <a:pt x="1039" y="210"/>
                  </a:lnTo>
                  <a:lnTo>
                    <a:pt x="981" y="222"/>
                  </a:lnTo>
                  <a:lnTo>
                    <a:pt x="921" y="236"/>
                  </a:lnTo>
                  <a:lnTo>
                    <a:pt x="861" y="252"/>
                  </a:lnTo>
                  <a:lnTo>
                    <a:pt x="801" y="274"/>
                  </a:lnTo>
                  <a:lnTo>
                    <a:pt x="740" y="298"/>
                  </a:lnTo>
                  <a:lnTo>
                    <a:pt x="740" y="298"/>
                  </a:lnTo>
                  <a:lnTo>
                    <a:pt x="680" y="274"/>
                  </a:lnTo>
                  <a:lnTo>
                    <a:pt x="620" y="252"/>
                  </a:lnTo>
                  <a:lnTo>
                    <a:pt x="560" y="236"/>
                  </a:lnTo>
                  <a:lnTo>
                    <a:pt x="500" y="222"/>
                  </a:lnTo>
                  <a:lnTo>
                    <a:pt x="442" y="210"/>
                  </a:lnTo>
                  <a:lnTo>
                    <a:pt x="386" y="202"/>
                  </a:lnTo>
                  <a:lnTo>
                    <a:pt x="334" y="196"/>
                  </a:lnTo>
                  <a:lnTo>
                    <a:pt x="282" y="190"/>
                  </a:lnTo>
                  <a:lnTo>
                    <a:pt x="236" y="188"/>
                  </a:lnTo>
                  <a:lnTo>
                    <a:pt x="194" y="186"/>
                  </a:lnTo>
                  <a:lnTo>
                    <a:pt x="124" y="186"/>
                  </a:lnTo>
                  <a:lnTo>
                    <a:pt x="80" y="186"/>
                  </a:lnTo>
                  <a:lnTo>
                    <a:pt x="64" y="188"/>
                  </a:lnTo>
                  <a:lnTo>
                    <a:pt x="64" y="0"/>
                  </a:lnTo>
                  <a:lnTo>
                    <a:pt x="0" y="54"/>
                  </a:lnTo>
                  <a:lnTo>
                    <a:pt x="0" y="296"/>
                  </a:lnTo>
                  <a:lnTo>
                    <a:pt x="0" y="296"/>
                  </a:lnTo>
                  <a:lnTo>
                    <a:pt x="36" y="284"/>
                  </a:lnTo>
                  <a:lnTo>
                    <a:pt x="70" y="274"/>
                  </a:lnTo>
                  <a:lnTo>
                    <a:pt x="106" y="266"/>
                  </a:lnTo>
                  <a:lnTo>
                    <a:pt x="140" y="260"/>
                  </a:lnTo>
                  <a:lnTo>
                    <a:pt x="174" y="254"/>
                  </a:lnTo>
                  <a:lnTo>
                    <a:pt x="210" y="250"/>
                  </a:lnTo>
                  <a:lnTo>
                    <a:pt x="276" y="246"/>
                  </a:lnTo>
                  <a:lnTo>
                    <a:pt x="340" y="246"/>
                  </a:lnTo>
                  <a:lnTo>
                    <a:pt x="400" y="248"/>
                  </a:lnTo>
                  <a:lnTo>
                    <a:pt x="458" y="256"/>
                  </a:lnTo>
                  <a:lnTo>
                    <a:pt x="512" y="264"/>
                  </a:lnTo>
                  <a:lnTo>
                    <a:pt x="562" y="274"/>
                  </a:lnTo>
                  <a:lnTo>
                    <a:pt x="606" y="284"/>
                  </a:lnTo>
                  <a:lnTo>
                    <a:pt x="644" y="296"/>
                  </a:lnTo>
                  <a:lnTo>
                    <a:pt x="678" y="306"/>
                  </a:lnTo>
                  <a:lnTo>
                    <a:pt x="724" y="324"/>
                  </a:lnTo>
                  <a:lnTo>
                    <a:pt x="740" y="330"/>
                  </a:lnTo>
                  <a:lnTo>
                    <a:pt x="740" y="330"/>
                  </a:lnTo>
                  <a:close/>
                </a:path>
              </a:pathLst>
            </a:custGeom>
            <a:solidFill>
              <a:srgbClr val="0044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0" name="Freeform 37">
              <a:extLst>
                <a:ext uri="{FF2B5EF4-FFF2-40B4-BE49-F238E27FC236}">
                  <a16:creationId xmlns:a16="http://schemas.microsoft.com/office/drawing/2014/main" id="{97F6DBD4-56D8-4AF5-854D-B6448777E431}"/>
                </a:ext>
              </a:extLst>
            </p:cNvPr>
            <p:cNvSpPr>
              <a:spLocks/>
            </p:cNvSpPr>
            <p:nvPr userDrawn="1"/>
          </p:nvSpPr>
          <p:spPr bwMode="auto">
            <a:xfrm>
              <a:off x="8494713" y="879475"/>
              <a:ext cx="1106487" cy="930275"/>
            </a:xfrm>
            <a:custGeom>
              <a:avLst/>
              <a:gdLst>
                <a:gd name="T0" fmla="*/ 365 w 697"/>
                <a:gd name="T1" fmla="*/ 302 h 586"/>
                <a:gd name="T2" fmla="*/ 348 w 697"/>
                <a:gd name="T3" fmla="*/ 322 h 586"/>
                <a:gd name="T4" fmla="*/ 332 w 697"/>
                <a:gd name="T5" fmla="*/ 302 h 586"/>
                <a:gd name="T6" fmla="*/ 332 w 697"/>
                <a:gd name="T7" fmla="*/ 302 h 586"/>
                <a:gd name="T8" fmla="*/ 296 w 697"/>
                <a:gd name="T9" fmla="*/ 260 h 586"/>
                <a:gd name="T10" fmla="*/ 260 w 697"/>
                <a:gd name="T11" fmla="*/ 222 h 586"/>
                <a:gd name="T12" fmla="*/ 194 w 697"/>
                <a:gd name="T13" fmla="*/ 156 h 586"/>
                <a:gd name="T14" fmla="*/ 138 w 697"/>
                <a:gd name="T15" fmla="*/ 102 h 586"/>
                <a:gd name="T16" fmla="*/ 90 w 697"/>
                <a:gd name="T17" fmla="*/ 62 h 586"/>
                <a:gd name="T18" fmla="*/ 52 w 697"/>
                <a:gd name="T19" fmla="*/ 34 h 586"/>
                <a:gd name="T20" fmla="*/ 24 w 697"/>
                <a:gd name="T21" fmla="*/ 14 h 586"/>
                <a:gd name="T22" fmla="*/ 0 w 697"/>
                <a:gd name="T23" fmla="*/ 0 h 586"/>
                <a:gd name="T24" fmla="*/ 0 w 697"/>
                <a:gd name="T25" fmla="*/ 0 h 586"/>
                <a:gd name="T26" fmla="*/ 10 w 697"/>
                <a:gd name="T27" fmla="*/ 12 h 586"/>
                <a:gd name="T28" fmla="*/ 36 w 697"/>
                <a:gd name="T29" fmla="*/ 46 h 586"/>
                <a:gd name="T30" fmla="*/ 74 w 697"/>
                <a:gd name="T31" fmla="*/ 98 h 586"/>
                <a:gd name="T32" fmla="*/ 120 w 697"/>
                <a:gd name="T33" fmla="*/ 166 h 586"/>
                <a:gd name="T34" fmla="*/ 144 w 697"/>
                <a:gd name="T35" fmla="*/ 206 h 586"/>
                <a:gd name="T36" fmla="*/ 168 w 697"/>
                <a:gd name="T37" fmla="*/ 248 h 586"/>
                <a:gd name="T38" fmla="*/ 190 w 697"/>
                <a:gd name="T39" fmla="*/ 294 h 586"/>
                <a:gd name="T40" fmla="*/ 212 w 697"/>
                <a:gd name="T41" fmla="*/ 342 h 586"/>
                <a:gd name="T42" fmla="*/ 234 w 697"/>
                <a:gd name="T43" fmla="*/ 392 h 586"/>
                <a:gd name="T44" fmla="*/ 252 w 697"/>
                <a:gd name="T45" fmla="*/ 444 h 586"/>
                <a:gd name="T46" fmla="*/ 266 w 697"/>
                <a:gd name="T47" fmla="*/ 498 h 586"/>
                <a:gd name="T48" fmla="*/ 278 w 697"/>
                <a:gd name="T49" fmla="*/ 552 h 586"/>
                <a:gd name="T50" fmla="*/ 348 w 697"/>
                <a:gd name="T51" fmla="*/ 586 h 586"/>
                <a:gd name="T52" fmla="*/ 419 w 697"/>
                <a:gd name="T53" fmla="*/ 552 h 586"/>
                <a:gd name="T54" fmla="*/ 419 w 697"/>
                <a:gd name="T55" fmla="*/ 552 h 586"/>
                <a:gd name="T56" fmla="*/ 431 w 697"/>
                <a:gd name="T57" fmla="*/ 498 h 586"/>
                <a:gd name="T58" fmla="*/ 445 w 697"/>
                <a:gd name="T59" fmla="*/ 444 h 586"/>
                <a:gd name="T60" fmla="*/ 463 w 697"/>
                <a:gd name="T61" fmla="*/ 392 h 586"/>
                <a:gd name="T62" fmla="*/ 485 w 697"/>
                <a:gd name="T63" fmla="*/ 342 h 586"/>
                <a:gd name="T64" fmla="*/ 507 w 697"/>
                <a:gd name="T65" fmla="*/ 294 h 586"/>
                <a:gd name="T66" fmla="*/ 529 w 697"/>
                <a:gd name="T67" fmla="*/ 248 h 586"/>
                <a:gd name="T68" fmla="*/ 553 w 697"/>
                <a:gd name="T69" fmla="*/ 206 h 586"/>
                <a:gd name="T70" fmla="*/ 577 w 697"/>
                <a:gd name="T71" fmla="*/ 166 h 586"/>
                <a:gd name="T72" fmla="*/ 623 w 697"/>
                <a:gd name="T73" fmla="*/ 98 h 586"/>
                <a:gd name="T74" fmla="*/ 661 w 697"/>
                <a:gd name="T75" fmla="*/ 46 h 586"/>
                <a:gd name="T76" fmla="*/ 687 w 697"/>
                <a:gd name="T77" fmla="*/ 12 h 586"/>
                <a:gd name="T78" fmla="*/ 697 w 697"/>
                <a:gd name="T79" fmla="*/ 0 h 586"/>
                <a:gd name="T80" fmla="*/ 697 w 697"/>
                <a:gd name="T81" fmla="*/ 0 h 586"/>
                <a:gd name="T82" fmla="*/ 673 w 697"/>
                <a:gd name="T83" fmla="*/ 14 h 586"/>
                <a:gd name="T84" fmla="*/ 645 w 697"/>
                <a:gd name="T85" fmla="*/ 34 h 586"/>
                <a:gd name="T86" fmla="*/ 607 w 697"/>
                <a:gd name="T87" fmla="*/ 62 h 586"/>
                <a:gd name="T88" fmla="*/ 559 w 697"/>
                <a:gd name="T89" fmla="*/ 102 h 586"/>
                <a:gd name="T90" fmla="*/ 503 w 697"/>
                <a:gd name="T91" fmla="*/ 156 h 586"/>
                <a:gd name="T92" fmla="*/ 437 w 697"/>
                <a:gd name="T93" fmla="*/ 220 h 586"/>
                <a:gd name="T94" fmla="*/ 403 w 697"/>
                <a:gd name="T95" fmla="*/ 260 h 586"/>
                <a:gd name="T96" fmla="*/ 365 w 697"/>
                <a:gd name="T97" fmla="*/ 302 h 586"/>
                <a:gd name="T98" fmla="*/ 365 w 697"/>
                <a:gd name="T99" fmla="*/ 302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7" h="586">
                  <a:moveTo>
                    <a:pt x="365" y="302"/>
                  </a:moveTo>
                  <a:lnTo>
                    <a:pt x="348" y="322"/>
                  </a:lnTo>
                  <a:lnTo>
                    <a:pt x="332" y="302"/>
                  </a:lnTo>
                  <a:lnTo>
                    <a:pt x="332" y="302"/>
                  </a:lnTo>
                  <a:lnTo>
                    <a:pt x="296" y="260"/>
                  </a:lnTo>
                  <a:lnTo>
                    <a:pt x="260" y="222"/>
                  </a:lnTo>
                  <a:lnTo>
                    <a:pt x="194" y="156"/>
                  </a:lnTo>
                  <a:lnTo>
                    <a:pt x="138" y="102"/>
                  </a:lnTo>
                  <a:lnTo>
                    <a:pt x="90" y="62"/>
                  </a:lnTo>
                  <a:lnTo>
                    <a:pt x="52" y="34"/>
                  </a:lnTo>
                  <a:lnTo>
                    <a:pt x="24" y="14"/>
                  </a:lnTo>
                  <a:lnTo>
                    <a:pt x="0" y="0"/>
                  </a:lnTo>
                  <a:lnTo>
                    <a:pt x="0" y="0"/>
                  </a:lnTo>
                  <a:lnTo>
                    <a:pt x="10" y="12"/>
                  </a:lnTo>
                  <a:lnTo>
                    <a:pt x="36" y="46"/>
                  </a:lnTo>
                  <a:lnTo>
                    <a:pt x="74" y="98"/>
                  </a:lnTo>
                  <a:lnTo>
                    <a:pt x="120" y="166"/>
                  </a:lnTo>
                  <a:lnTo>
                    <a:pt x="144" y="206"/>
                  </a:lnTo>
                  <a:lnTo>
                    <a:pt x="168" y="248"/>
                  </a:lnTo>
                  <a:lnTo>
                    <a:pt x="190" y="294"/>
                  </a:lnTo>
                  <a:lnTo>
                    <a:pt x="212" y="342"/>
                  </a:lnTo>
                  <a:lnTo>
                    <a:pt x="234" y="392"/>
                  </a:lnTo>
                  <a:lnTo>
                    <a:pt x="252" y="444"/>
                  </a:lnTo>
                  <a:lnTo>
                    <a:pt x="266" y="498"/>
                  </a:lnTo>
                  <a:lnTo>
                    <a:pt x="278" y="552"/>
                  </a:lnTo>
                  <a:lnTo>
                    <a:pt x="348" y="586"/>
                  </a:lnTo>
                  <a:lnTo>
                    <a:pt x="419" y="552"/>
                  </a:lnTo>
                  <a:lnTo>
                    <a:pt x="419" y="552"/>
                  </a:lnTo>
                  <a:lnTo>
                    <a:pt x="431" y="498"/>
                  </a:lnTo>
                  <a:lnTo>
                    <a:pt x="445" y="444"/>
                  </a:lnTo>
                  <a:lnTo>
                    <a:pt x="463" y="392"/>
                  </a:lnTo>
                  <a:lnTo>
                    <a:pt x="485" y="342"/>
                  </a:lnTo>
                  <a:lnTo>
                    <a:pt x="507" y="294"/>
                  </a:lnTo>
                  <a:lnTo>
                    <a:pt x="529" y="248"/>
                  </a:lnTo>
                  <a:lnTo>
                    <a:pt x="553" y="206"/>
                  </a:lnTo>
                  <a:lnTo>
                    <a:pt x="577" y="166"/>
                  </a:lnTo>
                  <a:lnTo>
                    <a:pt x="623" y="98"/>
                  </a:lnTo>
                  <a:lnTo>
                    <a:pt x="661" y="46"/>
                  </a:lnTo>
                  <a:lnTo>
                    <a:pt x="687" y="12"/>
                  </a:lnTo>
                  <a:lnTo>
                    <a:pt x="697" y="0"/>
                  </a:lnTo>
                  <a:lnTo>
                    <a:pt x="697" y="0"/>
                  </a:lnTo>
                  <a:lnTo>
                    <a:pt x="673" y="14"/>
                  </a:lnTo>
                  <a:lnTo>
                    <a:pt x="645" y="34"/>
                  </a:lnTo>
                  <a:lnTo>
                    <a:pt x="607" y="62"/>
                  </a:lnTo>
                  <a:lnTo>
                    <a:pt x="559" y="102"/>
                  </a:lnTo>
                  <a:lnTo>
                    <a:pt x="503" y="156"/>
                  </a:lnTo>
                  <a:lnTo>
                    <a:pt x="437" y="220"/>
                  </a:lnTo>
                  <a:lnTo>
                    <a:pt x="403" y="260"/>
                  </a:lnTo>
                  <a:lnTo>
                    <a:pt x="365" y="302"/>
                  </a:lnTo>
                  <a:lnTo>
                    <a:pt x="365" y="302"/>
                  </a:lnTo>
                  <a:close/>
                </a:path>
              </a:pathLst>
            </a:custGeom>
            <a:solidFill>
              <a:srgbClr val="F1C1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1" name="Freeform 38">
              <a:extLst>
                <a:ext uri="{FF2B5EF4-FFF2-40B4-BE49-F238E27FC236}">
                  <a16:creationId xmlns:a16="http://schemas.microsoft.com/office/drawing/2014/main" id="{AD0C3372-DB7B-42D4-83C5-B234599CCAF7}"/>
                </a:ext>
              </a:extLst>
            </p:cNvPr>
            <p:cNvSpPr>
              <a:spLocks/>
            </p:cNvSpPr>
            <p:nvPr userDrawn="1"/>
          </p:nvSpPr>
          <p:spPr bwMode="auto">
            <a:xfrm>
              <a:off x="8904288" y="927100"/>
              <a:ext cx="296862" cy="295275"/>
            </a:xfrm>
            <a:prstGeom prst="ellipse">
              <a:avLst/>
            </a:prstGeom>
            <a:solidFill>
              <a:srgbClr val="F1C1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2" name="Line 39">
              <a:extLst>
                <a:ext uri="{FF2B5EF4-FFF2-40B4-BE49-F238E27FC236}">
                  <a16:creationId xmlns:a16="http://schemas.microsoft.com/office/drawing/2014/main" id="{BB4D40B6-F4A5-4307-90F3-0CDF11B00C87}"/>
                </a:ext>
              </a:extLst>
            </p:cNvPr>
            <p:cNvSpPr>
              <a:spLocks noChangeShapeType="1"/>
            </p:cNvSpPr>
            <p:nvPr userDrawn="1"/>
          </p:nvSpPr>
          <p:spPr bwMode="auto">
            <a:xfrm>
              <a:off x="8053388" y="1612900"/>
              <a:ext cx="0" cy="0"/>
            </a:xfrm>
            <a:prstGeom prst="line">
              <a:avLst/>
            </a:prstGeom>
            <a:noFill/>
            <a:ln w="12700">
              <a:solidFill>
                <a:srgbClr val="0067B1"/>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93" name="Freeform 40">
              <a:extLst>
                <a:ext uri="{FF2B5EF4-FFF2-40B4-BE49-F238E27FC236}">
                  <a16:creationId xmlns:a16="http://schemas.microsoft.com/office/drawing/2014/main" id="{961B6FD4-B915-4B1B-8FBE-7E15293D9FD3}"/>
                </a:ext>
              </a:extLst>
            </p:cNvPr>
            <p:cNvSpPr>
              <a:spLocks/>
            </p:cNvSpPr>
            <p:nvPr userDrawn="1"/>
          </p:nvSpPr>
          <p:spPr bwMode="auto">
            <a:xfrm>
              <a:off x="8053388" y="1266825"/>
              <a:ext cx="777875" cy="469900"/>
            </a:xfrm>
            <a:custGeom>
              <a:avLst/>
              <a:gdLst>
                <a:gd name="T0" fmla="*/ 50 w 490"/>
                <a:gd name="T1" fmla="*/ 162 h 296"/>
                <a:gd name="T2" fmla="*/ 50 w 490"/>
                <a:gd name="T3" fmla="*/ 44 h 296"/>
                <a:gd name="T4" fmla="*/ 50 w 490"/>
                <a:gd name="T5" fmla="*/ 44 h 296"/>
                <a:gd name="T6" fmla="*/ 86 w 490"/>
                <a:gd name="T7" fmla="*/ 48 h 296"/>
                <a:gd name="T8" fmla="*/ 128 w 490"/>
                <a:gd name="T9" fmla="*/ 54 h 296"/>
                <a:gd name="T10" fmla="*/ 176 w 490"/>
                <a:gd name="T11" fmla="*/ 66 h 296"/>
                <a:gd name="T12" fmla="*/ 226 w 490"/>
                <a:gd name="T13" fmla="*/ 80 h 296"/>
                <a:gd name="T14" fmla="*/ 278 w 490"/>
                <a:gd name="T15" fmla="*/ 100 h 296"/>
                <a:gd name="T16" fmla="*/ 332 w 490"/>
                <a:gd name="T17" fmla="*/ 124 h 296"/>
                <a:gd name="T18" fmla="*/ 388 w 490"/>
                <a:gd name="T19" fmla="*/ 152 h 296"/>
                <a:gd name="T20" fmla="*/ 444 w 490"/>
                <a:gd name="T21" fmla="*/ 184 h 296"/>
                <a:gd name="T22" fmla="*/ 444 w 490"/>
                <a:gd name="T23" fmla="*/ 184 h 296"/>
                <a:gd name="T24" fmla="*/ 422 w 490"/>
                <a:gd name="T25" fmla="*/ 162 h 296"/>
                <a:gd name="T26" fmla="*/ 398 w 490"/>
                <a:gd name="T27" fmla="*/ 144 h 296"/>
                <a:gd name="T28" fmla="*/ 374 w 490"/>
                <a:gd name="T29" fmla="*/ 124 h 296"/>
                <a:gd name="T30" fmla="*/ 348 w 490"/>
                <a:gd name="T31" fmla="*/ 108 h 296"/>
                <a:gd name="T32" fmla="*/ 320 w 490"/>
                <a:gd name="T33" fmla="*/ 92 h 296"/>
                <a:gd name="T34" fmla="*/ 294 w 490"/>
                <a:gd name="T35" fmla="*/ 78 h 296"/>
                <a:gd name="T36" fmla="*/ 238 w 490"/>
                <a:gd name="T37" fmla="*/ 52 h 296"/>
                <a:gd name="T38" fmla="*/ 184 w 490"/>
                <a:gd name="T39" fmla="*/ 32 h 296"/>
                <a:gd name="T40" fmla="*/ 132 w 490"/>
                <a:gd name="T41" fmla="*/ 18 h 296"/>
                <a:gd name="T42" fmla="*/ 88 w 490"/>
                <a:gd name="T43" fmla="*/ 6 h 296"/>
                <a:gd name="T44" fmla="*/ 50 w 490"/>
                <a:gd name="T45" fmla="*/ 0 h 296"/>
                <a:gd name="T46" fmla="*/ 0 w 490"/>
                <a:gd name="T47" fmla="*/ 40 h 296"/>
                <a:gd name="T48" fmla="*/ 0 w 490"/>
                <a:gd name="T49" fmla="*/ 218 h 296"/>
                <a:gd name="T50" fmla="*/ 0 w 490"/>
                <a:gd name="T51" fmla="*/ 218 h 296"/>
                <a:gd name="T52" fmla="*/ 42 w 490"/>
                <a:gd name="T53" fmla="*/ 218 h 296"/>
                <a:gd name="T54" fmla="*/ 92 w 490"/>
                <a:gd name="T55" fmla="*/ 220 h 296"/>
                <a:gd name="T56" fmla="*/ 154 w 490"/>
                <a:gd name="T57" fmla="*/ 226 h 296"/>
                <a:gd name="T58" fmla="*/ 228 w 490"/>
                <a:gd name="T59" fmla="*/ 234 h 296"/>
                <a:gd name="T60" fmla="*/ 310 w 490"/>
                <a:gd name="T61" fmla="*/ 248 h 296"/>
                <a:gd name="T62" fmla="*/ 354 w 490"/>
                <a:gd name="T63" fmla="*/ 258 h 296"/>
                <a:gd name="T64" fmla="*/ 398 w 490"/>
                <a:gd name="T65" fmla="*/ 268 h 296"/>
                <a:gd name="T66" fmla="*/ 444 w 490"/>
                <a:gd name="T67" fmla="*/ 280 h 296"/>
                <a:gd name="T68" fmla="*/ 490 w 490"/>
                <a:gd name="T69" fmla="*/ 296 h 296"/>
                <a:gd name="T70" fmla="*/ 490 w 490"/>
                <a:gd name="T71" fmla="*/ 296 h 296"/>
                <a:gd name="T72" fmla="*/ 452 w 490"/>
                <a:gd name="T73" fmla="*/ 278 h 296"/>
                <a:gd name="T74" fmla="*/ 408 w 490"/>
                <a:gd name="T75" fmla="*/ 260 h 296"/>
                <a:gd name="T76" fmla="*/ 352 w 490"/>
                <a:gd name="T77" fmla="*/ 238 h 296"/>
                <a:gd name="T78" fmla="*/ 286 w 490"/>
                <a:gd name="T79" fmla="*/ 216 h 296"/>
                <a:gd name="T80" fmla="*/ 210 w 490"/>
                <a:gd name="T81" fmla="*/ 194 h 296"/>
                <a:gd name="T82" fmla="*/ 172 w 490"/>
                <a:gd name="T83" fmla="*/ 184 h 296"/>
                <a:gd name="T84" fmla="*/ 132 w 490"/>
                <a:gd name="T85" fmla="*/ 174 h 296"/>
                <a:gd name="T86" fmla="*/ 90 w 490"/>
                <a:gd name="T87" fmla="*/ 168 h 296"/>
                <a:gd name="T88" fmla="*/ 50 w 490"/>
                <a:gd name="T89" fmla="*/ 162 h 296"/>
                <a:gd name="T90" fmla="*/ 50 w 490"/>
                <a:gd name="T91" fmla="*/ 162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90" h="296">
                  <a:moveTo>
                    <a:pt x="50" y="162"/>
                  </a:moveTo>
                  <a:lnTo>
                    <a:pt x="50" y="44"/>
                  </a:lnTo>
                  <a:lnTo>
                    <a:pt x="50" y="44"/>
                  </a:lnTo>
                  <a:lnTo>
                    <a:pt x="86" y="48"/>
                  </a:lnTo>
                  <a:lnTo>
                    <a:pt x="128" y="54"/>
                  </a:lnTo>
                  <a:lnTo>
                    <a:pt x="176" y="66"/>
                  </a:lnTo>
                  <a:lnTo>
                    <a:pt x="226" y="80"/>
                  </a:lnTo>
                  <a:lnTo>
                    <a:pt x="278" y="100"/>
                  </a:lnTo>
                  <a:lnTo>
                    <a:pt x="332" y="124"/>
                  </a:lnTo>
                  <a:lnTo>
                    <a:pt x="388" y="152"/>
                  </a:lnTo>
                  <a:lnTo>
                    <a:pt x="444" y="184"/>
                  </a:lnTo>
                  <a:lnTo>
                    <a:pt x="444" y="184"/>
                  </a:lnTo>
                  <a:lnTo>
                    <a:pt x="422" y="162"/>
                  </a:lnTo>
                  <a:lnTo>
                    <a:pt x="398" y="144"/>
                  </a:lnTo>
                  <a:lnTo>
                    <a:pt x="374" y="124"/>
                  </a:lnTo>
                  <a:lnTo>
                    <a:pt x="348" y="108"/>
                  </a:lnTo>
                  <a:lnTo>
                    <a:pt x="320" y="92"/>
                  </a:lnTo>
                  <a:lnTo>
                    <a:pt x="294" y="78"/>
                  </a:lnTo>
                  <a:lnTo>
                    <a:pt x="238" y="52"/>
                  </a:lnTo>
                  <a:lnTo>
                    <a:pt x="184" y="32"/>
                  </a:lnTo>
                  <a:lnTo>
                    <a:pt x="132" y="18"/>
                  </a:lnTo>
                  <a:lnTo>
                    <a:pt x="88" y="6"/>
                  </a:lnTo>
                  <a:lnTo>
                    <a:pt x="50" y="0"/>
                  </a:lnTo>
                  <a:lnTo>
                    <a:pt x="0" y="40"/>
                  </a:lnTo>
                  <a:lnTo>
                    <a:pt x="0" y="218"/>
                  </a:lnTo>
                  <a:lnTo>
                    <a:pt x="0" y="218"/>
                  </a:lnTo>
                  <a:lnTo>
                    <a:pt x="42" y="218"/>
                  </a:lnTo>
                  <a:lnTo>
                    <a:pt x="92" y="220"/>
                  </a:lnTo>
                  <a:lnTo>
                    <a:pt x="154" y="226"/>
                  </a:lnTo>
                  <a:lnTo>
                    <a:pt x="228" y="234"/>
                  </a:lnTo>
                  <a:lnTo>
                    <a:pt x="310" y="248"/>
                  </a:lnTo>
                  <a:lnTo>
                    <a:pt x="354" y="258"/>
                  </a:lnTo>
                  <a:lnTo>
                    <a:pt x="398" y="268"/>
                  </a:lnTo>
                  <a:lnTo>
                    <a:pt x="444" y="280"/>
                  </a:lnTo>
                  <a:lnTo>
                    <a:pt x="490" y="296"/>
                  </a:lnTo>
                  <a:lnTo>
                    <a:pt x="490" y="296"/>
                  </a:lnTo>
                  <a:lnTo>
                    <a:pt x="452" y="278"/>
                  </a:lnTo>
                  <a:lnTo>
                    <a:pt x="408" y="260"/>
                  </a:lnTo>
                  <a:lnTo>
                    <a:pt x="352" y="238"/>
                  </a:lnTo>
                  <a:lnTo>
                    <a:pt x="286" y="216"/>
                  </a:lnTo>
                  <a:lnTo>
                    <a:pt x="210" y="194"/>
                  </a:lnTo>
                  <a:lnTo>
                    <a:pt x="172" y="184"/>
                  </a:lnTo>
                  <a:lnTo>
                    <a:pt x="132" y="174"/>
                  </a:lnTo>
                  <a:lnTo>
                    <a:pt x="90" y="168"/>
                  </a:lnTo>
                  <a:lnTo>
                    <a:pt x="50" y="162"/>
                  </a:lnTo>
                  <a:lnTo>
                    <a:pt x="50" y="162"/>
                  </a:lnTo>
                  <a:close/>
                </a:path>
              </a:pathLst>
            </a:custGeom>
            <a:solidFill>
              <a:srgbClr val="0067B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4" name="Freeform 41">
              <a:extLst>
                <a:ext uri="{FF2B5EF4-FFF2-40B4-BE49-F238E27FC236}">
                  <a16:creationId xmlns:a16="http://schemas.microsoft.com/office/drawing/2014/main" id="{64B48927-318D-461F-9BDA-47F86B2BE51B}"/>
                </a:ext>
              </a:extLst>
            </p:cNvPr>
            <p:cNvSpPr>
              <a:spLocks/>
            </p:cNvSpPr>
            <p:nvPr userDrawn="1"/>
          </p:nvSpPr>
          <p:spPr bwMode="auto">
            <a:xfrm>
              <a:off x="9264650" y="1266825"/>
              <a:ext cx="777875" cy="469900"/>
            </a:xfrm>
            <a:custGeom>
              <a:avLst/>
              <a:gdLst>
                <a:gd name="T0" fmla="*/ 440 w 490"/>
                <a:gd name="T1" fmla="*/ 0 h 296"/>
                <a:gd name="T2" fmla="*/ 440 w 490"/>
                <a:gd name="T3" fmla="*/ 0 h 296"/>
                <a:gd name="T4" fmla="*/ 402 w 490"/>
                <a:gd name="T5" fmla="*/ 6 h 296"/>
                <a:gd name="T6" fmla="*/ 358 w 490"/>
                <a:gd name="T7" fmla="*/ 18 h 296"/>
                <a:gd name="T8" fmla="*/ 306 w 490"/>
                <a:gd name="T9" fmla="*/ 32 h 296"/>
                <a:gd name="T10" fmla="*/ 252 w 490"/>
                <a:gd name="T11" fmla="*/ 52 h 296"/>
                <a:gd name="T12" fmla="*/ 196 w 490"/>
                <a:gd name="T13" fmla="*/ 78 h 296"/>
                <a:gd name="T14" fmla="*/ 170 w 490"/>
                <a:gd name="T15" fmla="*/ 92 h 296"/>
                <a:gd name="T16" fmla="*/ 142 w 490"/>
                <a:gd name="T17" fmla="*/ 108 h 296"/>
                <a:gd name="T18" fmla="*/ 116 w 490"/>
                <a:gd name="T19" fmla="*/ 124 h 296"/>
                <a:gd name="T20" fmla="*/ 92 w 490"/>
                <a:gd name="T21" fmla="*/ 144 h 296"/>
                <a:gd name="T22" fmla="*/ 68 w 490"/>
                <a:gd name="T23" fmla="*/ 162 h 296"/>
                <a:gd name="T24" fmla="*/ 46 w 490"/>
                <a:gd name="T25" fmla="*/ 184 h 296"/>
                <a:gd name="T26" fmla="*/ 46 w 490"/>
                <a:gd name="T27" fmla="*/ 184 h 296"/>
                <a:gd name="T28" fmla="*/ 102 w 490"/>
                <a:gd name="T29" fmla="*/ 152 h 296"/>
                <a:gd name="T30" fmla="*/ 158 w 490"/>
                <a:gd name="T31" fmla="*/ 124 h 296"/>
                <a:gd name="T32" fmla="*/ 212 w 490"/>
                <a:gd name="T33" fmla="*/ 100 h 296"/>
                <a:gd name="T34" fmla="*/ 264 w 490"/>
                <a:gd name="T35" fmla="*/ 80 h 296"/>
                <a:gd name="T36" fmla="*/ 314 w 490"/>
                <a:gd name="T37" fmla="*/ 66 h 296"/>
                <a:gd name="T38" fmla="*/ 362 w 490"/>
                <a:gd name="T39" fmla="*/ 54 h 296"/>
                <a:gd name="T40" fmla="*/ 404 w 490"/>
                <a:gd name="T41" fmla="*/ 48 h 296"/>
                <a:gd name="T42" fmla="*/ 440 w 490"/>
                <a:gd name="T43" fmla="*/ 44 h 296"/>
                <a:gd name="T44" fmla="*/ 440 w 490"/>
                <a:gd name="T45" fmla="*/ 162 h 296"/>
                <a:gd name="T46" fmla="*/ 440 w 490"/>
                <a:gd name="T47" fmla="*/ 162 h 296"/>
                <a:gd name="T48" fmla="*/ 400 w 490"/>
                <a:gd name="T49" fmla="*/ 168 h 296"/>
                <a:gd name="T50" fmla="*/ 358 w 490"/>
                <a:gd name="T51" fmla="*/ 174 h 296"/>
                <a:gd name="T52" fmla="*/ 318 w 490"/>
                <a:gd name="T53" fmla="*/ 184 h 296"/>
                <a:gd name="T54" fmla="*/ 280 w 490"/>
                <a:gd name="T55" fmla="*/ 194 h 296"/>
                <a:gd name="T56" fmla="*/ 204 w 490"/>
                <a:gd name="T57" fmla="*/ 216 h 296"/>
                <a:gd name="T58" fmla="*/ 138 w 490"/>
                <a:gd name="T59" fmla="*/ 238 h 296"/>
                <a:gd name="T60" fmla="*/ 82 w 490"/>
                <a:gd name="T61" fmla="*/ 260 h 296"/>
                <a:gd name="T62" fmla="*/ 38 w 490"/>
                <a:gd name="T63" fmla="*/ 278 h 296"/>
                <a:gd name="T64" fmla="*/ 0 w 490"/>
                <a:gd name="T65" fmla="*/ 296 h 296"/>
                <a:gd name="T66" fmla="*/ 0 w 490"/>
                <a:gd name="T67" fmla="*/ 296 h 296"/>
                <a:gd name="T68" fmla="*/ 46 w 490"/>
                <a:gd name="T69" fmla="*/ 280 h 296"/>
                <a:gd name="T70" fmla="*/ 92 w 490"/>
                <a:gd name="T71" fmla="*/ 268 h 296"/>
                <a:gd name="T72" fmla="*/ 136 w 490"/>
                <a:gd name="T73" fmla="*/ 258 h 296"/>
                <a:gd name="T74" fmla="*/ 180 w 490"/>
                <a:gd name="T75" fmla="*/ 248 h 296"/>
                <a:gd name="T76" fmla="*/ 262 w 490"/>
                <a:gd name="T77" fmla="*/ 234 h 296"/>
                <a:gd name="T78" fmla="*/ 336 w 490"/>
                <a:gd name="T79" fmla="*/ 226 h 296"/>
                <a:gd name="T80" fmla="*/ 398 w 490"/>
                <a:gd name="T81" fmla="*/ 220 h 296"/>
                <a:gd name="T82" fmla="*/ 448 w 490"/>
                <a:gd name="T83" fmla="*/ 218 h 296"/>
                <a:gd name="T84" fmla="*/ 490 w 490"/>
                <a:gd name="T85" fmla="*/ 218 h 296"/>
                <a:gd name="T86" fmla="*/ 490 w 490"/>
                <a:gd name="T87" fmla="*/ 40 h 296"/>
                <a:gd name="T88" fmla="*/ 440 w 490"/>
                <a:gd name="T89"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0" h="296">
                  <a:moveTo>
                    <a:pt x="440" y="0"/>
                  </a:moveTo>
                  <a:lnTo>
                    <a:pt x="440" y="0"/>
                  </a:lnTo>
                  <a:lnTo>
                    <a:pt x="402" y="6"/>
                  </a:lnTo>
                  <a:lnTo>
                    <a:pt x="358" y="18"/>
                  </a:lnTo>
                  <a:lnTo>
                    <a:pt x="306" y="32"/>
                  </a:lnTo>
                  <a:lnTo>
                    <a:pt x="252" y="52"/>
                  </a:lnTo>
                  <a:lnTo>
                    <a:pt x="196" y="78"/>
                  </a:lnTo>
                  <a:lnTo>
                    <a:pt x="170" y="92"/>
                  </a:lnTo>
                  <a:lnTo>
                    <a:pt x="142" y="108"/>
                  </a:lnTo>
                  <a:lnTo>
                    <a:pt x="116" y="124"/>
                  </a:lnTo>
                  <a:lnTo>
                    <a:pt x="92" y="144"/>
                  </a:lnTo>
                  <a:lnTo>
                    <a:pt x="68" y="162"/>
                  </a:lnTo>
                  <a:lnTo>
                    <a:pt x="46" y="184"/>
                  </a:lnTo>
                  <a:lnTo>
                    <a:pt x="46" y="184"/>
                  </a:lnTo>
                  <a:lnTo>
                    <a:pt x="102" y="152"/>
                  </a:lnTo>
                  <a:lnTo>
                    <a:pt x="158" y="124"/>
                  </a:lnTo>
                  <a:lnTo>
                    <a:pt x="212" y="100"/>
                  </a:lnTo>
                  <a:lnTo>
                    <a:pt x="264" y="80"/>
                  </a:lnTo>
                  <a:lnTo>
                    <a:pt x="314" y="66"/>
                  </a:lnTo>
                  <a:lnTo>
                    <a:pt x="362" y="54"/>
                  </a:lnTo>
                  <a:lnTo>
                    <a:pt x="404" y="48"/>
                  </a:lnTo>
                  <a:lnTo>
                    <a:pt x="440" y="44"/>
                  </a:lnTo>
                  <a:lnTo>
                    <a:pt x="440" y="162"/>
                  </a:lnTo>
                  <a:lnTo>
                    <a:pt x="440" y="162"/>
                  </a:lnTo>
                  <a:lnTo>
                    <a:pt x="400" y="168"/>
                  </a:lnTo>
                  <a:lnTo>
                    <a:pt x="358" y="174"/>
                  </a:lnTo>
                  <a:lnTo>
                    <a:pt x="318" y="184"/>
                  </a:lnTo>
                  <a:lnTo>
                    <a:pt x="280" y="194"/>
                  </a:lnTo>
                  <a:lnTo>
                    <a:pt x="204" y="216"/>
                  </a:lnTo>
                  <a:lnTo>
                    <a:pt x="138" y="238"/>
                  </a:lnTo>
                  <a:lnTo>
                    <a:pt x="82" y="260"/>
                  </a:lnTo>
                  <a:lnTo>
                    <a:pt x="38" y="278"/>
                  </a:lnTo>
                  <a:lnTo>
                    <a:pt x="0" y="296"/>
                  </a:lnTo>
                  <a:lnTo>
                    <a:pt x="0" y="296"/>
                  </a:lnTo>
                  <a:lnTo>
                    <a:pt x="46" y="280"/>
                  </a:lnTo>
                  <a:lnTo>
                    <a:pt x="92" y="268"/>
                  </a:lnTo>
                  <a:lnTo>
                    <a:pt x="136" y="258"/>
                  </a:lnTo>
                  <a:lnTo>
                    <a:pt x="180" y="248"/>
                  </a:lnTo>
                  <a:lnTo>
                    <a:pt x="262" y="234"/>
                  </a:lnTo>
                  <a:lnTo>
                    <a:pt x="336" y="226"/>
                  </a:lnTo>
                  <a:lnTo>
                    <a:pt x="398" y="220"/>
                  </a:lnTo>
                  <a:lnTo>
                    <a:pt x="448" y="218"/>
                  </a:lnTo>
                  <a:lnTo>
                    <a:pt x="490" y="218"/>
                  </a:lnTo>
                  <a:lnTo>
                    <a:pt x="490" y="40"/>
                  </a:lnTo>
                  <a:lnTo>
                    <a:pt x="440" y="0"/>
                  </a:lnTo>
                  <a:close/>
                </a:path>
              </a:pathLst>
            </a:custGeom>
            <a:solidFill>
              <a:srgbClr val="0067B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3429362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5867400"/>
            <a:ext cx="1905000" cy="457200"/>
          </a:xfrm>
          <a:prstGeom prst="rect">
            <a:avLst/>
          </a:prstGeom>
        </p:spPr>
        <p:txBody>
          <a:bodyPr/>
          <a:lstStyle>
            <a:lvl1pPr eaLnBrk="0" hangingPunct="0">
              <a:defRPr>
                <a:latin typeface="Arial" charset="0"/>
                <a:ea typeface="ＭＳ Ｐゴシック" charset="0"/>
                <a:cs typeface="+mn-cs"/>
              </a:defRPr>
            </a:lvl1pPr>
          </a:lstStyle>
          <a:p>
            <a:pPr>
              <a:defRPr/>
            </a:pPr>
            <a:endParaRPr lang="en-US"/>
          </a:p>
        </p:txBody>
      </p:sp>
      <p:sp>
        <p:nvSpPr>
          <p:cNvPr id="6" name="Rectangle 5"/>
          <p:cNvSpPr>
            <a:spLocks noGrp="1" noChangeArrowheads="1"/>
          </p:cNvSpPr>
          <p:nvPr>
            <p:ph type="ftr" sz="quarter" idx="11"/>
          </p:nvPr>
        </p:nvSpPr>
        <p:spPr>
          <a:xfrm>
            <a:off x="609600" y="5867400"/>
            <a:ext cx="2895600" cy="457200"/>
          </a:xfrm>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02FEE5C-F17C-ED45-BE04-72653BD98577}" type="slidenum">
              <a:rPr lang="en-US"/>
              <a:pPr>
                <a:defRPr/>
              </a:pPr>
              <a:t>‹#›</a:t>
            </a:fld>
            <a:endParaRPr lang="en-US" dirty="0"/>
          </a:p>
        </p:txBody>
      </p:sp>
    </p:spTree>
    <p:extLst>
      <p:ext uri="{BB962C8B-B14F-4D97-AF65-F5344CB8AC3E}">
        <p14:creationId xmlns:p14="http://schemas.microsoft.com/office/powerpoint/2010/main" val="86920128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5867400"/>
            <a:ext cx="1905000" cy="457200"/>
          </a:xfrm>
          <a:prstGeom prst="rect">
            <a:avLst/>
          </a:prstGeom>
        </p:spPr>
        <p:txBody>
          <a:bodyPr/>
          <a:lstStyle>
            <a:lvl1pPr eaLnBrk="0" hangingPunct="0">
              <a:defRPr>
                <a:latin typeface="Arial" charset="0"/>
                <a:ea typeface="ＭＳ Ｐゴシック" charset="0"/>
                <a:cs typeface="+mn-cs"/>
              </a:defRPr>
            </a:lvl1pPr>
          </a:lstStyle>
          <a:p>
            <a:pPr>
              <a:defRPr/>
            </a:pPr>
            <a:endParaRPr lang="en-US"/>
          </a:p>
        </p:txBody>
      </p:sp>
      <p:sp>
        <p:nvSpPr>
          <p:cNvPr id="8" name="Rectangle 5"/>
          <p:cNvSpPr>
            <a:spLocks noGrp="1" noChangeArrowheads="1"/>
          </p:cNvSpPr>
          <p:nvPr>
            <p:ph type="ftr" sz="quarter" idx="11"/>
          </p:nvPr>
        </p:nvSpPr>
        <p:spPr>
          <a:xfrm>
            <a:off x="609600" y="5867400"/>
            <a:ext cx="2895600" cy="457200"/>
          </a:xfrm>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9322D29-8412-5846-8ABB-57D26D9AA2B6}" type="slidenum">
              <a:rPr lang="en-US"/>
              <a:pPr>
                <a:defRPr/>
              </a:pPr>
              <a:t>‹#›</a:t>
            </a:fld>
            <a:endParaRPr lang="en-US" dirty="0"/>
          </a:p>
        </p:txBody>
      </p:sp>
    </p:spTree>
    <p:extLst>
      <p:ext uri="{BB962C8B-B14F-4D97-AF65-F5344CB8AC3E}">
        <p14:creationId xmlns:p14="http://schemas.microsoft.com/office/powerpoint/2010/main" val="273882613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5867400"/>
            <a:ext cx="1905000" cy="457200"/>
          </a:xfrm>
          <a:prstGeom prst="rect">
            <a:avLst/>
          </a:prstGeom>
        </p:spPr>
        <p:txBody>
          <a:bodyPr/>
          <a:lstStyle>
            <a:lvl1pPr eaLnBrk="0" hangingPunct="0">
              <a:defRPr>
                <a:latin typeface="Arial" charset="0"/>
                <a:ea typeface="ＭＳ Ｐゴシック" charset="0"/>
                <a:cs typeface="+mn-cs"/>
              </a:defRPr>
            </a:lvl1pPr>
          </a:lstStyle>
          <a:p>
            <a:pPr>
              <a:defRPr/>
            </a:pPr>
            <a:endParaRPr lang="en-US"/>
          </a:p>
        </p:txBody>
      </p:sp>
      <p:sp>
        <p:nvSpPr>
          <p:cNvPr id="4" name="Rectangle 5"/>
          <p:cNvSpPr>
            <a:spLocks noGrp="1" noChangeArrowheads="1"/>
          </p:cNvSpPr>
          <p:nvPr>
            <p:ph type="ftr" sz="quarter" idx="11"/>
          </p:nvPr>
        </p:nvSpPr>
        <p:spPr>
          <a:xfrm>
            <a:off x="609600" y="5867400"/>
            <a:ext cx="2895600" cy="457200"/>
          </a:xfrm>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F8268FB-BF2D-444D-AA49-6E3A3CE03D26}" type="slidenum">
              <a:rPr lang="en-US"/>
              <a:pPr>
                <a:defRPr/>
              </a:pPr>
              <a:t>‹#›</a:t>
            </a:fld>
            <a:endParaRPr lang="en-US" dirty="0"/>
          </a:p>
        </p:txBody>
      </p:sp>
    </p:spTree>
    <p:extLst>
      <p:ext uri="{BB962C8B-B14F-4D97-AF65-F5344CB8AC3E}">
        <p14:creationId xmlns:p14="http://schemas.microsoft.com/office/powerpoint/2010/main" val="2055751459"/>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5867400"/>
            <a:ext cx="1905000" cy="457200"/>
          </a:xfrm>
          <a:prstGeom prst="rect">
            <a:avLst/>
          </a:prstGeom>
        </p:spPr>
        <p:txBody>
          <a:bodyPr/>
          <a:lstStyle>
            <a:lvl1pPr eaLnBrk="0" hangingPunct="0">
              <a:defRPr>
                <a:latin typeface="Arial" charset="0"/>
                <a:ea typeface="ＭＳ Ｐゴシック" charset="0"/>
                <a:cs typeface="+mn-cs"/>
              </a:defRPr>
            </a:lvl1pPr>
          </a:lstStyle>
          <a:p>
            <a:pPr>
              <a:defRPr/>
            </a:pPr>
            <a:endParaRPr lang="en-US"/>
          </a:p>
        </p:txBody>
      </p:sp>
      <p:sp>
        <p:nvSpPr>
          <p:cNvPr id="3" name="Rectangle 5"/>
          <p:cNvSpPr>
            <a:spLocks noGrp="1" noChangeArrowheads="1"/>
          </p:cNvSpPr>
          <p:nvPr>
            <p:ph type="ftr" sz="quarter" idx="11"/>
          </p:nvPr>
        </p:nvSpPr>
        <p:spPr>
          <a:xfrm>
            <a:off x="609600" y="5867400"/>
            <a:ext cx="2895600" cy="457200"/>
          </a:xfrm>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763A00D-2EDE-5D4F-9F5E-260B6DA9F65F}" type="slidenum">
              <a:rPr lang="en-US"/>
              <a:pPr>
                <a:defRPr/>
              </a:pPr>
              <a:t>‹#›</a:t>
            </a:fld>
            <a:endParaRPr lang="en-US" dirty="0"/>
          </a:p>
        </p:txBody>
      </p:sp>
    </p:spTree>
    <p:extLst>
      <p:ext uri="{BB962C8B-B14F-4D97-AF65-F5344CB8AC3E}">
        <p14:creationId xmlns:p14="http://schemas.microsoft.com/office/powerpoint/2010/main" val="11616465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5867400"/>
            <a:ext cx="1905000" cy="457200"/>
          </a:xfrm>
          <a:prstGeom prst="rect">
            <a:avLst/>
          </a:prstGeom>
        </p:spPr>
        <p:txBody>
          <a:bodyPr/>
          <a:lstStyle>
            <a:lvl1pPr eaLnBrk="0" hangingPunct="0">
              <a:defRPr>
                <a:latin typeface="Arial" charset="0"/>
                <a:ea typeface="ＭＳ Ｐゴシック" charset="0"/>
                <a:cs typeface="+mn-cs"/>
              </a:defRPr>
            </a:lvl1pPr>
          </a:lstStyle>
          <a:p>
            <a:pPr>
              <a:defRPr/>
            </a:pPr>
            <a:endParaRPr lang="en-US"/>
          </a:p>
        </p:txBody>
      </p:sp>
      <p:sp>
        <p:nvSpPr>
          <p:cNvPr id="6" name="Rectangle 5"/>
          <p:cNvSpPr>
            <a:spLocks noGrp="1" noChangeArrowheads="1"/>
          </p:cNvSpPr>
          <p:nvPr>
            <p:ph type="ftr" sz="quarter" idx="11"/>
          </p:nvPr>
        </p:nvSpPr>
        <p:spPr>
          <a:xfrm>
            <a:off x="609600" y="5867400"/>
            <a:ext cx="2895600" cy="457200"/>
          </a:xfrm>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F8CC89B-7BE5-7A42-8558-BB5D9BFCC881}" type="slidenum">
              <a:rPr lang="en-US"/>
              <a:pPr>
                <a:defRPr/>
              </a:pPr>
              <a:t>‹#›</a:t>
            </a:fld>
            <a:endParaRPr lang="en-US" dirty="0"/>
          </a:p>
        </p:txBody>
      </p:sp>
    </p:spTree>
    <p:extLst>
      <p:ext uri="{BB962C8B-B14F-4D97-AF65-F5344CB8AC3E}">
        <p14:creationId xmlns:p14="http://schemas.microsoft.com/office/powerpoint/2010/main" val="3404927356"/>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5867400"/>
            <a:ext cx="1905000" cy="457200"/>
          </a:xfrm>
          <a:prstGeom prst="rect">
            <a:avLst/>
          </a:prstGeom>
        </p:spPr>
        <p:txBody>
          <a:bodyPr/>
          <a:lstStyle>
            <a:lvl1pPr eaLnBrk="0" hangingPunct="0">
              <a:defRPr>
                <a:latin typeface="Arial" charset="0"/>
                <a:ea typeface="ＭＳ Ｐゴシック" charset="0"/>
                <a:cs typeface="+mn-cs"/>
              </a:defRPr>
            </a:lvl1pPr>
          </a:lstStyle>
          <a:p>
            <a:pPr>
              <a:defRPr/>
            </a:pPr>
            <a:endParaRPr lang="en-US"/>
          </a:p>
        </p:txBody>
      </p:sp>
      <p:sp>
        <p:nvSpPr>
          <p:cNvPr id="6" name="Rectangle 5"/>
          <p:cNvSpPr>
            <a:spLocks noGrp="1" noChangeArrowheads="1"/>
          </p:cNvSpPr>
          <p:nvPr>
            <p:ph type="ftr" sz="quarter" idx="11"/>
          </p:nvPr>
        </p:nvSpPr>
        <p:spPr>
          <a:xfrm>
            <a:off x="609600" y="5867400"/>
            <a:ext cx="2895600" cy="457200"/>
          </a:xfrm>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4013891-7E76-FF45-A2FA-32FF99709521}" type="slidenum">
              <a:rPr lang="en-US"/>
              <a:pPr>
                <a:defRPr/>
              </a:pPr>
              <a:t>‹#›</a:t>
            </a:fld>
            <a:endParaRPr lang="en-US" dirty="0"/>
          </a:p>
        </p:txBody>
      </p:sp>
    </p:spTree>
    <p:extLst>
      <p:ext uri="{BB962C8B-B14F-4D97-AF65-F5344CB8AC3E}">
        <p14:creationId xmlns:p14="http://schemas.microsoft.com/office/powerpoint/2010/main" val="360903398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theme" Target="../theme/theme2.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53"/>
          <p:cNvSpPr>
            <a:spLocks noChangeArrowheads="1"/>
          </p:cNvSpPr>
          <p:nvPr userDrawn="1"/>
        </p:nvSpPr>
        <p:spPr bwMode="auto">
          <a:xfrm>
            <a:off x="0" y="0"/>
            <a:ext cx="9144000" cy="1295400"/>
          </a:xfrm>
          <a:prstGeom prst="rect">
            <a:avLst/>
          </a:prstGeom>
          <a:gradFill rotWithShape="0">
            <a:gsLst>
              <a:gs pos="0">
                <a:srgbClr val="0970D6">
                  <a:alpha val="53000"/>
                </a:srgbClr>
              </a:gs>
              <a:gs pos="100000">
                <a:schemeClr val="bg1">
                  <a:alpha val="0"/>
                </a:schemeClr>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1027" name="Rectangle 2"/>
          <p:cNvSpPr>
            <a:spLocks noGrp="1" noChangeArrowheads="1"/>
          </p:cNvSpPr>
          <p:nvPr>
            <p:ph type="title"/>
          </p:nvPr>
        </p:nvSpPr>
        <p:spPr bwMode="auto">
          <a:xfrm>
            <a:off x="381000" y="239713"/>
            <a:ext cx="8058150" cy="1284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SLIDE TITLE</a:t>
            </a:r>
          </a:p>
        </p:txBody>
      </p:sp>
      <p:sp>
        <p:nvSpPr>
          <p:cNvPr id="1028" name="Rectangle 3"/>
          <p:cNvSpPr>
            <a:spLocks noGrp="1" noChangeArrowheads="1"/>
          </p:cNvSpPr>
          <p:nvPr>
            <p:ph type="body" idx="1"/>
          </p:nvPr>
        </p:nvSpPr>
        <p:spPr bwMode="auto">
          <a:xfrm>
            <a:off x="685800" y="1981200"/>
            <a:ext cx="7772400"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7086600" y="152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a:solidFill>
                  <a:schemeClr val="bg1"/>
                </a:solidFill>
                <a:latin typeface="Arial" pitchFamily="34" charset="0"/>
                <a:ea typeface="ＭＳ Ｐゴシック" charset="-128"/>
                <a:cs typeface="+mn-cs"/>
              </a:defRPr>
            </a:lvl1pPr>
          </a:lstStyle>
          <a:p>
            <a:pPr>
              <a:defRPr/>
            </a:pPr>
            <a:fld id="{6D423DAC-F770-924E-AF3A-4C4B8555799D}" type="slidenum">
              <a:rPr lang="en-US"/>
              <a:pPr>
                <a:defRPr/>
              </a:pPr>
              <a:t>‹#›</a:t>
            </a:fld>
            <a:endParaRPr lang="en-US" dirty="0"/>
          </a:p>
        </p:txBody>
      </p:sp>
      <p:sp>
        <p:nvSpPr>
          <p:cNvPr id="2" name="Rectangle 1"/>
          <p:cNvSpPr>
            <a:spLocks noChangeArrowheads="1"/>
          </p:cNvSpPr>
          <p:nvPr userDrawn="1"/>
        </p:nvSpPr>
        <p:spPr bwMode="auto">
          <a:xfrm>
            <a:off x="0" y="6329363"/>
            <a:ext cx="9144000" cy="538162"/>
          </a:xfrm>
          <a:prstGeom prst="rect">
            <a:avLst/>
          </a:prstGeom>
          <a:solidFill>
            <a:srgbClr val="3C9CE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solidFill>
                <a:srgbClr val="000000"/>
              </a:solidFill>
            </a:endParaRPr>
          </a:p>
        </p:txBody>
      </p:sp>
      <p:sp>
        <p:nvSpPr>
          <p:cNvPr id="1031" name="Rectangle 1029"/>
          <p:cNvSpPr>
            <a:spLocks noChangeArrowheads="1"/>
          </p:cNvSpPr>
          <p:nvPr userDrawn="1"/>
        </p:nvSpPr>
        <p:spPr bwMode="auto">
          <a:xfrm>
            <a:off x="8077200" y="6334125"/>
            <a:ext cx="1066800" cy="533400"/>
          </a:xfrm>
          <a:prstGeom prst="rect">
            <a:avLst/>
          </a:prstGeom>
          <a:solidFill>
            <a:srgbClr val="0970D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1032" name="Rectangle 9"/>
          <p:cNvSpPr>
            <a:spLocks noChangeArrowheads="1"/>
          </p:cNvSpPr>
          <p:nvPr userDrawn="1"/>
        </p:nvSpPr>
        <p:spPr bwMode="auto">
          <a:xfrm>
            <a:off x="8077200" y="6334125"/>
            <a:ext cx="91440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US" sz="2800" b="1">
                <a:solidFill>
                  <a:srgbClr val="1298E6"/>
                </a:solidFill>
                <a:cs typeface="Arial" charset="0"/>
              </a:rPr>
              <a:t>101</a:t>
            </a:r>
            <a:endParaRPr lang="en-US" sz="2800">
              <a:solidFill>
                <a:srgbClr val="1298E6"/>
              </a:solidFill>
              <a:cs typeface="Arial" charset="0"/>
            </a:endParaRPr>
          </a:p>
          <a:p>
            <a:pPr algn="ctr"/>
            <a:endParaRPr lang="en-US" sz="2800">
              <a:solidFill>
                <a:srgbClr val="1298E6"/>
              </a:solidFill>
              <a:latin typeface="Century Gothic" charset="0"/>
            </a:endParaRPr>
          </a:p>
        </p:txBody>
      </p:sp>
      <p:sp>
        <p:nvSpPr>
          <p:cNvPr id="4" name="Footer Placeholder 3"/>
          <p:cNvSpPr>
            <a:spLocks noGrp="1"/>
          </p:cNvSpPr>
          <p:nvPr>
            <p:ph type="ftr" sz="quarter" idx="3"/>
          </p:nvPr>
        </p:nvSpPr>
        <p:spPr>
          <a:xfrm>
            <a:off x="381000" y="5791200"/>
            <a:ext cx="7543800" cy="533400"/>
          </a:xfrm>
          <a:prstGeom prst="rect">
            <a:avLst/>
          </a:prstGeom>
        </p:spPr>
        <p:txBody>
          <a:bodyPr vert="horz" lIns="0" tIns="0" rIns="0" bIns="0" rtlCol="0" anchor="t" anchorCtr="0"/>
          <a:lstStyle>
            <a:lvl1pPr algn="l" eaLnBrk="0" hangingPunct="0">
              <a:defRPr sz="800" baseline="0">
                <a:solidFill>
                  <a:srgbClr val="0A5499"/>
                </a:solidFill>
                <a:latin typeface="Arial" charset="0"/>
                <a:ea typeface="ＭＳ Ｐゴシック" charset="0"/>
                <a:cs typeface="+mn-cs"/>
              </a:defRPr>
            </a:lvl1pPr>
          </a:lstStyle>
          <a:p>
            <a:pPr>
              <a:defRPr/>
            </a:pPr>
            <a:endParaRPr lang="en-US"/>
          </a:p>
        </p:txBody>
      </p:sp>
      <p:pic>
        <p:nvPicPr>
          <p:cNvPr id="1034" name="Picture 10" descr="ORA_311_01_site_icons_KO.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7488238" y="6370638"/>
            <a:ext cx="609600" cy="49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965" r:id="rId1"/>
    <p:sldLayoutId id="2147486966" r:id="rId2"/>
    <p:sldLayoutId id="2147486967" r:id="rId3"/>
    <p:sldLayoutId id="2147486968" r:id="rId4"/>
    <p:sldLayoutId id="2147486969" r:id="rId5"/>
    <p:sldLayoutId id="2147486970" r:id="rId6"/>
    <p:sldLayoutId id="2147486971" r:id="rId7"/>
    <p:sldLayoutId id="2147486972" r:id="rId8"/>
    <p:sldLayoutId id="2147486973" r:id="rId9"/>
    <p:sldLayoutId id="2147486974" r:id="rId10"/>
    <p:sldLayoutId id="2147486975" r:id="rId11"/>
    <p:sldLayoutId id="2147486964" r:id="rId12"/>
    <p:sldLayoutId id="2147486976" r:id="rId13"/>
    <p:sldLayoutId id="2147486977" r:id="rId14"/>
    <p:sldLayoutId id="2147486978" r:id="rId15"/>
  </p:sldLayoutIdLst>
  <p:transition spd="slow">
    <p:wipe/>
  </p:transition>
  <p:hf hdr="0" ftr="0" dt="0"/>
  <p:txStyles>
    <p:titleStyle>
      <a:lvl1pPr algn="l" rtl="0" eaLnBrk="0" fontAlgn="base" hangingPunct="0">
        <a:spcBef>
          <a:spcPct val="0"/>
        </a:spcBef>
        <a:spcAft>
          <a:spcPct val="0"/>
        </a:spcAft>
        <a:defRPr sz="2400">
          <a:solidFill>
            <a:srgbClr val="0970D6"/>
          </a:solidFill>
          <a:latin typeface="Arial"/>
          <a:ea typeface="+mj-ea"/>
          <a:cs typeface="+mj-cs"/>
        </a:defRPr>
      </a:lvl1pPr>
      <a:lvl2pPr algn="l" rtl="0" eaLnBrk="0" fontAlgn="base" hangingPunct="0">
        <a:spcBef>
          <a:spcPct val="0"/>
        </a:spcBef>
        <a:spcAft>
          <a:spcPct val="0"/>
        </a:spcAft>
        <a:defRPr sz="2400">
          <a:solidFill>
            <a:srgbClr val="0970D6"/>
          </a:solidFill>
          <a:latin typeface="Arial" charset="0"/>
          <a:ea typeface="ＭＳ Ｐゴシック" charset="0"/>
          <a:cs typeface="ＭＳ Ｐゴシック" charset="0"/>
        </a:defRPr>
      </a:lvl2pPr>
      <a:lvl3pPr algn="l" rtl="0" eaLnBrk="0" fontAlgn="base" hangingPunct="0">
        <a:spcBef>
          <a:spcPct val="0"/>
        </a:spcBef>
        <a:spcAft>
          <a:spcPct val="0"/>
        </a:spcAft>
        <a:defRPr sz="2400">
          <a:solidFill>
            <a:srgbClr val="0970D6"/>
          </a:solidFill>
          <a:latin typeface="Arial" charset="0"/>
          <a:ea typeface="ＭＳ Ｐゴシック" charset="0"/>
          <a:cs typeface="ＭＳ Ｐゴシック" charset="0"/>
        </a:defRPr>
      </a:lvl3pPr>
      <a:lvl4pPr algn="l" rtl="0" eaLnBrk="0" fontAlgn="base" hangingPunct="0">
        <a:spcBef>
          <a:spcPct val="0"/>
        </a:spcBef>
        <a:spcAft>
          <a:spcPct val="0"/>
        </a:spcAft>
        <a:defRPr sz="2400">
          <a:solidFill>
            <a:srgbClr val="0970D6"/>
          </a:solidFill>
          <a:latin typeface="Arial" charset="0"/>
          <a:ea typeface="ＭＳ Ｐゴシック" charset="0"/>
          <a:cs typeface="ＭＳ Ｐゴシック" charset="0"/>
        </a:defRPr>
      </a:lvl4pPr>
      <a:lvl5pPr algn="l" rtl="0" eaLnBrk="0" fontAlgn="base" hangingPunct="0">
        <a:spcBef>
          <a:spcPct val="0"/>
        </a:spcBef>
        <a:spcAft>
          <a:spcPct val="0"/>
        </a:spcAft>
        <a:defRPr sz="2400">
          <a:solidFill>
            <a:srgbClr val="0970D6"/>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rgbClr val="0A5499"/>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mn-ea"/>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mn-ea"/>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mn-ea"/>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Chord 13">
            <a:extLst>
              <a:ext uri="{FF2B5EF4-FFF2-40B4-BE49-F238E27FC236}">
                <a16:creationId xmlns:a16="http://schemas.microsoft.com/office/drawing/2014/main" id="{B459FD0D-55EF-46E3-BF81-3D982B50FB33}"/>
              </a:ext>
            </a:extLst>
          </p:cNvPr>
          <p:cNvSpPr/>
          <p:nvPr userDrawn="1"/>
        </p:nvSpPr>
        <p:spPr>
          <a:xfrm flipH="1">
            <a:off x="-116000" y="6313099"/>
            <a:ext cx="336747" cy="448996"/>
          </a:xfrm>
          <a:prstGeom prst="chord">
            <a:avLst>
              <a:gd name="adj1" fmla="val 4302217"/>
              <a:gd name="adj2" fmla="val 1728699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800"/>
          </a:p>
        </p:txBody>
      </p:sp>
      <p:sp>
        <p:nvSpPr>
          <p:cNvPr id="6" name="Slide Number Placeholder 5">
            <a:extLst>
              <a:ext uri="{FF2B5EF4-FFF2-40B4-BE49-F238E27FC236}">
                <a16:creationId xmlns:a16="http://schemas.microsoft.com/office/drawing/2014/main" id="{5C6A66A4-4B06-4F6B-A1F1-E6DF3C2135EE}"/>
              </a:ext>
            </a:extLst>
          </p:cNvPr>
          <p:cNvSpPr>
            <a:spLocks noGrp="1"/>
          </p:cNvSpPr>
          <p:nvPr>
            <p:ph type="sldNum" sz="quarter" idx="4"/>
          </p:nvPr>
        </p:nvSpPr>
        <p:spPr>
          <a:xfrm>
            <a:off x="-15766" y="6356351"/>
            <a:ext cx="319744" cy="365125"/>
          </a:xfrm>
          <a:prstGeom prst="rect">
            <a:avLst/>
          </a:prstGeom>
        </p:spPr>
        <p:txBody>
          <a:bodyPr vert="horz" lIns="91440" tIns="45720" rIns="91440" bIns="45720" rtlCol="0" anchor="ctr"/>
          <a:lstStyle>
            <a:lvl1pPr algn="l">
              <a:defRPr sz="788">
                <a:solidFill>
                  <a:schemeClr val="bg1"/>
                </a:solidFill>
                <a:latin typeface="+mj-lt"/>
              </a:defRPr>
            </a:lvl1pPr>
          </a:lstStyle>
          <a:p>
            <a:fld id="{AAC118CB-F64A-43FC-9E51-DC857DC08C7C}" type="slidenum">
              <a:rPr lang="en-US" smtClean="0"/>
              <a:pPr/>
              <a:t>‹#›</a:t>
            </a:fld>
            <a:endParaRPr lang="en-US" dirty="0"/>
          </a:p>
        </p:txBody>
      </p:sp>
      <p:sp>
        <p:nvSpPr>
          <p:cNvPr id="2" name="Title Placeholder 1">
            <a:extLst>
              <a:ext uri="{FF2B5EF4-FFF2-40B4-BE49-F238E27FC236}">
                <a16:creationId xmlns:a16="http://schemas.microsoft.com/office/drawing/2014/main" id="{EFF1F5FD-DC3C-4316-A5A1-CFAE1B191803}"/>
              </a:ext>
            </a:extLst>
          </p:cNvPr>
          <p:cNvSpPr>
            <a:spLocks noGrp="1"/>
          </p:cNvSpPr>
          <p:nvPr>
            <p:ph type="title"/>
          </p:nvPr>
        </p:nvSpPr>
        <p:spPr>
          <a:xfrm>
            <a:off x="457200" y="419100"/>
            <a:ext cx="8229600" cy="11811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E17FA1BD-540B-4610-B03A-D79F70EBB611}"/>
              </a:ext>
            </a:extLst>
          </p:cNvPr>
          <p:cNvSpPr>
            <a:spLocks noGrp="1"/>
          </p:cNvSpPr>
          <p:nvPr>
            <p:ph type="body" idx="1"/>
          </p:nvPr>
        </p:nvSpPr>
        <p:spPr>
          <a:xfrm>
            <a:off x="457200" y="1790701"/>
            <a:ext cx="8229600" cy="43862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6EF6CBF-4F99-4545-91BA-8B9DCA4C6D60}"/>
              </a:ext>
            </a:extLst>
          </p:cNvPr>
          <p:cNvSpPr>
            <a:spLocks noGrp="1"/>
          </p:cNvSpPr>
          <p:nvPr>
            <p:ph type="dt" sz="half" idx="2"/>
          </p:nvPr>
        </p:nvSpPr>
        <p:spPr>
          <a:xfrm>
            <a:off x="628650" y="6904991"/>
            <a:ext cx="2057400" cy="365125"/>
          </a:xfrm>
          <a:prstGeom prst="rect">
            <a:avLst/>
          </a:prstGeom>
        </p:spPr>
        <p:txBody>
          <a:bodyPr vert="horz" lIns="91440" tIns="45720" rIns="91440" bIns="45720" rtlCol="0" anchor="ctr"/>
          <a:lstStyle>
            <a:lvl1pPr algn="l">
              <a:defRPr sz="750">
                <a:solidFill>
                  <a:schemeClr val="tx1">
                    <a:tint val="75000"/>
                  </a:schemeClr>
                </a:solidFill>
              </a:defRPr>
            </a:lvl1pPr>
          </a:lstStyle>
          <a:p>
            <a:fld id="{E2F4C281-F2E7-4786-AE4D-E0FA4EEC1843}" type="datetime1">
              <a:rPr lang="en-US" smtClean="0"/>
              <a:t>6/2/21</a:t>
            </a:fld>
            <a:endParaRPr lang="en-US" dirty="0"/>
          </a:p>
        </p:txBody>
      </p:sp>
      <p:sp>
        <p:nvSpPr>
          <p:cNvPr id="5" name="Footer Placeholder 4">
            <a:extLst>
              <a:ext uri="{FF2B5EF4-FFF2-40B4-BE49-F238E27FC236}">
                <a16:creationId xmlns:a16="http://schemas.microsoft.com/office/drawing/2014/main" id="{115B42B5-F41E-46DC-A36E-6A8DAC26EF00}"/>
              </a:ext>
            </a:extLst>
          </p:cNvPr>
          <p:cNvSpPr>
            <a:spLocks noGrp="1"/>
          </p:cNvSpPr>
          <p:nvPr>
            <p:ph type="ftr" sz="quarter" idx="3"/>
          </p:nvPr>
        </p:nvSpPr>
        <p:spPr>
          <a:xfrm>
            <a:off x="259136" y="6356351"/>
            <a:ext cx="7141269" cy="365125"/>
          </a:xfrm>
          <a:prstGeom prst="rect">
            <a:avLst/>
          </a:prstGeom>
        </p:spPr>
        <p:txBody>
          <a:bodyPr vert="horz" lIns="91440" tIns="45720" rIns="91440" bIns="45720" rtlCol="0" anchor="ctr"/>
          <a:lstStyle>
            <a:lvl1pPr algn="l">
              <a:defRPr sz="525">
                <a:solidFill>
                  <a:schemeClr val="tx1"/>
                </a:solidFill>
              </a:defRPr>
            </a:lvl1pPr>
          </a:lstStyle>
          <a:p>
            <a:r>
              <a:rPr lang="en-US"/>
              <a:t>CONFIDENTIAL - DO NOT PRINT OR COPY - THESE MATERIALS ARE FOR YOUR VIEWING ONLY AND ARE NOT INTENDED FOR DISTRIBUTION; FOR PRESENTATION PURPOSES ONLY</a:t>
            </a:r>
            <a:endParaRPr lang="en-US" dirty="0"/>
          </a:p>
        </p:txBody>
      </p:sp>
      <p:grpSp>
        <p:nvGrpSpPr>
          <p:cNvPr id="130" name="Group 129">
            <a:extLst>
              <a:ext uri="{FF2B5EF4-FFF2-40B4-BE49-F238E27FC236}">
                <a16:creationId xmlns:a16="http://schemas.microsoft.com/office/drawing/2014/main" id="{FD2AA0C6-0AF8-4ADB-8843-2710C00193A0}"/>
              </a:ext>
            </a:extLst>
          </p:cNvPr>
          <p:cNvGrpSpPr/>
          <p:nvPr userDrawn="1"/>
        </p:nvGrpSpPr>
        <p:grpSpPr>
          <a:xfrm>
            <a:off x="8331161" y="6295582"/>
            <a:ext cx="513434" cy="410053"/>
            <a:chOff x="6865938" y="879475"/>
            <a:chExt cx="4386262" cy="2627313"/>
          </a:xfrm>
        </p:grpSpPr>
        <p:sp>
          <p:nvSpPr>
            <p:cNvPr id="131" name="Freeform 5">
              <a:extLst>
                <a:ext uri="{FF2B5EF4-FFF2-40B4-BE49-F238E27FC236}">
                  <a16:creationId xmlns:a16="http://schemas.microsoft.com/office/drawing/2014/main" id="{FB57DE0B-BDA0-45F5-9A28-585BBA79E9D1}"/>
                </a:ext>
              </a:extLst>
            </p:cNvPr>
            <p:cNvSpPr>
              <a:spLocks noEditPoints="1"/>
            </p:cNvSpPr>
            <p:nvPr userDrawn="1"/>
          </p:nvSpPr>
          <p:spPr bwMode="auto">
            <a:xfrm>
              <a:off x="8615363" y="2049463"/>
              <a:ext cx="231775" cy="273050"/>
            </a:xfrm>
            <a:custGeom>
              <a:avLst/>
              <a:gdLst>
                <a:gd name="T0" fmla="*/ 0 w 146"/>
                <a:gd name="T1" fmla="*/ 172 h 172"/>
                <a:gd name="T2" fmla="*/ 0 w 146"/>
                <a:gd name="T3" fmla="*/ 0 h 172"/>
                <a:gd name="T4" fmla="*/ 80 w 146"/>
                <a:gd name="T5" fmla="*/ 0 h 172"/>
                <a:gd name="T6" fmla="*/ 80 w 146"/>
                <a:gd name="T7" fmla="*/ 0 h 172"/>
                <a:gd name="T8" fmla="*/ 102 w 146"/>
                <a:gd name="T9" fmla="*/ 2 h 172"/>
                <a:gd name="T10" fmla="*/ 112 w 146"/>
                <a:gd name="T11" fmla="*/ 4 h 172"/>
                <a:gd name="T12" fmla="*/ 120 w 146"/>
                <a:gd name="T13" fmla="*/ 8 h 172"/>
                <a:gd name="T14" fmla="*/ 120 w 146"/>
                <a:gd name="T15" fmla="*/ 8 h 172"/>
                <a:gd name="T16" fmla="*/ 132 w 146"/>
                <a:gd name="T17" fmla="*/ 18 h 172"/>
                <a:gd name="T18" fmla="*/ 140 w 146"/>
                <a:gd name="T19" fmla="*/ 28 h 172"/>
                <a:gd name="T20" fmla="*/ 146 w 146"/>
                <a:gd name="T21" fmla="*/ 38 h 172"/>
                <a:gd name="T22" fmla="*/ 146 w 146"/>
                <a:gd name="T23" fmla="*/ 50 h 172"/>
                <a:gd name="T24" fmla="*/ 146 w 146"/>
                <a:gd name="T25" fmla="*/ 50 h 172"/>
                <a:gd name="T26" fmla="*/ 146 w 146"/>
                <a:gd name="T27" fmla="*/ 62 h 172"/>
                <a:gd name="T28" fmla="*/ 142 w 146"/>
                <a:gd name="T29" fmla="*/ 74 h 172"/>
                <a:gd name="T30" fmla="*/ 136 w 146"/>
                <a:gd name="T31" fmla="*/ 82 h 172"/>
                <a:gd name="T32" fmla="*/ 128 w 146"/>
                <a:gd name="T33" fmla="*/ 90 h 172"/>
                <a:gd name="T34" fmla="*/ 118 w 146"/>
                <a:gd name="T35" fmla="*/ 96 h 172"/>
                <a:gd name="T36" fmla="*/ 108 w 146"/>
                <a:gd name="T37" fmla="*/ 100 h 172"/>
                <a:gd name="T38" fmla="*/ 96 w 146"/>
                <a:gd name="T39" fmla="*/ 102 h 172"/>
                <a:gd name="T40" fmla="*/ 84 w 146"/>
                <a:gd name="T41" fmla="*/ 104 h 172"/>
                <a:gd name="T42" fmla="*/ 36 w 146"/>
                <a:gd name="T43" fmla="*/ 104 h 172"/>
                <a:gd name="T44" fmla="*/ 36 w 146"/>
                <a:gd name="T45" fmla="*/ 172 h 172"/>
                <a:gd name="T46" fmla="*/ 0 w 146"/>
                <a:gd name="T47" fmla="*/ 172 h 172"/>
                <a:gd name="T48" fmla="*/ 36 w 146"/>
                <a:gd name="T49" fmla="*/ 78 h 172"/>
                <a:gd name="T50" fmla="*/ 78 w 146"/>
                <a:gd name="T51" fmla="*/ 78 h 172"/>
                <a:gd name="T52" fmla="*/ 78 w 146"/>
                <a:gd name="T53" fmla="*/ 78 h 172"/>
                <a:gd name="T54" fmla="*/ 86 w 146"/>
                <a:gd name="T55" fmla="*/ 76 h 172"/>
                <a:gd name="T56" fmla="*/ 94 w 146"/>
                <a:gd name="T57" fmla="*/ 74 h 172"/>
                <a:gd name="T58" fmla="*/ 98 w 146"/>
                <a:gd name="T59" fmla="*/ 72 h 172"/>
                <a:gd name="T60" fmla="*/ 104 w 146"/>
                <a:gd name="T61" fmla="*/ 68 h 172"/>
                <a:gd name="T62" fmla="*/ 108 w 146"/>
                <a:gd name="T63" fmla="*/ 60 h 172"/>
                <a:gd name="T64" fmla="*/ 110 w 146"/>
                <a:gd name="T65" fmla="*/ 52 h 172"/>
                <a:gd name="T66" fmla="*/ 110 w 146"/>
                <a:gd name="T67" fmla="*/ 52 h 172"/>
                <a:gd name="T68" fmla="*/ 108 w 146"/>
                <a:gd name="T69" fmla="*/ 42 h 172"/>
                <a:gd name="T70" fmla="*/ 106 w 146"/>
                <a:gd name="T71" fmla="*/ 36 h 172"/>
                <a:gd name="T72" fmla="*/ 106 w 146"/>
                <a:gd name="T73" fmla="*/ 36 h 172"/>
                <a:gd name="T74" fmla="*/ 100 w 146"/>
                <a:gd name="T75" fmla="*/ 32 h 172"/>
                <a:gd name="T76" fmla="*/ 94 w 146"/>
                <a:gd name="T77" fmla="*/ 28 h 172"/>
                <a:gd name="T78" fmla="*/ 84 w 146"/>
                <a:gd name="T79" fmla="*/ 26 h 172"/>
                <a:gd name="T80" fmla="*/ 74 w 146"/>
                <a:gd name="T81" fmla="*/ 26 h 172"/>
                <a:gd name="T82" fmla="*/ 36 w 146"/>
                <a:gd name="T83" fmla="*/ 26 h 172"/>
                <a:gd name="T84" fmla="*/ 36 w 146"/>
                <a:gd name="T85" fmla="*/ 78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6" h="172">
                  <a:moveTo>
                    <a:pt x="0" y="172"/>
                  </a:moveTo>
                  <a:lnTo>
                    <a:pt x="0" y="0"/>
                  </a:lnTo>
                  <a:lnTo>
                    <a:pt x="80" y="0"/>
                  </a:lnTo>
                  <a:lnTo>
                    <a:pt x="80" y="0"/>
                  </a:lnTo>
                  <a:lnTo>
                    <a:pt x="102" y="2"/>
                  </a:lnTo>
                  <a:lnTo>
                    <a:pt x="112" y="4"/>
                  </a:lnTo>
                  <a:lnTo>
                    <a:pt x="120" y="8"/>
                  </a:lnTo>
                  <a:lnTo>
                    <a:pt x="120" y="8"/>
                  </a:lnTo>
                  <a:lnTo>
                    <a:pt x="132" y="18"/>
                  </a:lnTo>
                  <a:lnTo>
                    <a:pt x="140" y="28"/>
                  </a:lnTo>
                  <a:lnTo>
                    <a:pt x="146" y="38"/>
                  </a:lnTo>
                  <a:lnTo>
                    <a:pt x="146" y="50"/>
                  </a:lnTo>
                  <a:lnTo>
                    <a:pt x="146" y="50"/>
                  </a:lnTo>
                  <a:lnTo>
                    <a:pt x="146" y="62"/>
                  </a:lnTo>
                  <a:lnTo>
                    <a:pt x="142" y="74"/>
                  </a:lnTo>
                  <a:lnTo>
                    <a:pt x="136" y="82"/>
                  </a:lnTo>
                  <a:lnTo>
                    <a:pt x="128" y="90"/>
                  </a:lnTo>
                  <a:lnTo>
                    <a:pt x="118" y="96"/>
                  </a:lnTo>
                  <a:lnTo>
                    <a:pt x="108" y="100"/>
                  </a:lnTo>
                  <a:lnTo>
                    <a:pt x="96" y="102"/>
                  </a:lnTo>
                  <a:lnTo>
                    <a:pt x="84" y="104"/>
                  </a:lnTo>
                  <a:lnTo>
                    <a:pt x="36" y="104"/>
                  </a:lnTo>
                  <a:lnTo>
                    <a:pt x="36" y="172"/>
                  </a:lnTo>
                  <a:lnTo>
                    <a:pt x="0" y="172"/>
                  </a:lnTo>
                  <a:close/>
                  <a:moveTo>
                    <a:pt x="36" y="78"/>
                  </a:moveTo>
                  <a:lnTo>
                    <a:pt x="78" y="78"/>
                  </a:lnTo>
                  <a:lnTo>
                    <a:pt x="78" y="78"/>
                  </a:lnTo>
                  <a:lnTo>
                    <a:pt x="86" y="76"/>
                  </a:lnTo>
                  <a:lnTo>
                    <a:pt x="94" y="74"/>
                  </a:lnTo>
                  <a:lnTo>
                    <a:pt x="98" y="72"/>
                  </a:lnTo>
                  <a:lnTo>
                    <a:pt x="104" y="68"/>
                  </a:lnTo>
                  <a:lnTo>
                    <a:pt x="108" y="60"/>
                  </a:lnTo>
                  <a:lnTo>
                    <a:pt x="110" y="52"/>
                  </a:lnTo>
                  <a:lnTo>
                    <a:pt x="110" y="52"/>
                  </a:lnTo>
                  <a:lnTo>
                    <a:pt x="108" y="42"/>
                  </a:lnTo>
                  <a:lnTo>
                    <a:pt x="106" y="36"/>
                  </a:lnTo>
                  <a:lnTo>
                    <a:pt x="106" y="36"/>
                  </a:lnTo>
                  <a:lnTo>
                    <a:pt x="100" y="32"/>
                  </a:lnTo>
                  <a:lnTo>
                    <a:pt x="94" y="28"/>
                  </a:lnTo>
                  <a:lnTo>
                    <a:pt x="84" y="26"/>
                  </a:lnTo>
                  <a:lnTo>
                    <a:pt x="74" y="26"/>
                  </a:lnTo>
                  <a:lnTo>
                    <a:pt x="36" y="26"/>
                  </a:lnTo>
                  <a:lnTo>
                    <a:pt x="36" y="78"/>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2" name="Freeform 6">
              <a:extLst>
                <a:ext uri="{FF2B5EF4-FFF2-40B4-BE49-F238E27FC236}">
                  <a16:creationId xmlns:a16="http://schemas.microsoft.com/office/drawing/2014/main" id="{E8A0F07C-448F-4EA5-A240-B1310D441DEF}"/>
                </a:ext>
              </a:extLst>
            </p:cNvPr>
            <p:cNvSpPr>
              <a:spLocks/>
            </p:cNvSpPr>
            <p:nvPr userDrawn="1"/>
          </p:nvSpPr>
          <p:spPr bwMode="auto">
            <a:xfrm>
              <a:off x="8856663" y="2049463"/>
              <a:ext cx="230187" cy="273050"/>
            </a:xfrm>
            <a:custGeom>
              <a:avLst/>
              <a:gdLst>
                <a:gd name="T0" fmla="*/ 145 w 145"/>
                <a:gd name="T1" fmla="*/ 172 h 172"/>
                <a:gd name="T2" fmla="*/ 108 w 145"/>
                <a:gd name="T3" fmla="*/ 172 h 172"/>
                <a:gd name="T4" fmla="*/ 108 w 145"/>
                <a:gd name="T5" fmla="*/ 98 h 172"/>
                <a:gd name="T6" fmla="*/ 34 w 145"/>
                <a:gd name="T7" fmla="*/ 98 h 172"/>
                <a:gd name="T8" fmla="*/ 34 w 145"/>
                <a:gd name="T9" fmla="*/ 172 h 172"/>
                <a:gd name="T10" fmla="*/ 0 w 145"/>
                <a:gd name="T11" fmla="*/ 172 h 172"/>
                <a:gd name="T12" fmla="*/ 0 w 145"/>
                <a:gd name="T13" fmla="*/ 0 h 172"/>
                <a:gd name="T14" fmla="*/ 34 w 145"/>
                <a:gd name="T15" fmla="*/ 0 h 172"/>
                <a:gd name="T16" fmla="*/ 34 w 145"/>
                <a:gd name="T17" fmla="*/ 70 h 172"/>
                <a:gd name="T18" fmla="*/ 108 w 145"/>
                <a:gd name="T19" fmla="*/ 70 h 172"/>
                <a:gd name="T20" fmla="*/ 108 w 145"/>
                <a:gd name="T21" fmla="*/ 0 h 172"/>
                <a:gd name="T22" fmla="*/ 145 w 145"/>
                <a:gd name="T23" fmla="*/ 0 h 172"/>
                <a:gd name="T24" fmla="*/ 145 w 145"/>
                <a:gd name="T25"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172">
                  <a:moveTo>
                    <a:pt x="145" y="172"/>
                  </a:moveTo>
                  <a:lnTo>
                    <a:pt x="108" y="172"/>
                  </a:lnTo>
                  <a:lnTo>
                    <a:pt x="108" y="98"/>
                  </a:lnTo>
                  <a:lnTo>
                    <a:pt x="34" y="98"/>
                  </a:lnTo>
                  <a:lnTo>
                    <a:pt x="34" y="172"/>
                  </a:lnTo>
                  <a:lnTo>
                    <a:pt x="0" y="172"/>
                  </a:lnTo>
                  <a:lnTo>
                    <a:pt x="0" y="0"/>
                  </a:lnTo>
                  <a:lnTo>
                    <a:pt x="34" y="0"/>
                  </a:lnTo>
                  <a:lnTo>
                    <a:pt x="34" y="70"/>
                  </a:lnTo>
                  <a:lnTo>
                    <a:pt x="108" y="70"/>
                  </a:lnTo>
                  <a:lnTo>
                    <a:pt x="108" y="0"/>
                  </a:lnTo>
                  <a:lnTo>
                    <a:pt x="145" y="0"/>
                  </a:lnTo>
                  <a:lnTo>
                    <a:pt x="145" y="172"/>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3" name="Freeform 7">
              <a:extLst>
                <a:ext uri="{FF2B5EF4-FFF2-40B4-BE49-F238E27FC236}">
                  <a16:creationId xmlns:a16="http://schemas.microsoft.com/office/drawing/2014/main" id="{AB317052-A48D-49CC-BE97-8573D0301B69}"/>
                </a:ext>
              </a:extLst>
            </p:cNvPr>
            <p:cNvSpPr>
              <a:spLocks noEditPoints="1"/>
            </p:cNvSpPr>
            <p:nvPr userDrawn="1"/>
          </p:nvSpPr>
          <p:spPr bwMode="auto">
            <a:xfrm>
              <a:off x="9093200" y="2049463"/>
              <a:ext cx="273050" cy="273050"/>
            </a:xfrm>
            <a:custGeom>
              <a:avLst/>
              <a:gdLst>
                <a:gd name="T0" fmla="*/ 172 w 172"/>
                <a:gd name="T1" fmla="*/ 172 h 172"/>
                <a:gd name="T2" fmla="*/ 136 w 172"/>
                <a:gd name="T3" fmla="*/ 172 h 172"/>
                <a:gd name="T4" fmla="*/ 120 w 172"/>
                <a:gd name="T5" fmla="*/ 130 h 172"/>
                <a:gd name="T6" fmla="*/ 46 w 172"/>
                <a:gd name="T7" fmla="*/ 130 h 172"/>
                <a:gd name="T8" fmla="*/ 30 w 172"/>
                <a:gd name="T9" fmla="*/ 172 h 172"/>
                <a:gd name="T10" fmla="*/ 0 w 172"/>
                <a:gd name="T11" fmla="*/ 172 h 172"/>
                <a:gd name="T12" fmla="*/ 64 w 172"/>
                <a:gd name="T13" fmla="*/ 0 h 172"/>
                <a:gd name="T14" fmla="*/ 108 w 172"/>
                <a:gd name="T15" fmla="*/ 0 h 172"/>
                <a:gd name="T16" fmla="*/ 172 w 172"/>
                <a:gd name="T17" fmla="*/ 172 h 172"/>
                <a:gd name="T18" fmla="*/ 110 w 172"/>
                <a:gd name="T19" fmla="*/ 106 h 172"/>
                <a:gd name="T20" fmla="*/ 82 w 172"/>
                <a:gd name="T21" fmla="*/ 30 h 172"/>
                <a:gd name="T22" fmla="*/ 54 w 172"/>
                <a:gd name="T23" fmla="*/ 106 h 172"/>
                <a:gd name="T24" fmla="*/ 110 w 172"/>
                <a:gd name="T25" fmla="*/ 10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 h="172">
                  <a:moveTo>
                    <a:pt x="172" y="172"/>
                  </a:moveTo>
                  <a:lnTo>
                    <a:pt x="136" y="172"/>
                  </a:lnTo>
                  <a:lnTo>
                    <a:pt x="120" y="130"/>
                  </a:lnTo>
                  <a:lnTo>
                    <a:pt x="46" y="130"/>
                  </a:lnTo>
                  <a:lnTo>
                    <a:pt x="30" y="172"/>
                  </a:lnTo>
                  <a:lnTo>
                    <a:pt x="0" y="172"/>
                  </a:lnTo>
                  <a:lnTo>
                    <a:pt x="64" y="0"/>
                  </a:lnTo>
                  <a:lnTo>
                    <a:pt x="108" y="0"/>
                  </a:lnTo>
                  <a:lnTo>
                    <a:pt x="172" y="172"/>
                  </a:lnTo>
                  <a:close/>
                  <a:moveTo>
                    <a:pt x="110" y="106"/>
                  </a:moveTo>
                  <a:lnTo>
                    <a:pt x="82" y="30"/>
                  </a:lnTo>
                  <a:lnTo>
                    <a:pt x="54" y="106"/>
                  </a:lnTo>
                  <a:lnTo>
                    <a:pt x="110" y="106"/>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4" name="Freeform 8">
              <a:extLst>
                <a:ext uri="{FF2B5EF4-FFF2-40B4-BE49-F238E27FC236}">
                  <a16:creationId xmlns:a16="http://schemas.microsoft.com/office/drawing/2014/main" id="{25EF4ABF-E332-47BE-8E4D-6E620B260205}"/>
                </a:ext>
              </a:extLst>
            </p:cNvPr>
            <p:cNvSpPr>
              <a:spLocks noEditPoints="1"/>
            </p:cNvSpPr>
            <p:nvPr userDrawn="1"/>
          </p:nvSpPr>
          <p:spPr bwMode="auto">
            <a:xfrm>
              <a:off x="9375775" y="2049463"/>
              <a:ext cx="241300" cy="273050"/>
            </a:xfrm>
            <a:custGeom>
              <a:avLst/>
              <a:gdLst>
                <a:gd name="T0" fmla="*/ 114 w 152"/>
                <a:gd name="T1" fmla="*/ 172 h 172"/>
                <a:gd name="T2" fmla="*/ 84 w 152"/>
                <a:gd name="T3" fmla="*/ 102 h 172"/>
                <a:gd name="T4" fmla="*/ 34 w 152"/>
                <a:gd name="T5" fmla="*/ 102 h 172"/>
                <a:gd name="T6" fmla="*/ 34 w 152"/>
                <a:gd name="T7" fmla="*/ 172 h 172"/>
                <a:gd name="T8" fmla="*/ 0 w 152"/>
                <a:gd name="T9" fmla="*/ 172 h 172"/>
                <a:gd name="T10" fmla="*/ 0 w 152"/>
                <a:gd name="T11" fmla="*/ 0 h 172"/>
                <a:gd name="T12" fmla="*/ 84 w 152"/>
                <a:gd name="T13" fmla="*/ 0 h 172"/>
                <a:gd name="T14" fmla="*/ 84 w 152"/>
                <a:gd name="T15" fmla="*/ 0 h 172"/>
                <a:gd name="T16" fmla="*/ 100 w 152"/>
                <a:gd name="T17" fmla="*/ 0 h 172"/>
                <a:gd name="T18" fmla="*/ 114 w 152"/>
                <a:gd name="T19" fmla="*/ 4 h 172"/>
                <a:gd name="T20" fmla="*/ 124 w 152"/>
                <a:gd name="T21" fmla="*/ 8 h 172"/>
                <a:gd name="T22" fmla="*/ 134 w 152"/>
                <a:gd name="T23" fmla="*/ 14 h 172"/>
                <a:gd name="T24" fmla="*/ 134 w 152"/>
                <a:gd name="T25" fmla="*/ 14 h 172"/>
                <a:gd name="T26" fmla="*/ 140 w 152"/>
                <a:gd name="T27" fmla="*/ 20 h 172"/>
                <a:gd name="T28" fmla="*/ 146 w 152"/>
                <a:gd name="T29" fmla="*/ 28 h 172"/>
                <a:gd name="T30" fmla="*/ 150 w 152"/>
                <a:gd name="T31" fmla="*/ 38 h 172"/>
                <a:gd name="T32" fmla="*/ 152 w 152"/>
                <a:gd name="T33" fmla="*/ 50 h 172"/>
                <a:gd name="T34" fmla="*/ 152 w 152"/>
                <a:gd name="T35" fmla="*/ 50 h 172"/>
                <a:gd name="T36" fmla="*/ 150 w 152"/>
                <a:gd name="T37" fmla="*/ 62 h 172"/>
                <a:gd name="T38" fmla="*/ 148 w 152"/>
                <a:gd name="T39" fmla="*/ 70 h 172"/>
                <a:gd name="T40" fmla="*/ 142 w 152"/>
                <a:gd name="T41" fmla="*/ 78 h 172"/>
                <a:gd name="T42" fmla="*/ 138 w 152"/>
                <a:gd name="T43" fmla="*/ 84 h 172"/>
                <a:gd name="T44" fmla="*/ 126 w 152"/>
                <a:gd name="T45" fmla="*/ 92 h 172"/>
                <a:gd name="T46" fmla="*/ 116 w 152"/>
                <a:gd name="T47" fmla="*/ 96 h 172"/>
                <a:gd name="T48" fmla="*/ 150 w 152"/>
                <a:gd name="T49" fmla="*/ 172 h 172"/>
                <a:gd name="T50" fmla="*/ 114 w 152"/>
                <a:gd name="T51" fmla="*/ 172 h 172"/>
                <a:gd name="T52" fmla="*/ 34 w 152"/>
                <a:gd name="T53" fmla="*/ 76 h 172"/>
                <a:gd name="T54" fmla="*/ 78 w 152"/>
                <a:gd name="T55" fmla="*/ 76 h 172"/>
                <a:gd name="T56" fmla="*/ 78 w 152"/>
                <a:gd name="T57" fmla="*/ 76 h 172"/>
                <a:gd name="T58" fmla="*/ 90 w 152"/>
                <a:gd name="T59" fmla="*/ 76 h 172"/>
                <a:gd name="T60" fmla="*/ 102 w 152"/>
                <a:gd name="T61" fmla="*/ 72 h 172"/>
                <a:gd name="T62" fmla="*/ 108 w 152"/>
                <a:gd name="T63" fmla="*/ 68 h 172"/>
                <a:gd name="T64" fmla="*/ 112 w 152"/>
                <a:gd name="T65" fmla="*/ 64 h 172"/>
                <a:gd name="T66" fmla="*/ 114 w 152"/>
                <a:gd name="T67" fmla="*/ 58 h 172"/>
                <a:gd name="T68" fmla="*/ 114 w 152"/>
                <a:gd name="T69" fmla="*/ 50 h 172"/>
                <a:gd name="T70" fmla="*/ 114 w 152"/>
                <a:gd name="T71" fmla="*/ 50 h 172"/>
                <a:gd name="T72" fmla="*/ 114 w 152"/>
                <a:gd name="T73" fmla="*/ 40 h 172"/>
                <a:gd name="T74" fmla="*/ 108 w 152"/>
                <a:gd name="T75" fmla="*/ 32 h 172"/>
                <a:gd name="T76" fmla="*/ 102 w 152"/>
                <a:gd name="T77" fmla="*/ 30 h 172"/>
                <a:gd name="T78" fmla="*/ 96 w 152"/>
                <a:gd name="T79" fmla="*/ 26 h 172"/>
                <a:gd name="T80" fmla="*/ 90 w 152"/>
                <a:gd name="T81" fmla="*/ 26 h 172"/>
                <a:gd name="T82" fmla="*/ 80 w 152"/>
                <a:gd name="T83" fmla="*/ 24 h 172"/>
                <a:gd name="T84" fmla="*/ 34 w 152"/>
                <a:gd name="T85" fmla="*/ 24 h 172"/>
                <a:gd name="T86" fmla="*/ 34 w 152"/>
                <a:gd name="T87" fmla="*/ 7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2" h="172">
                  <a:moveTo>
                    <a:pt x="114" y="172"/>
                  </a:moveTo>
                  <a:lnTo>
                    <a:pt x="84" y="102"/>
                  </a:lnTo>
                  <a:lnTo>
                    <a:pt x="34" y="102"/>
                  </a:lnTo>
                  <a:lnTo>
                    <a:pt x="34" y="172"/>
                  </a:lnTo>
                  <a:lnTo>
                    <a:pt x="0" y="172"/>
                  </a:lnTo>
                  <a:lnTo>
                    <a:pt x="0" y="0"/>
                  </a:lnTo>
                  <a:lnTo>
                    <a:pt x="84" y="0"/>
                  </a:lnTo>
                  <a:lnTo>
                    <a:pt x="84" y="0"/>
                  </a:lnTo>
                  <a:lnTo>
                    <a:pt x="100" y="0"/>
                  </a:lnTo>
                  <a:lnTo>
                    <a:pt x="114" y="4"/>
                  </a:lnTo>
                  <a:lnTo>
                    <a:pt x="124" y="8"/>
                  </a:lnTo>
                  <a:lnTo>
                    <a:pt x="134" y="14"/>
                  </a:lnTo>
                  <a:lnTo>
                    <a:pt x="134" y="14"/>
                  </a:lnTo>
                  <a:lnTo>
                    <a:pt x="140" y="20"/>
                  </a:lnTo>
                  <a:lnTo>
                    <a:pt x="146" y="28"/>
                  </a:lnTo>
                  <a:lnTo>
                    <a:pt x="150" y="38"/>
                  </a:lnTo>
                  <a:lnTo>
                    <a:pt x="152" y="50"/>
                  </a:lnTo>
                  <a:lnTo>
                    <a:pt x="152" y="50"/>
                  </a:lnTo>
                  <a:lnTo>
                    <a:pt x="150" y="62"/>
                  </a:lnTo>
                  <a:lnTo>
                    <a:pt x="148" y="70"/>
                  </a:lnTo>
                  <a:lnTo>
                    <a:pt x="142" y="78"/>
                  </a:lnTo>
                  <a:lnTo>
                    <a:pt x="138" y="84"/>
                  </a:lnTo>
                  <a:lnTo>
                    <a:pt x="126" y="92"/>
                  </a:lnTo>
                  <a:lnTo>
                    <a:pt x="116" y="96"/>
                  </a:lnTo>
                  <a:lnTo>
                    <a:pt x="150" y="172"/>
                  </a:lnTo>
                  <a:lnTo>
                    <a:pt x="114" y="172"/>
                  </a:lnTo>
                  <a:close/>
                  <a:moveTo>
                    <a:pt x="34" y="76"/>
                  </a:moveTo>
                  <a:lnTo>
                    <a:pt x="78" y="76"/>
                  </a:lnTo>
                  <a:lnTo>
                    <a:pt x="78" y="76"/>
                  </a:lnTo>
                  <a:lnTo>
                    <a:pt x="90" y="76"/>
                  </a:lnTo>
                  <a:lnTo>
                    <a:pt x="102" y="72"/>
                  </a:lnTo>
                  <a:lnTo>
                    <a:pt x="108" y="68"/>
                  </a:lnTo>
                  <a:lnTo>
                    <a:pt x="112" y="64"/>
                  </a:lnTo>
                  <a:lnTo>
                    <a:pt x="114" y="58"/>
                  </a:lnTo>
                  <a:lnTo>
                    <a:pt x="114" y="50"/>
                  </a:lnTo>
                  <a:lnTo>
                    <a:pt x="114" y="50"/>
                  </a:lnTo>
                  <a:lnTo>
                    <a:pt x="114" y="40"/>
                  </a:lnTo>
                  <a:lnTo>
                    <a:pt x="108" y="32"/>
                  </a:lnTo>
                  <a:lnTo>
                    <a:pt x="102" y="30"/>
                  </a:lnTo>
                  <a:lnTo>
                    <a:pt x="96" y="26"/>
                  </a:lnTo>
                  <a:lnTo>
                    <a:pt x="90" y="26"/>
                  </a:lnTo>
                  <a:lnTo>
                    <a:pt x="80" y="24"/>
                  </a:lnTo>
                  <a:lnTo>
                    <a:pt x="34" y="24"/>
                  </a:lnTo>
                  <a:lnTo>
                    <a:pt x="34" y="76"/>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5" name="Freeform 9">
              <a:extLst>
                <a:ext uri="{FF2B5EF4-FFF2-40B4-BE49-F238E27FC236}">
                  <a16:creationId xmlns:a16="http://schemas.microsoft.com/office/drawing/2014/main" id="{74B11F57-8C63-4921-8E05-81E3369139C2}"/>
                </a:ext>
              </a:extLst>
            </p:cNvPr>
            <p:cNvSpPr>
              <a:spLocks/>
            </p:cNvSpPr>
            <p:nvPr userDrawn="1"/>
          </p:nvSpPr>
          <p:spPr bwMode="auto">
            <a:xfrm>
              <a:off x="9636125" y="2049463"/>
              <a:ext cx="298450" cy="273050"/>
            </a:xfrm>
            <a:custGeom>
              <a:avLst/>
              <a:gdLst>
                <a:gd name="T0" fmla="*/ 154 w 188"/>
                <a:gd name="T1" fmla="*/ 172 h 172"/>
                <a:gd name="T2" fmla="*/ 154 w 188"/>
                <a:gd name="T3" fmla="*/ 22 h 172"/>
                <a:gd name="T4" fmla="*/ 100 w 188"/>
                <a:gd name="T5" fmla="*/ 172 h 172"/>
                <a:gd name="T6" fmla="*/ 82 w 188"/>
                <a:gd name="T7" fmla="*/ 172 h 172"/>
                <a:gd name="T8" fmla="*/ 28 w 188"/>
                <a:gd name="T9" fmla="*/ 22 h 172"/>
                <a:gd name="T10" fmla="*/ 28 w 188"/>
                <a:gd name="T11" fmla="*/ 172 h 172"/>
                <a:gd name="T12" fmla="*/ 0 w 188"/>
                <a:gd name="T13" fmla="*/ 172 h 172"/>
                <a:gd name="T14" fmla="*/ 0 w 188"/>
                <a:gd name="T15" fmla="*/ 0 h 172"/>
                <a:gd name="T16" fmla="*/ 54 w 188"/>
                <a:gd name="T17" fmla="*/ 0 h 172"/>
                <a:gd name="T18" fmla="*/ 94 w 188"/>
                <a:gd name="T19" fmla="*/ 110 h 172"/>
                <a:gd name="T20" fmla="*/ 134 w 188"/>
                <a:gd name="T21" fmla="*/ 0 h 172"/>
                <a:gd name="T22" fmla="*/ 188 w 188"/>
                <a:gd name="T23" fmla="*/ 0 h 172"/>
                <a:gd name="T24" fmla="*/ 188 w 188"/>
                <a:gd name="T25" fmla="*/ 172 h 172"/>
                <a:gd name="T26" fmla="*/ 154 w 188"/>
                <a:gd name="T27"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8" h="172">
                  <a:moveTo>
                    <a:pt x="154" y="172"/>
                  </a:moveTo>
                  <a:lnTo>
                    <a:pt x="154" y="22"/>
                  </a:lnTo>
                  <a:lnTo>
                    <a:pt x="100" y="172"/>
                  </a:lnTo>
                  <a:lnTo>
                    <a:pt x="82" y="172"/>
                  </a:lnTo>
                  <a:lnTo>
                    <a:pt x="28" y="22"/>
                  </a:lnTo>
                  <a:lnTo>
                    <a:pt x="28" y="172"/>
                  </a:lnTo>
                  <a:lnTo>
                    <a:pt x="0" y="172"/>
                  </a:lnTo>
                  <a:lnTo>
                    <a:pt x="0" y="0"/>
                  </a:lnTo>
                  <a:lnTo>
                    <a:pt x="54" y="0"/>
                  </a:lnTo>
                  <a:lnTo>
                    <a:pt x="94" y="110"/>
                  </a:lnTo>
                  <a:lnTo>
                    <a:pt x="134" y="0"/>
                  </a:lnTo>
                  <a:lnTo>
                    <a:pt x="188" y="0"/>
                  </a:lnTo>
                  <a:lnTo>
                    <a:pt x="188" y="172"/>
                  </a:lnTo>
                  <a:lnTo>
                    <a:pt x="154" y="172"/>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6" name="Freeform 10">
              <a:extLst>
                <a:ext uri="{FF2B5EF4-FFF2-40B4-BE49-F238E27FC236}">
                  <a16:creationId xmlns:a16="http://schemas.microsoft.com/office/drawing/2014/main" id="{2B259C7C-2B88-4D7D-A5A3-73BE261DDDAF}"/>
                </a:ext>
              </a:extLst>
            </p:cNvPr>
            <p:cNvSpPr>
              <a:spLocks noEditPoints="1"/>
            </p:cNvSpPr>
            <p:nvPr userDrawn="1"/>
          </p:nvSpPr>
          <p:spPr bwMode="auto">
            <a:xfrm>
              <a:off x="9947275" y="2049463"/>
              <a:ext cx="273050" cy="273050"/>
            </a:xfrm>
            <a:custGeom>
              <a:avLst/>
              <a:gdLst>
                <a:gd name="T0" fmla="*/ 172 w 172"/>
                <a:gd name="T1" fmla="*/ 172 h 172"/>
                <a:gd name="T2" fmla="*/ 134 w 172"/>
                <a:gd name="T3" fmla="*/ 172 h 172"/>
                <a:gd name="T4" fmla="*/ 118 w 172"/>
                <a:gd name="T5" fmla="*/ 130 h 172"/>
                <a:gd name="T6" fmla="*/ 44 w 172"/>
                <a:gd name="T7" fmla="*/ 130 h 172"/>
                <a:gd name="T8" fmla="*/ 30 w 172"/>
                <a:gd name="T9" fmla="*/ 172 h 172"/>
                <a:gd name="T10" fmla="*/ 0 w 172"/>
                <a:gd name="T11" fmla="*/ 172 h 172"/>
                <a:gd name="T12" fmla="*/ 64 w 172"/>
                <a:gd name="T13" fmla="*/ 0 h 172"/>
                <a:gd name="T14" fmla="*/ 106 w 172"/>
                <a:gd name="T15" fmla="*/ 0 h 172"/>
                <a:gd name="T16" fmla="*/ 172 w 172"/>
                <a:gd name="T17" fmla="*/ 172 h 172"/>
                <a:gd name="T18" fmla="*/ 110 w 172"/>
                <a:gd name="T19" fmla="*/ 106 h 172"/>
                <a:gd name="T20" fmla="*/ 82 w 172"/>
                <a:gd name="T21" fmla="*/ 30 h 172"/>
                <a:gd name="T22" fmla="*/ 54 w 172"/>
                <a:gd name="T23" fmla="*/ 106 h 172"/>
                <a:gd name="T24" fmla="*/ 110 w 172"/>
                <a:gd name="T25" fmla="*/ 10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 h="172">
                  <a:moveTo>
                    <a:pt x="172" y="172"/>
                  </a:moveTo>
                  <a:lnTo>
                    <a:pt x="134" y="172"/>
                  </a:lnTo>
                  <a:lnTo>
                    <a:pt x="118" y="130"/>
                  </a:lnTo>
                  <a:lnTo>
                    <a:pt x="44" y="130"/>
                  </a:lnTo>
                  <a:lnTo>
                    <a:pt x="30" y="172"/>
                  </a:lnTo>
                  <a:lnTo>
                    <a:pt x="0" y="172"/>
                  </a:lnTo>
                  <a:lnTo>
                    <a:pt x="64" y="0"/>
                  </a:lnTo>
                  <a:lnTo>
                    <a:pt x="106" y="0"/>
                  </a:lnTo>
                  <a:lnTo>
                    <a:pt x="172" y="172"/>
                  </a:lnTo>
                  <a:close/>
                  <a:moveTo>
                    <a:pt x="110" y="106"/>
                  </a:moveTo>
                  <a:lnTo>
                    <a:pt x="82" y="30"/>
                  </a:lnTo>
                  <a:lnTo>
                    <a:pt x="54" y="106"/>
                  </a:lnTo>
                  <a:lnTo>
                    <a:pt x="110" y="106"/>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7" name="Freeform 11">
              <a:extLst>
                <a:ext uri="{FF2B5EF4-FFF2-40B4-BE49-F238E27FC236}">
                  <a16:creationId xmlns:a16="http://schemas.microsoft.com/office/drawing/2014/main" id="{F4372E3E-8579-4168-8D04-BE40F4323842}"/>
                </a:ext>
              </a:extLst>
            </p:cNvPr>
            <p:cNvSpPr>
              <a:spLocks/>
            </p:cNvSpPr>
            <p:nvPr userDrawn="1"/>
          </p:nvSpPr>
          <p:spPr bwMode="auto">
            <a:xfrm>
              <a:off x="8154988" y="2046288"/>
              <a:ext cx="269875" cy="276225"/>
            </a:xfrm>
            <a:custGeom>
              <a:avLst/>
              <a:gdLst>
                <a:gd name="T0" fmla="*/ 132 w 170"/>
                <a:gd name="T1" fmla="*/ 56 h 174"/>
                <a:gd name="T2" fmla="*/ 170 w 170"/>
                <a:gd name="T3" fmla="*/ 10 h 174"/>
                <a:gd name="T4" fmla="*/ 170 w 170"/>
                <a:gd name="T5" fmla="*/ 10 h 174"/>
                <a:gd name="T6" fmla="*/ 156 w 170"/>
                <a:gd name="T7" fmla="*/ 2 h 174"/>
                <a:gd name="T8" fmla="*/ 142 w 170"/>
                <a:gd name="T9" fmla="*/ 0 h 174"/>
                <a:gd name="T10" fmla="*/ 142 w 170"/>
                <a:gd name="T11" fmla="*/ 0 h 174"/>
                <a:gd name="T12" fmla="*/ 128 w 170"/>
                <a:gd name="T13" fmla="*/ 2 h 174"/>
                <a:gd name="T14" fmla="*/ 116 w 170"/>
                <a:gd name="T15" fmla="*/ 6 h 174"/>
                <a:gd name="T16" fmla="*/ 116 w 170"/>
                <a:gd name="T17" fmla="*/ 6 h 174"/>
                <a:gd name="T18" fmla="*/ 102 w 170"/>
                <a:gd name="T19" fmla="*/ 16 h 174"/>
                <a:gd name="T20" fmla="*/ 88 w 170"/>
                <a:gd name="T21" fmla="*/ 32 h 174"/>
                <a:gd name="T22" fmla="*/ 98 w 170"/>
                <a:gd name="T23" fmla="*/ 4 h 174"/>
                <a:gd name="T24" fmla="*/ 62 w 170"/>
                <a:gd name="T25" fmla="*/ 4 h 174"/>
                <a:gd name="T26" fmla="*/ 0 w 170"/>
                <a:gd name="T27" fmla="*/ 174 h 174"/>
                <a:gd name="T28" fmla="*/ 42 w 170"/>
                <a:gd name="T29" fmla="*/ 174 h 174"/>
                <a:gd name="T30" fmla="*/ 62 w 170"/>
                <a:gd name="T31" fmla="*/ 118 h 174"/>
                <a:gd name="T32" fmla="*/ 62 w 170"/>
                <a:gd name="T33" fmla="*/ 118 h 174"/>
                <a:gd name="T34" fmla="*/ 70 w 170"/>
                <a:gd name="T35" fmla="*/ 98 h 174"/>
                <a:gd name="T36" fmla="*/ 76 w 170"/>
                <a:gd name="T37" fmla="*/ 82 h 174"/>
                <a:gd name="T38" fmla="*/ 84 w 170"/>
                <a:gd name="T39" fmla="*/ 70 h 174"/>
                <a:gd name="T40" fmla="*/ 92 w 170"/>
                <a:gd name="T41" fmla="*/ 62 h 174"/>
                <a:gd name="T42" fmla="*/ 92 w 170"/>
                <a:gd name="T43" fmla="*/ 62 h 174"/>
                <a:gd name="T44" fmla="*/ 98 w 170"/>
                <a:gd name="T45" fmla="*/ 56 h 174"/>
                <a:gd name="T46" fmla="*/ 104 w 170"/>
                <a:gd name="T47" fmla="*/ 54 h 174"/>
                <a:gd name="T48" fmla="*/ 110 w 170"/>
                <a:gd name="T49" fmla="*/ 52 h 174"/>
                <a:gd name="T50" fmla="*/ 116 w 170"/>
                <a:gd name="T51" fmla="*/ 50 h 174"/>
                <a:gd name="T52" fmla="*/ 116 w 170"/>
                <a:gd name="T53" fmla="*/ 50 h 174"/>
                <a:gd name="T54" fmla="*/ 124 w 170"/>
                <a:gd name="T55" fmla="*/ 52 h 174"/>
                <a:gd name="T56" fmla="*/ 132 w 170"/>
                <a:gd name="T57" fmla="*/ 56 h 174"/>
                <a:gd name="T58" fmla="*/ 132 w 170"/>
                <a:gd name="T59" fmla="*/ 5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0" h="174">
                  <a:moveTo>
                    <a:pt x="132" y="56"/>
                  </a:moveTo>
                  <a:lnTo>
                    <a:pt x="170" y="10"/>
                  </a:lnTo>
                  <a:lnTo>
                    <a:pt x="170" y="10"/>
                  </a:lnTo>
                  <a:lnTo>
                    <a:pt x="156" y="2"/>
                  </a:lnTo>
                  <a:lnTo>
                    <a:pt x="142" y="0"/>
                  </a:lnTo>
                  <a:lnTo>
                    <a:pt x="142" y="0"/>
                  </a:lnTo>
                  <a:lnTo>
                    <a:pt x="128" y="2"/>
                  </a:lnTo>
                  <a:lnTo>
                    <a:pt x="116" y="6"/>
                  </a:lnTo>
                  <a:lnTo>
                    <a:pt x="116" y="6"/>
                  </a:lnTo>
                  <a:lnTo>
                    <a:pt x="102" y="16"/>
                  </a:lnTo>
                  <a:lnTo>
                    <a:pt x="88" y="32"/>
                  </a:lnTo>
                  <a:lnTo>
                    <a:pt x="98" y="4"/>
                  </a:lnTo>
                  <a:lnTo>
                    <a:pt x="62" y="4"/>
                  </a:lnTo>
                  <a:lnTo>
                    <a:pt x="0" y="174"/>
                  </a:lnTo>
                  <a:lnTo>
                    <a:pt x="42" y="174"/>
                  </a:lnTo>
                  <a:lnTo>
                    <a:pt x="62" y="118"/>
                  </a:lnTo>
                  <a:lnTo>
                    <a:pt x="62" y="118"/>
                  </a:lnTo>
                  <a:lnTo>
                    <a:pt x="70" y="98"/>
                  </a:lnTo>
                  <a:lnTo>
                    <a:pt x="76" y="82"/>
                  </a:lnTo>
                  <a:lnTo>
                    <a:pt x="84" y="70"/>
                  </a:lnTo>
                  <a:lnTo>
                    <a:pt x="92" y="62"/>
                  </a:lnTo>
                  <a:lnTo>
                    <a:pt x="92" y="62"/>
                  </a:lnTo>
                  <a:lnTo>
                    <a:pt x="98" y="56"/>
                  </a:lnTo>
                  <a:lnTo>
                    <a:pt x="104" y="54"/>
                  </a:lnTo>
                  <a:lnTo>
                    <a:pt x="110" y="52"/>
                  </a:lnTo>
                  <a:lnTo>
                    <a:pt x="116" y="50"/>
                  </a:lnTo>
                  <a:lnTo>
                    <a:pt x="116" y="50"/>
                  </a:lnTo>
                  <a:lnTo>
                    <a:pt x="124" y="52"/>
                  </a:lnTo>
                  <a:lnTo>
                    <a:pt x="132" y="56"/>
                  </a:lnTo>
                  <a:lnTo>
                    <a:pt x="132" y="56"/>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8" name="Freeform 12">
              <a:extLst>
                <a:ext uri="{FF2B5EF4-FFF2-40B4-BE49-F238E27FC236}">
                  <a16:creationId xmlns:a16="http://schemas.microsoft.com/office/drawing/2014/main" id="{769C87B5-7F69-460C-8EA0-7C6FF69B1407}"/>
                </a:ext>
              </a:extLst>
            </p:cNvPr>
            <p:cNvSpPr>
              <a:spLocks noEditPoints="1"/>
            </p:cNvSpPr>
            <p:nvPr userDrawn="1"/>
          </p:nvSpPr>
          <p:spPr bwMode="auto">
            <a:xfrm>
              <a:off x="8326438" y="2046288"/>
              <a:ext cx="263525" cy="282575"/>
            </a:xfrm>
            <a:custGeom>
              <a:avLst/>
              <a:gdLst>
                <a:gd name="T0" fmla="*/ 166 w 166"/>
                <a:gd name="T1" fmla="*/ 2 h 178"/>
                <a:gd name="T2" fmla="*/ 142 w 166"/>
                <a:gd name="T3" fmla="*/ 0 h 178"/>
                <a:gd name="T4" fmla="*/ 124 w 166"/>
                <a:gd name="T5" fmla="*/ 0 h 178"/>
                <a:gd name="T6" fmla="*/ 108 w 166"/>
                <a:gd name="T7" fmla="*/ 2 h 178"/>
                <a:gd name="T8" fmla="*/ 80 w 166"/>
                <a:gd name="T9" fmla="*/ 10 h 178"/>
                <a:gd name="T10" fmla="*/ 68 w 166"/>
                <a:gd name="T11" fmla="*/ 18 h 178"/>
                <a:gd name="T12" fmla="*/ 56 w 166"/>
                <a:gd name="T13" fmla="*/ 26 h 178"/>
                <a:gd name="T14" fmla="*/ 36 w 166"/>
                <a:gd name="T15" fmla="*/ 52 h 178"/>
                <a:gd name="T16" fmla="*/ 96 w 166"/>
                <a:gd name="T17" fmla="*/ 58 h 178"/>
                <a:gd name="T18" fmla="*/ 112 w 166"/>
                <a:gd name="T19" fmla="*/ 44 h 178"/>
                <a:gd name="T20" fmla="*/ 120 w 166"/>
                <a:gd name="T21" fmla="*/ 40 h 178"/>
                <a:gd name="T22" fmla="*/ 132 w 166"/>
                <a:gd name="T23" fmla="*/ 38 h 178"/>
                <a:gd name="T24" fmla="*/ 144 w 166"/>
                <a:gd name="T25" fmla="*/ 44 h 178"/>
                <a:gd name="T26" fmla="*/ 146 w 166"/>
                <a:gd name="T27" fmla="*/ 52 h 178"/>
                <a:gd name="T28" fmla="*/ 144 w 166"/>
                <a:gd name="T29" fmla="*/ 62 h 178"/>
                <a:gd name="T30" fmla="*/ 126 w 166"/>
                <a:gd name="T31" fmla="*/ 68 h 178"/>
                <a:gd name="T32" fmla="*/ 76 w 166"/>
                <a:gd name="T33" fmla="*/ 78 h 178"/>
                <a:gd name="T34" fmla="*/ 46 w 166"/>
                <a:gd name="T35" fmla="*/ 86 h 178"/>
                <a:gd name="T36" fmla="*/ 26 w 166"/>
                <a:gd name="T37" fmla="*/ 96 h 178"/>
                <a:gd name="T38" fmla="*/ 18 w 166"/>
                <a:gd name="T39" fmla="*/ 104 h 178"/>
                <a:gd name="T40" fmla="*/ 8 w 166"/>
                <a:gd name="T41" fmla="*/ 120 h 178"/>
                <a:gd name="T42" fmla="*/ 4 w 166"/>
                <a:gd name="T43" fmla="*/ 128 h 178"/>
                <a:gd name="T44" fmla="*/ 0 w 166"/>
                <a:gd name="T45" fmla="*/ 148 h 178"/>
                <a:gd name="T46" fmla="*/ 6 w 166"/>
                <a:gd name="T47" fmla="*/ 164 h 178"/>
                <a:gd name="T48" fmla="*/ 14 w 166"/>
                <a:gd name="T49" fmla="*/ 170 h 178"/>
                <a:gd name="T50" fmla="*/ 34 w 166"/>
                <a:gd name="T51" fmla="*/ 176 h 178"/>
                <a:gd name="T52" fmla="*/ 48 w 166"/>
                <a:gd name="T53" fmla="*/ 178 h 178"/>
                <a:gd name="T54" fmla="*/ 80 w 166"/>
                <a:gd name="T55" fmla="*/ 174 h 178"/>
                <a:gd name="T56" fmla="*/ 90 w 166"/>
                <a:gd name="T57" fmla="*/ 170 h 178"/>
                <a:gd name="T58" fmla="*/ 114 w 166"/>
                <a:gd name="T59" fmla="*/ 158 h 178"/>
                <a:gd name="T60" fmla="*/ 132 w 166"/>
                <a:gd name="T61" fmla="*/ 174 h 178"/>
                <a:gd name="T62" fmla="*/ 166 w 166"/>
                <a:gd name="T63" fmla="*/ 2 h 178"/>
                <a:gd name="T64" fmla="*/ 126 w 166"/>
                <a:gd name="T65" fmla="*/ 106 h 178"/>
                <a:gd name="T66" fmla="*/ 114 w 166"/>
                <a:gd name="T67" fmla="*/ 126 h 178"/>
                <a:gd name="T68" fmla="*/ 106 w 166"/>
                <a:gd name="T69" fmla="*/ 134 h 178"/>
                <a:gd name="T70" fmla="*/ 94 w 166"/>
                <a:gd name="T71" fmla="*/ 140 h 178"/>
                <a:gd name="T72" fmla="*/ 70 w 166"/>
                <a:gd name="T73" fmla="*/ 146 h 178"/>
                <a:gd name="T74" fmla="*/ 60 w 166"/>
                <a:gd name="T75" fmla="*/ 146 h 178"/>
                <a:gd name="T76" fmla="*/ 54 w 166"/>
                <a:gd name="T77" fmla="*/ 142 h 178"/>
                <a:gd name="T78" fmla="*/ 54 w 166"/>
                <a:gd name="T79" fmla="*/ 128 h 178"/>
                <a:gd name="T80" fmla="*/ 58 w 166"/>
                <a:gd name="T81" fmla="*/ 120 h 178"/>
                <a:gd name="T82" fmla="*/ 64 w 166"/>
                <a:gd name="T83" fmla="*/ 114 h 178"/>
                <a:gd name="T84" fmla="*/ 96 w 166"/>
                <a:gd name="T85" fmla="*/ 104 h 178"/>
                <a:gd name="T86" fmla="*/ 130 w 166"/>
                <a:gd name="T87" fmla="*/ 94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6" h="178">
                  <a:moveTo>
                    <a:pt x="166" y="2"/>
                  </a:moveTo>
                  <a:lnTo>
                    <a:pt x="166" y="2"/>
                  </a:lnTo>
                  <a:lnTo>
                    <a:pt x="152" y="0"/>
                  </a:lnTo>
                  <a:lnTo>
                    <a:pt x="142" y="0"/>
                  </a:lnTo>
                  <a:lnTo>
                    <a:pt x="142" y="0"/>
                  </a:lnTo>
                  <a:lnTo>
                    <a:pt x="124" y="0"/>
                  </a:lnTo>
                  <a:lnTo>
                    <a:pt x="108" y="2"/>
                  </a:lnTo>
                  <a:lnTo>
                    <a:pt x="108" y="2"/>
                  </a:lnTo>
                  <a:lnTo>
                    <a:pt x="94" y="6"/>
                  </a:lnTo>
                  <a:lnTo>
                    <a:pt x="80" y="10"/>
                  </a:lnTo>
                  <a:lnTo>
                    <a:pt x="80" y="10"/>
                  </a:lnTo>
                  <a:lnTo>
                    <a:pt x="68" y="18"/>
                  </a:lnTo>
                  <a:lnTo>
                    <a:pt x="56" y="26"/>
                  </a:lnTo>
                  <a:lnTo>
                    <a:pt x="56" y="26"/>
                  </a:lnTo>
                  <a:lnTo>
                    <a:pt x="46" y="38"/>
                  </a:lnTo>
                  <a:lnTo>
                    <a:pt x="36" y="52"/>
                  </a:lnTo>
                  <a:lnTo>
                    <a:pt x="96" y="58"/>
                  </a:lnTo>
                  <a:lnTo>
                    <a:pt x="96" y="58"/>
                  </a:lnTo>
                  <a:lnTo>
                    <a:pt x="104" y="50"/>
                  </a:lnTo>
                  <a:lnTo>
                    <a:pt x="112" y="44"/>
                  </a:lnTo>
                  <a:lnTo>
                    <a:pt x="112" y="44"/>
                  </a:lnTo>
                  <a:lnTo>
                    <a:pt x="120" y="40"/>
                  </a:lnTo>
                  <a:lnTo>
                    <a:pt x="132" y="38"/>
                  </a:lnTo>
                  <a:lnTo>
                    <a:pt x="132" y="38"/>
                  </a:lnTo>
                  <a:lnTo>
                    <a:pt x="140" y="40"/>
                  </a:lnTo>
                  <a:lnTo>
                    <a:pt x="144" y="44"/>
                  </a:lnTo>
                  <a:lnTo>
                    <a:pt x="144" y="44"/>
                  </a:lnTo>
                  <a:lnTo>
                    <a:pt x="146" y="52"/>
                  </a:lnTo>
                  <a:lnTo>
                    <a:pt x="144" y="62"/>
                  </a:lnTo>
                  <a:lnTo>
                    <a:pt x="144" y="62"/>
                  </a:lnTo>
                  <a:lnTo>
                    <a:pt x="126" y="68"/>
                  </a:lnTo>
                  <a:lnTo>
                    <a:pt x="126" y="68"/>
                  </a:lnTo>
                  <a:lnTo>
                    <a:pt x="76" y="78"/>
                  </a:lnTo>
                  <a:lnTo>
                    <a:pt x="76" y="78"/>
                  </a:lnTo>
                  <a:lnTo>
                    <a:pt x="60" y="82"/>
                  </a:lnTo>
                  <a:lnTo>
                    <a:pt x="46" y="86"/>
                  </a:lnTo>
                  <a:lnTo>
                    <a:pt x="36" y="92"/>
                  </a:lnTo>
                  <a:lnTo>
                    <a:pt x="26" y="96"/>
                  </a:lnTo>
                  <a:lnTo>
                    <a:pt x="26" y="96"/>
                  </a:lnTo>
                  <a:lnTo>
                    <a:pt x="18" y="104"/>
                  </a:lnTo>
                  <a:lnTo>
                    <a:pt x="12" y="112"/>
                  </a:lnTo>
                  <a:lnTo>
                    <a:pt x="8" y="120"/>
                  </a:lnTo>
                  <a:lnTo>
                    <a:pt x="4" y="128"/>
                  </a:lnTo>
                  <a:lnTo>
                    <a:pt x="4" y="128"/>
                  </a:lnTo>
                  <a:lnTo>
                    <a:pt x="0" y="138"/>
                  </a:lnTo>
                  <a:lnTo>
                    <a:pt x="0" y="148"/>
                  </a:lnTo>
                  <a:lnTo>
                    <a:pt x="2" y="156"/>
                  </a:lnTo>
                  <a:lnTo>
                    <a:pt x="6" y="164"/>
                  </a:lnTo>
                  <a:lnTo>
                    <a:pt x="6" y="164"/>
                  </a:lnTo>
                  <a:lnTo>
                    <a:pt x="14" y="170"/>
                  </a:lnTo>
                  <a:lnTo>
                    <a:pt x="22" y="174"/>
                  </a:lnTo>
                  <a:lnTo>
                    <a:pt x="34" y="176"/>
                  </a:lnTo>
                  <a:lnTo>
                    <a:pt x="48" y="178"/>
                  </a:lnTo>
                  <a:lnTo>
                    <a:pt x="48" y="178"/>
                  </a:lnTo>
                  <a:lnTo>
                    <a:pt x="70" y="176"/>
                  </a:lnTo>
                  <a:lnTo>
                    <a:pt x="80" y="174"/>
                  </a:lnTo>
                  <a:lnTo>
                    <a:pt x="90" y="170"/>
                  </a:lnTo>
                  <a:lnTo>
                    <a:pt x="90" y="170"/>
                  </a:lnTo>
                  <a:lnTo>
                    <a:pt x="104" y="164"/>
                  </a:lnTo>
                  <a:lnTo>
                    <a:pt x="114" y="158"/>
                  </a:lnTo>
                  <a:lnTo>
                    <a:pt x="132" y="144"/>
                  </a:lnTo>
                  <a:lnTo>
                    <a:pt x="132" y="174"/>
                  </a:lnTo>
                  <a:lnTo>
                    <a:pt x="166" y="174"/>
                  </a:lnTo>
                  <a:lnTo>
                    <a:pt x="166" y="2"/>
                  </a:lnTo>
                  <a:close/>
                  <a:moveTo>
                    <a:pt x="126" y="106"/>
                  </a:moveTo>
                  <a:lnTo>
                    <a:pt x="126" y="106"/>
                  </a:lnTo>
                  <a:lnTo>
                    <a:pt x="122" y="118"/>
                  </a:lnTo>
                  <a:lnTo>
                    <a:pt x="114" y="126"/>
                  </a:lnTo>
                  <a:lnTo>
                    <a:pt x="114" y="126"/>
                  </a:lnTo>
                  <a:lnTo>
                    <a:pt x="106" y="134"/>
                  </a:lnTo>
                  <a:lnTo>
                    <a:pt x="94" y="140"/>
                  </a:lnTo>
                  <a:lnTo>
                    <a:pt x="94" y="140"/>
                  </a:lnTo>
                  <a:lnTo>
                    <a:pt x="82" y="146"/>
                  </a:lnTo>
                  <a:lnTo>
                    <a:pt x="70" y="146"/>
                  </a:lnTo>
                  <a:lnTo>
                    <a:pt x="70" y="146"/>
                  </a:lnTo>
                  <a:lnTo>
                    <a:pt x="60" y="146"/>
                  </a:lnTo>
                  <a:lnTo>
                    <a:pt x="54" y="142"/>
                  </a:lnTo>
                  <a:lnTo>
                    <a:pt x="54" y="142"/>
                  </a:lnTo>
                  <a:lnTo>
                    <a:pt x="52" y="136"/>
                  </a:lnTo>
                  <a:lnTo>
                    <a:pt x="54" y="128"/>
                  </a:lnTo>
                  <a:lnTo>
                    <a:pt x="54" y="128"/>
                  </a:lnTo>
                  <a:lnTo>
                    <a:pt x="58" y="120"/>
                  </a:lnTo>
                  <a:lnTo>
                    <a:pt x="64" y="114"/>
                  </a:lnTo>
                  <a:lnTo>
                    <a:pt x="64" y="114"/>
                  </a:lnTo>
                  <a:lnTo>
                    <a:pt x="76" y="108"/>
                  </a:lnTo>
                  <a:lnTo>
                    <a:pt x="96" y="104"/>
                  </a:lnTo>
                  <a:lnTo>
                    <a:pt x="96" y="104"/>
                  </a:lnTo>
                  <a:lnTo>
                    <a:pt x="130" y="94"/>
                  </a:lnTo>
                  <a:lnTo>
                    <a:pt x="126" y="106"/>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9" name="Freeform 13">
              <a:extLst>
                <a:ext uri="{FF2B5EF4-FFF2-40B4-BE49-F238E27FC236}">
                  <a16:creationId xmlns:a16="http://schemas.microsoft.com/office/drawing/2014/main" id="{EE38CD54-C911-4F51-B43E-C486988AB7EF}"/>
                </a:ext>
              </a:extLst>
            </p:cNvPr>
            <p:cNvSpPr>
              <a:spLocks noEditPoints="1"/>
            </p:cNvSpPr>
            <p:nvPr userDrawn="1"/>
          </p:nvSpPr>
          <p:spPr bwMode="auto">
            <a:xfrm>
              <a:off x="7872413" y="2043113"/>
              <a:ext cx="330200" cy="282575"/>
            </a:xfrm>
            <a:custGeom>
              <a:avLst/>
              <a:gdLst>
                <a:gd name="T0" fmla="*/ 202 w 208"/>
                <a:gd name="T1" fmla="*/ 30 h 178"/>
                <a:gd name="T2" fmla="*/ 192 w 208"/>
                <a:gd name="T3" fmla="*/ 18 h 178"/>
                <a:gd name="T4" fmla="*/ 178 w 208"/>
                <a:gd name="T5" fmla="*/ 8 h 178"/>
                <a:gd name="T6" fmla="*/ 158 w 208"/>
                <a:gd name="T7" fmla="*/ 2 h 178"/>
                <a:gd name="T8" fmla="*/ 136 w 208"/>
                <a:gd name="T9" fmla="*/ 0 h 178"/>
                <a:gd name="T10" fmla="*/ 92 w 208"/>
                <a:gd name="T11" fmla="*/ 8 h 178"/>
                <a:gd name="T12" fmla="*/ 54 w 208"/>
                <a:gd name="T13" fmla="*/ 26 h 178"/>
                <a:gd name="T14" fmla="*/ 38 w 208"/>
                <a:gd name="T15" fmla="*/ 40 h 178"/>
                <a:gd name="T16" fmla="*/ 14 w 208"/>
                <a:gd name="T17" fmla="*/ 72 h 178"/>
                <a:gd name="T18" fmla="*/ 6 w 208"/>
                <a:gd name="T19" fmla="*/ 90 h 178"/>
                <a:gd name="T20" fmla="*/ 0 w 208"/>
                <a:gd name="T21" fmla="*/ 128 h 178"/>
                <a:gd name="T22" fmla="*/ 4 w 208"/>
                <a:gd name="T23" fmla="*/ 144 h 178"/>
                <a:gd name="T24" fmla="*/ 12 w 208"/>
                <a:gd name="T25" fmla="*/ 158 h 178"/>
                <a:gd name="T26" fmla="*/ 22 w 208"/>
                <a:gd name="T27" fmla="*/ 166 h 178"/>
                <a:gd name="T28" fmla="*/ 52 w 208"/>
                <a:gd name="T29" fmla="*/ 178 h 178"/>
                <a:gd name="T30" fmla="*/ 70 w 208"/>
                <a:gd name="T31" fmla="*/ 178 h 178"/>
                <a:gd name="T32" fmla="*/ 114 w 208"/>
                <a:gd name="T33" fmla="*/ 172 h 178"/>
                <a:gd name="T34" fmla="*/ 152 w 208"/>
                <a:gd name="T35" fmla="*/ 154 h 178"/>
                <a:gd name="T36" fmla="*/ 168 w 208"/>
                <a:gd name="T37" fmla="*/ 140 h 178"/>
                <a:gd name="T38" fmla="*/ 192 w 208"/>
                <a:gd name="T39" fmla="*/ 108 h 178"/>
                <a:gd name="T40" fmla="*/ 202 w 208"/>
                <a:gd name="T41" fmla="*/ 90 h 178"/>
                <a:gd name="T42" fmla="*/ 208 w 208"/>
                <a:gd name="T43" fmla="*/ 58 h 178"/>
                <a:gd name="T44" fmla="*/ 202 w 208"/>
                <a:gd name="T45" fmla="*/ 30 h 178"/>
                <a:gd name="T46" fmla="*/ 154 w 208"/>
                <a:gd name="T47" fmla="*/ 90 h 178"/>
                <a:gd name="T48" fmla="*/ 146 w 208"/>
                <a:gd name="T49" fmla="*/ 102 h 178"/>
                <a:gd name="T50" fmla="*/ 130 w 208"/>
                <a:gd name="T51" fmla="*/ 124 h 178"/>
                <a:gd name="T52" fmla="*/ 122 w 208"/>
                <a:gd name="T53" fmla="*/ 130 h 178"/>
                <a:gd name="T54" fmla="*/ 102 w 208"/>
                <a:gd name="T55" fmla="*/ 140 h 178"/>
                <a:gd name="T56" fmla="*/ 80 w 208"/>
                <a:gd name="T57" fmla="*/ 144 h 178"/>
                <a:gd name="T58" fmla="*/ 72 w 208"/>
                <a:gd name="T59" fmla="*/ 142 h 178"/>
                <a:gd name="T60" fmla="*/ 56 w 208"/>
                <a:gd name="T61" fmla="*/ 136 h 178"/>
                <a:gd name="T62" fmla="*/ 52 w 208"/>
                <a:gd name="T63" fmla="*/ 130 h 178"/>
                <a:gd name="T64" fmla="*/ 50 w 208"/>
                <a:gd name="T65" fmla="*/ 114 h 178"/>
                <a:gd name="T66" fmla="*/ 56 w 208"/>
                <a:gd name="T67" fmla="*/ 90 h 178"/>
                <a:gd name="T68" fmla="*/ 62 w 208"/>
                <a:gd name="T69" fmla="*/ 78 h 178"/>
                <a:gd name="T70" fmla="*/ 78 w 208"/>
                <a:gd name="T71" fmla="*/ 58 h 178"/>
                <a:gd name="T72" fmla="*/ 88 w 208"/>
                <a:gd name="T73" fmla="*/ 50 h 178"/>
                <a:gd name="T74" fmla="*/ 108 w 208"/>
                <a:gd name="T75" fmla="*/ 40 h 178"/>
                <a:gd name="T76" fmla="*/ 130 w 208"/>
                <a:gd name="T77" fmla="*/ 36 h 178"/>
                <a:gd name="T78" fmla="*/ 138 w 208"/>
                <a:gd name="T79" fmla="*/ 38 h 178"/>
                <a:gd name="T80" fmla="*/ 152 w 208"/>
                <a:gd name="T81" fmla="*/ 44 h 178"/>
                <a:gd name="T82" fmla="*/ 158 w 208"/>
                <a:gd name="T83" fmla="*/ 50 h 178"/>
                <a:gd name="T84" fmla="*/ 160 w 208"/>
                <a:gd name="T85" fmla="*/ 66 h 178"/>
                <a:gd name="T86" fmla="*/ 154 w 208"/>
                <a:gd name="T87" fmla="*/ 9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8" h="178">
                  <a:moveTo>
                    <a:pt x="202" y="30"/>
                  </a:moveTo>
                  <a:lnTo>
                    <a:pt x="202" y="30"/>
                  </a:lnTo>
                  <a:lnTo>
                    <a:pt x="198" y="24"/>
                  </a:lnTo>
                  <a:lnTo>
                    <a:pt x="192" y="18"/>
                  </a:lnTo>
                  <a:lnTo>
                    <a:pt x="184" y="12"/>
                  </a:lnTo>
                  <a:lnTo>
                    <a:pt x="178" y="8"/>
                  </a:lnTo>
                  <a:lnTo>
                    <a:pt x="168" y="6"/>
                  </a:lnTo>
                  <a:lnTo>
                    <a:pt x="158" y="2"/>
                  </a:lnTo>
                  <a:lnTo>
                    <a:pt x="136" y="0"/>
                  </a:lnTo>
                  <a:lnTo>
                    <a:pt x="136" y="0"/>
                  </a:lnTo>
                  <a:lnTo>
                    <a:pt x="114" y="2"/>
                  </a:lnTo>
                  <a:lnTo>
                    <a:pt x="92" y="8"/>
                  </a:lnTo>
                  <a:lnTo>
                    <a:pt x="74" y="16"/>
                  </a:lnTo>
                  <a:lnTo>
                    <a:pt x="54" y="26"/>
                  </a:lnTo>
                  <a:lnTo>
                    <a:pt x="54" y="26"/>
                  </a:lnTo>
                  <a:lnTo>
                    <a:pt x="38" y="40"/>
                  </a:lnTo>
                  <a:lnTo>
                    <a:pt x="24" y="54"/>
                  </a:lnTo>
                  <a:lnTo>
                    <a:pt x="14" y="72"/>
                  </a:lnTo>
                  <a:lnTo>
                    <a:pt x="6" y="90"/>
                  </a:lnTo>
                  <a:lnTo>
                    <a:pt x="6" y="90"/>
                  </a:lnTo>
                  <a:lnTo>
                    <a:pt x="0" y="110"/>
                  </a:lnTo>
                  <a:lnTo>
                    <a:pt x="0" y="128"/>
                  </a:lnTo>
                  <a:lnTo>
                    <a:pt x="0" y="136"/>
                  </a:lnTo>
                  <a:lnTo>
                    <a:pt x="4" y="144"/>
                  </a:lnTo>
                  <a:lnTo>
                    <a:pt x="8" y="150"/>
                  </a:lnTo>
                  <a:lnTo>
                    <a:pt x="12" y="158"/>
                  </a:lnTo>
                  <a:lnTo>
                    <a:pt x="12" y="158"/>
                  </a:lnTo>
                  <a:lnTo>
                    <a:pt x="22" y="166"/>
                  </a:lnTo>
                  <a:lnTo>
                    <a:pt x="36" y="174"/>
                  </a:lnTo>
                  <a:lnTo>
                    <a:pt x="52" y="178"/>
                  </a:lnTo>
                  <a:lnTo>
                    <a:pt x="70" y="178"/>
                  </a:lnTo>
                  <a:lnTo>
                    <a:pt x="70" y="178"/>
                  </a:lnTo>
                  <a:lnTo>
                    <a:pt x="92" y="176"/>
                  </a:lnTo>
                  <a:lnTo>
                    <a:pt x="114" y="172"/>
                  </a:lnTo>
                  <a:lnTo>
                    <a:pt x="134" y="164"/>
                  </a:lnTo>
                  <a:lnTo>
                    <a:pt x="152" y="154"/>
                  </a:lnTo>
                  <a:lnTo>
                    <a:pt x="152" y="154"/>
                  </a:lnTo>
                  <a:lnTo>
                    <a:pt x="168" y="140"/>
                  </a:lnTo>
                  <a:lnTo>
                    <a:pt x="182" y="124"/>
                  </a:lnTo>
                  <a:lnTo>
                    <a:pt x="192" y="108"/>
                  </a:lnTo>
                  <a:lnTo>
                    <a:pt x="202" y="90"/>
                  </a:lnTo>
                  <a:lnTo>
                    <a:pt x="202" y="90"/>
                  </a:lnTo>
                  <a:lnTo>
                    <a:pt x="206" y="72"/>
                  </a:lnTo>
                  <a:lnTo>
                    <a:pt x="208" y="58"/>
                  </a:lnTo>
                  <a:lnTo>
                    <a:pt x="206" y="44"/>
                  </a:lnTo>
                  <a:lnTo>
                    <a:pt x="202" y="30"/>
                  </a:lnTo>
                  <a:lnTo>
                    <a:pt x="202" y="30"/>
                  </a:lnTo>
                  <a:close/>
                  <a:moveTo>
                    <a:pt x="154" y="90"/>
                  </a:moveTo>
                  <a:lnTo>
                    <a:pt x="154" y="90"/>
                  </a:lnTo>
                  <a:lnTo>
                    <a:pt x="146" y="102"/>
                  </a:lnTo>
                  <a:lnTo>
                    <a:pt x="138" y="114"/>
                  </a:lnTo>
                  <a:lnTo>
                    <a:pt x="130" y="124"/>
                  </a:lnTo>
                  <a:lnTo>
                    <a:pt x="122" y="130"/>
                  </a:lnTo>
                  <a:lnTo>
                    <a:pt x="122" y="130"/>
                  </a:lnTo>
                  <a:lnTo>
                    <a:pt x="112" y="136"/>
                  </a:lnTo>
                  <a:lnTo>
                    <a:pt x="102" y="140"/>
                  </a:lnTo>
                  <a:lnTo>
                    <a:pt x="92" y="142"/>
                  </a:lnTo>
                  <a:lnTo>
                    <a:pt x="80" y="144"/>
                  </a:lnTo>
                  <a:lnTo>
                    <a:pt x="80" y="144"/>
                  </a:lnTo>
                  <a:lnTo>
                    <a:pt x="72" y="142"/>
                  </a:lnTo>
                  <a:lnTo>
                    <a:pt x="64" y="140"/>
                  </a:lnTo>
                  <a:lnTo>
                    <a:pt x="56" y="136"/>
                  </a:lnTo>
                  <a:lnTo>
                    <a:pt x="52" y="130"/>
                  </a:lnTo>
                  <a:lnTo>
                    <a:pt x="52" y="130"/>
                  </a:lnTo>
                  <a:lnTo>
                    <a:pt x="50" y="124"/>
                  </a:lnTo>
                  <a:lnTo>
                    <a:pt x="50" y="114"/>
                  </a:lnTo>
                  <a:lnTo>
                    <a:pt x="52" y="102"/>
                  </a:lnTo>
                  <a:lnTo>
                    <a:pt x="56" y="90"/>
                  </a:lnTo>
                  <a:lnTo>
                    <a:pt x="56" y="90"/>
                  </a:lnTo>
                  <a:lnTo>
                    <a:pt x="62" y="78"/>
                  </a:lnTo>
                  <a:lnTo>
                    <a:pt x="70" y="66"/>
                  </a:lnTo>
                  <a:lnTo>
                    <a:pt x="78" y="58"/>
                  </a:lnTo>
                  <a:lnTo>
                    <a:pt x="88" y="50"/>
                  </a:lnTo>
                  <a:lnTo>
                    <a:pt x="88" y="50"/>
                  </a:lnTo>
                  <a:lnTo>
                    <a:pt x="98" y="44"/>
                  </a:lnTo>
                  <a:lnTo>
                    <a:pt x="108" y="40"/>
                  </a:lnTo>
                  <a:lnTo>
                    <a:pt x="118" y="38"/>
                  </a:lnTo>
                  <a:lnTo>
                    <a:pt x="130" y="36"/>
                  </a:lnTo>
                  <a:lnTo>
                    <a:pt x="130" y="36"/>
                  </a:lnTo>
                  <a:lnTo>
                    <a:pt x="138" y="38"/>
                  </a:lnTo>
                  <a:lnTo>
                    <a:pt x="146" y="40"/>
                  </a:lnTo>
                  <a:lnTo>
                    <a:pt x="152" y="44"/>
                  </a:lnTo>
                  <a:lnTo>
                    <a:pt x="158" y="50"/>
                  </a:lnTo>
                  <a:lnTo>
                    <a:pt x="158" y="50"/>
                  </a:lnTo>
                  <a:lnTo>
                    <a:pt x="160" y="56"/>
                  </a:lnTo>
                  <a:lnTo>
                    <a:pt x="160" y="66"/>
                  </a:lnTo>
                  <a:lnTo>
                    <a:pt x="158" y="76"/>
                  </a:lnTo>
                  <a:lnTo>
                    <a:pt x="154" y="90"/>
                  </a:lnTo>
                  <a:lnTo>
                    <a:pt x="154" y="90"/>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0" name="Freeform 14">
              <a:extLst>
                <a:ext uri="{FF2B5EF4-FFF2-40B4-BE49-F238E27FC236}">
                  <a16:creationId xmlns:a16="http://schemas.microsoft.com/office/drawing/2014/main" id="{A44A5B0E-3997-43DD-A4E2-4C623700C215}"/>
                </a:ext>
              </a:extLst>
            </p:cNvPr>
            <p:cNvSpPr>
              <a:spLocks noEditPoints="1"/>
            </p:cNvSpPr>
            <p:nvPr userDrawn="1"/>
          </p:nvSpPr>
          <p:spPr bwMode="auto">
            <a:xfrm>
              <a:off x="6865938" y="2509838"/>
              <a:ext cx="320675" cy="419100"/>
            </a:xfrm>
            <a:custGeom>
              <a:avLst/>
              <a:gdLst>
                <a:gd name="T0" fmla="*/ 160 w 202"/>
                <a:gd name="T1" fmla="*/ 10 h 264"/>
                <a:gd name="T2" fmla="*/ 178 w 202"/>
                <a:gd name="T3" fmla="*/ 22 h 264"/>
                <a:gd name="T4" fmla="*/ 190 w 202"/>
                <a:gd name="T5" fmla="*/ 40 h 264"/>
                <a:gd name="T6" fmla="*/ 196 w 202"/>
                <a:gd name="T7" fmla="*/ 50 h 264"/>
                <a:gd name="T8" fmla="*/ 200 w 202"/>
                <a:gd name="T9" fmla="*/ 72 h 264"/>
                <a:gd name="T10" fmla="*/ 202 w 202"/>
                <a:gd name="T11" fmla="*/ 84 h 264"/>
                <a:gd name="T12" fmla="*/ 198 w 202"/>
                <a:gd name="T13" fmla="*/ 108 h 264"/>
                <a:gd name="T14" fmla="*/ 190 w 202"/>
                <a:gd name="T15" fmla="*/ 128 h 264"/>
                <a:gd name="T16" fmla="*/ 184 w 202"/>
                <a:gd name="T17" fmla="*/ 136 h 264"/>
                <a:gd name="T18" fmla="*/ 168 w 202"/>
                <a:gd name="T19" fmla="*/ 150 h 264"/>
                <a:gd name="T20" fmla="*/ 158 w 202"/>
                <a:gd name="T21" fmla="*/ 156 h 264"/>
                <a:gd name="T22" fmla="*/ 136 w 202"/>
                <a:gd name="T23" fmla="*/ 164 h 264"/>
                <a:gd name="T24" fmla="*/ 112 w 202"/>
                <a:gd name="T25" fmla="*/ 166 h 264"/>
                <a:gd name="T26" fmla="*/ 66 w 202"/>
                <a:gd name="T27" fmla="*/ 166 h 264"/>
                <a:gd name="T28" fmla="*/ 64 w 202"/>
                <a:gd name="T29" fmla="*/ 170 h 264"/>
                <a:gd name="T30" fmla="*/ 64 w 202"/>
                <a:gd name="T31" fmla="*/ 258 h 264"/>
                <a:gd name="T32" fmla="*/ 62 w 202"/>
                <a:gd name="T33" fmla="*/ 262 h 264"/>
                <a:gd name="T34" fmla="*/ 8 w 202"/>
                <a:gd name="T35" fmla="*/ 264 h 264"/>
                <a:gd name="T36" fmla="*/ 2 w 202"/>
                <a:gd name="T37" fmla="*/ 262 h 264"/>
                <a:gd name="T38" fmla="*/ 0 w 202"/>
                <a:gd name="T39" fmla="*/ 258 h 264"/>
                <a:gd name="T40" fmla="*/ 0 w 202"/>
                <a:gd name="T41" fmla="*/ 6 h 264"/>
                <a:gd name="T42" fmla="*/ 2 w 202"/>
                <a:gd name="T43" fmla="*/ 2 h 264"/>
                <a:gd name="T44" fmla="*/ 114 w 202"/>
                <a:gd name="T45" fmla="*/ 0 h 264"/>
                <a:gd name="T46" fmla="*/ 128 w 202"/>
                <a:gd name="T47" fmla="*/ 0 h 264"/>
                <a:gd name="T48" fmla="*/ 150 w 202"/>
                <a:gd name="T49" fmla="*/ 6 h 264"/>
                <a:gd name="T50" fmla="*/ 160 w 202"/>
                <a:gd name="T51" fmla="*/ 10 h 264"/>
                <a:gd name="T52" fmla="*/ 130 w 202"/>
                <a:gd name="T53" fmla="*/ 108 h 264"/>
                <a:gd name="T54" fmla="*/ 136 w 202"/>
                <a:gd name="T55" fmla="*/ 98 h 264"/>
                <a:gd name="T56" fmla="*/ 140 w 202"/>
                <a:gd name="T57" fmla="*/ 86 h 264"/>
                <a:gd name="T58" fmla="*/ 138 w 202"/>
                <a:gd name="T59" fmla="*/ 78 h 264"/>
                <a:gd name="T60" fmla="*/ 134 w 202"/>
                <a:gd name="T61" fmla="*/ 66 h 264"/>
                <a:gd name="T62" fmla="*/ 130 w 202"/>
                <a:gd name="T63" fmla="*/ 62 h 264"/>
                <a:gd name="T64" fmla="*/ 118 w 202"/>
                <a:gd name="T65" fmla="*/ 56 h 264"/>
                <a:gd name="T66" fmla="*/ 104 w 202"/>
                <a:gd name="T67" fmla="*/ 54 h 264"/>
                <a:gd name="T68" fmla="*/ 66 w 202"/>
                <a:gd name="T69" fmla="*/ 54 h 264"/>
                <a:gd name="T70" fmla="*/ 64 w 202"/>
                <a:gd name="T71" fmla="*/ 56 h 264"/>
                <a:gd name="T72" fmla="*/ 64 w 202"/>
                <a:gd name="T73" fmla="*/ 114 h 264"/>
                <a:gd name="T74" fmla="*/ 66 w 202"/>
                <a:gd name="T75" fmla="*/ 116 h 264"/>
                <a:gd name="T76" fmla="*/ 104 w 202"/>
                <a:gd name="T77" fmla="*/ 116 h 264"/>
                <a:gd name="T78" fmla="*/ 124 w 202"/>
                <a:gd name="T79" fmla="*/ 112 h 264"/>
                <a:gd name="T80" fmla="*/ 130 w 202"/>
                <a:gd name="T81" fmla="*/ 10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 h="264">
                  <a:moveTo>
                    <a:pt x="160" y="10"/>
                  </a:moveTo>
                  <a:lnTo>
                    <a:pt x="160" y="10"/>
                  </a:lnTo>
                  <a:lnTo>
                    <a:pt x="170" y="16"/>
                  </a:lnTo>
                  <a:lnTo>
                    <a:pt x="178" y="22"/>
                  </a:lnTo>
                  <a:lnTo>
                    <a:pt x="184" y="30"/>
                  </a:lnTo>
                  <a:lnTo>
                    <a:pt x="190" y="40"/>
                  </a:lnTo>
                  <a:lnTo>
                    <a:pt x="190" y="40"/>
                  </a:lnTo>
                  <a:lnTo>
                    <a:pt x="196" y="50"/>
                  </a:lnTo>
                  <a:lnTo>
                    <a:pt x="198" y="60"/>
                  </a:lnTo>
                  <a:lnTo>
                    <a:pt x="200" y="72"/>
                  </a:lnTo>
                  <a:lnTo>
                    <a:pt x="202" y="84"/>
                  </a:lnTo>
                  <a:lnTo>
                    <a:pt x="202" y="84"/>
                  </a:lnTo>
                  <a:lnTo>
                    <a:pt x="200" y="96"/>
                  </a:lnTo>
                  <a:lnTo>
                    <a:pt x="198" y="108"/>
                  </a:lnTo>
                  <a:lnTo>
                    <a:pt x="196" y="118"/>
                  </a:lnTo>
                  <a:lnTo>
                    <a:pt x="190" y="128"/>
                  </a:lnTo>
                  <a:lnTo>
                    <a:pt x="190" y="128"/>
                  </a:lnTo>
                  <a:lnTo>
                    <a:pt x="184" y="136"/>
                  </a:lnTo>
                  <a:lnTo>
                    <a:pt x="176" y="144"/>
                  </a:lnTo>
                  <a:lnTo>
                    <a:pt x="168" y="150"/>
                  </a:lnTo>
                  <a:lnTo>
                    <a:pt x="158" y="156"/>
                  </a:lnTo>
                  <a:lnTo>
                    <a:pt x="158" y="156"/>
                  </a:lnTo>
                  <a:lnTo>
                    <a:pt x="148" y="162"/>
                  </a:lnTo>
                  <a:lnTo>
                    <a:pt x="136" y="164"/>
                  </a:lnTo>
                  <a:lnTo>
                    <a:pt x="124" y="166"/>
                  </a:lnTo>
                  <a:lnTo>
                    <a:pt x="112" y="166"/>
                  </a:lnTo>
                  <a:lnTo>
                    <a:pt x="66" y="166"/>
                  </a:lnTo>
                  <a:lnTo>
                    <a:pt x="66" y="166"/>
                  </a:lnTo>
                  <a:lnTo>
                    <a:pt x="64" y="168"/>
                  </a:lnTo>
                  <a:lnTo>
                    <a:pt x="64" y="170"/>
                  </a:lnTo>
                  <a:lnTo>
                    <a:pt x="64" y="258"/>
                  </a:lnTo>
                  <a:lnTo>
                    <a:pt x="64" y="258"/>
                  </a:lnTo>
                  <a:lnTo>
                    <a:pt x="62" y="262"/>
                  </a:lnTo>
                  <a:lnTo>
                    <a:pt x="62" y="262"/>
                  </a:lnTo>
                  <a:lnTo>
                    <a:pt x="56" y="264"/>
                  </a:lnTo>
                  <a:lnTo>
                    <a:pt x="8" y="264"/>
                  </a:lnTo>
                  <a:lnTo>
                    <a:pt x="8" y="264"/>
                  </a:lnTo>
                  <a:lnTo>
                    <a:pt x="2" y="262"/>
                  </a:lnTo>
                  <a:lnTo>
                    <a:pt x="2" y="262"/>
                  </a:lnTo>
                  <a:lnTo>
                    <a:pt x="0" y="258"/>
                  </a:lnTo>
                  <a:lnTo>
                    <a:pt x="0" y="6"/>
                  </a:lnTo>
                  <a:lnTo>
                    <a:pt x="0" y="6"/>
                  </a:lnTo>
                  <a:lnTo>
                    <a:pt x="2" y="2"/>
                  </a:lnTo>
                  <a:lnTo>
                    <a:pt x="2" y="2"/>
                  </a:lnTo>
                  <a:lnTo>
                    <a:pt x="8" y="0"/>
                  </a:lnTo>
                  <a:lnTo>
                    <a:pt x="114" y="0"/>
                  </a:lnTo>
                  <a:lnTo>
                    <a:pt x="114" y="0"/>
                  </a:lnTo>
                  <a:lnTo>
                    <a:pt x="128" y="0"/>
                  </a:lnTo>
                  <a:lnTo>
                    <a:pt x="138" y="2"/>
                  </a:lnTo>
                  <a:lnTo>
                    <a:pt x="150" y="6"/>
                  </a:lnTo>
                  <a:lnTo>
                    <a:pt x="160" y="10"/>
                  </a:lnTo>
                  <a:lnTo>
                    <a:pt x="160" y="10"/>
                  </a:lnTo>
                  <a:close/>
                  <a:moveTo>
                    <a:pt x="130" y="108"/>
                  </a:moveTo>
                  <a:lnTo>
                    <a:pt x="130" y="108"/>
                  </a:lnTo>
                  <a:lnTo>
                    <a:pt x="134" y="104"/>
                  </a:lnTo>
                  <a:lnTo>
                    <a:pt x="136" y="98"/>
                  </a:lnTo>
                  <a:lnTo>
                    <a:pt x="138" y="92"/>
                  </a:lnTo>
                  <a:lnTo>
                    <a:pt x="140" y="86"/>
                  </a:lnTo>
                  <a:lnTo>
                    <a:pt x="140" y="86"/>
                  </a:lnTo>
                  <a:lnTo>
                    <a:pt x="138" y="78"/>
                  </a:lnTo>
                  <a:lnTo>
                    <a:pt x="136" y="72"/>
                  </a:lnTo>
                  <a:lnTo>
                    <a:pt x="134" y="66"/>
                  </a:lnTo>
                  <a:lnTo>
                    <a:pt x="130" y="62"/>
                  </a:lnTo>
                  <a:lnTo>
                    <a:pt x="130" y="62"/>
                  </a:lnTo>
                  <a:lnTo>
                    <a:pt x="124" y="58"/>
                  </a:lnTo>
                  <a:lnTo>
                    <a:pt x="118" y="56"/>
                  </a:lnTo>
                  <a:lnTo>
                    <a:pt x="112" y="54"/>
                  </a:lnTo>
                  <a:lnTo>
                    <a:pt x="104" y="54"/>
                  </a:lnTo>
                  <a:lnTo>
                    <a:pt x="66" y="54"/>
                  </a:lnTo>
                  <a:lnTo>
                    <a:pt x="66" y="54"/>
                  </a:lnTo>
                  <a:lnTo>
                    <a:pt x="64" y="54"/>
                  </a:lnTo>
                  <a:lnTo>
                    <a:pt x="64" y="56"/>
                  </a:lnTo>
                  <a:lnTo>
                    <a:pt x="64" y="114"/>
                  </a:lnTo>
                  <a:lnTo>
                    <a:pt x="64" y="114"/>
                  </a:lnTo>
                  <a:lnTo>
                    <a:pt x="64" y="116"/>
                  </a:lnTo>
                  <a:lnTo>
                    <a:pt x="66" y="116"/>
                  </a:lnTo>
                  <a:lnTo>
                    <a:pt x="104" y="116"/>
                  </a:lnTo>
                  <a:lnTo>
                    <a:pt x="104" y="116"/>
                  </a:lnTo>
                  <a:lnTo>
                    <a:pt x="118" y="114"/>
                  </a:lnTo>
                  <a:lnTo>
                    <a:pt x="124" y="112"/>
                  </a:lnTo>
                  <a:lnTo>
                    <a:pt x="130" y="108"/>
                  </a:lnTo>
                  <a:lnTo>
                    <a:pt x="130" y="108"/>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1" name="Freeform 15">
              <a:extLst>
                <a:ext uri="{FF2B5EF4-FFF2-40B4-BE49-F238E27FC236}">
                  <a16:creationId xmlns:a16="http://schemas.microsoft.com/office/drawing/2014/main" id="{62BFA277-7BBD-4649-961B-827F35C84208}"/>
                </a:ext>
              </a:extLst>
            </p:cNvPr>
            <p:cNvSpPr>
              <a:spLocks noEditPoints="1"/>
            </p:cNvSpPr>
            <p:nvPr userDrawn="1"/>
          </p:nvSpPr>
          <p:spPr bwMode="auto">
            <a:xfrm>
              <a:off x="7250113" y="2509838"/>
              <a:ext cx="320675" cy="419100"/>
            </a:xfrm>
            <a:custGeom>
              <a:avLst/>
              <a:gdLst>
                <a:gd name="T0" fmla="*/ 92 w 202"/>
                <a:gd name="T1" fmla="*/ 160 h 264"/>
                <a:gd name="T2" fmla="*/ 90 w 202"/>
                <a:gd name="T3" fmla="*/ 158 h 264"/>
                <a:gd name="T4" fmla="*/ 66 w 202"/>
                <a:gd name="T5" fmla="*/ 158 h 264"/>
                <a:gd name="T6" fmla="*/ 62 w 202"/>
                <a:gd name="T7" fmla="*/ 162 h 264"/>
                <a:gd name="T8" fmla="*/ 62 w 202"/>
                <a:gd name="T9" fmla="*/ 258 h 264"/>
                <a:gd name="T10" fmla="*/ 62 w 202"/>
                <a:gd name="T11" fmla="*/ 262 h 264"/>
                <a:gd name="T12" fmla="*/ 8 w 202"/>
                <a:gd name="T13" fmla="*/ 264 h 264"/>
                <a:gd name="T14" fmla="*/ 2 w 202"/>
                <a:gd name="T15" fmla="*/ 262 h 264"/>
                <a:gd name="T16" fmla="*/ 0 w 202"/>
                <a:gd name="T17" fmla="*/ 258 h 264"/>
                <a:gd name="T18" fmla="*/ 0 w 202"/>
                <a:gd name="T19" fmla="*/ 6 h 264"/>
                <a:gd name="T20" fmla="*/ 2 w 202"/>
                <a:gd name="T21" fmla="*/ 2 h 264"/>
                <a:gd name="T22" fmla="*/ 118 w 202"/>
                <a:gd name="T23" fmla="*/ 0 h 264"/>
                <a:gd name="T24" fmla="*/ 130 w 202"/>
                <a:gd name="T25" fmla="*/ 0 h 264"/>
                <a:gd name="T26" fmla="*/ 152 w 202"/>
                <a:gd name="T27" fmla="*/ 6 h 264"/>
                <a:gd name="T28" fmla="*/ 160 w 202"/>
                <a:gd name="T29" fmla="*/ 10 h 264"/>
                <a:gd name="T30" fmla="*/ 178 w 202"/>
                <a:gd name="T31" fmla="*/ 22 h 264"/>
                <a:gd name="T32" fmla="*/ 190 w 202"/>
                <a:gd name="T33" fmla="*/ 38 h 264"/>
                <a:gd name="T34" fmla="*/ 194 w 202"/>
                <a:gd name="T35" fmla="*/ 48 h 264"/>
                <a:gd name="T36" fmla="*/ 200 w 202"/>
                <a:gd name="T37" fmla="*/ 70 h 264"/>
                <a:gd name="T38" fmla="*/ 200 w 202"/>
                <a:gd name="T39" fmla="*/ 82 h 264"/>
                <a:gd name="T40" fmla="*/ 198 w 202"/>
                <a:gd name="T41" fmla="*/ 106 h 264"/>
                <a:gd name="T42" fmla="*/ 188 w 202"/>
                <a:gd name="T43" fmla="*/ 126 h 264"/>
                <a:gd name="T44" fmla="*/ 182 w 202"/>
                <a:gd name="T45" fmla="*/ 134 h 264"/>
                <a:gd name="T46" fmla="*/ 164 w 202"/>
                <a:gd name="T47" fmla="*/ 148 h 264"/>
                <a:gd name="T48" fmla="*/ 154 w 202"/>
                <a:gd name="T49" fmla="*/ 152 h 264"/>
                <a:gd name="T50" fmla="*/ 152 w 202"/>
                <a:gd name="T51" fmla="*/ 156 h 264"/>
                <a:gd name="T52" fmla="*/ 202 w 202"/>
                <a:gd name="T53" fmla="*/ 260 h 264"/>
                <a:gd name="T54" fmla="*/ 200 w 202"/>
                <a:gd name="T55" fmla="*/ 264 h 264"/>
                <a:gd name="T56" fmla="*/ 144 w 202"/>
                <a:gd name="T57" fmla="*/ 264 h 264"/>
                <a:gd name="T58" fmla="*/ 140 w 202"/>
                <a:gd name="T59" fmla="*/ 264 h 264"/>
                <a:gd name="T60" fmla="*/ 136 w 202"/>
                <a:gd name="T61" fmla="*/ 260 h 264"/>
                <a:gd name="T62" fmla="*/ 62 w 202"/>
                <a:gd name="T63" fmla="*/ 108 h 264"/>
                <a:gd name="T64" fmla="*/ 64 w 202"/>
                <a:gd name="T65" fmla="*/ 110 h 264"/>
                <a:gd name="T66" fmla="*/ 106 w 202"/>
                <a:gd name="T67" fmla="*/ 110 h 264"/>
                <a:gd name="T68" fmla="*/ 120 w 202"/>
                <a:gd name="T69" fmla="*/ 108 h 264"/>
                <a:gd name="T70" fmla="*/ 130 w 202"/>
                <a:gd name="T71" fmla="*/ 104 h 264"/>
                <a:gd name="T72" fmla="*/ 136 w 202"/>
                <a:gd name="T73" fmla="*/ 94 h 264"/>
                <a:gd name="T74" fmla="*/ 138 w 202"/>
                <a:gd name="T75" fmla="*/ 82 h 264"/>
                <a:gd name="T76" fmla="*/ 134 w 202"/>
                <a:gd name="T77" fmla="*/ 66 h 264"/>
                <a:gd name="T78" fmla="*/ 130 w 202"/>
                <a:gd name="T79" fmla="*/ 62 h 264"/>
                <a:gd name="T80" fmla="*/ 106 w 202"/>
                <a:gd name="T81" fmla="*/ 54 h 264"/>
                <a:gd name="T82" fmla="*/ 66 w 202"/>
                <a:gd name="T83" fmla="*/ 54 h 264"/>
                <a:gd name="T84" fmla="*/ 62 w 202"/>
                <a:gd name="T85" fmla="*/ 5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2" h="264">
                  <a:moveTo>
                    <a:pt x="136" y="260"/>
                  </a:moveTo>
                  <a:lnTo>
                    <a:pt x="92" y="160"/>
                  </a:lnTo>
                  <a:lnTo>
                    <a:pt x="92" y="160"/>
                  </a:lnTo>
                  <a:lnTo>
                    <a:pt x="90" y="158"/>
                  </a:lnTo>
                  <a:lnTo>
                    <a:pt x="66" y="158"/>
                  </a:lnTo>
                  <a:lnTo>
                    <a:pt x="66" y="158"/>
                  </a:lnTo>
                  <a:lnTo>
                    <a:pt x="64" y="160"/>
                  </a:lnTo>
                  <a:lnTo>
                    <a:pt x="62" y="162"/>
                  </a:lnTo>
                  <a:lnTo>
                    <a:pt x="62" y="258"/>
                  </a:lnTo>
                  <a:lnTo>
                    <a:pt x="62" y="258"/>
                  </a:lnTo>
                  <a:lnTo>
                    <a:pt x="62" y="262"/>
                  </a:lnTo>
                  <a:lnTo>
                    <a:pt x="62" y="262"/>
                  </a:lnTo>
                  <a:lnTo>
                    <a:pt x="56" y="264"/>
                  </a:lnTo>
                  <a:lnTo>
                    <a:pt x="8" y="264"/>
                  </a:lnTo>
                  <a:lnTo>
                    <a:pt x="8" y="264"/>
                  </a:lnTo>
                  <a:lnTo>
                    <a:pt x="2" y="262"/>
                  </a:lnTo>
                  <a:lnTo>
                    <a:pt x="2" y="262"/>
                  </a:lnTo>
                  <a:lnTo>
                    <a:pt x="0" y="258"/>
                  </a:lnTo>
                  <a:lnTo>
                    <a:pt x="0" y="6"/>
                  </a:lnTo>
                  <a:lnTo>
                    <a:pt x="0" y="6"/>
                  </a:lnTo>
                  <a:lnTo>
                    <a:pt x="2" y="2"/>
                  </a:lnTo>
                  <a:lnTo>
                    <a:pt x="2" y="2"/>
                  </a:lnTo>
                  <a:lnTo>
                    <a:pt x="8" y="0"/>
                  </a:lnTo>
                  <a:lnTo>
                    <a:pt x="118" y="0"/>
                  </a:lnTo>
                  <a:lnTo>
                    <a:pt x="118" y="0"/>
                  </a:lnTo>
                  <a:lnTo>
                    <a:pt x="130" y="0"/>
                  </a:lnTo>
                  <a:lnTo>
                    <a:pt x="140" y="2"/>
                  </a:lnTo>
                  <a:lnTo>
                    <a:pt x="152" y="6"/>
                  </a:lnTo>
                  <a:lnTo>
                    <a:pt x="160" y="10"/>
                  </a:lnTo>
                  <a:lnTo>
                    <a:pt x="160" y="10"/>
                  </a:lnTo>
                  <a:lnTo>
                    <a:pt x="170" y="16"/>
                  </a:lnTo>
                  <a:lnTo>
                    <a:pt x="178" y="22"/>
                  </a:lnTo>
                  <a:lnTo>
                    <a:pt x="184" y="30"/>
                  </a:lnTo>
                  <a:lnTo>
                    <a:pt x="190" y="38"/>
                  </a:lnTo>
                  <a:lnTo>
                    <a:pt x="190" y="38"/>
                  </a:lnTo>
                  <a:lnTo>
                    <a:pt x="194" y="48"/>
                  </a:lnTo>
                  <a:lnTo>
                    <a:pt x="198" y="58"/>
                  </a:lnTo>
                  <a:lnTo>
                    <a:pt x="200" y="70"/>
                  </a:lnTo>
                  <a:lnTo>
                    <a:pt x="200" y="82"/>
                  </a:lnTo>
                  <a:lnTo>
                    <a:pt x="200" y="82"/>
                  </a:lnTo>
                  <a:lnTo>
                    <a:pt x="200" y="94"/>
                  </a:lnTo>
                  <a:lnTo>
                    <a:pt x="198" y="106"/>
                  </a:lnTo>
                  <a:lnTo>
                    <a:pt x="194" y="116"/>
                  </a:lnTo>
                  <a:lnTo>
                    <a:pt x="188" y="126"/>
                  </a:lnTo>
                  <a:lnTo>
                    <a:pt x="188" y="126"/>
                  </a:lnTo>
                  <a:lnTo>
                    <a:pt x="182" y="134"/>
                  </a:lnTo>
                  <a:lnTo>
                    <a:pt x="174" y="142"/>
                  </a:lnTo>
                  <a:lnTo>
                    <a:pt x="164" y="148"/>
                  </a:lnTo>
                  <a:lnTo>
                    <a:pt x="154" y="152"/>
                  </a:lnTo>
                  <a:lnTo>
                    <a:pt x="154" y="152"/>
                  </a:lnTo>
                  <a:lnTo>
                    <a:pt x="152" y="154"/>
                  </a:lnTo>
                  <a:lnTo>
                    <a:pt x="152" y="156"/>
                  </a:lnTo>
                  <a:lnTo>
                    <a:pt x="202" y="256"/>
                  </a:lnTo>
                  <a:lnTo>
                    <a:pt x="202" y="260"/>
                  </a:lnTo>
                  <a:lnTo>
                    <a:pt x="202" y="260"/>
                  </a:lnTo>
                  <a:lnTo>
                    <a:pt x="200" y="264"/>
                  </a:lnTo>
                  <a:lnTo>
                    <a:pt x="196" y="264"/>
                  </a:lnTo>
                  <a:lnTo>
                    <a:pt x="144" y="264"/>
                  </a:lnTo>
                  <a:lnTo>
                    <a:pt x="144" y="264"/>
                  </a:lnTo>
                  <a:lnTo>
                    <a:pt x="140" y="264"/>
                  </a:lnTo>
                  <a:lnTo>
                    <a:pt x="136" y="260"/>
                  </a:lnTo>
                  <a:lnTo>
                    <a:pt x="136" y="260"/>
                  </a:lnTo>
                  <a:close/>
                  <a:moveTo>
                    <a:pt x="62" y="56"/>
                  </a:moveTo>
                  <a:lnTo>
                    <a:pt x="62" y="108"/>
                  </a:lnTo>
                  <a:lnTo>
                    <a:pt x="62" y="108"/>
                  </a:lnTo>
                  <a:lnTo>
                    <a:pt x="64" y="110"/>
                  </a:lnTo>
                  <a:lnTo>
                    <a:pt x="66" y="110"/>
                  </a:lnTo>
                  <a:lnTo>
                    <a:pt x="106" y="110"/>
                  </a:lnTo>
                  <a:lnTo>
                    <a:pt x="106" y="110"/>
                  </a:lnTo>
                  <a:lnTo>
                    <a:pt x="120" y="108"/>
                  </a:lnTo>
                  <a:lnTo>
                    <a:pt x="130" y="104"/>
                  </a:lnTo>
                  <a:lnTo>
                    <a:pt x="130" y="104"/>
                  </a:lnTo>
                  <a:lnTo>
                    <a:pt x="134" y="98"/>
                  </a:lnTo>
                  <a:lnTo>
                    <a:pt x="136" y="94"/>
                  </a:lnTo>
                  <a:lnTo>
                    <a:pt x="138" y="82"/>
                  </a:lnTo>
                  <a:lnTo>
                    <a:pt x="138" y="82"/>
                  </a:lnTo>
                  <a:lnTo>
                    <a:pt x="136" y="70"/>
                  </a:lnTo>
                  <a:lnTo>
                    <a:pt x="134" y="66"/>
                  </a:lnTo>
                  <a:lnTo>
                    <a:pt x="130" y="62"/>
                  </a:lnTo>
                  <a:lnTo>
                    <a:pt x="130" y="62"/>
                  </a:lnTo>
                  <a:lnTo>
                    <a:pt x="120" y="56"/>
                  </a:lnTo>
                  <a:lnTo>
                    <a:pt x="106" y="54"/>
                  </a:lnTo>
                  <a:lnTo>
                    <a:pt x="66" y="54"/>
                  </a:lnTo>
                  <a:lnTo>
                    <a:pt x="66" y="54"/>
                  </a:lnTo>
                  <a:lnTo>
                    <a:pt x="64" y="54"/>
                  </a:lnTo>
                  <a:lnTo>
                    <a:pt x="62" y="56"/>
                  </a:lnTo>
                  <a:lnTo>
                    <a:pt x="62" y="56"/>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2" name="Freeform 16">
              <a:extLst>
                <a:ext uri="{FF2B5EF4-FFF2-40B4-BE49-F238E27FC236}">
                  <a16:creationId xmlns:a16="http://schemas.microsoft.com/office/drawing/2014/main" id="{21B58875-7E80-4C76-98FB-C8C6F085FD02}"/>
                </a:ext>
              </a:extLst>
            </p:cNvPr>
            <p:cNvSpPr>
              <a:spLocks noEditPoints="1"/>
            </p:cNvSpPr>
            <p:nvPr userDrawn="1"/>
          </p:nvSpPr>
          <p:spPr bwMode="auto">
            <a:xfrm>
              <a:off x="7634288" y="2503488"/>
              <a:ext cx="327025" cy="431800"/>
            </a:xfrm>
            <a:custGeom>
              <a:avLst/>
              <a:gdLst>
                <a:gd name="T0" fmla="*/ 50 w 206"/>
                <a:gd name="T1" fmla="*/ 260 h 272"/>
                <a:gd name="T2" fmla="*/ 28 w 206"/>
                <a:gd name="T3" fmla="*/ 246 h 272"/>
                <a:gd name="T4" fmla="*/ 12 w 206"/>
                <a:gd name="T5" fmla="*/ 226 h 272"/>
                <a:gd name="T6" fmla="*/ 8 w 206"/>
                <a:gd name="T7" fmla="*/ 214 h 272"/>
                <a:gd name="T8" fmla="*/ 0 w 206"/>
                <a:gd name="T9" fmla="*/ 188 h 272"/>
                <a:gd name="T10" fmla="*/ 0 w 206"/>
                <a:gd name="T11" fmla="*/ 98 h 272"/>
                <a:gd name="T12" fmla="*/ 0 w 206"/>
                <a:gd name="T13" fmla="*/ 84 h 272"/>
                <a:gd name="T14" fmla="*/ 8 w 206"/>
                <a:gd name="T15" fmla="*/ 58 h 272"/>
                <a:gd name="T16" fmla="*/ 12 w 206"/>
                <a:gd name="T17" fmla="*/ 48 h 272"/>
                <a:gd name="T18" fmla="*/ 28 w 206"/>
                <a:gd name="T19" fmla="*/ 28 h 272"/>
                <a:gd name="T20" fmla="*/ 50 w 206"/>
                <a:gd name="T21" fmla="*/ 12 h 272"/>
                <a:gd name="T22" fmla="*/ 62 w 206"/>
                <a:gd name="T23" fmla="*/ 8 h 272"/>
                <a:gd name="T24" fmla="*/ 88 w 206"/>
                <a:gd name="T25" fmla="*/ 2 h 272"/>
                <a:gd name="T26" fmla="*/ 102 w 206"/>
                <a:gd name="T27" fmla="*/ 0 h 272"/>
                <a:gd name="T28" fmla="*/ 132 w 206"/>
                <a:gd name="T29" fmla="*/ 4 h 272"/>
                <a:gd name="T30" fmla="*/ 158 w 206"/>
                <a:gd name="T31" fmla="*/ 12 h 272"/>
                <a:gd name="T32" fmla="*/ 168 w 206"/>
                <a:gd name="T33" fmla="*/ 20 h 272"/>
                <a:gd name="T34" fmla="*/ 186 w 206"/>
                <a:gd name="T35" fmla="*/ 36 h 272"/>
                <a:gd name="T36" fmla="*/ 194 w 206"/>
                <a:gd name="T37" fmla="*/ 48 h 272"/>
                <a:gd name="T38" fmla="*/ 202 w 206"/>
                <a:gd name="T39" fmla="*/ 72 h 272"/>
                <a:gd name="T40" fmla="*/ 206 w 206"/>
                <a:gd name="T41" fmla="*/ 98 h 272"/>
                <a:gd name="T42" fmla="*/ 206 w 206"/>
                <a:gd name="T43" fmla="*/ 174 h 272"/>
                <a:gd name="T44" fmla="*/ 202 w 206"/>
                <a:gd name="T45" fmla="*/ 202 h 272"/>
                <a:gd name="T46" fmla="*/ 194 w 206"/>
                <a:gd name="T47" fmla="*/ 226 h 272"/>
                <a:gd name="T48" fmla="*/ 186 w 206"/>
                <a:gd name="T49" fmla="*/ 236 h 272"/>
                <a:gd name="T50" fmla="*/ 168 w 206"/>
                <a:gd name="T51" fmla="*/ 254 h 272"/>
                <a:gd name="T52" fmla="*/ 158 w 206"/>
                <a:gd name="T53" fmla="*/ 260 h 272"/>
                <a:gd name="T54" fmla="*/ 132 w 206"/>
                <a:gd name="T55" fmla="*/ 270 h 272"/>
                <a:gd name="T56" fmla="*/ 102 w 206"/>
                <a:gd name="T57" fmla="*/ 272 h 272"/>
                <a:gd name="T58" fmla="*/ 88 w 206"/>
                <a:gd name="T59" fmla="*/ 272 h 272"/>
                <a:gd name="T60" fmla="*/ 62 w 206"/>
                <a:gd name="T61" fmla="*/ 266 h 272"/>
                <a:gd name="T62" fmla="*/ 50 w 206"/>
                <a:gd name="T63" fmla="*/ 260 h 272"/>
                <a:gd name="T64" fmla="*/ 132 w 206"/>
                <a:gd name="T65" fmla="*/ 208 h 272"/>
                <a:gd name="T66" fmla="*/ 140 w 206"/>
                <a:gd name="T67" fmla="*/ 194 h 272"/>
                <a:gd name="T68" fmla="*/ 144 w 206"/>
                <a:gd name="T69" fmla="*/ 176 h 272"/>
                <a:gd name="T70" fmla="*/ 144 w 206"/>
                <a:gd name="T71" fmla="*/ 98 h 272"/>
                <a:gd name="T72" fmla="*/ 140 w 206"/>
                <a:gd name="T73" fmla="*/ 80 h 272"/>
                <a:gd name="T74" fmla="*/ 132 w 206"/>
                <a:gd name="T75" fmla="*/ 66 h 272"/>
                <a:gd name="T76" fmla="*/ 126 w 206"/>
                <a:gd name="T77" fmla="*/ 60 h 272"/>
                <a:gd name="T78" fmla="*/ 112 w 206"/>
                <a:gd name="T79" fmla="*/ 56 h 272"/>
                <a:gd name="T80" fmla="*/ 102 w 206"/>
                <a:gd name="T81" fmla="*/ 54 h 272"/>
                <a:gd name="T82" fmla="*/ 86 w 206"/>
                <a:gd name="T83" fmla="*/ 58 h 272"/>
                <a:gd name="T84" fmla="*/ 74 w 206"/>
                <a:gd name="T85" fmla="*/ 66 h 272"/>
                <a:gd name="T86" fmla="*/ 70 w 206"/>
                <a:gd name="T87" fmla="*/ 72 h 272"/>
                <a:gd name="T88" fmla="*/ 64 w 206"/>
                <a:gd name="T89" fmla="*/ 88 h 272"/>
                <a:gd name="T90" fmla="*/ 62 w 206"/>
                <a:gd name="T91" fmla="*/ 176 h 272"/>
                <a:gd name="T92" fmla="*/ 64 w 206"/>
                <a:gd name="T93" fmla="*/ 186 h 272"/>
                <a:gd name="T94" fmla="*/ 70 w 206"/>
                <a:gd name="T95" fmla="*/ 200 h 272"/>
                <a:gd name="T96" fmla="*/ 74 w 206"/>
                <a:gd name="T97" fmla="*/ 208 h 272"/>
                <a:gd name="T98" fmla="*/ 86 w 206"/>
                <a:gd name="T99" fmla="*/ 216 h 272"/>
                <a:gd name="T100" fmla="*/ 102 w 206"/>
                <a:gd name="T101" fmla="*/ 218 h 272"/>
                <a:gd name="T102" fmla="*/ 112 w 206"/>
                <a:gd name="T103" fmla="*/ 218 h 272"/>
                <a:gd name="T104" fmla="*/ 126 w 206"/>
                <a:gd name="T105" fmla="*/ 212 h 272"/>
                <a:gd name="T106" fmla="*/ 132 w 206"/>
                <a:gd name="T107" fmla="*/ 20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 h="272">
                  <a:moveTo>
                    <a:pt x="50" y="260"/>
                  </a:moveTo>
                  <a:lnTo>
                    <a:pt x="50" y="260"/>
                  </a:lnTo>
                  <a:lnTo>
                    <a:pt x="38" y="254"/>
                  </a:lnTo>
                  <a:lnTo>
                    <a:pt x="28" y="246"/>
                  </a:lnTo>
                  <a:lnTo>
                    <a:pt x="20" y="236"/>
                  </a:lnTo>
                  <a:lnTo>
                    <a:pt x="12" y="226"/>
                  </a:lnTo>
                  <a:lnTo>
                    <a:pt x="12" y="226"/>
                  </a:lnTo>
                  <a:lnTo>
                    <a:pt x="8" y="214"/>
                  </a:lnTo>
                  <a:lnTo>
                    <a:pt x="4" y="202"/>
                  </a:lnTo>
                  <a:lnTo>
                    <a:pt x="0" y="188"/>
                  </a:lnTo>
                  <a:lnTo>
                    <a:pt x="0" y="174"/>
                  </a:lnTo>
                  <a:lnTo>
                    <a:pt x="0" y="98"/>
                  </a:lnTo>
                  <a:lnTo>
                    <a:pt x="0" y="98"/>
                  </a:lnTo>
                  <a:lnTo>
                    <a:pt x="0" y="84"/>
                  </a:lnTo>
                  <a:lnTo>
                    <a:pt x="4" y="72"/>
                  </a:lnTo>
                  <a:lnTo>
                    <a:pt x="8" y="58"/>
                  </a:lnTo>
                  <a:lnTo>
                    <a:pt x="12" y="48"/>
                  </a:lnTo>
                  <a:lnTo>
                    <a:pt x="12" y="48"/>
                  </a:lnTo>
                  <a:lnTo>
                    <a:pt x="20" y="36"/>
                  </a:lnTo>
                  <a:lnTo>
                    <a:pt x="28" y="28"/>
                  </a:lnTo>
                  <a:lnTo>
                    <a:pt x="38" y="20"/>
                  </a:lnTo>
                  <a:lnTo>
                    <a:pt x="50" y="12"/>
                  </a:lnTo>
                  <a:lnTo>
                    <a:pt x="50" y="12"/>
                  </a:lnTo>
                  <a:lnTo>
                    <a:pt x="62" y="8"/>
                  </a:lnTo>
                  <a:lnTo>
                    <a:pt x="74" y="4"/>
                  </a:lnTo>
                  <a:lnTo>
                    <a:pt x="88" y="2"/>
                  </a:lnTo>
                  <a:lnTo>
                    <a:pt x="102" y="0"/>
                  </a:lnTo>
                  <a:lnTo>
                    <a:pt x="102" y="0"/>
                  </a:lnTo>
                  <a:lnTo>
                    <a:pt x="118" y="2"/>
                  </a:lnTo>
                  <a:lnTo>
                    <a:pt x="132" y="4"/>
                  </a:lnTo>
                  <a:lnTo>
                    <a:pt x="144" y="8"/>
                  </a:lnTo>
                  <a:lnTo>
                    <a:pt x="158" y="12"/>
                  </a:lnTo>
                  <a:lnTo>
                    <a:pt x="158" y="12"/>
                  </a:lnTo>
                  <a:lnTo>
                    <a:pt x="168" y="20"/>
                  </a:lnTo>
                  <a:lnTo>
                    <a:pt x="178" y="28"/>
                  </a:lnTo>
                  <a:lnTo>
                    <a:pt x="186" y="36"/>
                  </a:lnTo>
                  <a:lnTo>
                    <a:pt x="194" y="48"/>
                  </a:lnTo>
                  <a:lnTo>
                    <a:pt x="194" y="48"/>
                  </a:lnTo>
                  <a:lnTo>
                    <a:pt x="198" y="58"/>
                  </a:lnTo>
                  <a:lnTo>
                    <a:pt x="202" y="72"/>
                  </a:lnTo>
                  <a:lnTo>
                    <a:pt x="206" y="84"/>
                  </a:lnTo>
                  <a:lnTo>
                    <a:pt x="206" y="98"/>
                  </a:lnTo>
                  <a:lnTo>
                    <a:pt x="206" y="174"/>
                  </a:lnTo>
                  <a:lnTo>
                    <a:pt x="206" y="174"/>
                  </a:lnTo>
                  <a:lnTo>
                    <a:pt x="206" y="188"/>
                  </a:lnTo>
                  <a:lnTo>
                    <a:pt x="202" y="202"/>
                  </a:lnTo>
                  <a:lnTo>
                    <a:pt x="198" y="214"/>
                  </a:lnTo>
                  <a:lnTo>
                    <a:pt x="194" y="226"/>
                  </a:lnTo>
                  <a:lnTo>
                    <a:pt x="194" y="226"/>
                  </a:lnTo>
                  <a:lnTo>
                    <a:pt x="186" y="236"/>
                  </a:lnTo>
                  <a:lnTo>
                    <a:pt x="178" y="246"/>
                  </a:lnTo>
                  <a:lnTo>
                    <a:pt x="168" y="254"/>
                  </a:lnTo>
                  <a:lnTo>
                    <a:pt x="158" y="260"/>
                  </a:lnTo>
                  <a:lnTo>
                    <a:pt x="158" y="260"/>
                  </a:lnTo>
                  <a:lnTo>
                    <a:pt x="144" y="266"/>
                  </a:lnTo>
                  <a:lnTo>
                    <a:pt x="132" y="270"/>
                  </a:lnTo>
                  <a:lnTo>
                    <a:pt x="118" y="272"/>
                  </a:lnTo>
                  <a:lnTo>
                    <a:pt x="102" y="272"/>
                  </a:lnTo>
                  <a:lnTo>
                    <a:pt x="102" y="272"/>
                  </a:lnTo>
                  <a:lnTo>
                    <a:pt x="88" y="272"/>
                  </a:lnTo>
                  <a:lnTo>
                    <a:pt x="74" y="270"/>
                  </a:lnTo>
                  <a:lnTo>
                    <a:pt x="62" y="266"/>
                  </a:lnTo>
                  <a:lnTo>
                    <a:pt x="50" y="260"/>
                  </a:lnTo>
                  <a:lnTo>
                    <a:pt x="50" y="260"/>
                  </a:lnTo>
                  <a:close/>
                  <a:moveTo>
                    <a:pt x="132" y="208"/>
                  </a:moveTo>
                  <a:lnTo>
                    <a:pt x="132" y="208"/>
                  </a:lnTo>
                  <a:lnTo>
                    <a:pt x="138" y="200"/>
                  </a:lnTo>
                  <a:lnTo>
                    <a:pt x="140" y="194"/>
                  </a:lnTo>
                  <a:lnTo>
                    <a:pt x="142" y="186"/>
                  </a:lnTo>
                  <a:lnTo>
                    <a:pt x="144" y="176"/>
                  </a:lnTo>
                  <a:lnTo>
                    <a:pt x="144" y="98"/>
                  </a:lnTo>
                  <a:lnTo>
                    <a:pt x="144" y="98"/>
                  </a:lnTo>
                  <a:lnTo>
                    <a:pt x="142" y="88"/>
                  </a:lnTo>
                  <a:lnTo>
                    <a:pt x="140" y="80"/>
                  </a:lnTo>
                  <a:lnTo>
                    <a:pt x="138" y="72"/>
                  </a:lnTo>
                  <a:lnTo>
                    <a:pt x="132" y="66"/>
                  </a:lnTo>
                  <a:lnTo>
                    <a:pt x="132" y="66"/>
                  </a:lnTo>
                  <a:lnTo>
                    <a:pt x="126" y="60"/>
                  </a:lnTo>
                  <a:lnTo>
                    <a:pt x="120" y="58"/>
                  </a:lnTo>
                  <a:lnTo>
                    <a:pt x="112" y="56"/>
                  </a:lnTo>
                  <a:lnTo>
                    <a:pt x="102" y="54"/>
                  </a:lnTo>
                  <a:lnTo>
                    <a:pt x="102" y="54"/>
                  </a:lnTo>
                  <a:lnTo>
                    <a:pt x="94" y="56"/>
                  </a:lnTo>
                  <a:lnTo>
                    <a:pt x="86" y="58"/>
                  </a:lnTo>
                  <a:lnTo>
                    <a:pt x="80" y="60"/>
                  </a:lnTo>
                  <a:lnTo>
                    <a:pt x="74" y="66"/>
                  </a:lnTo>
                  <a:lnTo>
                    <a:pt x="74" y="66"/>
                  </a:lnTo>
                  <a:lnTo>
                    <a:pt x="70" y="72"/>
                  </a:lnTo>
                  <a:lnTo>
                    <a:pt x="66" y="80"/>
                  </a:lnTo>
                  <a:lnTo>
                    <a:pt x="64" y="88"/>
                  </a:lnTo>
                  <a:lnTo>
                    <a:pt x="62" y="98"/>
                  </a:lnTo>
                  <a:lnTo>
                    <a:pt x="62" y="176"/>
                  </a:lnTo>
                  <a:lnTo>
                    <a:pt x="62" y="176"/>
                  </a:lnTo>
                  <a:lnTo>
                    <a:pt x="64" y="186"/>
                  </a:lnTo>
                  <a:lnTo>
                    <a:pt x="66" y="194"/>
                  </a:lnTo>
                  <a:lnTo>
                    <a:pt x="70" y="200"/>
                  </a:lnTo>
                  <a:lnTo>
                    <a:pt x="74" y="208"/>
                  </a:lnTo>
                  <a:lnTo>
                    <a:pt x="74" y="208"/>
                  </a:lnTo>
                  <a:lnTo>
                    <a:pt x="80" y="212"/>
                  </a:lnTo>
                  <a:lnTo>
                    <a:pt x="86" y="216"/>
                  </a:lnTo>
                  <a:lnTo>
                    <a:pt x="94" y="218"/>
                  </a:lnTo>
                  <a:lnTo>
                    <a:pt x="102" y="218"/>
                  </a:lnTo>
                  <a:lnTo>
                    <a:pt x="102" y="218"/>
                  </a:lnTo>
                  <a:lnTo>
                    <a:pt x="112" y="218"/>
                  </a:lnTo>
                  <a:lnTo>
                    <a:pt x="120" y="216"/>
                  </a:lnTo>
                  <a:lnTo>
                    <a:pt x="126" y="212"/>
                  </a:lnTo>
                  <a:lnTo>
                    <a:pt x="132" y="208"/>
                  </a:lnTo>
                  <a:lnTo>
                    <a:pt x="132" y="208"/>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3" name="Freeform 17">
              <a:extLst>
                <a:ext uri="{FF2B5EF4-FFF2-40B4-BE49-F238E27FC236}">
                  <a16:creationId xmlns:a16="http://schemas.microsoft.com/office/drawing/2014/main" id="{06734203-344C-4CA7-9CFE-10E88C7749C1}"/>
                </a:ext>
              </a:extLst>
            </p:cNvPr>
            <p:cNvSpPr>
              <a:spLocks/>
            </p:cNvSpPr>
            <p:nvPr userDrawn="1"/>
          </p:nvSpPr>
          <p:spPr bwMode="auto">
            <a:xfrm>
              <a:off x="8034338" y="2509838"/>
              <a:ext cx="298450" cy="419100"/>
            </a:xfrm>
            <a:custGeom>
              <a:avLst/>
              <a:gdLst>
                <a:gd name="T0" fmla="*/ 186 w 188"/>
                <a:gd name="T1" fmla="*/ 52 h 264"/>
                <a:gd name="T2" fmla="*/ 186 w 188"/>
                <a:gd name="T3" fmla="*/ 52 h 264"/>
                <a:gd name="T4" fmla="*/ 182 w 188"/>
                <a:gd name="T5" fmla="*/ 54 h 264"/>
                <a:gd name="T6" fmla="*/ 66 w 188"/>
                <a:gd name="T7" fmla="*/ 54 h 264"/>
                <a:gd name="T8" fmla="*/ 66 w 188"/>
                <a:gd name="T9" fmla="*/ 54 h 264"/>
                <a:gd name="T10" fmla="*/ 64 w 188"/>
                <a:gd name="T11" fmla="*/ 54 h 264"/>
                <a:gd name="T12" fmla="*/ 64 w 188"/>
                <a:gd name="T13" fmla="*/ 56 h 264"/>
                <a:gd name="T14" fmla="*/ 64 w 188"/>
                <a:gd name="T15" fmla="*/ 100 h 264"/>
                <a:gd name="T16" fmla="*/ 64 w 188"/>
                <a:gd name="T17" fmla="*/ 100 h 264"/>
                <a:gd name="T18" fmla="*/ 64 w 188"/>
                <a:gd name="T19" fmla="*/ 102 h 264"/>
                <a:gd name="T20" fmla="*/ 66 w 188"/>
                <a:gd name="T21" fmla="*/ 104 h 264"/>
                <a:gd name="T22" fmla="*/ 140 w 188"/>
                <a:gd name="T23" fmla="*/ 104 h 264"/>
                <a:gd name="T24" fmla="*/ 140 w 188"/>
                <a:gd name="T25" fmla="*/ 104 h 264"/>
                <a:gd name="T26" fmla="*/ 144 w 188"/>
                <a:gd name="T27" fmla="*/ 106 h 264"/>
                <a:gd name="T28" fmla="*/ 144 w 188"/>
                <a:gd name="T29" fmla="*/ 106 h 264"/>
                <a:gd name="T30" fmla="*/ 146 w 188"/>
                <a:gd name="T31" fmla="*/ 110 h 264"/>
                <a:gd name="T32" fmla="*/ 146 w 188"/>
                <a:gd name="T33" fmla="*/ 150 h 264"/>
                <a:gd name="T34" fmla="*/ 146 w 188"/>
                <a:gd name="T35" fmla="*/ 150 h 264"/>
                <a:gd name="T36" fmla="*/ 144 w 188"/>
                <a:gd name="T37" fmla="*/ 156 h 264"/>
                <a:gd name="T38" fmla="*/ 144 w 188"/>
                <a:gd name="T39" fmla="*/ 156 h 264"/>
                <a:gd name="T40" fmla="*/ 140 w 188"/>
                <a:gd name="T41" fmla="*/ 156 h 264"/>
                <a:gd name="T42" fmla="*/ 66 w 188"/>
                <a:gd name="T43" fmla="*/ 156 h 264"/>
                <a:gd name="T44" fmla="*/ 66 w 188"/>
                <a:gd name="T45" fmla="*/ 156 h 264"/>
                <a:gd name="T46" fmla="*/ 64 w 188"/>
                <a:gd name="T47" fmla="*/ 158 h 264"/>
                <a:gd name="T48" fmla="*/ 64 w 188"/>
                <a:gd name="T49" fmla="*/ 160 h 264"/>
                <a:gd name="T50" fmla="*/ 64 w 188"/>
                <a:gd name="T51" fmla="*/ 258 h 264"/>
                <a:gd name="T52" fmla="*/ 64 w 188"/>
                <a:gd name="T53" fmla="*/ 258 h 264"/>
                <a:gd name="T54" fmla="*/ 62 w 188"/>
                <a:gd name="T55" fmla="*/ 262 h 264"/>
                <a:gd name="T56" fmla="*/ 62 w 188"/>
                <a:gd name="T57" fmla="*/ 262 h 264"/>
                <a:gd name="T58" fmla="*/ 56 w 188"/>
                <a:gd name="T59" fmla="*/ 264 h 264"/>
                <a:gd name="T60" fmla="*/ 8 w 188"/>
                <a:gd name="T61" fmla="*/ 264 h 264"/>
                <a:gd name="T62" fmla="*/ 8 w 188"/>
                <a:gd name="T63" fmla="*/ 264 h 264"/>
                <a:gd name="T64" fmla="*/ 2 w 188"/>
                <a:gd name="T65" fmla="*/ 262 h 264"/>
                <a:gd name="T66" fmla="*/ 2 w 188"/>
                <a:gd name="T67" fmla="*/ 262 h 264"/>
                <a:gd name="T68" fmla="*/ 0 w 188"/>
                <a:gd name="T69" fmla="*/ 258 h 264"/>
                <a:gd name="T70" fmla="*/ 0 w 188"/>
                <a:gd name="T71" fmla="*/ 6 h 264"/>
                <a:gd name="T72" fmla="*/ 0 w 188"/>
                <a:gd name="T73" fmla="*/ 6 h 264"/>
                <a:gd name="T74" fmla="*/ 2 w 188"/>
                <a:gd name="T75" fmla="*/ 2 h 264"/>
                <a:gd name="T76" fmla="*/ 2 w 188"/>
                <a:gd name="T77" fmla="*/ 2 h 264"/>
                <a:gd name="T78" fmla="*/ 8 w 188"/>
                <a:gd name="T79" fmla="*/ 0 h 264"/>
                <a:gd name="T80" fmla="*/ 182 w 188"/>
                <a:gd name="T81" fmla="*/ 0 h 264"/>
                <a:gd name="T82" fmla="*/ 182 w 188"/>
                <a:gd name="T83" fmla="*/ 0 h 264"/>
                <a:gd name="T84" fmla="*/ 186 w 188"/>
                <a:gd name="T85" fmla="*/ 2 h 264"/>
                <a:gd name="T86" fmla="*/ 186 w 188"/>
                <a:gd name="T87" fmla="*/ 2 h 264"/>
                <a:gd name="T88" fmla="*/ 188 w 188"/>
                <a:gd name="T89" fmla="*/ 6 h 264"/>
                <a:gd name="T90" fmla="*/ 188 w 188"/>
                <a:gd name="T91" fmla="*/ 46 h 264"/>
                <a:gd name="T92" fmla="*/ 188 w 188"/>
                <a:gd name="T93" fmla="*/ 46 h 264"/>
                <a:gd name="T94" fmla="*/ 186 w 188"/>
                <a:gd name="T95" fmla="*/ 52 h 264"/>
                <a:gd name="T96" fmla="*/ 186 w 188"/>
                <a:gd name="T97" fmla="*/ 5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8" h="264">
                  <a:moveTo>
                    <a:pt x="186" y="52"/>
                  </a:moveTo>
                  <a:lnTo>
                    <a:pt x="186" y="52"/>
                  </a:lnTo>
                  <a:lnTo>
                    <a:pt x="182" y="54"/>
                  </a:lnTo>
                  <a:lnTo>
                    <a:pt x="66" y="54"/>
                  </a:lnTo>
                  <a:lnTo>
                    <a:pt x="66" y="54"/>
                  </a:lnTo>
                  <a:lnTo>
                    <a:pt x="64" y="54"/>
                  </a:lnTo>
                  <a:lnTo>
                    <a:pt x="64" y="56"/>
                  </a:lnTo>
                  <a:lnTo>
                    <a:pt x="64" y="100"/>
                  </a:lnTo>
                  <a:lnTo>
                    <a:pt x="64" y="100"/>
                  </a:lnTo>
                  <a:lnTo>
                    <a:pt x="64" y="102"/>
                  </a:lnTo>
                  <a:lnTo>
                    <a:pt x="66" y="104"/>
                  </a:lnTo>
                  <a:lnTo>
                    <a:pt x="140" y="104"/>
                  </a:lnTo>
                  <a:lnTo>
                    <a:pt x="140" y="104"/>
                  </a:lnTo>
                  <a:lnTo>
                    <a:pt x="144" y="106"/>
                  </a:lnTo>
                  <a:lnTo>
                    <a:pt x="144" y="106"/>
                  </a:lnTo>
                  <a:lnTo>
                    <a:pt x="146" y="110"/>
                  </a:lnTo>
                  <a:lnTo>
                    <a:pt x="146" y="150"/>
                  </a:lnTo>
                  <a:lnTo>
                    <a:pt x="146" y="150"/>
                  </a:lnTo>
                  <a:lnTo>
                    <a:pt x="144" y="156"/>
                  </a:lnTo>
                  <a:lnTo>
                    <a:pt x="144" y="156"/>
                  </a:lnTo>
                  <a:lnTo>
                    <a:pt x="140" y="156"/>
                  </a:lnTo>
                  <a:lnTo>
                    <a:pt x="66" y="156"/>
                  </a:lnTo>
                  <a:lnTo>
                    <a:pt x="66" y="156"/>
                  </a:lnTo>
                  <a:lnTo>
                    <a:pt x="64" y="158"/>
                  </a:lnTo>
                  <a:lnTo>
                    <a:pt x="64" y="160"/>
                  </a:lnTo>
                  <a:lnTo>
                    <a:pt x="64" y="258"/>
                  </a:lnTo>
                  <a:lnTo>
                    <a:pt x="64" y="258"/>
                  </a:lnTo>
                  <a:lnTo>
                    <a:pt x="62" y="262"/>
                  </a:lnTo>
                  <a:lnTo>
                    <a:pt x="62" y="262"/>
                  </a:lnTo>
                  <a:lnTo>
                    <a:pt x="56" y="264"/>
                  </a:lnTo>
                  <a:lnTo>
                    <a:pt x="8" y="264"/>
                  </a:lnTo>
                  <a:lnTo>
                    <a:pt x="8" y="264"/>
                  </a:lnTo>
                  <a:lnTo>
                    <a:pt x="2" y="262"/>
                  </a:lnTo>
                  <a:lnTo>
                    <a:pt x="2" y="262"/>
                  </a:lnTo>
                  <a:lnTo>
                    <a:pt x="0" y="258"/>
                  </a:lnTo>
                  <a:lnTo>
                    <a:pt x="0" y="6"/>
                  </a:lnTo>
                  <a:lnTo>
                    <a:pt x="0" y="6"/>
                  </a:lnTo>
                  <a:lnTo>
                    <a:pt x="2" y="2"/>
                  </a:lnTo>
                  <a:lnTo>
                    <a:pt x="2" y="2"/>
                  </a:lnTo>
                  <a:lnTo>
                    <a:pt x="8" y="0"/>
                  </a:lnTo>
                  <a:lnTo>
                    <a:pt x="182" y="0"/>
                  </a:lnTo>
                  <a:lnTo>
                    <a:pt x="182" y="0"/>
                  </a:lnTo>
                  <a:lnTo>
                    <a:pt x="186" y="2"/>
                  </a:lnTo>
                  <a:lnTo>
                    <a:pt x="186" y="2"/>
                  </a:lnTo>
                  <a:lnTo>
                    <a:pt x="188" y="6"/>
                  </a:lnTo>
                  <a:lnTo>
                    <a:pt x="188" y="46"/>
                  </a:lnTo>
                  <a:lnTo>
                    <a:pt x="188" y="46"/>
                  </a:lnTo>
                  <a:lnTo>
                    <a:pt x="186" y="52"/>
                  </a:lnTo>
                  <a:lnTo>
                    <a:pt x="186" y="5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4" name="Freeform 18">
              <a:extLst>
                <a:ext uri="{FF2B5EF4-FFF2-40B4-BE49-F238E27FC236}">
                  <a16:creationId xmlns:a16="http://schemas.microsoft.com/office/drawing/2014/main" id="{DBF65CD4-3382-40DA-A868-60B3935D1841}"/>
                </a:ext>
              </a:extLst>
            </p:cNvPr>
            <p:cNvSpPr>
              <a:spLocks/>
            </p:cNvSpPr>
            <p:nvPr userDrawn="1"/>
          </p:nvSpPr>
          <p:spPr bwMode="auto">
            <a:xfrm>
              <a:off x="8396288" y="2509838"/>
              <a:ext cx="298450" cy="419100"/>
            </a:xfrm>
            <a:custGeom>
              <a:avLst/>
              <a:gdLst>
                <a:gd name="T0" fmla="*/ 186 w 188"/>
                <a:gd name="T1" fmla="*/ 52 h 264"/>
                <a:gd name="T2" fmla="*/ 186 w 188"/>
                <a:gd name="T3" fmla="*/ 52 h 264"/>
                <a:gd name="T4" fmla="*/ 180 w 188"/>
                <a:gd name="T5" fmla="*/ 54 h 264"/>
                <a:gd name="T6" fmla="*/ 64 w 188"/>
                <a:gd name="T7" fmla="*/ 54 h 264"/>
                <a:gd name="T8" fmla="*/ 64 w 188"/>
                <a:gd name="T9" fmla="*/ 54 h 264"/>
                <a:gd name="T10" fmla="*/ 62 w 188"/>
                <a:gd name="T11" fmla="*/ 54 h 264"/>
                <a:gd name="T12" fmla="*/ 62 w 188"/>
                <a:gd name="T13" fmla="*/ 56 h 264"/>
                <a:gd name="T14" fmla="*/ 62 w 188"/>
                <a:gd name="T15" fmla="*/ 100 h 264"/>
                <a:gd name="T16" fmla="*/ 62 w 188"/>
                <a:gd name="T17" fmla="*/ 100 h 264"/>
                <a:gd name="T18" fmla="*/ 62 w 188"/>
                <a:gd name="T19" fmla="*/ 102 h 264"/>
                <a:gd name="T20" fmla="*/ 64 w 188"/>
                <a:gd name="T21" fmla="*/ 104 h 264"/>
                <a:gd name="T22" fmla="*/ 138 w 188"/>
                <a:gd name="T23" fmla="*/ 104 h 264"/>
                <a:gd name="T24" fmla="*/ 138 w 188"/>
                <a:gd name="T25" fmla="*/ 104 h 264"/>
                <a:gd name="T26" fmla="*/ 142 w 188"/>
                <a:gd name="T27" fmla="*/ 106 h 264"/>
                <a:gd name="T28" fmla="*/ 142 w 188"/>
                <a:gd name="T29" fmla="*/ 106 h 264"/>
                <a:gd name="T30" fmla="*/ 144 w 188"/>
                <a:gd name="T31" fmla="*/ 110 h 264"/>
                <a:gd name="T32" fmla="*/ 144 w 188"/>
                <a:gd name="T33" fmla="*/ 150 h 264"/>
                <a:gd name="T34" fmla="*/ 144 w 188"/>
                <a:gd name="T35" fmla="*/ 150 h 264"/>
                <a:gd name="T36" fmla="*/ 142 w 188"/>
                <a:gd name="T37" fmla="*/ 156 h 264"/>
                <a:gd name="T38" fmla="*/ 142 w 188"/>
                <a:gd name="T39" fmla="*/ 156 h 264"/>
                <a:gd name="T40" fmla="*/ 138 w 188"/>
                <a:gd name="T41" fmla="*/ 156 h 264"/>
                <a:gd name="T42" fmla="*/ 64 w 188"/>
                <a:gd name="T43" fmla="*/ 156 h 264"/>
                <a:gd name="T44" fmla="*/ 64 w 188"/>
                <a:gd name="T45" fmla="*/ 156 h 264"/>
                <a:gd name="T46" fmla="*/ 62 w 188"/>
                <a:gd name="T47" fmla="*/ 158 h 264"/>
                <a:gd name="T48" fmla="*/ 62 w 188"/>
                <a:gd name="T49" fmla="*/ 160 h 264"/>
                <a:gd name="T50" fmla="*/ 62 w 188"/>
                <a:gd name="T51" fmla="*/ 208 h 264"/>
                <a:gd name="T52" fmla="*/ 62 w 188"/>
                <a:gd name="T53" fmla="*/ 208 h 264"/>
                <a:gd name="T54" fmla="*/ 62 w 188"/>
                <a:gd name="T55" fmla="*/ 210 h 264"/>
                <a:gd name="T56" fmla="*/ 64 w 188"/>
                <a:gd name="T57" fmla="*/ 210 h 264"/>
                <a:gd name="T58" fmla="*/ 180 w 188"/>
                <a:gd name="T59" fmla="*/ 210 h 264"/>
                <a:gd name="T60" fmla="*/ 180 w 188"/>
                <a:gd name="T61" fmla="*/ 210 h 264"/>
                <a:gd name="T62" fmla="*/ 186 w 188"/>
                <a:gd name="T63" fmla="*/ 212 h 264"/>
                <a:gd name="T64" fmla="*/ 186 w 188"/>
                <a:gd name="T65" fmla="*/ 212 h 264"/>
                <a:gd name="T66" fmla="*/ 188 w 188"/>
                <a:gd name="T67" fmla="*/ 218 h 264"/>
                <a:gd name="T68" fmla="*/ 188 w 188"/>
                <a:gd name="T69" fmla="*/ 258 h 264"/>
                <a:gd name="T70" fmla="*/ 188 w 188"/>
                <a:gd name="T71" fmla="*/ 258 h 264"/>
                <a:gd name="T72" fmla="*/ 186 w 188"/>
                <a:gd name="T73" fmla="*/ 262 h 264"/>
                <a:gd name="T74" fmla="*/ 186 w 188"/>
                <a:gd name="T75" fmla="*/ 262 h 264"/>
                <a:gd name="T76" fmla="*/ 180 w 188"/>
                <a:gd name="T77" fmla="*/ 264 h 264"/>
                <a:gd name="T78" fmla="*/ 6 w 188"/>
                <a:gd name="T79" fmla="*/ 264 h 264"/>
                <a:gd name="T80" fmla="*/ 6 w 188"/>
                <a:gd name="T81" fmla="*/ 264 h 264"/>
                <a:gd name="T82" fmla="*/ 2 w 188"/>
                <a:gd name="T83" fmla="*/ 262 h 264"/>
                <a:gd name="T84" fmla="*/ 2 w 188"/>
                <a:gd name="T85" fmla="*/ 262 h 264"/>
                <a:gd name="T86" fmla="*/ 0 w 188"/>
                <a:gd name="T87" fmla="*/ 258 h 264"/>
                <a:gd name="T88" fmla="*/ 0 w 188"/>
                <a:gd name="T89" fmla="*/ 6 h 264"/>
                <a:gd name="T90" fmla="*/ 0 w 188"/>
                <a:gd name="T91" fmla="*/ 6 h 264"/>
                <a:gd name="T92" fmla="*/ 2 w 188"/>
                <a:gd name="T93" fmla="*/ 2 h 264"/>
                <a:gd name="T94" fmla="*/ 2 w 188"/>
                <a:gd name="T95" fmla="*/ 2 h 264"/>
                <a:gd name="T96" fmla="*/ 6 w 188"/>
                <a:gd name="T97" fmla="*/ 0 h 264"/>
                <a:gd name="T98" fmla="*/ 180 w 188"/>
                <a:gd name="T99" fmla="*/ 0 h 264"/>
                <a:gd name="T100" fmla="*/ 180 w 188"/>
                <a:gd name="T101" fmla="*/ 0 h 264"/>
                <a:gd name="T102" fmla="*/ 186 w 188"/>
                <a:gd name="T103" fmla="*/ 2 h 264"/>
                <a:gd name="T104" fmla="*/ 186 w 188"/>
                <a:gd name="T105" fmla="*/ 2 h 264"/>
                <a:gd name="T106" fmla="*/ 188 w 188"/>
                <a:gd name="T107" fmla="*/ 6 h 264"/>
                <a:gd name="T108" fmla="*/ 188 w 188"/>
                <a:gd name="T109" fmla="*/ 46 h 264"/>
                <a:gd name="T110" fmla="*/ 188 w 188"/>
                <a:gd name="T111" fmla="*/ 46 h 264"/>
                <a:gd name="T112" fmla="*/ 186 w 188"/>
                <a:gd name="T113" fmla="*/ 52 h 264"/>
                <a:gd name="T114" fmla="*/ 186 w 188"/>
                <a:gd name="T115" fmla="*/ 5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8" h="264">
                  <a:moveTo>
                    <a:pt x="186" y="52"/>
                  </a:moveTo>
                  <a:lnTo>
                    <a:pt x="186" y="52"/>
                  </a:lnTo>
                  <a:lnTo>
                    <a:pt x="180" y="54"/>
                  </a:lnTo>
                  <a:lnTo>
                    <a:pt x="64" y="54"/>
                  </a:lnTo>
                  <a:lnTo>
                    <a:pt x="64" y="54"/>
                  </a:lnTo>
                  <a:lnTo>
                    <a:pt x="62" y="54"/>
                  </a:lnTo>
                  <a:lnTo>
                    <a:pt x="62" y="56"/>
                  </a:lnTo>
                  <a:lnTo>
                    <a:pt x="62" y="100"/>
                  </a:lnTo>
                  <a:lnTo>
                    <a:pt x="62" y="100"/>
                  </a:lnTo>
                  <a:lnTo>
                    <a:pt x="62" y="102"/>
                  </a:lnTo>
                  <a:lnTo>
                    <a:pt x="64" y="104"/>
                  </a:lnTo>
                  <a:lnTo>
                    <a:pt x="138" y="104"/>
                  </a:lnTo>
                  <a:lnTo>
                    <a:pt x="138" y="104"/>
                  </a:lnTo>
                  <a:lnTo>
                    <a:pt x="142" y="106"/>
                  </a:lnTo>
                  <a:lnTo>
                    <a:pt x="142" y="106"/>
                  </a:lnTo>
                  <a:lnTo>
                    <a:pt x="144" y="110"/>
                  </a:lnTo>
                  <a:lnTo>
                    <a:pt x="144" y="150"/>
                  </a:lnTo>
                  <a:lnTo>
                    <a:pt x="144" y="150"/>
                  </a:lnTo>
                  <a:lnTo>
                    <a:pt x="142" y="156"/>
                  </a:lnTo>
                  <a:lnTo>
                    <a:pt x="142" y="156"/>
                  </a:lnTo>
                  <a:lnTo>
                    <a:pt x="138" y="156"/>
                  </a:lnTo>
                  <a:lnTo>
                    <a:pt x="64" y="156"/>
                  </a:lnTo>
                  <a:lnTo>
                    <a:pt x="64" y="156"/>
                  </a:lnTo>
                  <a:lnTo>
                    <a:pt x="62" y="158"/>
                  </a:lnTo>
                  <a:lnTo>
                    <a:pt x="62" y="160"/>
                  </a:lnTo>
                  <a:lnTo>
                    <a:pt x="62" y="208"/>
                  </a:lnTo>
                  <a:lnTo>
                    <a:pt x="62" y="208"/>
                  </a:lnTo>
                  <a:lnTo>
                    <a:pt x="62" y="210"/>
                  </a:lnTo>
                  <a:lnTo>
                    <a:pt x="64" y="210"/>
                  </a:lnTo>
                  <a:lnTo>
                    <a:pt x="180" y="210"/>
                  </a:lnTo>
                  <a:lnTo>
                    <a:pt x="180" y="210"/>
                  </a:lnTo>
                  <a:lnTo>
                    <a:pt x="186" y="212"/>
                  </a:lnTo>
                  <a:lnTo>
                    <a:pt x="186" y="212"/>
                  </a:lnTo>
                  <a:lnTo>
                    <a:pt x="188" y="218"/>
                  </a:lnTo>
                  <a:lnTo>
                    <a:pt x="188" y="258"/>
                  </a:lnTo>
                  <a:lnTo>
                    <a:pt x="188" y="258"/>
                  </a:lnTo>
                  <a:lnTo>
                    <a:pt x="186" y="262"/>
                  </a:lnTo>
                  <a:lnTo>
                    <a:pt x="186" y="262"/>
                  </a:lnTo>
                  <a:lnTo>
                    <a:pt x="180" y="264"/>
                  </a:lnTo>
                  <a:lnTo>
                    <a:pt x="6" y="264"/>
                  </a:lnTo>
                  <a:lnTo>
                    <a:pt x="6" y="264"/>
                  </a:lnTo>
                  <a:lnTo>
                    <a:pt x="2" y="262"/>
                  </a:lnTo>
                  <a:lnTo>
                    <a:pt x="2" y="262"/>
                  </a:lnTo>
                  <a:lnTo>
                    <a:pt x="0" y="258"/>
                  </a:lnTo>
                  <a:lnTo>
                    <a:pt x="0" y="6"/>
                  </a:lnTo>
                  <a:lnTo>
                    <a:pt x="0" y="6"/>
                  </a:lnTo>
                  <a:lnTo>
                    <a:pt x="2" y="2"/>
                  </a:lnTo>
                  <a:lnTo>
                    <a:pt x="2" y="2"/>
                  </a:lnTo>
                  <a:lnTo>
                    <a:pt x="6" y="0"/>
                  </a:lnTo>
                  <a:lnTo>
                    <a:pt x="180" y="0"/>
                  </a:lnTo>
                  <a:lnTo>
                    <a:pt x="180" y="0"/>
                  </a:lnTo>
                  <a:lnTo>
                    <a:pt x="186" y="2"/>
                  </a:lnTo>
                  <a:lnTo>
                    <a:pt x="186" y="2"/>
                  </a:lnTo>
                  <a:lnTo>
                    <a:pt x="188" y="6"/>
                  </a:lnTo>
                  <a:lnTo>
                    <a:pt x="188" y="46"/>
                  </a:lnTo>
                  <a:lnTo>
                    <a:pt x="188" y="46"/>
                  </a:lnTo>
                  <a:lnTo>
                    <a:pt x="186" y="52"/>
                  </a:lnTo>
                  <a:lnTo>
                    <a:pt x="186" y="5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5" name="Freeform 19">
              <a:extLst>
                <a:ext uri="{FF2B5EF4-FFF2-40B4-BE49-F238E27FC236}">
                  <a16:creationId xmlns:a16="http://schemas.microsoft.com/office/drawing/2014/main" id="{03ADACC1-FACD-4093-9721-DE28AFA048B3}"/>
                </a:ext>
              </a:extLst>
            </p:cNvPr>
            <p:cNvSpPr>
              <a:spLocks/>
            </p:cNvSpPr>
            <p:nvPr userDrawn="1"/>
          </p:nvSpPr>
          <p:spPr bwMode="auto">
            <a:xfrm>
              <a:off x="8755063" y="2503488"/>
              <a:ext cx="319087" cy="431800"/>
            </a:xfrm>
            <a:custGeom>
              <a:avLst/>
              <a:gdLst>
                <a:gd name="T0" fmla="*/ 36 w 201"/>
                <a:gd name="T1" fmla="*/ 256 h 272"/>
                <a:gd name="T2" fmla="*/ 12 w 201"/>
                <a:gd name="T3" fmla="*/ 232 h 272"/>
                <a:gd name="T4" fmla="*/ 2 w 201"/>
                <a:gd name="T5" fmla="*/ 212 h 272"/>
                <a:gd name="T6" fmla="*/ 0 w 201"/>
                <a:gd name="T7" fmla="*/ 184 h 272"/>
                <a:gd name="T8" fmla="*/ 2 w 201"/>
                <a:gd name="T9" fmla="*/ 180 h 272"/>
                <a:gd name="T10" fmla="*/ 54 w 201"/>
                <a:gd name="T11" fmla="*/ 178 h 272"/>
                <a:gd name="T12" fmla="*/ 62 w 201"/>
                <a:gd name="T13" fmla="*/ 182 h 272"/>
                <a:gd name="T14" fmla="*/ 62 w 201"/>
                <a:gd name="T15" fmla="*/ 192 h 272"/>
                <a:gd name="T16" fmla="*/ 74 w 201"/>
                <a:gd name="T17" fmla="*/ 208 h 272"/>
                <a:gd name="T18" fmla="*/ 88 w 201"/>
                <a:gd name="T19" fmla="*/ 216 h 272"/>
                <a:gd name="T20" fmla="*/ 104 w 201"/>
                <a:gd name="T21" fmla="*/ 218 h 272"/>
                <a:gd name="T22" fmla="*/ 130 w 201"/>
                <a:gd name="T23" fmla="*/ 210 h 272"/>
                <a:gd name="T24" fmla="*/ 138 w 201"/>
                <a:gd name="T25" fmla="*/ 194 h 272"/>
                <a:gd name="T26" fmla="*/ 136 w 201"/>
                <a:gd name="T27" fmla="*/ 184 h 272"/>
                <a:gd name="T28" fmla="*/ 128 w 201"/>
                <a:gd name="T29" fmla="*/ 178 h 272"/>
                <a:gd name="T30" fmla="*/ 86 w 201"/>
                <a:gd name="T31" fmla="*/ 162 h 272"/>
                <a:gd name="T32" fmla="*/ 44 w 201"/>
                <a:gd name="T33" fmla="*/ 144 h 272"/>
                <a:gd name="T34" fmla="*/ 14 w 201"/>
                <a:gd name="T35" fmla="*/ 118 h 272"/>
                <a:gd name="T36" fmla="*/ 4 w 201"/>
                <a:gd name="T37" fmla="*/ 100 h 272"/>
                <a:gd name="T38" fmla="*/ 0 w 201"/>
                <a:gd name="T39" fmla="*/ 78 h 272"/>
                <a:gd name="T40" fmla="*/ 8 w 201"/>
                <a:gd name="T41" fmla="*/ 46 h 272"/>
                <a:gd name="T42" fmla="*/ 20 w 201"/>
                <a:gd name="T43" fmla="*/ 28 h 272"/>
                <a:gd name="T44" fmla="*/ 46 w 201"/>
                <a:gd name="T45" fmla="*/ 10 h 272"/>
                <a:gd name="T46" fmla="*/ 70 w 201"/>
                <a:gd name="T47" fmla="*/ 2 h 272"/>
                <a:gd name="T48" fmla="*/ 96 w 201"/>
                <a:gd name="T49" fmla="*/ 0 h 272"/>
                <a:gd name="T50" fmla="*/ 136 w 201"/>
                <a:gd name="T51" fmla="*/ 6 h 272"/>
                <a:gd name="T52" fmla="*/ 160 w 201"/>
                <a:gd name="T53" fmla="*/ 18 h 272"/>
                <a:gd name="T54" fmla="*/ 186 w 201"/>
                <a:gd name="T55" fmla="*/ 42 h 272"/>
                <a:gd name="T56" fmla="*/ 197 w 201"/>
                <a:gd name="T57" fmla="*/ 62 h 272"/>
                <a:gd name="T58" fmla="*/ 199 w 201"/>
                <a:gd name="T59" fmla="*/ 88 h 272"/>
                <a:gd name="T60" fmla="*/ 197 w 201"/>
                <a:gd name="T61" fmla="*/ 94 h 272"/>
                <a:gd name="T62" fmla="*/ 144 w 201"/>
                <a:gd name="T63" fmla="*/ 96 h 272"/>
                <a:gd name="T64" fmla="*/ 136 w 201"/>
                <a:gd name="T65" fmla="*/ 92 h 272"/>
                <a:gd name="T66" fmla="*/ 136 w 201"/>
                <a:gd name="T67" fmla="*/ 82 h 272"/>
                <a:gd name="T68" fmla="*/ 126 w 201"/>
                <a:gd name="T69" fmla="*/ 64 h 272"/>
                <a:gd name="T70" fmla="*/ 112 w 201"/>
                <a:gd name="T71" fmla="*/ 56 h 272"/>
                <a:gd name="T72" fmla="*/ 94 w 201"/>
                <a:gd name="T73" fmla="*/ 54 h 272"/>
                <a:gd name="T74" fmla="*/ 70 w 201"/>
                <a:gd name="T75" fmla="*/ 60 h 272"/>
                <a:gd name="T76" fmla="*/ 62 w 201"/>
                <a:gd name="T77" fmla="*/ 78 h 272"/>
                <a:gd name="T78" fmla="*/ 68 w 201"/>
                <a:gd name="T79" fmla="*/ 92 h 272"/>
                <a:gd name="T80" fmla="*/ 84 w 201"/>
                <a:gd name="T81" fmla="*/ 102 h 272"/>
                <a:gd name="T82" fmla="*/ 160 w 201"/>
                <a:gd name="T83" fmla="*/ 130 h 272"/>
                <a:gd name="T84" fmla="*/ 188 w 201"/>
                <a:gd name="T85" fmla="*/ 152 h 272"/>
                <a:gd name="T86" fmla="*/ 199 w 201"/>
                <a:gd name="T87" fmla="*/ 170 h 272"/>
                <a:gd name="T88" fmla="*/ 201 w 201"/>
                <a:gd name="T89" fmla="*/ 192 h 272"/>
                <a:gd name="T90" fmla="*/ 195 w 201"/>
                <a:gd name="T91" fmla="*/ 224 h 272"/>
                <a:gd name="T92" fmla="*/ 180 w 201"/>
                <a:gd name="T93" fmla="*/ 242 h 272"/>
                <a:gd name="T94" fmla="*/ 152 w 201"/>
                <a:gd name="T95" fmla="*/ 262 h 272"/>
                <a:gd name="T96" fmla="*/ 128 w 201"/>
                <a:gd name="T97" fmla="*/ 268 h 272"/>
                <a:gd name="T98" fmla="*/ 100 w 201"/>
                <a:gd name="T99" fmla="*/ 272 h 272"/>
                <a:gd name="T100" fmla="*/ 60 w 201"/>
                <a:gd name="T101" fmla="*/ 26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1" h="272">
                  <a:moveTo>
                    <a:pt x="48" y="262"/>
                  </a:moveTo>
                  <a:lnTo>
                    <a:pt x="48" y="262"/>
                  </a:lnTo>
                  <a:lnTo>
                    <a:pt x="36" y="256"/>
                  </a:lnTo>
                  <a:lnTo>
                    <a:pt x="26" y="250"/>
                  </a:lnTo>
                  <a:lnTo>
                    <a:pt x="18" y="242"/>
                  </a:lnTo>
                  <a:lnTo>
                    <a:pt x="12" y="232"/>
                  </a:lnTo>
                  <a:lnTo>
                    <a:pt x="12" y="232"/>
                  </a:lnTo>
                  <a:lnTo>
                    <a:pt x="6" y="222"/>
                  </a:lnTo>
                  <a:lnTo>
                    <a:pt x="2" y="212"/>
                  </a:lnTo>
                  <a:lnTo>
                    <a:pt x="0" y="202"/>
                  </a:lnTo>
                  <a:lnTo>
                    <a:pt x="0" y="190"/>
                  </a:lnTo>
                  <a:lnTo>
                    <a:pt x="0" y="184"/>
                  </a:lnTo>
                  <a:lnTo>
                    <a:pt x="0" y="184"/>
                  </a:lnTo>
                  <a:lnTo>
                    <a:pt x="2" y="180"/>
                  </a:lnTo>
                  <a:lnTo>
                    <a:pt x="2" y="180"/>
                  </a:lnTo>
                  <a:lnTo>
                    <a:pt x="6" y="178"/>
                  </a:lnTo>
                  <a:lnTo>
                    <a:pt x="54" y="178"/>
                  </a:lnTo>
                  <a:lnTo>
                    <a:pt x="54" y="178"/>
                  </a:lnTo>
                  <a:lnTo>
                    <a:pt x="60" y="178"/>
                  </a:lnTo>
                  <a:lnTo>
                    <a:pt x="60" y="178"/>
                  </a:lnTo>
                  <a:lnTo>
                    <a:pt x="62" y="182"/>
                  </a:lnTo>
                  <a:lnTo>
                    <a:pt x="62" y="186"/>
                  </a:lnTo>
                  <a:lnTo>
                    <a:pt x="62" y="186"/>
                  </a:lnTo>
                  <a:lnTo>
                    <a:pt x="62" y="192"/>
                  </a:lnTo>
                  <a:lnTo>
                    <a:pt x="64" y="198"/>
                  </a:lnTo>
                  <a:lnTo>
                    <a:pt x="68" y="204"/>
                  </a:lnTo>
                  <a:lnTo>
                    <a:pt x="74" y="208"/>
                  </a:lnTo>
                  <a:lnTo>
                    <a:pt x="74" y="208"/>
                  </a:lnTo>
                  <a:lnTo>
                    <a:pt x="80" y="212"/>
                  </a:lnTo>
                  <a:lnTo>
                    <a:pt x="88" y="216"/>
                  </a:lnTo>
                  <a:lnTo>
                    <a:pt x="96" y="218"/>
                  </a:lnTo>
                  <a:lnTo>
                    <a:pt x="104" y="218"/>
                  </a:lnTo>
                  <a:lnTo>
                    <a:pt x="104" y="218"/>
                  </a:lnTo>
                  <a:lnTo>
                    <a:pt x="120" y="216"/>
                  </a:lnTo>
                  <a:lnTo>
                    <a:pt x="126" y="214"/>
                  </a:lnTo>
                  <a:lnTo>
                    <a:pt x="130" y="210"/>
                  </a:lnTo>
                  <a:lnTo>
                    <a:pt x="130" y="210"/>
                  </a:lnTo>
                  <a:lnTo>
                    <a:pt x="136" y="202"/>
                  </a:lnTo>
                  <a:lnTo>
                    <a:pt x="138" y="194"/>
                  </a:lnTo>
                  <a:lnTo>
                    <a:pt x="138" y="194"/>
                  </a:lnTo>
                  <a:lnTo>
                    <a:pt x="136" y="188"/>
                  </a:lnTo>
                  <a:lnTo>
                    <a:pt x="136" y="184"/>
                  </a:lnTo>
                  <a:lnTo>
                    <a:pt x="132" y="180"/>
                  </a:lnTo>
                  <a:lnTo>
                    <a:pt x="128" y="178"/>
                  </a:lnTo>
                  <a:lnTo>
                    <a:pt x="128" y="178"/>
                  </a:lnTo>
                  <a:lnTo>
                    <a:pt x="116" y="172"/>
                  </a:lnTo>
                  <a:lnTo>
                    <a:pt x="96" y="164"/>
                  </a:lnTo>
                  <a:lnTo>
                    <a:pt x="86" y="162"/>
                  </a:lnTo>
                  <a:lnTo>
                    <a:pt x="86" y="162"/>
                  </a:lnTo>
                  <a:lnTo>
                    <a:pt x="64" y="154"/>
                  </a:lnTo>
                  <a:lnTo>
                    <a:pt x="44" y="144"/>
                  </a:lnTo>
                  <a:lnTo>
                    <a:pt x="44" y="144"/>
                  </a:lnTo>
                  <a:lnTo>
                    <a:pt x="28" y="134"/>
                  </a:lnTo>
                  <a:lnTo>
                    <a:pt x="14" y="118"/>
                  </a:lnTo>
                  <a:lnTo>
                    <a:pt x="14" y="118"/>
                  </a:lnTo>
                  <a:lnTo>
                    <a:pt x="8" y="110"/>
                  </a:lnTo>
                  <a:lnTo>
                    <a:pt x="4" y="100"/>
                  </a:lnTo>
                  <a:lnTo>
                    <a:pt x="2" y="90"/>
                  </a:lnTo>
                  <a:lnTo>
                    <a:pt x="0" y="78"/>
                  </a:lnTo>
                  <a:lnTo>
                    <a:pt x="0" y="78"/>
                  </a:lnTo>
                  <a:lnTo>
                    <a:pt x="2" y="66"/>
                  </a:lnTo>
                  <a:lnTo>
                    <a:pt x="4" y="56"/>
                  </a:lnTo>
                  <a:lnTo>
                    <a:pt x="8" y="46"/>
                  </a:lnTo>
                  <a:lnTo>
                    <a:pt x="12" y="38"/>
                  </a:lnTo>
                  <a:lnTo>
                    <a:pt x="12" y="38"/>
                  </a:lnTo>
                  <a:lnTo>
                    <a:pt x="20" y="28"/>
                  </a:lnTo>
                  <a:lnTo>
                    <a:pt x="28" y="22"/>
                  </a:lnTo>
                  <a:lnTo>
                    <a:pt x="36" y="16"/>
                  </a:lnTo>
                  <a:lnTo>
                    <a:pt x="46" y="10"/>
                  </a:lnTo>
                  <a:lnTo>
                    <a:pt x="46" y="10"/>
                  </a:lnTo>
                  <a:lnTo>
                    <a:pt x="58" y="6"/>
                  </a:lnTo>
                  <a:lnTo>
                    <a:pt x="70" y="2"/>
                  </a:lnTo>
                  <a:lnTo>
                    <a:pt x="82" y="2"/>
                  </a:lnTo>
                  <a:lnTo>
                    <a:pt x="96" y="0"/>
                  </a:lnTo>
                  <a:lnTo>
                    <a:pt x="96" y="0"/>
                  </a:lnTo>
                  <a:lnTo>
                    <a:pt x="110" y="2"/>
                  </a:lnTo>
                  <a:lnTo>
                    <a:pt x="124" y="4"/>
                  </a:lnTo>
                  <a:lnTo>
                    <a:pt x="136" y="6"/>
                  </a:lnTo>
                  <a:lnTo>
                    <a:pt x="148" y="12"/>
                  </a:lnTo>
                  <a:lnTo>
                    <a:pt x="148" y="12"/>
                  </a:lnTo>
                  <a:lnTo>
                    <a:pt x="160" y="18"/>
                  </a:lnTo>
                  <a:lnTo>
                    <a:pt x="170" y="24"/>
                  </a:lnTo>
                  <a:lnTo>
                    <a:pt x="178" y="32"/>
                  </a:lnTo>
                  <a:lnTo>
                    <a:pt x="186" y="42"/>
                  </a:lnTo>
                  <a:lnTo>
                    <a:pt x="186" y="42"/>
                  </a:lnTo>
                  <a:lnTo>
                    <a:pt x="190" y="52"/>
                  </a:lnTo>
                  <a:lnTo>
                    <a:pt x="197" y="62"/>
                  </a:lnTo>
                  <a:lnTo>
                    <a:pt x="199" y="74"/>
                  </a:lnTo>
                  <a:lnTo>
                    <a:pt x="199" y="86"/>
                  </a:lnTo>
                  <a:lnTo>
                    <a:pt x="199" y="88"/>
                  </a:lnTo>
                  <a:lnTo>
                    <a:pt x="199" y="88"/>
                  </a:lnTo>
                  <a:lnTo>
                    <a:pt x="197" y="94"/>
                  </a:lnTo>
                  <a:lnTo>
                    <a:pt x="197" y="94"/>
                  </a:lnTo>
                  <a:lnTo>
                    <a:pt x="193" y="96"/>
                  </a:lnTo>
                  <a:lnTo>
                    <a:pt x="144" y="96"/>
                  </a:lnTo>
                  <a:lnTo>
                    <a:pt x="144" y="96"/>
                  </a:lnTo>
                  <a:lnTo>
                    <a:pt x="138" y="94"/>
                  </a:lnTo>
                  <a:lnTo>
                    <a:pt x="138" y="94"/>
                  </a:lnTo>
                  <a:lnTo>
                    <a:pt x="136" y="92"/>
                  </a:lnTo>
                  <a:lnTo>
                    <a:pt x="136" y="88"/>
                  </a:lnTo>
                  <a:lnTo>
                    <a:pt x="136" y="88"/>
                  </a:lnTo>
                  <a:lnTo>
                    <a:pt x="136" y="82"/>
                  </a:lnTo>
                  <a:lnTo>
                    <a:pt x="134" y="76"/>
                  </a:lnTo>
                  <a:lnTo>
                    <a:pt x="130" y="70"/>
                  </a:lnTo>
                  <a:lnTo>
                    <a:pt x="126" y="64"/>
                  </a:lnTo>
                  <a:lnTo>
                    <a:pt x="126" y="64"/>
                  </a:lnTo>
                  <a:lnTo>
                    <a:pt x="118" y="60"/>
                  </a:lnTo>
                  <a:lnTo>
                    <a:pt x="112" y="56"/>
                  </a:lnTo>
                  <a:lnTo>
                    <a:pt x="102" y="54"/>
                  </a:lnTo>
                  <a:lnTo>
                    <a:pt x="94" y="54"/>
                  </a:lnTo>
                  <a:lnTo>
                    <a:pt x="94" y="54"/>
                  </a:lnTo>
                  <a:lnTo>
                    <a:pt x="80" y="56"/>
                  </a:lnTo>
                  <a:lnTo>
                    <a:pt x="70" y="60"/>
                  </a:lnTo>
                  <a:lnTo>
                    <a:pt x="70" y="60"/>
                  </a:lnTo>
                  <a:lnTo>
                    <a:pt x="64" y="68"/>
                  </a:lnTo>
                  <a:lnTo>
                    <a:pt x="62" y="78"/>
                  </a:lnTo>
                  <a:lnTo>
                    <a:pt x="62" y="78"/>
                  </a:lnTo>
                  <a:lnTo>
                    <a:pt x="64" y="84"/>
                  </a:lnTo>
                  <a:lnTo>
                    <a:pt x="68" y="92"/>
                  </a:lnTo>
                  <a:lnTo>
                    <a:pt x="68" y="92"/>
                  </a:lnTo>
                  <a:lnTo>
                    <a:pt x="74" y="96"/>
                  </a:lnTo>
                  <a:lnTo>
                    <a:pt x="84" y="102"/>
                  </a:lnTo>
                  <a:lnTo>
                    <a:pt x="84" y="102"/>
                  </a:lnTo>
                  <a:lnTo>
                    <a:pt x="118" y="114"/>
                  </a:lnTo>
                  <a:lnTo>
                    <a:pt x="118" y="114"/>
                  </a:lnTo>
                  <a:lnTo>
                    <a:pt x="160" y="130"/>
                  </a:lnTo>
                  <a:lnTo>
                    <a:pt x="160" y="130"/>
                  </a:lnTo>
                  <a:lnTo>
                    <a:pt x="174" y="138"/>
                  </a:lnTo>
                  <a:lnTo>
                    <a:pt x="188" y="152"/>
                  </a:lnTo>
                  <a:lnTo>
                    <a:pt x="188" y="152"/>
                  </a:lnTo>
                  <a:lnTo>
                    <a:pt x="193" y="160"/>
                  </a:lnTo>
                  <a:lnTo>
                    <a:pt x="199" y="170"/>
                  </a:lnTo>
                  <a:lnTo>
                    <a:pt x="201" y="180"/>
                  </a:lnTo>
                  <a:lnTo>
                    <a:pt x="201" y="192"/>
                  </a:lnTo>
                  <a:lnTo>
                    <a:pt x="201" y="192"/>
                  </a:lnTo>
                  <a:lnTo>
                    <a:pt x="201" y="204"/>
                  </a:lnTo>
                  <a:lnTo>
                    <a:pt x="199" y="214"/>
                  </a:lnTo>
                  <a:lnTo>
                    <a:pt x="195" y="224"/>
                  </a:lnTo>
                  <a:lnTo>
                    <a:pt x="188" y="234"/>
                  </a:lnTo>
                  <a:lnTo>
                    <a:pt x="188" y="234"/>
                  </a:lnTo>
                  <a:lnTo>
                    <a:pt x="180" y="242"/>
                  </a:lnTo>
                  <a:lnTo>
                    <a:pt x="172" y="250"/>
                  </a:lnTo>
                  <a:lnTo>
                    <a:pt x="164" y="256"/>
                  </a:lnTo>
                  <a:lnTo>
                    <a:pt x="152" y="262"/>
                  </a:lnTo>
                  <a:lnTo>
                    <a:pt x="152" y="262"/>
                  </a:lnTo>
                  <a:lnTo>
                    <a:pt x="140" y="266"/>
                  </a:lnTo>
                  <a:lnTo>
                    <a:pt x="128" y="268"/>
                  </a:lnTo>
                  <a:lnTo>
                    <a:pt x="114" y="270"/>
                  </a:lnTo>
                  <a:lnTo>
                    <a:pt x="100" y="272"/>
                  </a:lnTo>
                  <a:lnTo>
                    <a:pt x="100" y="272"/>
                  </a:lnTo>
                  <a:lnTo>
                    <a:pt x="86" y="270"/>
                  </a:lnTo>
                  <a:lnTo>
                    <a:pt x="72" y="268"/>
                  </a:lnTo>
                  <a:lnTo>
                    <a:pt x="60" y="266"/>
                  </a:lnTo>
                  <a:lnTo>
                    <a:pt x="48" y="262"/>
                  </a:lnTo>
                  <a:lnTo>
                    <a:pt x="48" y="26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6" name="Freeform 20">
              <a:extLst>
                <a:ext uri="{FF2B5EF4-FFF2-40B4-BE49-F238E27FC236}">
                  <a16:creationId xmlns:a16="http://schemas.microsoft.com/office/drawing/2014/main" id="{9BC49381-4B10-44E2-82D7-8157FAD46EAA}"/>
                </a:ext>
              </a:extLst>
            </p:cNvPr>
            <p:cNvSpPr>
              <a:spLocks/>
            </p:cNvSpPr>
            <p:nvPr userDrawn="1"/>
          </p:nvSpPr>
          <p:spPr bwMode="auto">
            <a:xfrm>
              <a:off x="9137650" y="2503488"/>
              <a:ext cx="317500" cy="431800"/>
            </a:xfrm>
            <a:custGeom>
              <a:avLst/>
              <a:gdLst>
                <a:gd name="T0" fmla="*/ 36 w 200"/>
                <a:gd name="T1" fmla="*/ 256 h 272"/>
                <a:gd name="T2" fmla="*/ 12 w 200"/>
                <a:gd name="T3" fmla="*/ 232 h 272"/>
                <a:gd name="T4" fmla="*/ 2 w 200"/>
                <a:gd name="T5" fmla="*/ 212 h 272"/>
                <a:gd name="T6" fmla="*/ 0 w 200"/>
                <a:gd name="T7" fmla="*/ 184 h 272"/>
                <a:gd name="T8" fmla="*/ 2 w 200"/>
                <a:gd name="T9" fmla="*/ 180 h 272"/>
                <a:gd name="T10" fmla="*/ 54 w 200"/>
                <a:gd name="T11" fmla="*/ 178 h 272"/>
                <a:gd name="T12" fmla="*/ 62 w 200"/>
                <a:gd name="T13" fmla="*/ 182 h 272"/>
                <a:gd name="T14" fmla="*/ 62 w 200"/>
                <a:gd name="T15" fmla="*/ 192 h 272"/>
                <a:gd name="T16" fmla="*/ 74 w 200"/>
                <a:gd name="T17" fmla="*/ 208 h 272"/>
                <a:gd name="T18" fmla="*/ 88 w 200"/>
                <a:gd name="T19" fmla="*/ 216 h 272"/>
                <a:gd name="T20" fmla="*/ 106 w 200"/>
                <a:gd name="T21" fmla="*/ 218 h 272"/>
                <a:gd name="T22" fmla="*/ 130 w 200"/>
                <a:gd name="T23" fmla="*/ 210 h 272"/>
                <a:gd name="T24" fmla="*/ 138 w 200"/>
                <a:gd name="T25" fmla="*/ 194 h 272"/>
                <a:gd name="T26" fmla="*/ 136 w 200"/>
                <a:gd name="T27" fmla="*/ 184 h 272"/>
                <a:gd name="T28" fmla="*/ 128 w 200"/>
                <a:gd name="T29" fmla="*/ 178 h 272"/>
                <a:gd name="T30" fmla="*/ 88 w 200"/>
                <a:gd name="T31" fmla="*/ 162 h 272"/>
                <a:gd name="T32" fmla="*/ 44 w 200"/>
                <a:gd name="T33" fmla="*/ 144 h 272"/>
                <a:gd name="T34" fmla="*/ 14 w 200"/>
                <a:gd name="T35" fmla="*/ 118 h 272"/>
                <a:gd name="T36" fmla="*/ 4 w 200"/>
                <a:gd name="T37" fmla="*/ 100 h 272"/>
                <a:gd name="T38" fmla="*/ 2 w 200"/>
                <a:gd name="T39" fmla="*/ 78 h 272"/>
                <a:gd name="T40" fmla="*/ 8 w 200"/>
                <a:gd name="T41" fmla="*/ 46 h 272"/>
                <a:gd name="T42" fmla="*/ 20 w 200"/>
                <a:gd name="T43" fmla="*/ 28 h 272"/>
                <a:gd name="T44" fmla="*/ 48 w 200"/>
                <a:gd name="T45" fmla="*/ 10 h 272"/>
                <a:gd name="T46" fmla="*/ 70 w 200"/>
                <a:gd name="T47" fmla="*/ 2 h 272"/>
                <a:gd name="T48" fmla="*/ 96 w 200"/>
                <a:gd name="T49" fmla="*/ 0 h 272"/>
                <a:gd name="T50" fmla="*/ 138 w 200"/>
                <a:gd name="T51" fmla="*/ 6 h 272"/>
                <a:gd name="T52" fmla="*/ 160 w 200"/>
                <a:gd name="T53" fmla="*/ 18 h 272"/>
                <a:gd name="T54" fmla="*/ 186 w 200"/>
                <a:gd name="T55" fmla="*/ 42 h 272"/>
                <a:gd name="T56" fmla="*/ 196 w 200"/>
                <a:gd name="T57" fmla="*/ 62 h 272"/>
                <a:gd name="T58" fmla="*/ 198 w 200"/>
                <a:gd name="T59" fmla="*/ 88 h 272"/>
                <a:gd name="T60" fmla="*/ 196 w 200"/>
                <a:gd name="T61" fmla="*/ 94 h 272"/>
                <a:gd name="T62" fmla="*/ 144 w 200"/>
                <a:gd name="T63" fmla="*/ 96 h 272"/>
                <a:gd name="T64" fmla="*/ 138 w 200"/>
                <a:gd name="T65" fmla="*/ 92 h 272"/>
                <a:gd name="T66" fmla="*/ 136 w 200"/>
                <a:gd name="T67" fmla="*/ 82 h 272"/>
                <a:gd name="T68" fmla="*/ 126 w 200"/>
                <a:gd name="T69" fmla="*/ 64 h 272"/>
                <a:gd name="T70" fmla="*/ 112 w 200"/>
                <a:gd name="T71" fmla="*/ 56 h 272"/>
                <a:gd name="T72" fmla="*/ 94 w 200"/>
                <a:gd name="T73" fmla="*/ 54 h 272"/>
                <a:gd name="T74" fmla="*/ 70 w 200"/>
                <a:gd name="T75" fmla="*/ 60 h 272"/>
                <a:gd name="T76" fmla="*/ 62 w 200"/>
                <a:gd name="T77" fmla="*/ 78 h 272"/>
                <a:gd name="T78" fmla="*/ 68 w 200"/>
                <a:gd name="T79" fmla="*/ 92 h 272"/>
                <a:gd name="T80" fmla="*/ 84 w 200"/>
                <a:gd name="T81" fmla="*/ 102 h 272"/>
                <a:gd name="T82" fmla="*/ 160 w 200"/>
                <a:gd name="T83" fmla="*/ 130 h 272"/>
                <a:gd name="T84" fmla="*/ 188 w 200"/>
                <a:gd name="T85" fmla="*/ 152 h 272"/>
                <a:gd name="T86" fmla="*/ 198 w 200"/>
                <a:gd name="T87" fmla="*/ 170 h 272"/>
                <a:gd name="T88" fmla="*/ 200 w 200"/>
                <a:gd name="T89" fmla="*/ 192 h 272"/>
                <a:gd name="T90" fmla="*/ 194 w 200"/>
                <a:gd name="T91" fmla="*/ 224 h 272"/>
                <a:gd name="T92" fmla="*/ 182 w 200"/>
                <a:gd name="T93" fmla="*/ 242 h 272"/>
                <a:gd name="T94" fmla="*/ 154 w 200"/>
                <a:gd name="T95" fmla="*/ 262 h 272"/>
                <a:gd name="T96" fmla="*/ 128 w 200"/>
                <a:gd name="T97" fmla="*/ 268 h 272"/>
                <a:gd name="T98" fmla="*/ 100 w 200"/>
                <a:gd name="T99" fmla="*/ 272 h 272"/>
                <a:gd name="T100" fmla="*/ 60 w 200"/>
                <a:gd name="T101" fmla="*/ 26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0" h="272">
                  <a:moveTo>
                    <a:pt x="48" y="262"/>
                  </a:moveTo>
                  <a:lnTo>
                    <a:pt x="48" y="262"/>
                  </a:lnTo>
                  <a:lnTo>
                    <a:pt x="36" y="256"/>
                  </a:lnTo>
                  <a:lnTo>
                    <a:pt x="28" y="250"/>
                  </a:lnTo>
                  <a:lnTo>
                    <a:pt x="20" y="242"/>
                  </a:lnTo>
                  <a:lnTo>
                    <a:pt x="12" y="232"/>
                  </a:lnTo>
                  <a:lnTo>
                    <a:pt x="12" y="232"/>
                  </a:lnTo>
                  <a:lnTo>
                    <a:pt x="6" y="222"/>
                  </a:lnTo>
                  <a:lnTo>
                    <a:pt x="2" y="212"/>
                  </a:lnTo>
                  <a:lnTo>
                    <a:pt x="0" y="202"/>
                  </a:lnTo>
                  <a:lnTo>
                    <a:pt x="0" y="190"/>
                  </a:lnTo>
                  <a:lnTo>
                    <a:pt x="0" y="184"/>
                  </a:lnTo>
                  <a:lnTo>
                    <a:pt x="0" y="184"/>
                  </a:lnTo>
                  <a:lnTo>
                    <a:pt x="2" y="180"/>
                  </a:lnTo>
                  <a:lnTo>
                    <a:pt x="2" y="180"/>
                  </a:lnTo>
                  <a:lnTo>
                    <a:pt x="6" y="178"/>
                  </a:lnTo>
                  <a:lnTo>
                    <a:pt x="54" y="178"/>
                  </a:lnTo>
                  <a:lnTo>
                    <a:pt x="54" y="178"/>
                  </a:lnTo>
                  <a:lnTo>
                    <a:pt x="60" y="178"/>
                  </a:lnTo>
                  <a:lnTo>
                    <a:pt x="60" y="178"/>
                  </a:lnTo>
                  <a:lnTo>
                    <a:pt x="62" y="182"/>
                  </a:lnTo>
                  <a:lnTo>
                    <a:pt x="62" y="186"/>
                  </a:lnTo>
                  <a:lnTo>
                    <a:pt x="62" y="186"/>
                  </a:lnTo>
                  <a:lnTo>
                    <a:pt x="62" y="192"/>
                  </a:lnTo>
                  <a:lnTo>
                    <a:pt x="64" y="198"/>
                  </a:lnTo>
                  <a:lnTo>
                    <a:pt x="68" y="204"/>
                  </a:lnTo>
                  <a:lnTo>
                    <a:pt x="74" y="208"/>
                  </a:lnTo>
                  <a:lnTo>
                    <a:pt x="74" y="208"/>
                  </a:lnTo>
                  <a:lnTo>
                    <a:pt x="80" y="212"/>
                  </a:lnTo>
                  <a:lnTo>
                    <a:pt x="88" y="216"/>
                  </a:lnTo>
                  <a:lnTo>
                    <a:pt x="96" y="218"/>
                  </a:lnTo>
                  <a:lnTo>
                    <a:pt x="106" y="218"/>
                  </a:lnTo>
                  <a:lnTo>
                    <a:pt x="106" y="218"/>
                  </a:lnTo>
                  <a:lnTo>
                    <a:pt x="120" y="216"/>
                  </a:lnTo>
                  <a:lnTo>
                    <a:pt x="126" y="214"/>
                  </a:lnTo>
                  <a:lnTo>
                    <a:pt x="130" y="210"/>
                  </a:lnTo>
                  <a:lnTo>
                    <a:pt x="130" y="210"/>
                  </a:lnTo>
                  <a:lnTo>
                    <a:pt x="136" y="202"/>
                  </a:lnTo>
                  <a:lnTo>
                    <a:pt x="138" y="194"/>
                  </a:lnTo>
                  <a:lnTo>
                    <a:pt x="138" y="194"/>
                  </a:lnTo>
                  <a:lnTo>
                    <a:pt x="138" y="188"/>
                  </a:lnTo>
                  <a:lnTo>
                    <a:pt x="136" y="184"/>
                  </a:lnTo>
                  <a:lnTo>
                    <a:pt x="132" y="180"/>
                  </a:lnTo>
                  <a:lnTo>
                    <a:pt x="128" y="178"/>
                  </a:lnTo>
                  <a:lnTo>
                    <a:pt x="128" y="178"/>
                  </a:lnTo>
                  <a:lnTo>
                    <a:pt x="116" y="172"/>
                  </a:lnTo>
                  <a:lnTo>
                    <a:pt x="96" y="164"/>
                  </a:lnTo>
                  <a:lnTo>
                    <a:pt x="88" y="162"/>
                  </a:lnTo>
                  <a:lnTo>
                    <a:pt x="88" y="162"/>
                  </a:lnTo>
                  <a:lnTo>
                    <a:pt x="64" y="154"/>
                  </a:lnTo>
                  <a:lnTo>
                    <a:pt x="44" y="144"/>
                  </a:lnTo>
                  <a:lnTo>
                    <a:pt x="44" y="144"/>
                  </a:lnTo>
                  <a:lnTo>
                    <a:pt x="28" y="134"/>
                  </a:lnTo>
                  <a:lnTo>
                    <a:pt x="14" y="118"/>
                  </a:lnTo>
                  <a:lnTo>
                    <a:pt x="14" y="118"/>
                  </a:lnTo>
                  <a:lnTo>
                    <a:pt x="8" y="110"/>
                  </a:lnTo>
                  <a:lnTo>
                    <a:pt x="4" y="100"/>
                  </a:lnTo>
                  <a:lnTo>
                    <a:pt x="2" y="90"/>
                  </a:lnTo>
                  <a:lnTo>
                    <a:pt x="2" y="78"/>
                  </a:lnTo>
                  <a:lnTo>
                    <a:pt x="2" y="78"/>
                  </a:lnTo>
                  <a:lnTo>
                    <a:pt x="2" y="66"/>
                  </a:lnTo>
                  <a:lnTo>
                    <a:pt x="4" y="56"/>
                  </a:lnTo>
                  <a:lnTo>
                    <a:pt x="8" y="46"/>
                  </a:lnTo>
                  <a:lnTo>
                    <a:pt x="14" y="38"/>
                  </a:lnTo>
                  <a:lnTo>
                    <a:pt x="14" y="38"/>
                  </a:lnTo>
                  <a:lnTo>
                    <a:pt x="20" y="28"/>
                  </a:lnTo>
                  <a:lnTo>
                    <a:pt x="28" y="22"/>
                  </a:lnTo>
                  <a:lnTo>
                    <a:pt x="38" y="16"/>
                  </a:lnTo>
                  <a:lnTo>
                    <a:pt x="48" y="10"/>
                  </a:lnTo>
                  <a:lnTo>
                    <a:pt x="48" y="10"/>
                  </a:lnTo>
                  <a:lnTo>
                    <a:pt x="58" y="6"/>
                  </a:lnTo>
                  <a:lnTo>
                    <a:pt x="70" y="2"/>
                  </a:lnTo>
                  <a:lnTo>
                    <a:pt x="84" y="2"/>
                  </a:lnTo>
                  <a:lnTo>
                    <a:pt x="96" y="0"/>
                  </a:lnTo>
                  <a:lnTo>
                    <a:pt x="96" y="0"/>
                  </a:lnTo>
                  <a:lnTo>
                    <a:pt x="110" y="2"/>
                  </a:lnTo>
                  <a:lnTo>
                    <a:pt x="124" y="4"/>
                  </a:lnTo>
                  <a:lnTo>
                    <a:pt x="138" y="6"/>
                  </a:lnTo>
                  <a:lnTo>
                    <a:pt x="150" y="12"/>
                  </a:lnTo>
                  <a:lnTo>
                    <a:pt x="150" y="12"/>
                  </a:lnTo>
                  <a:lnTo>
                    <a:pt x="160" y="18"/>
                  </a:lnTo>
                  <a:lnTo>
                    <a:pt x="170" y="24"/>
                  </a:lnTo>
                  <a:lnTo>
                    <a:pt x="178" y="32"/>
                  </a:lnTo>
                  <a:lnTo>
                    <a:pt x="186" y="42"/>
                  </a:lnTo>
                  <a:lnTo>
                    <a:pt x="186" y="42"/>
                  </a:lnTo>
                  <a:lnTo>
                    <a:pt x="192" y="52"/>
                  </a:lnTo>
                  <a:lnTo>
                    <a:pt x="196" y="62"/>
                  </a:lnTo>
                  <a:lnTo>
                    <a:pt x="198" y="74"/>
                  </a:lnTo>
                  <a:lnTo>
                    <a:pt x="198" y="86"/>
                  </a:lnTo>
                  <a:lnTo>
                    <a:pt x="198" y="88"/>
                  </a:lnTo>
                  <a:lnTo>
                    <a:pt x="198" y="88"/>
                  </a:lnTo>
                  <a:lnTo>
                    <a:pt x="196" y="94"/>
                  </a:lnTo>
                  <a:lnTo>
                    <a:pt x="196" y="94"/>
                  </a:lnTo>
                  <a:lnTo>
                    <a:pt x="192" y="96"/>
                  </a:lnTo>
                  <a:lnTo>
                    <a:pt x="144" y="96"/>
                  </a:lnTo>
                  <a:lnTo>
                    <a:pt x="144" y="96"/>
                  </a:lnTo>
                  <a:lnTo>
                    <a:pt x="140" y="94"/>
                  </a:lnTo>
                  <a:lnTo>
                    <a:pt x="140" y="94"/>
                  </a:lnTo>
                  <a:lnTo>
                    <a:pt x="138" y="92"/>
                  </a:lnTo>
                  <a:lnTo>
                    <a:pt x="138" y="88"/>
                  </a:lnTo>
                  <a:lnTo>
                    <a:pt x="138" y="88"/>
                  </a:lnTo>
                  <a:lnTo>
                    <a:pt x="136" y="82"/>
                  </a:lnTo>
                  <a:lnTo>
                    <a:pt x="134" y="76"/>
                  </a:lnTo>
                  <a:lnTo>
                    <a:pt x="130" y="70"/>
                  </a:lnTo>
                  <a:lnTo>
                    <a:pt x="126" y="64"/>
                  </a:lnTo>
                  <a:lnTo>
                    <a:pt x="126" y="64"/>
                  </a:lnTo>
                  <a:lnTo>
                    <a:pt x="120" y="60"/>
                  </a:lnTo>
                  <a:lnTo>
                    <a:pt x="112" y="56"/>
                  </a:lnTo>
                  <a:lnTo>
                    <a:pt x="104" y="54"/>
                  </a:lnTo>
                  <a:lnTo>
                    <a:pt x="94" y="54"/>
                  </a:lnTo>
                  <a:lnTo>
                    <a:pt x="94" y="54"/>
                  </a:lnTo>
                  <a:lnTo>
                    <a:pt x="80" y="56"/>
                  </a:lnTo>
                  <a:lnTo>
                    <a:pt x="70" y="60"/>
                  </a:lnTo>
                  <a:lnTo>
                    <a:pt x="70" y="60"/>
                  </a:lnTo>
                  <a:lnTo>
                    <a:pt x="64" y="68"/>
                  </a:lnTo>
                  <a:lnTo>
                    <a:pt x="62" y="78"/>
                  </a:lnTo>
                  <a:lnTo>
                    <a:pt x="62" y="78"/>
                  </a:lnTo>
                  <a:lnTo>
                    <a:pt x="64" y="84"/>
                  </a:lnTo>
                  <a:lnTo>
                    <a:pt x="68" y="92"/>
                  </a:lnTo>
                  <a:lnTo>
                    <a:pt x="68" y="92"/>
                  </a:lnTo>
                  <a:lnTo>
                    <a:pt x="74" y="96"/>
                  </a:lnTo>
                  <a:lnTo>
                    <a:pt x="84" y="102"/>
                  </a:lnTo>
                  <a:lnTo>
                    <a:pt x="84" y="102"/>
                  </a:lnTo>
                  <a:lnTo>
                    <a:pt x="118" y="114"/>
                  </a:lnTo>
                  <a:lnTo>
                    <a:pt x="118" y="114"/>
                  </a:lnTo>
                  <a:lnTo>
                    <a:pt x="160" y="130"/>
                  </a:lnTo>
                  <a:lnTo>
                    <a:pt x="160" y="130"/>
                  </a:lnTo>
                  <a:lnTo>
                    <a:pt x="174" y="138"/>
                  </a:lnTo>
                  <a:lnTo>
                    <a:pt x="188" y="152"/>
                  </a:lnTo>
                  <a:lnTo>
                    <a:pt x="188" y="152"/>
                  </a:lnTo>
                  <a:lnTo>
                    <a:pt x="194" y="160"/>
                  </a:lnTo>
                  <a:lnTo>
                    <a:pt x="198" y="170"/>
                  </a:lnTo>
                  <a:lnTo>
                    <a:pt x="200" y="180"/>
                  </a:lnTo>
                  <a:lnTo>
                    <a:pt x="200" y="192"/>
                  </a:lnTo>
                  <a:lnTo>
                    <a:pt x="200" y="192"/>
                  </a:lnTo>
                  <a:lnTo>
                    <a:pt x="200" y="204"/>
                  </a:lnTo>
                  <a:lnTo>
                    <a:pt x="198" y="214"/>
                  </a:lnTo>
                  <a:lnTo>
                    <a:pt x="194" y="224"/>
                  </a:lnTo>
                  <a:lnTo>
                    <a:pt x="188" y="234"/>
                  </a:lnTo>
                  <a:lnTo>
                    <a:pt x="188" y="234"/>
                  </a:lnTo>
                  <a:lnTo>
                    <a:pt x="182" y="242"/>
                  </a:lnTo>
                  <a:lnTo>
                    <a:pt x="174" y="250"/>
                  </a:lnTo>
                  <a:lnTo>
                    <a:pt x="164" y="256"/>
                  </a:lnTo>
                  <a:lnTo>
                    <a:pt x="154" y="262"/>
                  </a:lnTo>
                  <a:lnTo>
                    <a:pt x="154" y="262"/>
                  </a:lnTo>
                  <a:lnTo>
                    <a:pt x="142" y="266"/>
                  </a:lnTo>
                  <a:lnTo>
                    <a:pt x="128" y="268"/>
                  </a:lnTo>
                  <a:lnTo>
                    <a:pt x="116" y="270"/>
                  </a:lnTo>
                  <a:lnTo>
                    <a:pt x="100" y="272"/>
                  </a:lnTo>
                  <a:lnTo>
                    <a:pt x="100" y="272"/>
                  </a:lnTo>
                  <a:lnTo>
                    <a:pt x="86" y="270"/>
                  </a:lnTo>
                  <a:lnTo>
                    <a:pt x="72" y="268"/>
                  </a:lnTo>
                  <a:lnTo>
                    <a:pt x="60" y="266"/>
                  </a:lnTo>
                  <a:lnTo>
                    <a:pt x="48" y="262"/>
                  </a:lnTo>
                  <a:lnTo>
                    <a:pt x="48" y="26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7" name="Freeform 21">
              <a:extLst>
                <a:ext uri="{FF2B5EF4-FFF2-40B4-BE49-F238E27FC236}">
                  <a16:creationId xmlns:a16="http://schemas.microsoft.com/office/drawing/2014/main" id="{A0371AFF-8735-4F5C-876D-8F19263A4FA4}"/>
                </a:ext>
              </a:extLst>
            </p:cNvPr>
            <p:cNvSpPr>
              <a:spLocks/>
            </p:cNvSpPr>
            <p:nvPr userDrawn="1"/>
          </p:nvSpPr>
          <p:spPr bwMode="auto">
            <a:xfrm>
              <a:off x="9525000" y="2509838"/>
              <a:ext cx="98425" cy="419100"/>
            </a:xfrm>
            <a:custGeom>
              <a:avLst/>
              <a:gdLst>
                <a:gd name="T0" fmla="*/ 2 w 62"/>
                <a:gd name="T1" fmla="*/ 262 h 264"/>
                <a:gd name="T2" fmla="*/ 2 w 62"/>
                <a:gd name="T3" fmla="*/ 262 h 264"/>
                <a:gd name="T4" fmla="*/ 0 w 62"/>
                <a:gd name="T5" fmla="*/ 258 h 264"/>
                <a:gd name="T6" fmla="*/ 0 w 62"/>
                <a:gd name="T7" fmla="*/ 6 h 264"/>
                <a:gd name="T8" fmla="*/ 0 w 62"/>
                <a:gd name="T9" fmla="*/ 6 h 264"/>
                <a:gd name="T10" fmla="*/ 2 w 62"/>
                <a:gd name="T11" fmla="*/ 2 h 264"/>
                <a:gd name="T12" fmla="*/ 2 w 62"/>
                <a:gd name="T13" fmla="*/ 2 h 264"/>
                <a:gd name="T14" fmla="*/ 6 w 62"/>
                <a:gd name="T15" fmla="*/ 0 h 264"/>
                <a:gd name="T16" fmla="*/ 56 w 62"/>
                <a:gd name="T17" fmla="*/ 0 h 264"/>
                <a:gd name="T18" fmla="*/ 56 w 62"/>
                <a:gd name="T19" fmla="*/ 0 h 264"/>
                <a:gd name="T20" fmla="*/ 60 w 62"/>
                <a:gd name="T21" fmla="*/ 2 h 264"/>
                <a:gd name="T22" fmla="*/ 60 w 62"/>
                <a:gd name="T23" fmla="*/ 2 h 264"/>
                <a:gd name="T24" fmla="*/ 62 w 62"/>
                <a:gd name="T25" fmla="*/ 6 h 264"/>
                <a:gd name="T26" fmla="*/ 62 w 62"/>
                <a:gd name="T27" fmla="*/ 258 h 264"/>
                <a:gd name="T28" fmla="*/ 62 w 62"/>
                <a:gd name="T29" fmla="*/ 258 h 264"/>
                <a:gd name="T30" fmla="*/ 60 w 62"/>
                <a:gd name="T31" fmla="*/ 262 h 264"/>
                <a:gd name="T32" fmla="*/ 60 w 62"/>
                <a:gd name="T33" fmla="*/ 262 h 264"/>
                <a:gd name="T34" fmla="*/ 56 w 62"/>
                <a:gd name="T35" fmla="*/ 264 h 264"/>
                <a:gd name="T36" fmla="*/ 6 w 62"/>
                <a:gd name="T37" fmla="*/ 264 h 264"/>
                <a:gd name="T38" fmla="*/ 6 w 62"/>
                <a:gd name="T39" fmla="*/ 264 h 264"/>
                <a:gd name="T40" fmla="*/ 2 w 62"/>
                <a:gd name="T41" fmla="*/ 262 h 264"/>
                <a:gd name="T42" fmla="*/ 2 w 62"/>
                <a:gd name="T43" fmla="*/ 2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264">
                  <a:moveTo>
                    <a:pt x="2" y="262"/>
                  </a:moveTo>
                  <a:lnTo>
                    <a:pt x="2" y="262"/>
                  </a:lnTo>
                  <a:lnTo>
                    <a:pt x="0" y="258"/>
                  </a:lnTo>
                  <a:lnTo>
                    <a:pt x="0" y="6"/>
                  </a:lnTo>
                  <a:lnTo>
                    <a:pt x="0" y="6"/>
                  </a:lnTo>
                  <a:lnTo>
                    <a:pt x="2" y="2"/>
                  </a:lnTo>
                  <a:lnTo>
                    <a:pt x="2" y="2"/>
                  </a:lnTo>
                  <a:lnTo>
                    <a:pt x="6" y="0"/>
                  </a:lnTo>
                  <a:lnTo>
                    <a:pt x="56" y="0"/>
                  </a:lnTo>
                  <a:lnTo>
                    <a:pt x="56" y="0"/>
                  </a:lnTo>
                  <a:lnTo>
                    <a:pt x="60" y="2"/>
                  </a:lnTo>
                  <a:lnTo>
                    <a:pt x="60" y="2"/>
                  </a:lnTo>
                  <a:lnTo>
                    <a:pt x="62" y="6"/>
                  </a:lnTo>
                  <a:lnTo>
                    <a:pt x="62" y="258"/>
                  </a:lnTo>
                  <a:lnTo>
                    <a:pt x="62" y="258"/>
                  </a:lnTo>
                  <a:lnTo>
                    <a:pt x="60" y="262"/>
                  </a:lnTo>
                  <a:lnTo>
                    <a:pt x="60" y="262"/>
                  </a:lnTo>
                  <a:lnTo>
                    <a:pt x="56" y="264"/>
                  </a:lnTo>
                  <a:lnTo>
                    <a:pt x="6" y="264"/>
                  </a:lnTo>
                  <a:lnTo>
                    <a:pt x="6" y="264"/>
                  </a:lnTo>
                  <a:lnTo>
                    <a:pt x="2" y="262"/>
                  </a:lnTo>
                  <a:lnTo>
                    <a:pt x="2" y="26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8" name="Freeform 22">
              <a:extLst>
                <a:ext uri="{FF2B5EF4-FFF2-40B4-BE49-F238E27FC236}">
                  <a16:creationId xmlns:a16="http://schemas.microsoft.com/office/drawing/2014/main" id="{E1B052A2-A36B-422C-91EF-BCBDC985B829}"/>
                </a:ext>
              </a:extLst>
            </p:cNvPr>
            <p:cNvSpPr>
              <a:spLocks noEditPoints="1"/>
            </p:cNvSpPr>
            <p:nvPr userDrawn="1"/>
          </p:nvSpPr>
          <p:spPr bwMode="auto">
            <a:xfrm>
              <a:off x="9699625" y="2503488"/>
              <a:ext cx="327025" cy="431800"/>
            </a:xfrm>
            <a:custGeom>
              <a:avLst/>
              <a:gdLst>
                <a:gd name="T0" fmla="*/ 48 w 206"/>
                <a:gd name="T1" fmla="*/ 260 h 272"/>
                <a:gd name="T2" fmla="*/ 28 w 206"/>
                <a:gd name="T3" fmla="*/ 246 h 272"/>
                <a:gd name="T4" fmla="*/ 12 w 206"/>
                <a:gd name="T5" fmla="*/ 226 h 272"/>
                <a:gd name="T6" fmla="*/ 6 w 206"/>
                <a:gd name="T7" fmla="*/ 214 h 272"/>
                <a:gd name="T8" fmla="*/ 0 w 206"/>
                <a:gd name="T9" fmla="*/ 188 h 272"/>
                <a:gd name="T10" fmla="*/ 0 w 206"/>
                <a:gd name="T11" fmla="*/ 98 h 272"/>
                <a:gd name="T12" fmla="*/ 0 w 206"/>
                <a:gd name="T13" fmla="*/ 84 h 272"/>
                <a:gd name="T14" fmla="*/ 6 w 206"/>
                <a:gd name="T15" fmla="*/ 58 h 272"/>
                <a:gd name="T16" fmla="*/ 12 w 206"/>
                <a:gd name="T17" fmla="*/ 48 h 272"/>
                <a:gd name="T18" fmla="*/ 28 w 206"/>
                <a:gd name="T19" fmla="*/ 28 h 272"/>
                <a:gd name="T20" fmla="*/ 48 w 206"/>
                <a:gd name="T21" fmla="*/ 12 h 272"/>
                <a:gd name="T22" fmla="*/ 60 w 206"/>
                <a:gd name="T23" fmla="*/ 8 h 272"/>
                <a:gd name="T24" fmla="*/ 88 w 206"/>
                <a:gd name="T25" fmla="*/ 2 h 272"/>
                <a:gd name="T26" fmla="*/ 102 w 206"/>
                <a:gd name="T27" fmla="*/ 0 h 272"/>
                <a:gd name="T28" fmla="*/ 132 w 206"/>
                <a:gd name="T29" fmla="*/ 4 h 272"/>
                <a:gd name="T30" fmla="*/ 156 w 206"/>
                <a:gd name="T31" fmla="*/ 12 h 272"/>
                <a:gd name="T32" fmla="*/ 168 w 206"/>
                <a:gd name="T33" fmla="*/ 20 h 272"/>
                <a:gd name="T34" fmla="*/ 186 w 206"/>
                <a:gd name="T35" fmla="*/ 36 h 272"/>
                <a:gd name="T36" fmla="*/ 192 w 206"/>
                <a:gd name="T37" fmla="*/ 48 h 272"/>
                <a:gd name="T38" fmla="*/ 202 w 206"/>
                <a:gd name="T39" fmla="*/ 72 h 272"/>
                <a:gd name="T40" fmla="*/ 206 w 206"/>
                <a:gd name="T41" fmla="*/ 98 h 272"/>
                <a:gd name="T42" fmla="*/ 206 w 206"/>
                <a:gd name="T43" fmla="*/ 174 h 272"/>
                <a:gd name="T44" fmla="*/ 202 w 206"/>
                <a:gd name="T45" fmla="*/ 202 h 272"/>
                <a:gd name="T46" fmla="*/ 192 w 206"/>
                <a:gd name="T47" fmla="*/ 226 h 272"/>
                <a:gd name="T48" fmla="*/ 186 w 206"/>
                <a:gd name="T49" fmla="*/ 236 h 272"/>
                <a:gd name="T50" fmla="*/ 168 w 206"/>
                <a:gd name="T51" fmla="*/ 254 h 272"/>
                <a:gd name="T52" fmla="*/ 156 w 206"/>
                <a:gd name="T53" fmla="*/ 260 h 272"/>
                <a:gd name="T54" fmla="*/ 132 w 206"/>
                <a:gd name="T55" fmla="*/ 270 h 272"/>
                <a:gd name="T56" fmla="*/ 102 w 206"/>
                <a:gd name="T57" fmla="*/ 272 h 272"/>
                <a:gd name="T58" fmla="*/ 88 w 206"/>
                <a:gd name="T59" fmla="*/ 272 h 272"/>
                <a:gd name="T60" fmla="*/ 60 w 206"/>
                <a:gd name="T61" fmla="*/ 266 h 272"/>
                <a:gd name="T62" fmla="*/ 48 w 206"/>
                <a:gd name="T63" fmla="*/ 260 h 272"/>
                <a:gd name="T64" fmla="*/ 132 w 206"/>
                <a:gd name="T65" fmla="*/ 208 h 272"/>
                <a:gd name="T66" fmla="*/ 140 w 206"/>
                <a:gd name="T67" fmla="*/ 194 h 272"/>
                <a:gd name="T68" fmla="*/ 142 w 206"/>
                <a:gd name="T69" fmla="*/ 176 h 272"/>
                <a:gd name="T70" fmla="*/ 142 w 206"/>
                <a:gd name="T71" fmla="*/ 98 h 272"/>
                <a:gd name="T72" fmla="*/ 140 w 206"/>
                <a:gd name="T73" fmla="*/ 80 h 272"/>
                <a:gd name="T74" fmla="*/ 132 w 206"/>
                <a:gd name="T75" fmla="*/ 66 h 272"/>
                <a:gd name="T76" fmla="*/ 126 w 206"/>
                <a:gd name="T77" fmla="*/ 60 h 272"/>
                <a:gd name="T78" fmla="*/ 112 w 206"/>
                <a:gd name="T79" fmla="*/ 56 h 272"/>
                <a:gd name="T80" fmla="*/ 102 w 206"/>
                <a:gd name="T81" fmla="*/ 54 h 272"/>
                <a:gd name="T82" fmla="*/ 86 w 206"/>
                <a:gd name="T83" fmla="*/ 58 h 272"/>
                <a:gd name="T84" fmla="*/ 74 w 206"/>
                <a:gd name="T85" fmla="*/ 66 h 272"/>
                <a:gd name="T86" fmla="*/ 68 w 206"/>
                <a:gd name="T87" fmla="*/ 72 h 272"/>
                <a:gd name="T88" fmla="*/ 64 w 206"/>
                <a:gd name="T89" fmla="*/ 88 h 272"/>
                <a:gd name="T90" fmla="*/ 62 w 206"/>
                <a:gd name="T91" fmla="*/ 176 h 272"/>
                <a:gd name="T92" fmla="*/ 64 w 206"/>
                <a:gd name="T93" fmla="*/ 186 h 272"/>
                <a:gd name="T94" fmla="*/ 68 w 206"/>
                <a:gd name="T95" fmla="*/ 200 h 272"/>
                <a:gd name="T96" fmla="*/ 74 w 206"/>
                <a:gd name="T97" fmla="*/ 208 h 272"/>
                <a:gd name="T98" fmla="*/ 86 w 206"/>
                <a:gd name="T99" fmla="*/ 216 h 272"/>
                <a:gd name="T100" fmla="*/ 102 w 206"/>
                <a:gd name="T101" fmla="*/ 218 h 272"/>
                <a:gd name="T102" fmla="*/ 112 w 206"/>
                <a:gd name="T103" fmla="*/ 218 h 272"/>
                <a:gd name="T104" fmla="*/ 126 w 206"/>
                <a:gd name="T105" fmla="*/ 212 h 272"/>
                <a:gd name="T106" fmla="*/ 132 w 206"/>
                <a:gd name="T107" fmla="*/ 20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 h="272">
                  <a:moveTo>
                    <a:pt x="48" y="260"/>
                  </a:moveTo>
                  <a:lnTo>
                    <a:pt x="48" y="260"/>
                  </a:lnTo>
                  <a:lnTo>
                    <a:pt x="38" y="254"/>
                  </a:lnTo>
                  <a:lnTo>
                    <a:pt x="28" y="246"/>
                  </a:lnTo>
                  <a:lnTo>
                    <a:pt x="20" y="236"/>
                  </a:lnTo>
                  <a:lnTo>
                    <a:pt x="12" y="226"/>
                  </a:lnTo>
                  <a:lnTo>
                    <a:pt x="12" y="226"/>
                  </a:lnTo>
                  <a:lnTo>
                    <a:pt x="6" y="214"/>
                  </a:lnTo>
                  <a:lnTo>
                    <a:pt x="2" y="202"/>
                  </a:lnTo>
                  <a:lnTo>
                    <a:pt x="0" y="188"/>
                  </a:lnTo>
                  <a:lnTo>
                    <a:pt x="0" y="174"/>
                  </a:lnTo>
                  <a:lnTo>
                    <a:pt x="0" y="98"/>
                  </a:lnTo>
                  <a:lnTo>
                    <a:pt x="0" y="98"/>
                  </a:lnTo>
                  <a:lnTo>
                    <a:pt x="0" y="84"/>
                  </a:lnTo>
                  <a:lnTo>
                    <a:pt x="2" y="72"/>
                  </a:lnTo>
                  <a:lnTo>
                    <a:pt x="6" y="58"/>
                  </a:lnTo>
                  <a:lnTo>
                    <a:pt x="12" y="48"/>
                  </a:lnTo>
                  <a:lnTo>
                    <a:pt x="12" y="48"/>
                  </a:lnTo>
                  <a:lnTo>
                    <a:pt x="20" y="36"/>
                  </a:lnTo>
                  <a:lnTo>
                    <a:pt x="28" y="28"/>
                  </a:lnTo>
                  <a:lnTo>
                    <a:pt x="38" y="20"/>
                  </a:lnTo>
                  <a:lnTo>
                    <a:pt x="48" y="12"/>
                  </a:lnTo>
                  <a:lnTo>
                    <a:pt x="48" y="12"/>
                  </a:lnTo>
                  <a:lnTo>
                    <a:pt x="60" y="8"/>
                  </a:lnTo>
                  <a:lnTo>
                    <a:pt x="74" y="4"/>
                  </a:lnTo>
                  <a:lnTo>
                    <a:pt x="88" y="2"/>
                  </a:lnTo>
                  <a:lnTo>
                    <a:pt x="102" y="0"/>
                  </a:lnTo>
                  <a:lnTo>
                    <a:pt x="102" y="0"/>
                  </a:lnTo>
                  <a:lnTo>
                    <a:pt x="118" y="2"/>
                  </a:lnTo>
                  <a:lnTo>
                    <a:pt x="132" y="4"/>
                  </a:lnTo>
                  <a:lnTo>
                    <a:pt x="144" y="8"/>
                  </a:lnTo>
                  <a:lnTo>
                    <a:pt x="156" y="12"/>
                  </a:lnTo>
                  <a:lnTo>
                    <a:pt x="156" y="12"/>
                  </a:lnTo>
                  <a:lnTo>
                    <a:pt x="168" y="20"/>
                  </a:lnTo>
                  <a:lnTo>
                    <a:pt x="178" y="28"/>
                  </a:lnTo>
                  <a:lnTo>
                    <a:pt x="186" y="36"/>
                  </a:lnTo>
                  <a:lnTo>
                    <a:pt x="192" y="48"/>
                  </a:lnTo>
                  <a:lnTo>
                    <a:pt x="192" y="48"/>
                  </a:lnTo>
                  <a:lnTo>
                    <a:pt x="198" y="58"/>
                  </a:lnTo>
                  <a:lnTo>
                    <a:pt x="202" y="72"/>
                  </a:lnTo>
                  <a:lnTo>
                    <a:pt x="204" y="84"/>
                  </a:lnTo>
                  <a:lnTo>
                    <a:pt x="206" y="98"/>
                  </a:lnTo>
                  <a:lnTo>
                    <a:pt x="206" y="174"/>
                  </a:lnTo>
                  <a:lnTo>
                    <a:pt x="206" y="174"/>
                  </a:lnTo>
                  <a:lnTo>
                    <a:pt x="204" y="188"/>
                  </a:lnTo>
                  <a:lnTo>
                    <a:pt x="202" y="202"/>
                  </a:lnTo>
                  <a:lnTo>
                    <a:pt x="198" y="214"/>
                  </a:lnTo>
                  <a:lnTo>
                    <a:pt x="192" y="226"/>
                  </a:lnTo>
                  <a:lnTo>
                    <a:pt x="192" y="226"/>
                  </a:lnTo>
                  <a:lnTo>
                    <a:pt x="186" y="236"/>
                  </a:lnTo>
                  <a:lnTo>
                    <a:pt x="178" y="246"/>
                  </a:lnTo>
                  <a:lnTo>
                    <a:pt x="168" y="254"/>
                  </a:lnTo>
                  <a:lnTo>
                    <a:pt x="156" y="260"/>
                  </a:lnTo>
                  <a:lnTo>
                    <a:pt x="156" y="260"/>
                  </a:lnTo>
                  <a:lnTo>
                    <a:pt x="144" y="266"/>
                  </a:lnTo>
                  <a:lnTo>
                    <a:pt x="132" y="270"/>
                  </a:lnTo>
                  <a:lnTo>
                    <a:pt x="118" y="272"/>
                  </a:lnTo>
                  <a:lnTo>
                    <a:pt x="102" y="272"/>
                  </a:lnTo>
                  <a:lnTo>
                    <a:pt x="102" y="272"/>
                  </a:lnTo>
                  <a:lnTo>
                    <a:pt x="88" y="272"/>
                  </a:lnTo>
                  <a:lnTo>
                    <a:pt x="74" y="270"/>
                  </a:lnTo>
                  <a:lnTo>
                    <a:pt x="60" y="266"/>
                  </a:lnTo>
                  <a:lnTo>
                    <a:pt x="48" y="260"/>
                  </a:lnTo>
                  <a:lnTo>
                    <a:pt x="48" y="260"/>
                  </a:lnTo>
                  <a:close/>
                  <a:moveTo>
                    <a:pt x="132" y="208"/>
                  </a:moveTo>
                  <a:lnTo>
                    <a:pt x="132" y="208"/>
                  </a:lnTo>
                  <a:lnTo>
                    <a:pt x="136" y="200"/>
                  </a:lnTo>
                  <a:lnTo>
                    <a:pt x="140" y="194"/>
                  </a:lnTo>
                  <a:lnTo>
                    <a:pt x="142" y="186"/>
                  </a:lnTo>
                  <a:lnTo>
                    <a:pt x="142" y="176"/>
                  </a:lnTo>
                  <a:lnTo>
                    <a:pt x="142" y="98"/>
                  </a:lnTo>
                  <a:lnTo>
                    <a:pt x="142" y="98"/>
                  </a:lnTo>
                  <a:lnTo>
                    <a:pt x="142" y="88"/>
                  </a:lnTo>
                  <a:lnTo>
                    <a:pt x="140" y="80"/>
                  </a:lnTo>
                  <a:lnTo>
                    <a:pt x="136" y="72"/>
                  </a:lnTo>
                  <a:lnTo>
                    <a:pt x="132" y="66"/>
                  </a:lnTo>
                  <a:lnTo>
                    <a:pt x="132" y="66"/>
                  </a:lnTo>
                  <a:lnTo>
                    <a:pt x="126" y="60"/>
                  </a:lnTo>
                  <a:lnTo>
                    <a:pt x="118" y="58"/>
                  </a:lnTo>
                  <a:lnTo>
                    <a:pt x="112" y="56"/>
                  </a:lnTo>
                  <a:lnTo>
                    <a:pt x="102" y="54"/>
                  </a:lnTo>
                  <a:lnTo>
                    <a:pt x="102" y="54"/>
                  </a:lnTo>
                  <a:lnTo>
                    <a:pt x="94" y="56"/>
                  </a:lnTo>
                  <a:lnTo>
                    <a:pt x="86" y="58"/>
                  </a:lnTo>
                  <a:lnTo>
                    <a:pt x="80" y="60"/>
                  </a:lnTo>
                  <a:lnTo>
                    <a:pt x="74" y="66"/>
                  </a:lnTo>
                  <a:lnTo>
                    <a:pt x="74" y="66"/>
                  </a:lnTo>
                  <a:lnTo>
                    <a:pt x="68" y="72"/>
                  </a:lnTo>
                  <a:lnTo>
                    <a:pt x="66" y="80"/>
                  </a:lnTo>
                  <a:lnTo>
                    <a:pt x="64" y="88"/>
                  </a:lnTo>
                  <a:lnTo>
                    <a:pt x="62" y="98"/>
                  </a:lnTo>
                  <a:lnTo>
                    <a:pt x="62" y="176"/>
                  </a:lnTo>
                  <a:lnTo>
                    <a:pt x="62" y="176"/>
                  </a:lnTo>
                  <a:lnTo>
                    <a:pt x="64" y="186"/>
                  </a:lnTo>
                  <a:lnTo>
                    <a:pt x="66" y="194"/>
                  </a:lnTo>
                  <a:lnTo>
                    <a:pt x="68" y="200"/>
                  </a:lnTo>
                  <a:lnTo>
                    <a:pt x="74" y="208"/>
                  </a:lnTo>
                  <a:lnTo>
                    <a:pt x="74" y="208"/>
                  </a:lnTo>
                  <a:lnTo>
                    <a:pt x="80" y="212"/>
                  </a:lnTo>
                  <a:lnTo>
                    <a:pt x="86" y="216"/>
                  </a:lnTo>
                  <a:lnTo>
                    <a:pt x="94" y="218"/>
                  </a:lnTo>
                  <a:lnTo>
                    <a:pt x="102" y="218"/>
                  </a:lnTo>
                  <a:lnTo>
                    <a:pt x="102" y="218"/>
                  </a:lnTo>
                  <a:lnTo>
                    <a:pt x="112" y="218"/>
                  </a:lnTo>
                  <a:lnTo>
                    <a:pt x="118" y="216"/>
                  </a:lnTo>
                  <a:lnTo>
                    <a:pt x="126" y="212"/>
                  </a:lnTo>
                  <a:lnTo>
                    <a:pt x="132" y="208"/>
                  </a:lnTo>
                  <a:lnTo>
                    <a:pt x="132" y="208"/>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9" name="Freeform 23">
              <a:extLst>
                <a:ext uri="{FF2B5EF4-FFF2-40B4-BE49-F238E27FC236}">
                  <a16:creationId xmlns:a16="http://schemas.microsoft.com/office/drawing/2014/main" id="{D48A5E02-7FE2-489D-8B46-1053243E8442}"/>
                </a:ext>
              </a:extLst>
            </p:cNvPr>
            <p:cNvSpPr>
              <a:spLocks/>
            </p:cNvSpPr>
            <p:nvPr userDrawn="1"/>
          </p:nvSpPr>
          <p:spPr bwMode="auto">
            <a:xfrm>
              <a:off x="10099675" y="2509838"/>
              <a:ext cx="333375" cy="419100"/>
            </a:xfrm>
            <a:custGeom>
              <a:avLst/>
              <a:gdLst>
                <a:gd name="T0" fmla="*/ 2 w 210"/>
                <a:gd name="T1" fmla="*/ 262 h 264"/>
                <a:gd name="T2" fmla="*/ 2 w 210"/>
                <a:gd name="T3" fmla="*/ 262 h 264"/>
                <a:gd name="T4" fmla="*/ 0 w 210"/>
                <a:gd name="T5" fmla="*/ 258 h 264"/>
                <a:gd name="T6" fmla="*/ 0 w 210"/>
                <a:gd name="T7" fmla="*/ 6 h 264"/>
                <a:gd name="T8" fmla="*/ 0 w 210"/>
                <a:gd name="T9" fmla="*/ 6 h 264"/>
                <a:gd name="T10" fmla="*/ 2 w 210"/>
                <a:gd name="T11" fmla="*/ 2 h 264"/>
                <a:gd name="T12" fmla="*/ 2 w 210"/>
                <a:gd name="T13" fmla="*/ 2 h 264"/>
                <a:gd name="T14" fmla="*/ 8 w 210"/>
                <a:gd name="T15" fmla="*/ 0 h 264"/>
                <a:gd name="T16" fmla="*/ 54 w 210"/>
                <a:gd name="T17" fmla="*/ 0 h 264"/>
                <a:gd name="T18" fmla="*/ 54 w 210"/>
                <a:gd name="T19" fmla="*/ 0 h 264"/>
                <a:gd name="T20" fmla="*/ 58 w 210"/>
                <a:gd name="T21" fmla="*/ 0 h 264"/>
                <a:gd name="T22" fmla="*/ 62 w 210"/>
                <a:gd name="T23" fmla="*/ 4 h 264"/>
                <a:gd name="T24" fmla="*/ 144 w 210"/>
                <a:gd name="T25" fmla="*/ 144 h 264"/>
                <a:gd name="T26" fmla="*/ 144 w 210"/>
                <a:gd name="T27" fmla="*/ 144 h 264"/>
                <a:gd name="T28" fmla="*/ 146 w 210"/>
                <a:gd name="T29" fmla="*/ 146 h 264"/>
                <a:gd name="T30" fmla="*/ 146 w 210"/>
                <a:gd name="T31" fmla="*/ 146 h 264"/>
                <a:gd name="T32" fmla="*/ 148 w 210"/>
                <a:gd name="T33" fmla="*/ 144 h 264"/>
                <a:gd name="T34" fmla="*/ 148 w 210"/>
                <a:gd name="T35" fmla="*/ 6 h 264"/>
                <a:gd name="T36" fmla="*/ 148 w 210"/>
                <a:gd name="T37" fmla="*/ 6 h 264"/>
                <a:gd name="T38" fmla="*/ 150 w 210"/>
                <a:gd name="T39" fmla="*/ 2 h 264"/>
                <a:gd name="T40" fmla="*/ 150 w 210"/>
                <a:gd name="T41" fmla="*/ 2 h 264"/>
                <a:gd name="T42" fmla="*/ 154 w 210"/>
                <a:gd name="T43" fmla="*/ 0 h 264"/>
                <a:gd name="T44" fmla="*/ 202 w 210"/>
                <a:gd name="T45" fmla="*/ 0 h 264"/>
                <a:gd name="T46" fmla="*/ 202 w 210"/>
                <a:gd name="T47" fmla="*/ 0 h 264"/>
                <a:gd name="T48" fmla="*/ 208 w 210"/>
                <a:gd name="T49" fmla="*/ 2 h 264"/>
                <a:gd name="T50" fmla="*/ 208 w 210"/>
                <a:gd name="T51" fmla="*/ 2 h 264"/>
                <a:gd name="T52" fmla="*/ 210 w 210"/>
                <a:gd name="T53" fmla="*/ 6 h 264"/>
                <a:gd name="T54" fmla="*/ 210 w 210"/>
                <a:gd name="T55" fmla="*/ 258 h 264"/>
                <a:gd name="T56" fmla="*/ 210 w 210"/>
                <a:gd name="T57" fmla="*/ 258 h 264"/>
                <a:gd name="T58" fmla="*/ 208 w 210"/>
                <a:gd name="T59" fmla="*/ 262 h 264"/>
                <a:gd name="T60" fmla="*/ 208 w 210"/>
                <a:gd name="T61" fmla="*/ 262 h 264"/>
                <a:gd name="T62" fmla="*/ 202 w 210"/>
                <a:gd name="T63" fmla="*/ 264 h 264"/>
                <a:gd name="T64" fmla="*/ 156 w 210"/>
                <a:gd name="T65" fmla="*/ 264 h 264"/>
                <a:gd name="T66" fmla="*/ 156 w 210"/>
                <a:gd name="T67" fmla="*/ 264 h 264"/>
                <a:gd name="T68" fmla="*/ 152 w 210"/>
                <a:gd name="T69" fmla="*/ 264 h 264"/>
                <a:gd name="T70" fmla="*/ 148 w 210"/>
                <a:gd name="T71" fmla="*/ 260 h 264"/>
                <a:gd name="T72" fmla="*/ 66 w 210"/>
                <a:gd name="T73" fmla="*/ 118 h 264"/>
                <a:gd name="T74" fmla="*/ 66 w 210"/>
                <a:gd name="T75" fmla="*/ 118 h 264"/>
                <a:gd name="T76" fmla="*/ 64 w 210"/>
                <a:gd name="T77" fmla="*/ 116 h 264"/>
                <a:gd name="T78" fmla="*/ 64 w 210"/>
                <a:gd name="T79" fmla="*/ 116 h 264"/>
                <a:gd name="T80" fmla="*/ 62 w 210"/>
                <a:gd name="T81" fmla="*/ 118 h 264"/>
                <a:gd name="T82" fmla="*/ 62 w 210"/>
                <a:gd name="T83" fmla="*/ 258 h 264"/>
                <a:gd name="T84" fmla="*/ 62 w 210"/>
                <a:gd name="T85" fmla="*/ 258 h 264"/>
                <a:gd name="T86" fmla="*/ 60 w 210"/>
                <a:gd name="T87" fmla="*/ 262 h 264"/>
                <a:gd name="T88" fmla="*/ 60 w 210"/>
                <a:gd name="T89" fmla="*/ 262 h 264"/>
                <a:gd name="T90" fmla="*/ 56 w 210"/>
                <a:gd name="T91" fmla="*/ 264 h 264"/>
                <a:gd name="T92" fmla="*/ 8 w 210"/>
                <a:gd name="T93" fmla="*/ 264 h 264"/>
                <a:gd name="T94" fmla="*/ 8 w 210"/>
                <a:gd name="T95" fmla="*/ 264 h 264"/>
                <a:gd name="T96" fmla="*/ 2 w 210"/>
                <a:gd name="T97" fmla="*/ 262 h 264"/>
                <a:gd name="T98" fmla="*/ 2 w 210"/>
                <a:gd name="T99" fmla="*/ 2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0" h="264">
                  <a:moveTo>
                    <a:pt x="2" y="262"/>
                  </a:moveTo>
                  <a:lnTo>
                    <a:pt x="2" y="262"/>
                  </a:lnTo>
                  <a:lnTo>
                    <a:pt x="0" y="258"/>
                  </a:lnTo>
                  <a:lnTo>
                    <a:pt x="0" y="6"/>
                  </a:lnTo>
                  <a:lnTo>
                    <a:pt x="0" y="6"/>
                  </a:lnTo>
                  <a:lnTo>
                    <a:pt x="2" y="2"/>
                  </a:lnTo>
                  <a:lnTo>
                    <a:pt x="2" y="2"/>
                  </a:lnTo>
                  <a:lnTo>
                    <a:pt x="8" y="0"/>
                  </a:lnTo>
                  <a:lnTo>
                    <a:pt x="54" y="0"/>
                  </a:lnTo>
                  <a:lnTo>
                    <a:pt x="54" y="0"/>
                  </a:lnTo>
                  <a:lnTo>
                    <a:pt x="58" y="0"/>
                  </a:lnTo>
                  <a:lnTo>
                    <a:pt x="62" y="4"/>
                  </a:lnTo>
                  <a:lnTo>
                    <a:pt x="144" y="144"/>
                  </a:lnTo>
                  <a:lnTo>
                    <a:pt x="144" y="144"/>
                  </a:lnTo>
                  <a:lnTo>
                    <a:pt x="146" y="146"/>
                  </a:lnTo>
                  <a:lnTo>
                    <a:pt x="146" y="146"/>
                  </a:lnTo>
                  <a:lnTo>
                    <a:pt x="148" y="144"/>
                  </a:lnTo>
                  <a:lnTo>
                    <a:pt x="148" y="6"/>
                  </a:lnTo>
                  <a:lnTo>
                    <a:pt x="148" y="6"/>
                  </a:lnTo>
                  <a:lnTo>
                    <a:pt x="150" y="2"/>
                  </a:lnTo>
                  <a:lnTo>
                    <a:pt x="150" y="2"/>
                  </a:lnTo>
                  <a:lnTo>
                    <a:pt x="154" y="0"/>
                  </a:lnTo>
                  <a:lnTo>
                    <a:pt x="202" y="0"/>
                  </a:lnTo>
                  <a:lnTo>
                    <a:pt x="202" y="0"/>
                  </a:lnTo>
                  <a:lnTo>
                    <a:pt x="208" y="2"/>
                  </a:lnTo>
                  <a:lnTo>
                    <a:pt x="208" y="2"/>
                  </a:lnTo>
                  <a:lnTo>
                    <a:pt x="210" y="6"/>
                  </a:lnTo>
                  <a:lnTo>
                    <a:pt x="210" y="258"/>
                  </a:lnTo>
                  <a:lnTo>
                    <a:pt x="210" y="258"/>
                  </a:lnTo>
                  <a:lnTo>
                    <a:pt x="208" y="262"/>
                  </a:lnTo>
                  <a:lnTo>
                    <a:pt x="208" y="262"/>
                  </a:lnTo>
                  <a:lnTo>
                    <a:pt x="202" y="264"/>
                  </a:lnTo>
                  <a:lnTo>
                    <a:pt x="156" y="264"/>
                  </a:lnTo>
                  <a:lnTo>
                    <a:pt x="156" y="264"/>
                  </a:lnTo>
                  <a:lnTo>
                    <a:pt x="152" y="264"/>
                  </a:lnTo>
                  <a:lnTo>
                    <a:pt x="148" y="260"/>
                  </a:lnTo>
                  <a:lnTo>
                    <a:pt x="66" y="118"/>
                  </a:lnTo>
                  <a:lnTo>
                    <a:pt x="66" y="118"/>
                  </a:lnTo>
                  <a:lnTo>
                    <a:pt x="64" y="116"/>
                  </a:lnTo>
                  <a:lnTo>
                    <a:pt x="64" y="116"/>
                  </a:lnTo>
                  <a:lnTo>
                    <a:pt x="62" y="118"/>
                  </a:lnTo>
                  <a:lnTo>
                    <a:pt x="62" y="258"/>
                  </a:lnTo>
                  <a:lnTo>
                    <a:pt x="62" y="258"/>
                  </a:lnTo>
                  <a:lnTo>
                    <a:pt x="60" y="262"/>
                  </a:lnTo>
                  <a:lnTo>
                    <a:pt x="60" y="262"/>
                  </a:lnTo>
                  <a:lnTo>
                    <a:pt x="56" y="264"/>
                  </a:lnTo>
                  <a:lnTo>
                    <a:pt x="8" y="264"/>
                  </a:lnTo>
                  <a:lnTo>
                    <a:pt x="8" y="264"/>
                  </a:lnTo>
                  <a:lnTo>
                    <a:pt x="2" y="262"/>
                  </a:lnTo>
                  <a:lnTo>
                    <a:pt x="2" y="26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0" name="Freeform 24">
              <a:extLst>
                <a:ext uri="{FF2B5EF4-FFF2-40B4-BE49-F238E27FC236}">
                  <a16:creationId xmlns:a16="http://schemas.microsoft.com/office/drawing/2014/main" id="{E03165BF-EDD1-4BE8-B3A0-724B0853D6F9}"/>
                </a:ext>
              </a:extLst>
            </p:cNvPr>
            <p:cNvSpPr>
              <a:spLocks noEditPoints="1"/>
            </p:cNvSpPr>
            <p:nvPr userDrawn="1"/>
          </p:nvSpPr>
          <p:spPr bwMode="auto">
            <a:xfrm>
              <a:off x="10499725" y="2509838"/>
              <a:ext cx="384175" cy="419100"/>
            </a:xfrm>
            <a:custGeom>
              <a:avLst/>
              <a:gdLst>
                <a:gd name="T0" fmla="*/ 176 w 242"/>
                <a:gd name="T1" fmla="*/ 258 h 264"/>
                <a:gd name="T2" fmla="*/ 166 w 242"/>
                <a:gd name="T3" fmla="*/ 228 h 264"/>
                <a:gd name="T4" fmla="*/ 166 w 242"/>
                <a:gd name="T5" fmla="*/ 228 h 264"/>
                <a:gd name="T6" fmla="*/ 166 w 242"/>
                <a:gd name="T7" fmla="*/ 226 h 264"/>
                <a:gd name="T8" fmla="*/ 164 w 242"/>
                <a:gd name="T9" fmla="*/ 226 h 264"/>
                <a:gd name="T10" fmla="*/ 78 w 242"/>
                <a:gd name="T11" fmla="*/ 226 h 264"/>
                <a:gd name="T12" fmla="*/ 78 w 242"/>
                <a:gd name="T13" fmla="*/ 226 h 264"/>
                <a:gd name="T14" fmla="*/ 76 w 242"/>
                <a:gd name="T15" fmla="*/ 226 h 264"/>
                <a:gd name="T16" fmla="*/ 76 w 242"/>
                <a:gd name="T17" fmla="*/ 228 h 264"/>
                <a:gd name="T18" fmla="*/ 66 w 242"/>
                <a:gd name="T19" fmla="*/ 258 h 264"/>
                <a:gd name="T20" fmla="*/ 66 w 242"/>
                <a:gd name="T21" fmla="*/ 258 h 264"/>
                <a:gd name="T22" fmla="*/ 64 w 242"/>
                <a:gd name="T23" fmla="*/ 262 h 264"/>
                <a:gd name="T24" fmla="*/ 60 w 242"/>
                <a:gd name="T25" fmla="*/ 264 h 264"/>
                <a:gd name="T26" fmla="*/ 6 w 242"/>
                <a:gd name="T27" fmla="*/ 264 h 264"/>
                <a:gd name="T28" fmla="*/ 6 w 242"/>
                <a:gd name="T29" fmla="*/ 264 h 264"/>
                <a:gd name="T30" fmla="*/ 2 w 242"/>
                <a:gd name="T31" fmla="*/ 264 h 264"/>
                <a:gd name="T32" fmla="*/ 0 w 242"/>
                <a:gd name="T33" fmla="*/ 262 h 264"/>
                <a:gd name="T34" fmla="*/ 0 w 242"/>
                <a:gd name="T35" fmla="*/ 262 h 264"/>
                <a:gd name="T36" fmla="*/ 0 w 242"/>
                <a:gd name="T37" fmla="*/ 260 h 264"/>
                <a:gd name="T38" fmla="*/ 0 w 242"/>
                <a:gd name="T39" fmla="*/ 256 h 264"/>
                <a:gd name="T40" fmla="*/ 80 w 242"/>
                <a:gd name="T41" fmla="*/ 6 h 264"/>
                <a:gd name="T42" fmla="*/ 80 w 242"/>
                <a:gd name="T43" fmla="*/ 6 h 264"/>
                <a:gd name="T44" fmla="*/ 82 w 242"/>
                <a:gd name="T45" fmla="*/ 2 h 264"/>
                <a:gd name="T46" fmla="*/ 88 w 242"/>
                <a:gd name="T47" fmla="*/ 0 h 264"/>
                <a:gd name="T48" fmla="*/ 154 w 242"/>
                <a:gd name="T49" fmla="*/ 0 h 264"/>
                <a:gd name="T50" fmla="*/ 154 w 242"/>
                <a:gd name="T51" fmla="*/ 0 h 264"/>
                <a:gd name="T52" fmla="*/ 160 w 242"/>
                <a:gd name="T53" fmla="*/ 2 h 264"/>
                <a:gd name="T54" fmla="*/ 162 w 242"/>
                <a:gd name="T55" fmla="*/ 6 h 264"/>
                <a:gd name="T56" fmla="*/ 242 w 242"/>
                <a:gd name="T57" fmla="*/ 256 h 264"/>
                <a:gd name="T58" fmla="*/ 242 w 242"/>
                <a:gd name="T59" fmla="*/ 256 h 264"/>
                <a:gd name="T60" fmla="*/ 242 w 242"/>
                <a:gd name="T61" fmla="*/ 260 h 264"/>
                <a:gd name="T62" fmla="*/ 242 w 242"/>
                <a:gd name="T63" fmla="*/ 260 h 264"/>
                <a:gd name="T64" fmla="*/ 242 w 242"/>
                <a:gd name="T65" fmla="*/ 264 h 264"/>
                <a:gd name="T66" fmla="*/ 236 w 242"/>
                <a:gd name="T67" fmla="*/ 264 h 264"/>
                <a:gd name="T68" fmla="*/ 184 w 242"/>
                <a:gd name="T69" fmla="*/ 264 h 264"/>
                <a:gd name="T70" fmla="*/ 184 w 242"/>
                <a:gd name="T71" fmla="*/ 264 h 264"/>
                <a:gd name="T72" fmla="*/ 178 w 242"/>
                <a:gd name="T73" fmla="*/ 262 h 264"/>
                <a:gd name="T74" fmla="*/ 176 w 242"/>
                <a:gd name="T75" fmla="*/ 258 h 264"/>
                <a:gd name="T76" fmla="*/ 176 w 242"/>
                <a:gd name="T77" fmla="*/ 258 h 264"/>
                <a:gd name="T78" fmla="*/ 90 w 242"/>
                <a:gd name="T79" fmla="*/ 174 h 264"/>
                <a:gd name="T80" fmla="*/ 90 w 242"/>
                <a:gd name="T81" fmla="*/ 174 h 264"/>
                <a:gd name="T82" fmla="*/ 92 w 242"/>
                <a:gd name="T83" fmla="*/ 176 h 264"/>
                <a:gd name="T84" fmla="*/ 94 w 242"/>
                <a:gd name="T85" fmla="*/ 176 h 264"/>
                <a:gd name="T86" fmla="*/ 150 w 242"/>
                <a:gd name="T87" fmla="*/ 176 h 264"/>
                <a:gd name="T88" fmla="*/ 150 w 242"/>
                <a:gd name="T89" fmla="*/ 176 h 264"/>
                <a:gd name="T90" fmla="*/ 152 w 242"/>
                <a:gd name="T91" fmla="*/ 176 h 264"/>
                <a:gd name="T92" fmla="*/ 152 w 242"/>
                <a:gd name="T93" fmla="*/ 176 h 264"/>
                <a:gd name="T94" fmla="*/ 152 w 242"/>
                <a:gd name="T95" fmla="*/ 174 h 264"/>
                <a:gd name="T96" fmla="*/ 122 w 242"/>
                <a:gd name="T97" fmla="*/ 74 h 264"/>
                <a:gd name="T98" fmla="*/ 122 w 242"/>
                <a:gd name="T99" fmla="*/ 74 h 264"/>
                <a:gd name="T100" fmla="*/ 122 w 242"/>
                <a:gd name="T101" fmla="*/ 72 h 264"/>
                <a:gd name="T102" fmla="*/ 122 w 242"/>
                <a:gd name="T103" fmla="*/ 72 h 264"/>
                <a:gd name="T104" fmla="*/ 120 w 242"/>
                <a:gd name="T105" fmla="*/ 74 h 264"/>
                <a:gd name="T106" fmla="*/ 90 w 242"/>
                <a:gd name="T107" fmla="*/ 174 h 264"/>
                <a:gd name="T108" fmla="*/ 90 w 242"/>
                <a:gd name="T109" fmla="*/ 17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2" h="264">
                  <a:moveTo>
                    <a:pt x="176" y="258"/>
                  </a:moveTo>
                  <a:lnTo>
                    <a:pt x="166" y="228"/>
                  </a:lnTo>
                  <a:lnTo>
                    <a:pt x="166" y="228"/>
                  </a:lnTo>
                  <a:lnTo>
                    <a:pt x="166" y="226"/>
                  </a:lnTo>
                  <a:lnTo>
                    <a:pt x="164" y="226"/>
                  </a:lnTo>
                  <a:lnTo>
                    <a:pt x="78" y="226"/>
                  </a:lnTo>
                  <a:lnTo>
                    <a:pt x="78" y="226"/>
                  </a:lnTo>
                  <a:lnTo>
                    <a:pt x="76" y="226"/>
                  </a:lnTo>
                  <a:lnTo>
                    <a:pt x="76" y="228"/>
                  </a:lnTo>
                  <a:lnTo>
                    <a:pt x="66" y="258"/>
                  </a:lnTo>
                  <a:lnTo>
                    <a:pt x="66" y="258"/>
                  </a:lnTo>
                  <a:lnTo>
                    <a:pt x="64" y="262"/>
                  </a:lnTo>
                  <a:lnTo>
                    <a:pt x="60" y="264"/>
                  </a:lnTo>
                  <a:lnTo>
                    <a:pt x="6" y="264"/>
                  </a:lnTo>
                  <a:lnTo>
                    <a:pt x="6" y="264"/>
                  </a:lnTo>
                  <a:lnTo>
                    <a:pt x="2" y="264"/>
                  </a:lnTo>
                  <a:lnTo>
                    <a:pt x="0" y="262"/>
                  </a:lnTo>
                  <a:lnTo>
                    <a:pt x="0" y="262"/>
                  </a:lnTo>
                  <a:lnTo>
                    <a:pt x="0" y="260"/>
                  </a:lnTo>
                  <a:lnTo>
                    <a:pt x="0" y="256"/>
                  </a:lnTo>
                  <a:lnTo>
                    <a:pt x="80" y="6"/>
                  </a:lnTo>
                  <a:lnTo>
                    <a:pt x="80" y="6"/>
                  </a:lnTo>
                  <a:lnTo>
                    <a:pt x="82" y="2"/>
                  </a:lnTo>
                  <a:lnTo>
                    <a:pt x="88" y="0"/>
                  </a:lnTo>
                  <a:lnTo>
                    <a:pt x="154" y="0"/>
                  </a:lnTo>
                  <a:lnTo>
                    <a:pt x="154" y="0"/>
                  </a:lnTo>
                  <a:lnTo>
                    <a:pt x="160" y="2"/>
                  </a:lnTo>
                  <a:lnTo>
                    <a:pt x="162" y="6"/>
                  </a:lnTo>
                  <a:lnTo>
                    <a:pt x="242" y="256"/>
                  </a:lnTo>
                  <a:lnTo>
                    <a:pt x="242" y="256"/>
                  </a:lnTo>
                  <a:lnTo>
                    <a:pt x="242" y="260"/>
                  </a:lnTo>
                  <a:lnTo>
                    <a:pt x="242" y="260"/>
                  </a:lnTo>
                  <a:lnTo>
                    <a:pt x="242" y="264"/>
                  </a:lnTo>
                  <a:lnTo>
                    <a:pt x="236" y="264"/>
                  </a:lnTo>
                  <a:lnTo>
                    <a:pt x="184" y="264"/>
                  </a:lnTo>
                  <a:lnTo>
                    <a:pt x="184" y="264"/>
                  </a:lnTo>
                  <a:lnTo>
                    <a:pt x="178" y="262"/>
                  </a:lnTo>
                  <a:lnTo>
                    <a:pt x="176" y="258"/>
                  </a:lnTo>
                  <a:lnTo>
                    <a:pt x="176" y="258"/>
                  </a:lnTo>
                  <a:close/>
                  <a:moveTo>
                    <a:pt x="90" y="174"/>
                  </a:moveTo>
                  <a:lnTo>
                    <a:pt x="90" y="174"/>
                  </a:lnTo>
                  <a:lnTo>
                    <a:pt x="92" y="176"/>
                  </a:lnTo>
                  <a:lnTo>
                    <a:pt x="94" y="176"/>
                  </a:lnTo>
                  <a:lnTo>
                    <a:pt x="150" y="176"/>
                  </a:lnTo>
                  <a:lnTo>
                    <a:pt x="150" y="176"/>
                  </a:lnTo>
                  <a:lnTo>
                    <a:pt x="152" y="176"/>
                  </a:lnTo>
                  <a:lnTo>
                    <a:pt x="152" y="176"/>
                  </a:lnTo>
                  <a:lnTo>
                    <a:pt x="152" y="174"/>
                  </a:lnTo>
                  <a:lnTo>
                    <a:pt x="122" y="74"/>
                  </a:lnTo>
                  <a:lnTo>
                    <a:pt x="122" y="74"/>
                  </a:lnTo>
                  <a:lnTo>
                    <a:pt x="122" y="72"/>
                  </a:lnTo>
                  <a:lnTo>
                    <a:pt x="122" y="72"/>
                  </a:lnTo>
                  <a:lnTo>
                    <a:pt x="120" y="74"/>
                  </a:lnTo>
                  <a:lnTo>
                    <a:pt x="90" y="174"/>
                  </a:lnTo>
                  <a:lnTo>
                    <a:pt x="90" y="174"/>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1" name="Freeform 25">
              <a:extLst>
                <a:ext uri="{FF2B5EF4-FFF2-40B4-BE49-F238E27FC236}">
                  <a16:creationId xmlns:a16="http://schemas.microsoft.com/office/drawing/2014/main" id="{437487B2-E6C0-4913-B679-9A503D6F7331}"/>
                </a:ext>
              </a:extLst>
            </p:cNvPr>
            <p:cNvSpPr>
              <a:spLocks/>
            </p:cNvSpPr>
            <p:nvPr userDrawn="1"/>
          </p:nvSpPr>
          <p:spPr bwMode="auto">
            <a:xfrm>
              <a:off x="10950575" y="2509838"/>
              <a:ext cx="301625" cy="419100"/>
            </a:xfrm>
            <a:custGeom>
              <a:avLst/>
              <a:gdLst>
                <a:gd name="T0" fmla="*/ 2 w 190"/>
                <a:gd name="T1" fmla="*/ 262 h 264"/>
                <a:gd name="T2" fmla="*/ 2 w 190"/>
                <a:gd name="T3" fmla="*/ 262 h 264"/>
                <a:gd name="T4" fmla="*/ 0 w 190"/>
                <a:gd name="T5" fmla="*/ 258 h 264"/>
                <a:gd name="T6" fmla="*/ 0 w 190"/>
                <a:gd name="T7" fmla="*/ 6 h 264"/>
                <a:gd name="T8" fmla="*/ 0 w 190"/>
                <a:gd name="T9" fmla="*/ 6 h 264"/>
                <a:gd name="T10" fmla="*/ 2 w 190"/>
                <a:gd name="T11" fmla="*/ 2 h 264"/>
                <a:gd name="T12" fmla="*/ 2 w 190"/>
                <a:gd name="T13" fmla="*/ 2 h 264"/>
                <a:gd name="T14" fmla="*/ 8 w 190"/>
                <a:gd name="T15" fmla="*/ 0 h 264"/>
                <a:gd name="T16" fmla="*/ 56 w 190"/>
                <a:gd name="T17" fmla="*/ 0 h 264"/>
                <a:gd name="T18" fmla="*/ 56 w 190"/>
                <a:gd name="T19" fmla="*/ 0 h 264"/>
                <a:gd name="T20" fmla="*/ 62 w 190"/>
                <a:gd name="T21" fmla="*/ 2 h 264"/>
                <a:gd name="T22" fmla="*/ 62 w 190"/>
                <a:gd name="T23" fmla="*/ 2 h 264"/>
                <a:gd name="T24" fmla="*/ 64 w 190"/>
                <a:gd name="T25" fmla="*/ 6 h 264"/>
                <a:gd name="T26" fmla="*/ 64 w 190"/>
                <a:gd name="T27" fmla="*/ 208 h 264"/>
                <a:gd name="T28" fmla="*/ 64 w 190"/>
                <a:gd name="T29" fmla="*/ 208 h 264"/>
                <a:gd name="T30" fmla="*/ 64 w 190"/>
                <a:gd name="T31" fmla="*/ 210 h 264"/>
                <a:gd name="T32" fmla="*/ 66 w 190"/>
                <a:gd name="T33" fmla="*/ 210 h 264"/>
                <a:gd name="T34" fmla="*/ 184 w 190"/>
                <a:gd name="T35" fmla="*/ 210 h 264"/>
                <a:gd name="T36" fmla="*/ 184 w 190"/>
                <a:gd name="T37" fmla="*/ 210 h 264"/>
                <a:gd name="T38" fmla="*/ 188 w 190"/>
                <a:gd name="T39" fmla="*/ 212 h 264"/>
                <a:gd name="T40" fmla="*/ 188 w 190"/>
                <a:gd name="T41" fmla="*/ 212 h 264"/>
                <a:gd name="T42" fmla="*/ 190 w 190"/>
                <a:gd name="T43" fmla="*/ 218 h 264"/>
                <a:gd name="T44" fmla="*/ 190 w 190"/>
                <a:gd name="T45" fmla="*/ 258 h 264"/>
                <a:gd name="T46" fmla="*/ 190 w 190"/>
                <a:gd name="T47" fmla="*/ 258 h 264"/>
                <a:gd name="T48" fmla="*/ 188 w 190"/>
                <a:gd name="T49" fmla="*/ 262 h 264"/>
                <a:gd name="T50" fmla="*/ 188 w 190"/>
                <a:gd name="T51" fmla="*/ 262 h 264"/>
                <a:gd name="T52" fmla="*/ 184 w 190"/>
                <a:gd name="T53" fmla="*/ 264 h 264"/>
                <a:gd name="T54" fmla="*/ 8 w 190"/>
                <a:gd name="T55" fmla="*/ 264 h 264"/>
                <a:gd name="T56" fmla="*/ 8 w 190"/>
                <a:gd name="T57" fmla="*/ 264 h 264"/>
                <a:gd name="T58" fmla="*/ 2 w 190"/>
                <a:gd name="T59" fmla="*/ 262 h 264"/>
                <a:gd name="T60" fmla="*/ 2 w 190"/>
                <a:gd name="T61" fmla="*/ 2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 h="264">
                  <a:moveTo>
                    <a:pt x="2" y="262"/>
                  </a:moveTo>
                  <a:lnTo>
                    <a:pt x="2" y="262"/>
                  </a:lnTo>
                  <a:lnTo>
                    <a:pt x="0" y="258"/>
                  </a:lnTo>
                  <a:lnTo>
                    <a:pt x="0" y="6"/>
                  </a:lnTo>
                  <a:lnTo>
                    <a:pt x="0" y="6"/>
                  </a:lnTo>
                  <a:lnTo>
                    <a:pt x="2" y="2"/>
                  </a:lnTo>
                  <a:lnTo>
                    <a:pt x="2" y="2"/>
                  </a:lnTo>
                  <a:lnTo>
                    <a:pt x="8" y="0"/>
                  </a:lnTo>
                  <a:lnTo>
                    <a:pt x="56" y="0"/>
                  </a:lnTo>
                  <a:lnTo>
                    <a:pt x="56" y="0"/>
                  </a:lnTo>
                  <a:lnTo>
                    <a:pt x="62" y="2"/>
                  </a:lnTo>
                  <a:lnTo>
                    <a:pt x="62" y="2"/>
                  </a:lnTo>
                  <a:lnTo>
                    <a:pt x="64" y="6"/>
                  </a:lnTo>
                  <a:lnTo>
                    <a:pt x="64" y="208"/>
                  </a:lnTo>
                  <a:lnTo>
                    <a:pt x="64" y="208"/>
                  </a:lnTo>
                  <a:lnTo>
                    <a:pt x="64" y="210"/>
                  </a:lnTo>
                  <a:lnTo>
                    <a:pt x="66" y="210"/>
                  </a:lnTo>
                  <a:lnTo>
                    <a:pt x="184" y="210"/>
                  </a:lnTo>
                  <a:lnTo>
                    <a:pt x="184" y="210"/>
                  </a:lnTo>
                  <a:lnTo>
                    <a:pt x="188" y="212"/>
                  </a:lnTo>
                  <a:lnTo>
                    <a:pt x="188" y="212"/>
                  </a:lnTo>
                  <a:lnTo>
                    <a:pt x="190" y="218"/>
                  </a:lnTo>
                  <a:lnTo>
                    <a:pt x="190" y="258"/>
                  </a:lnTo>
                  <a:lnTo>
                    <a:pt x="190" y="258"/>
                  </a:lnTo>
                  <a:lnTo>
                    <a:pt x="188" y="262"/>
                  </a:lnTo>
                  <a:lnTo>
                    <a:pt x="188" y="262"/>
                  </a:lnTo>
                  <a:lnTo>
                    <a:pt x="184" y="264"/>
                  </a:lnTo>
                  <a:lnTo>
                    <a:pt x="8" y="264"/>
                  </a:lnTo>
                  <a:lnTo>
                    <a:pt x="8" y="264"/>
                  </a:lnTo>
                  <a:lnTo>
                    <a:pt x="2" y="262"/>
                  </a:lnTo>
                  <a:lnTo>
                    <a:pt x="2" y="26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2" name="Freeform 26">
              <a:extLst>
                <a:ext uri="{FF2B5EF4-FFF2-40B4-BE49-F238E27FC236}">
                  <a16:creationId xmlns:a16="http://schemas.microsoft.com/office/drawing/2014/main" id="{09F430C0-8723-4936-823A-B745133ACCCC}"/>
                </a:ext>
              </a:extLst>
            </p:cNvPr>
            <p:cNvSpPr>
              <a:spLocks/>
            </p:cNvSpPr>
            <p:nvPr userDrawn="1"/>
          </p:nvSpPr>
          <p:spPr bwMode="auto">
            <a:xfrm>
              <a:off x="7446963" y="3078163"/>
              <a:ext cx="298450" cy="422275"/>
            </a:xfrm>
            <a:custGeom>
              <a:avLst/>
              <a:gdLst>
                <a:gd name="T0" fmla="*/ 186 w 188"/>
                <a:gd name="T1" fmla="*/ 52 h 266"/>
                <a:gd name="T2" fmla="*/ 186 w 188"/>
                <a:gd name="T3" fmla="*/ 52 h 266"/>
                <a:gd name="T4" fmla="*/ 182 w 188"/>
                <a:gd name="T5" fmla="*/ 54 h 266"/>
                <a:gd name="T6" fmla="*/ 66 w 188"/>
                <a:gd name="T7" fmla="*/ 54 h 266"/>
                <a:gd name="T8" fmla="*/ 66 w 188"/>
                <a:gd name="T9" fmla="*/ 54 h 266"/>
                <a:gd name="T10" fmla="*/ 64 w 188"/>
                <a:gd name="T11" fmla="*/ 54 h 266"/>
                <a:gd name="T12" fmla="*/ 62 w 188"/>
                <a:gd name="T13" fmla="*/ 56 h 266"/>
                <a:gd name="T14" fmla="*/ 62 w 188"/>
                <a:gd name="T15" fmla="*/ 102 h 266"/>
                <a:gd name="T16" fmla="*/ 62 w 188"/>
                <a:gd name="T17" fmla="*/ 102 h 266"/>
                <a:gd name="T18" fmla="*/ 64 w 188"/>
                <a:gd name="T19" fmla="*/ 104 h 266"/>
                <a:gd name="T20" fmla="*/ 66 w 188"/>
                <a:gd name="T21" fmla="*/ 104 h 266"/>
                <a:gd name="T22" fmla="*/ 138 w 188"/>
                <a:gd name="T23" fmla="*/ 104 h 266"/>
                <a:gd name="T24" fmla="*/ 138 w 188"/>
                <a:gd name="T25" fmla="*/ 104 h 266"/>
                <a:gd name="T26" fmla="*/ 144 w 188"/>
                <a:gd name="T27" fmla="*/ 106 h 266"/>
                <a:gd name="T28" fmla="*/ 144 w 188"/>
                <a:gd name="T29" fmla="*/ 106 h 266"/>
                <a:gd name="T30" fmla="*/ 146 w 188"/>
                <a:gd name="T31" fmla="*/ 112 h 266"/>
                <a:gd name="T32" fmla="*/ 146 w 188"/>
                <a:gd name="T33" fmla="*/ 150 h 266"/>
                <a:gd name="T34" fmla="*/ 146 w 188"/>
                <a:gd name="T35" fmla="*/ 150 h 266"/>
                <a:gd name="T36" fmla="*/ 144 w 188"/>
                <a:gd name="T37" fmla="*/ 156 h 266"/>
                <a:gd name="T38" fmla="*/ 144 w 188"/>
                <a:gd name="T39" fmla="*/ 156 h 266"/>
                <a:gd name="T40" fmla="*/ 138 w 188"/>
                <a:gd name="T41" fmla="*/ 158 h 266"/>
                <a:gd name="T42" fmla="*/ 66 w 188"/>
                <a:gd name="T43" fmla="*/ 158 h 266"/>
                <a:gd name="T44" fmla="*/ 66 w 188"/>
                <a:gd name="T45" fmla="*/ 158 h 266"/>
                <a:gd name="T46" fmla="*/ 64 w 188"/>
                <a:gd name="T47" fmla="*/ 158 h 266"/>
                <a:gd name="T48" fmla="*/ 62 w 188"/>
                <a:gd name="T49" fmla="*/ 160 h 266"/>
                <a:gd name="T50" fmla="*/ 62 w 188"/>
                <a:gd name="T51" fmla="*/ 208 h 266"/>
                <a:gd name="T52" fmla="*/ 62 w 188"/>
                <a:gd name="T53" fmla="*/ 208 h 266"/>
                <a:gd name="T54" fmla="*/ 64 w 188"/>
                <a:gd name="T55" fmla="*/ 210 h 266"/>
                <a:gd name="T56" fmla="*/ 66 w 188"/>
                <a:gd name="T57" fmla="*/ 212 h 266"/>
                <a:gd name="T58" fmla="*/ 182 w 188"/>
                <a:gd name="T59" fmla="*/ 212 h 266"/>
                <a:gd name="T60" fmla="*/ 182 w 188"/>
                <a:gd name="T61" fmla="*/ 212 h 266"/>
                <a:gd name="T62" fmla="*/ 186 w 188"/>
                <a:gd name="T63" fmla="*/ 214 h 266"/>
                <a:gd name="T64" fmla="*/ 186 w 188"/>
                <a:gd name="T65" fmla="*/ 214 h 266"/>
                <a:gd name="T66" fmla="*/ 188 w 188"/>
                <a:gd name="T67" fmla="*/ 218 h 266"/>
                <a:gd name="T68" fmla="*/ 188 w 188"/>
                <a:gd name="T69" fmla="*/ 258 h 266"/>
                <a:gd name="T70" fmla="*/ 188 w 188"/>
                <a:gd name="T71" fmla="*/ 258 h 266"/>
                <a:gd name="T72" fmla="*/ 186 w 188"/>
                <a:gd name="T73" fmla="*/ 264 h 266"/>
                <a:gd name="T74" fmla="*/ 186 w 188"/>
                <a:gd name="T75" fmla="*/ 264 h 266"/>
                <a:gd name="T76" fmla="*/ 182 w 188"/>
                <a:gd name="T77" fmla="*/ 266 h 266"/>
                <a:gd name="T78" fmla="*/ 6 w 188"/>
                <a:gd name="T79" fmla="*/ 266 h 266"/>
                <a:gd name="T80" fmla="*/ 6 w 188"/>
                <a:gd name="T81" fmla="*/ 266 h 266"/>
                <a:gd name="T82" fmla="*/ 2 w 188"/>
                <a:gd name="T83" fmla="*/ 264 h 266"/>
                <a:gd name="T84" fmla="*/ 2 w 188"/>
                <a:gd name="T85" fmla="*/ 264 h 266"/>
                <a:gd name="T86" fmla="*/ 0 w 188"/>
                <a:gd name="T87" fmla="*/ 258 h 266"/>
                <a:gd name="T88" fmla="*/ 0 w 188"/>
                <a:gd name="T89" fmla="*/ 8 h 266"/>
                <a:gd name="T90" fmla="*/ 0 w 188"/>
                <a:gd name="T91" fmla="*/ 8 h 266"/>
                <a:gd name="T92" fmla="*/ 2 w 188"/>
                <a:gd name="T93" fmla="*/ 2 h 266"/>
                <a:gd name="T94" fmla="*/ 2 w 188"/>
                <a:gd name="T95" fmla="*/ 2 h 266"/>
                <a:gd name="T96" fmla="*/ 6 w 188"/>
                <a:gd name="T97" fmla="*/ 0 h 266"/>
                <a:gd name="T98" fmla="*/ 182 w 188"/>
                <a:gd name="T99" fmla="*/ 0 h 266"/>
                <a:gd name="T100" fmla="*/ 182 w 188"/>
                <a:gd name="T101" fmla="*/ 0 h 266"/>
                <a:gd name="T102" fmla="*/ 186 w 188"/>
                <a:gd name="T103" fmla="*/ 2 h 266"/>
                <a:gd name="T104" fmla="*/ 186 w 188"/>
                <a:gd name="T105" fmla="*/ 2 h 266"/>
                <a:gd name="T106" fmla="*/ 188 w 188"/>
                <a:gd name="T107" fmla="*/ 8 h 266"/>
                <a:gd name="T108" fmla="*/ 188 w 188"/>
                <a:gd name="T109" fmla="*/ 48 h 266"/>
                <a:gd name="T110" fmla="*/ 188 w 188"/>
                <a:gd name="T111" fmla="*/ 48 h 266"/>
                <a:gd name="T112" fmla="*/ 186 w 188"/>
                <a:gd name="T113" fmla="*/ 52 h 266"/>
                <a:gd name="T114" fmla="*/ 186 w 188"/>
                <a:gd name="T115" fmla="*/ 5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8" h="266">
                  <a:moveTo>
                    <a:pt x="186" y="52"/>
                  </a:moveTo>
                  <a:lnTo>
                    <a:pt x="186" y="52"/>
                  </a:lnTo>
                  <a:lnTo>
                    <a:pt x="182" y="54"/>
                  </a:lnTo>
                  <a:lnTo>
                    <a:pt x="66" y="54"/>
                  </a:lnTo>
                  <a:lnTo>
                    <a:pt x="66" y="54"/>
                  </a:lnTo>
                  <a:lnTo>
                    <a:pt x="64" y="54"/>
                  </a:lnTo>
                  <a:lnTo>
                    <a:pt x="62" y="56"/>
                  </a:lnTo>
                  <a:lnTo>
                    <a:pt x="62" y="102"/>
                  </a:lnTo>
                  <a:lnTo>
                    <a:pt x="62" y="102"/>
                  </a:lnTo>
                  <a:lnTo>
                    <a:pt x="64" y="104"/>
                  </a:lnTo>
                  <a:lnTo>
                    <a:pt x="66" y="104"/>
                  </a:lnTo>
                  <a:lnTo>
                    <a:pt x="138" y="104"/>
                  </a:lnTo>
                  <a:lnTo>
                    <a:pt x="138" y="104"/>
                  </a:lnTo>
                  <a:lnTo>
                    <a:pt x="144" y="106"/>
                  </a:lnTo>
                  <a:lnTo>
                    <a:pt x="144" y="106"/>
                  </a:lnTo>
                  <a:lnTo>
                    <a:pt x="146" y="112"/>
                  </a:lnTo>
                  <a:lnTo>
                    <a:pt x="146" y="150"/>
                  </a:lnTo>
                  <a:lnTo>
                    <a:pt x="146" y="150"/>
                  </a:lnTo>
                  <a:lnTo>
                    <a:pt x="144" y="156"/>
                  </a:lnTo>
                  <a:lnTo>
                    <a:pt x="144" y="156"/>
                  </a:lnTo>
                  <a:lnTo>
                    <a:pt x="138" y="158"/>
                  </a:lnTo>
                  <a:lnTo>
                    <a:pt x="66" y="158"/>
                  </a:lnTo>
                  <a:lnTo>
                    <a:pt x="66" y="158"/>
                  </a:lnTo>
                  <a:lnTo>
                    <a:pt x="64" y="158"/>
                  </a:lnTo>
                  <a:lnTo>
                    <a:pt x="62" y="160"/>
                  </a:lnTo>
                  <a:lnTo>
                    <a:pt x="62" y="208"/>
                  </a:lnTo>
                  <a:lnTo>
                    <a:pt x="62" y="208"/>
                  </a:lnTo>
                  <a:lnTo>
                    <a:pt x="64" y="210"/>
                  </a:lnTo>
                  <a:lnTo>
                    <a:pt x="66" y="212"/>
                  </a:lnTo>
                  <a:lnTo>
                    <a:pt x="182" y="212"/>
                  </a:lnTo>
                  <a:lnTo>
                    <a:pt x="182" y="212"/>
                  </a:lnTo>
                  <a:lnTo>
                    <a:pt x="186" y="214"/>
                  </a:lnTo>
                  <a:lnTo>
                    <a:pt x="186" y="214"/>
                  </a:lnTo>
                  <a:lnTo>
                    <a:pt x="188" y="218"/>
                  </a:lnTo>
                  <a:lnTo>
                    <a:pt x="188" y="258"/>
                  </a:lnTo>
                  <a:lnTo>
                    <a:pt x="188" y="258"/>
                  </a:lnTo>
                  <a:lnTo>
                    <a:pt x="186" y="264"/>
                  </a:lnTo>
                  <a:lnTo>
                    <a:pt x="186" y="264"/>
                  </a:lnTo>
                  <a:lnTo>
                    <a:pt x="182" y="266"/>
                  </a:lnTo>
                  <a:lnTo>
                    <a:pt x="6" y="266"/>
                  </a:lnTo>
                  <a:lnTo>
                    <a:pt x="6" y="266"/>
                  </a:lnTo>
                  <a:lnTo>
                    <a:pt x="2" y="264"/>
                  </a:lnTo>
                  <a:lnTo>
                    <a:pt x="2" y="264"/>
                  </a:lnTo>
                  <a:lnTo>
                    <a:pt x="0" y="258"/>
                  </a:lnTo>
                  <a:lnTo>
                    <a:pt x="0" y="8"/>
                  </a:lnTo>
                  <a:lnTo>
                    <a:pt x="0" y="8"/>
                  </a:lnTo>
                  <a:lnTo>
                    <a:pt x="2" y="2"/>
                  </a:lnTo>
                  <a:lnTo>
                    <a:pt x="2" y="2"/>
                  </a:lnTo>
                  <a:lnTo>
                    <a:pt x="6" y="0"/>
                  </a:lnTo>
                  <a:lnTo>
                    <a:pt x="182" y="0"/>
                  </a:lnTo>
                  <a:lnTo>
                    <a:pt x="182" y="0"/>
                  </a:lnTo>
                  <a:lnTo>
                    <a:pt x="186" y="2"/>
                  </a:lnTo>
                  <a:lnTo>
                    <a:pt x="186" y="2"/>
                  </a:lnTo>
                  <a:lnTo>
                    <a:pt x="188" y="8"/>
                  </a:lnTo>
                  <a:lnTo>
                    <a:pt x="188" y="48"/>
                  </a:lnTo>
                  <a:lnTo>
                    <a:pt x="188" y="48"/>
                  </a:lnTo>
                  <a:lnTo>
                    <a:pt x="186" y="52"/>
                  </a:lnTo>
                  <a:lnTo>
                    <a:pt x="186" y="5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3" name="Freeform 27">
              <a:extLst>
                <a:ext uri="{FF2B5EF4-FFF2-40B4-BE49-F238E27FC236}">
                  <a16:creationId xmlns:a16="http://schemas.microsoft.com/office/drawing/2014/main" id="{847C19D0-6368-4F39-B250-50C6036A2B7A}"/>
                </a:ext>
              </a:extLst>
            </p:cNvPr>
            <p:cNvSpPr>
              <a:spLocks noEditPoints="1"/>
            </p:cNvSpPr>
            <p:nvPr userDrawn="1"/>
          </p:nvSpPr>
          <p:spPr bwMode="auto">
            <a:xfrm>
              <a:off x="7815263" y="3078163"/>
              <a:ext cx="317500" cy="422275"/>
            </a:xfrm>
            <a:custGeom>
              <a:avLst/>
              <a:gdLst>
                <a:gd name="T0" fmla="*/ 0 w 200"/>
                <a:gd name="T1" fmla="*/ 264 h 266"/>
                <a:gd name="T2" fmla="*/ 0 w 200"/>
                <a:gd name="T3" fmla="*/ 8 h 266"/>
                <a:gd name="T4" fmla="*/ 0 w 200"/>
                <a:gd name="T5" fmla="*/ 2 h 266"/>
                <a:gd name="T6" fmla="*/ 6 w 200"/>
                <a:gd name="T7" fmla="*/ 0 h 266"/>
                <a:gd name="T8" fmla="*/ 100 w 200"/>
                <a:gd name="T9" fmla="*/ 0 h 266"/>
                <a:gd name="T10" fmla="*/ 128 w 200"/>
                <a:gd name="T11" fmla="*/ 2 h 266"/>
                <a:gd name="T12" fmla="*/ 152 w 200"/>
                <a:gd name="T13" fmla="*/ 10 h 266"/>
                <a:gd name="T14" fmla="*/ 162 w 200"/>
                <a:gd name="T15" fmla="*/ 16 h 266"/>
                <a:gd name="T16" fmla="*/ 180 w 200"/>
                <a:gd name="T17" fmla="*/ 30 h 266"/>
                <a:gd name="T18" fmla="*/ 188 w 200"/>
                <a:gd name="T19" fmla="*/ 40 h 266"/>
                <a:gd name="T20" fmla="*/ 196 w 200"/>
                <a:gd name="T21" fmla="*/ 60 h 266"/>
                <a:gd name="T22" fmla="*/ 200 w 200"/>
                <a:gd name="T23" fmla="*/ 84 h 266"/>
                <a:gd name="T24" fmla="*/ 200 w 200"/>
                <a:gd name="T25" fmla="*/ 182 h 266"/>
                <a:gd name="T26" fmla="*/ 196 w 200"/>
                <a:gd name="T27" fmla="*/ 206 h 266"/>
                <a:gd name="T28" fmla="*/ 188 w 200"/>
                <a:gd name="T29" fmla="*/ 226 h 266"/>
                <a:gd name="T30" fmla="*/ 180 w 200"/>
                <a:gd name="T31" fmla="*/ 234 h 266"/>
                <a:gd name="T32" fmla="*/ 162 w 200"/>
                <a:gd name="T33" fmla="*/ 250 h 266"/>
                <a:gd name="T34" fmla="*/ 152 w 200"/>
                <a:gd name="T35" fmla="*/ 254 h 266"/>
                <a:gd name="T36" fmla="*/ 128 w 200"/>
                <a:gd name="T37" fmla="*/ 262 h 266"/>
                <a:gd name="T38" fmla="*/ 100 w 200"/>
                <a:gd name="T39" fmla="*/ 266 h 266"/>
                <a:gd name="T40" fmla="*/ 6 w 200"/>
                <a:gd name="T41" fmla="*/ 266 h 266"/>
                <a:gd name="T42" fmla="*/ 0 w 200"/>
                <a:gd name="T43" fmla="*/ 264 h 266"/>
                <a:gd name="T44" fmla="*/ 102 w 200"/>
                <a:gd name="T45" fmla="*/ 212 h 266"/>
                <a:gd name="T46" fmla="*/ 110 w 200"/>
                <a:gd name="T47" fmla="*/ 210 h 266"/>
                <a:gd name="T48" fmla="*/ 122 w 200"/>
                <a:gd name="T49" fmla="*/ 206 h 266"/>
                <a:gd name="T50" fmla="*/ 128 w 200"/>
                <a:gd name="T51" fmla="*/ 200 h 266"/>
                <a:gd name="T52" fmla="*/ 134 w 200"/>
                <a:gd name="T53" fmla="*/ 188 h 266"/>
                <a:gd name="T54" fmla="*/ 138 w 200"/>
                <a:gd name="T55" fmla="*/ 172 h 266"/>
                <a:gd name="T56" fmla="*/ 138 w 200"/>
                <a:gd name="T57" fmla="*/ 94 h 266"/>
                <a:gd name="T58" fmla="*/ 134 w 200"/>
                <a:gd name="T59" fmla="*/ 78 h 266"/>
                <a:gd name="T60" fmla="*/ 128 w 200"/>
                <a:gd name="T61" fmla="*/ 64 h 266"/>
                <a:gd name="T62" fmla="*/ 122 w 200"/>
                <a:gd name="T63" fmla="*/ 60 h 266"/>
                <a:gd name="T64" fmla="*/ 110 w 200"/>
                <a:gd name="T65" fmla="*/ 54 h 266"/>
                <a:gd name="T66" fmla="*/ 64 w 200"/>
                <a:gd name="T67" fmla="*/ 54 h 266"/>
                <a:gd name="T68" fmla="*/ 62 w 200"/>
                <a:gd name="T69" fmla="*/ 54 h 266"/>
                <a:gd name="T70" fmla="*/ 62 w 200"/>
                <a:gd name="T71" fmla="*/ 208 h 266"/>
                <a:gd name="T72" fmla="*/ 62 w 200"/>
                <a:gd name="T73" fmla="*/ 210 h 266"/>
                <a:gd name="T74" fmla="*/ 64 w 200"/>
                <a:gd name="T75" fmla="*/ 21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0" h="266">
                  <a:moveTo>
                    <a:pt x="0" y="264"/>
                  </a:moveTo>
                  <a:lnTo>
                    <a:pt x="0" y="264"/>
                  </a:lnTo>
                  <a:lnTo>
                    <a:pt x="0" y="258"/>
                  </a:lnTo>
                  <a:lnTo>
                    <a:pt x="0" y="8"/>
                  </a:lnTo>
                  <a:lnTo>
                    <a:pt x="0" y="8"/>
                  </a:lnTo>
                  <a:lnTo>
                    <a:pt x="0" y="2"/>
                  </a:lnTo>
                  <a:lnTo>
                    <a:pt x="0" y="2"/>
                  </a:lnTo>
                  <a:lnTo>
                    <a:pt x="6" y="0"/>
                  </a:lnTo>
                  <a:lnTo>
                    <a:pt x="100" y="0"/>
                  </a:lnTo>
                  <a:lnTo>
                    <a:pt x="100" y="0"/>
                  </a:lnTo>
                  <a:lnTo>
                    <a:pt x="114" y="0"/>
                  </a:lnTo>
                  <a:lnTo>
                    <a:pt x="128" y="2"/>
                  </a:lnTo>
                  <a:lnTo>
                    <a:pt x="140" y="6"/>
                  </a:lnTo>
                  <a:lnTo>
                    <a:pt x="152" y="10"/>
                  </a:lnTo>
                  <a:lnTo>
                    <a:pt x="152" y="10"/>
                  </a:lnTo>
                  <a:lnTo>
                    <a:pt x="162" y="16"/>
                  </a:lnTo>
                  <a:lnTo>
                    <a:pt x="172" y="22"/>
                  </a:lnTo>
                  <a:lnTo>
                    <a:pt x="180" y="30"/>
                  </a:lnTo>
                  <a:lnTo>
                    <a:pt x="188" y="40"/>
                  </a:lnTo>
                  <a:lnTo>
                    <a:pt x="188" y="40"/>
                  </a:lnTo>
                  <a:lnTo>
                    <a:pt x="192" y="50"/>
                  </a:lnTo>
                  <a:lnTo>
                    <a:pt x="196" y="60"/>
                  </a:lnTo>
                  <a:lnTo>
                    <a:pt x="200" y="72"/>
                  </a:lnTo>
                  <a:lnTo>
                    <a:pt x="200" y="84"/>
                  </a:lnTo>
                  <a:lnTo>
                    <a:pt x="200" y="182"/>
                  </a:lnTo>
                  <a:lnTo>
                    <a:pt x="200" y="182"/>
                  </a:lnTo>
                  <a:lnTo>
                    <a:pt x="200" y="194"/>
                  </a:lnTo>
                  <a:lnTo>
                    <a:pt x="196" y="206"/>
                  </a:lnTo>
                  <a:lnTo>
                    <a:pt x="192" y="216"/>
                  </a:lnTo>
                  <a:lnTo>
                    <a:pt x="188" y="226"/>
                  </a:lnTo>
                  <a:lnTo>
                    <a:pt x="188" y="226"/>
                  </a:lnTo>
                  <a:lnTo>
                    <a:pt x="180" y="234"/>
                  </a:lnTo>
                  <a:lnTo>
                    <a:pt x="172" y="242"/>
                  </a:lnTo>
                  <a:lnTo>
                    <a:pt x="162" y="250"/>
                  </a:lnTo>
                  <a:lnTo>
                    <a:pt x="152" y="254"/>
                  </a:lnTo>
                  <a:lnTo>
                    <a:pt x="152" y="254"/>
                  </a:lnTo>
                  <a:lnTo>
                    <a:pt x="140" y="260"/>
                  </a:lnTo>
                  <a:lnTo>
                    <a:pt x="128" y="262"/>
                  </a:lnTo>
                  <a:lnTo>
                    <a:pt x="114" y="264"/>
                  </a:lnTo>
                  <a:lnTo>
                    <a:pt x="100" y="266"/>
                  </a:lnTo>
                  <a:lnTo>
                    <a:pt x="6" y="266"/>
                  </a:lnTo>
                  <a:lnTo>
                    <a:pt x="6" y="266"/>
                  </a:lnTo>
                  <a:lnTo>
                    <a:pt x="0" y="264"/>
                  </a:lnTo>
                  <a:lnTo>
                    <a:pt x="0" y="264"/>
                  </a:lnTo>
                  <a:close/>
                  <a:moveTo>
                    <a:pt x="64" y="212"/>
                  </a:moveTo>
                  <a:lnTo>
                    <a:pt x="102" y="212"/>
                  </a:lnTo>
                  <a:lnTo>
                    <a:pt x="102" y="212"/>
                  </a:lnTo>
                  <a:lnTo>
                    <a:pt x="110" y="210"/>
                  </a:lnTo>
                  <a:lnTo>
                    <a:pt x="116" y="208"/>
                  </a:lnTo>
                  <a:lnTo>
                    <a:pt x="122" y="206"/>
                  </a:lnTo>
                  <a:lnTo>
                    <a:pt x="128" y="200"/>
                  </a:lnTo>
                  <a:lnTo>
                    <a:pt x="128" y="200"/>
                  </a:lnTo>
                  <a:lnTo>
                    <a:pt x="132" y="194"/>
                  </a:lnTo>
                  <a:lnTo>
                    <a:pt x="134" y="188"/>
                  </a:lnTo>
                  <a:lnTo>
                    <a:pt x="136" y="180"/>
                  </a:lnTo>
                  <a:lnTo>
                    <a:pt x="138" y="172"/>
                  </a:lnTo>
                  <a:lnTo>
                    <a:pt x="138" y="94"/>
                  </a:lnTo>
                  <a:lnTo>
                    <a:pt x="138" y="94"/>
                  </a:lnTo>
                  <a:lnTo>
                    <a:pt x="136" y="86"/>
                  </a:lnTo>
                  <a:lnTo>
                    <a:pt x="134" y="78"/>
                  </a:lnTo>
                  <a:lnTo>
                    <a:pt x="132" y="70"/>
                  </a:lnTo>
                  <a:lnTo>
                    <a:pt x="128" y="64"/>
                  </a:lnTo>
                  <a:lnTo>
                    <a:pt x="128" y="64"/>
                  </a:lnTo>
                  <a:lnTo>
                    <a:pt x="122" y="60"/>
                  </a:lnTo>
                  <a:lnTo>
                    <a:pt x="116" y="56"/>
                  </a:lnTo>
                  <a:lnTo>
                    <a:pt x="110" y="54"/>
                  </a:lnTo>
                  <a:lnTo>
                    <a:pt x="102" y="54"/>
                  </a:lnTo>
                  <a:lnTo>
                    <a:pt x="64" y="54"/>
                  </a:lnTo>
                  <a:lnTo>
                    <a:pt x="64" y="54"/>
                  </a:lnTo>
                  <a:lnTo>
                    <a:pt x="62" y="54"/>
                  </a:lnTo>
                  <a:lnTo>
                    <a:pt x="62" y="56"/>
                  </a:lnTo>
                  <a:lnTo>
                    <a:pt x="62" y="208"/>
                  </a:lnTo>
                  <a:lnTo>
                    <a:pt x="62" y="208"/>
                  </a:lnTo>
                  <a:lnTo>
                    <a:pt x="62" y="210"/>
                  </a:lnTo>
                  <a:lnTo>
                    <a:pt x="64" y="212"/>
                  </a:lnTo>
                  <a:lnTo>
                    <a:pt x="64" y="21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4" name="Freeform 28">
              <a:extLst>
                <a:ext uri="{FF2B5EF4-FFF2-40B4-BE49-F238E27FC236}">
                  <a16:creationId xmlns:a16="http://schemas.microsoft.com/office/drawing/2014/main" id="{1D38B8C6-3F3D-47FA-8D02-A6F5F15FCC00}"/>
                </a:ext>
              </a:extLst>
            </p:cNvPr>
            <p:cNvSpPr>
              <a:spLocks/>
            </p:cNvSpPr>
            <p:nvPr userDrawn="1"/>
          </p:nvSpPr>
          <p:spPr bwMode="auto">
            <a:xfrm>
              <a:off x="8205788" y="3078163"/>
              <a:ext cx="320675" cy="425450"/>
            </a:xfrm>
            <a:custGeom>
              <a:avLst/>
              <a:gdLst>
                <a:gd name="T0" fmla="*/ 48 w 202"/>
                <a:gd name="T1" fmla="*/ 256 h 268"/>
                <a:gd name="T2" fmla="*/ 28 w 202"/>
                <a:gd name="T3" fmla="*/ 242 h 268"/>
                <a:gd name="T4" fmla="*/ 12 w 202"/>
                <a:gd name="T5" fmla="*/ 224 h 268"/>
                <a:gd name="T6" fmla="*/ 6 w 202"/>
                <a:gd name="T7" fmla="*/ 212 h 268"/>
                <a:gd name="T8" fmla="*/ 0 w 202"/>
                <a:gd name="T9" fmla="*/ 188 h 268"/>
                <a:gd name="T10" fmla="*/ 0 w 202"/>
                <a:gd name="T11" fmla="*/ 8 h 268"/>
                <a:gd name="T12" fmla="*/ 2 w 202"/>
                <a:gd name="T13" fmla="*/ 2 h 268"/>
                <a:gd name="T14" fmla="*/ 6 w 202"/>
                <a:gd name="T15" fmla="*/ 0 h 268"/>
                <a:gd name="T16" fmla="*/ 56 w 202"/>
                <a:gd name="T17" fmla="*/ 0 h 268"/>
                <a:gd name="T18" fmla="*/ 60 w 202"/>
                <a:gd name="T19" fmla="*/ 2 h 268"/>
                <a:gd name="T20" fmla="*/ 62 w 202"/>
                <a:gd name="T21" fmla="*/ 176 h 268"/>
                <a:gd name="T22" fmla="*/ 62 w 202"/>
                <a:gd name="T23" fmla="*/ 184 h 268"/>
                <a:gd name="T24" fmla="*/ 68 w 202"/>
                <a:gd name="T25" fmla="*/ 198 h 268"/>
                <a:gd name="T26" fmla="*/ 72 w 202"/>
                <a:gd name="T27" fmla="*/ 204 h 268"/>
                <a:gd name="T28" fmla="*/ 84 w 202"/>
                <a:gd name="T29" fmla="*/ 212 h 268"/>
                <a:gd name="T30" fmla="*/ 100 w 202"/>
                <a:gd name="T31" fmla="*/ 214 h 268"/>
                <a:gd name="T32" fmla="*/ 108 w 202"/>
                <a:gd name="T33" fmla="*/ 214 h 268"/>
                <a:gd name="T34" fmla="*/ 122 w 202"/>
                <a:gd name="T35" fmla="*/ 208 h 268"/>
                <a:gd name="T36" fmla="*/ 128 w 202"/>
                <a:gd name="T37" fmla="*/ 204 h 268"/>
                <a:gd name="T38" fmla="*/ 136 w 202"/>
                <a:gd name="T39" fmla="*/ 192 h 268"/>
                <a:gd name="T40" fmla="*/ 138 w 202"/>
                <a:gd name="T41" fmla="*/ 176 h 268"/>
                <a:gd name="T42" fmla="*/ 138 w 202"/>
                <a:gd name="T43" fmla="*/ 8 h 268"/>
                <a:gd name="T44" fmla="*/ 140 w 202"/>
                <a:gd name="T45" fmla="*/ 2 h 268"/>
                <a:gd name="T46" fmla="*/ 194 w 202"/>
                <a:gd name="T47" fmla="*/ 0 h 268"/>
                <a:gd name="T48" fmla="*/ 200 w 202"/>
                <a:gd name="T49" fmla="*/ 2 h 268"/>
                <a:gd name="T50" fmla="*/ 202 w 202"/>
                <a:gd name="T51" fmla="*/ 8 h 268"/>
                <a:gd name="T52" fmla="*/ 202 w 202"/>
                <a:gd name="T53" fmla="*/ 176 h 268"/>
                <a:gd name="T54" fmla="*/ 198 w 202"/>
                <a:gd name="T55" fmla="*/ 202 h 268"/>
                <a:gd name="T56" fmla="*/ 188 w 202"/>
                <a:gd name="T57" fmla="*/ 224 h 268"/>
                <a:gd name="T58" fmla="*/ 182 w 202"/>
                <a:gd name="T59" fmla="*/ 234 h 268"/>
                <a:gd name="T60" fmla="*/ 164 w 202"/>
                <a:gd name="T61" fmla="*/ 250 h 268"/>
                <a:gd name="T62" fmla="*/ 154 w 202"/>
                <a:gd name="T63" fmla="*/ 256 h 268"/>
                <a:gd name="T64" fmla="*/ 128 w 202"/>
                <a:gd name="T65" fmla="*/ 266 h 268"/>
                <a:gd name="T66" fmla="*/ 100 w 202"/>
                <a:gd name="T67" fmla="*/ 268 h 268"/>
                <a:gd name="T68" fmla="*/ 86 w 202"/>
                <a:gd name="T69" fmla="*/ 268 h 268"/>
                <a:gd name="T70" fmla="*/ 60 w 202"/>
                <a:gd name="T71" fmla="*/ 262 h 268"/>
                <a:gd name="T72" fmla="*/ 48 w 202"/>
                <a:gd name="T73" fmla="*/ 256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2" h="268">
                  <a:moveTo>
                    <a:pt x="48" y="256"/>
                  </a:moveTo>
                  <a:lnTo>
                    <a:pt x="48" y="256"/>
                  </a:lnTo>
                  <a:lnTo>
                    <a:pt x="36" y="250"/>
                  </a:lnTo>
                  <a:lnTo>
                    <a:pt x="28" y="242"/>
                  </a:lnTo>
                  <a:lnTo>
                    <a:pt x="20" y="234"/>
                  </a:lnTo>
                  <a:lnTo>
                    <a:pt x="12" y="224"/>
                  </a:lnTo>
                  <a:lnTo>
                    <a:pt x="12" y="224"/>
                  </a:lnTo>
                  <a:lnTo>
                    <a:pt x="6" y="212"/>
                  </a:lnTo>
                  <a:lnTo>
                    <a:pt x="2" y="202"/>
                  </a:lnTo>
                  <a:lnTo>
                    <a:pt x="0" y="188"/>
                  </a:lnTo>
                  <a:lnTo>
                    <a:pt x="0" y="176"/>
                  </a:lnTo>
                  <a:lnTo>
                    <a:pt x="0" y="8"/>
                  </a:lnTo>
                  <a:lnTo>
                    <a:pt x="0" y="8"/>
                  </a:lnTo>
                  <a:lnTo>
                    <a:pt x="2" y="2"/>
                  </a:lnTo>
                  <a:lnTo>
                    <a:pt x="2" y="2"/>
                  </a:lnTo>
                  <a:lnTo>
                    <a:pt x="6" y="0"/>
                  </a:lnTo>
                  <a:lnTo>
                    <a:pt x="56" y="0"/>
                  </a:lnTo>
                  <a:lnTo>
                    <a:pt x="56" y="0"/>
                  </a:lnTo>
                  <a:lnTo>
                    <a:pt x="60" y="2"/>
                  </a:lnTo>
                  <a:lnTo>
                    <a:pt x="60" y="2"/>
                  </a:lnTo>
                  <a:lnTo>
                    <a:pt x="62" y="8"/>
                  </a:lnTo>
                  <a:lnTo>
                    <a:pt x="62" y="176"/>
                  </a:lnTo>
                  <a:lnTo>
                    <a:pt x="62" y="176"/>
                  </a:lnTo>
                  <a:lnTo>
                    <a:pt x="62" y="184"/>
                  </a:lnTo>
                  <a:lnTo>
                    <a:pt x="64" y="192"/>
                  </a:lnTo>
                  <a:lnTo>
                    <a:pt x="68" y="198"/>
                  </a:lnTo>
                  <a:lnTo>
                    <a:pt x="72" y="204"/>
                  </a:lnTo>
                  <a:lnTo>
                    <a:pt x="72" y="204"/>
                  </a:lnTo>
                  <a:lnTo>
                    <a:pt x="78" y="208"/>
                  </a:lnTo>
                  <a:lnTo>
                    <a:pt x="84" y="212"/>
                  </a:lnTo>
                  <a:lnTo>
                    <a:pt x="92" y="214"/>
                  </a:lnTo>
                  <a:lnTo>
                    <a:pt x="100" y="214"/>
                  </a:lnTo>
                  <a:lnTo>
                    <a:pt x="100" y="214"/>
                  </a:lnTo>
                  <a:lnTo>
                    <a:pt x="108" y="214"/>
                  </a:lnTo>
                  <a:lnTo>
                    <a:pt x="116" y="212"/>
                  </a:lnTo>
                  <a:lnTo>
                    <a:pt x="122" y="208"/>
                  </a:lnTo>
                  <a:lnTo>
                    <a:pt x="128" y="204"/>
                  </a:lnTo>
                  <a:lnTo>
                    <a:pt x="128" y="204"/>
                  </a:lnTo>
                  <a:lnTo>
                    <a:pt x="132" y="198"/>
                  </a:lnTo>
                  <a:lnTo>
                    <a:pt x="136" y="192"/>
                  </a:lnTo>
                  <a:lnTo>
                    <a:pt x="138" y="184"/>
                  </a:lnTo>
                  <a:lnTo>
                    <a:pt x="138" y="176"/>
                  </a:lnTo>
                  <a:lnTo>
                    <a:pt x="138" y="8"/>
                  </a:lnTo>
                  <a:lnTo>
                    <a:pt x="138" y="8"/>
                  </a:lnTo>
                  <a:lnTo>
                    <a:pt x="140" y="2"/>
                  </a:lnTo>
                  <a:lnTo>
                    <a:pt x="140" y="2"/>
                  </a:lnTo>
                  <a:lnTo>
                    <a:pt x="146" y="0"/>
                  </a:lnTo>
                  <a:lnTo>
                    <a:pt x="194" y="0"/>
                  </a:lnTo>
                  <a:lnTo>
                    <a:pt x="194" y="0"/>
                  </a:lnTo>
                  <a:lnTo>
                    <a:pt x="200" y="2"/>
                  </a:lnTo>
                  <a:lnTo>
                    <a:pt x="200" y="2"/>
                  </a:lnTo>
                  <a:lnTo>
                    <a:pt x="202" y="8"/>
                  </a:lnTo>
                  <a:lnTo>
                    <a:pt x="202" y="176"/>
                  </a:lnTo>
                  <a:lnTo>
                    <a:pt x="202" y="176"/>
                  </a:lnTo>
                  <a:lnTo>
                    <a:pt x="200" y="188"/>
                  </a:lnTo>
                  <a:lnTo>
                    <a:pt x="198" y="202"/>
                  </a:lnTo>
                  <a:lnTo>
                    <a:pt x="194" y="212"/>
                  </a:lnTo>
                  <a:lnTo>
                    <a:pt x="188" y="224"/>
                  </a:lnTo>
                  <a:lnTo>
                    <a:pt x="188" y="224"/>
                  </a:lnTo>
                  <a:lnTo>
                    <a:pt x="182" y="234"/>
                  </a:lnTo>
                  <a:lnTo>
                    <a:pt x="174" y="242"/>
                  </a:lnTo>
                  <a:lnTo>
                    <a:pt x="164" y="250"/>
                  </a:lnTo>
                  <a:lnTo>
                    <a:pt x="154" y="256"/>
                  </a:lnTo>
                  <a:lnTo>
                    <a:pt x="154" y="256"/>
                  </a:lnTo>
                  <a:lnTo>
                    <a:pt x="142" y="262"/>
                  </a:lnTo>
                  <a:lnTo>
                    <a:pt x="128" y="266"/>
                  </a:lnTo>
                  <a:lnTo>
                    <a:pt x="116" y="268"/>
                  </a:lnTo>
                  <a:lnTo>
                    <a:pt x="100" y="268"/>
                  </a:lnTo>
                  <a:lnTo>
                    <a:pt x="100" y="268"/>
                  </a:lnTo>
                  <a:lnTo>
                    <a:pt x="86" y="268"/>
                  </a:lnTo>
                  <a:lnTo>
                    <a:pt x="72" y="266"/>
                  </a:lnTo>
                  <a:lnTo>
                    <a:pt x="60" y="262"/>
                  </a:lnTo>
                  <a:lnTo>
                    <a:pt x="48" y="256"/>
                  </a:lnTo>
                  <a:lnTo>
                    <a:pt x="48" y="256"/>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5" name="Freeform 29">
              <a:extLst>
                <a:ext uri="{FF2B5EF4-FFF2-40B4-BE49-F238E27FC236}">
                  <a16:creationId xmlns:a16="http://schemas.microsoft.com/office/drawing/2014/main" id="{8609EA79-1F49-499E-A2F0-3CB0E5F53D73}"/>
                </a:ext>
              </a:extLst>
            </p:cNvPr>
            <p:cNvSpPr>
              <a:spLocks/>
            </p:cNvSpPr>
            <p:nvPr userDrawn="1"/>
          </p:nvSpPr>
          <p:spPr bwMode="auto">
            <a:xfrm>
              <a:off x="8596313" y="3074988"/>
              <a:ext cx="323850" cy="428625"/>
            </a:xfrm>
            <a:custGeom>
              <a:avLst/>
              <a:gdLst>
                <a:gd name="T0" fmla="*/ 48 w 204"/>
                <a:gd name="T1" fmla="*/ 258 h 270"/>
                <a:gd name="T2" fmla="*/ 28 w 204"/>
                <a:gd name="T3" fmla="*/ 244 h 270"/>
                <a:gd name="T4" fmla="*/ 14 w 204"/>
                <a:gd name="T5" fmla="*/ 226 h 270"/>
                <a:gd name="T6" fmla="*/ 8 w 204"/>
                <a:gd name="T7" fmla="*/ 214 h 270"/>
                <a:gd name="T8" fmla="*/ 2 w 204"/>
                <a:gd name="T9" fmla="*/ 188 h 270"/>
                <a:gd name="T10" fmla="*/ 0 w 204"/>
                <a:gd name="T11" fmla="*/ 94 h 270"/>
                <a:gd name="T12" fmla="*/ 2 w 204"/>
                <a:gd name="T13" fmla="*/ 80 h 270"/>
                <a:gd name="T14" fmla="*/ 8 w 204"/>
                <a:gd name="T15" fmla="*/ 56 h 270"/>
                <a:gd name="T16" fmla="*/ 14 w 204"/>
                <a:gd name="T17" fmla="*/ 44 h 270"/>
                <a:gd name="T18" fmla="*/ 28 w 204"/>
                <a:gd name="T19" fmla="*/ 26 h 270"/>
                <a:gd name="T20" fmla="*/ 48 w 204"/>
                <a:gd name="T21" fmla="*/ 12 h 270"/>
                <a:gd name="T22" fmla="*/ 60 w 204"/>
                <a:gd name="T23" fmla="*/ 6 h 270"/>
                <a:gd name="T24" fmla="*/ 88 w 204"/>
                <a:gd name="T25" fmla="*/ 0 h 270"/>
                <a:gd name="T26" fmla="*/ 102 w 204"/>
                <a:gd name="T27" fmla="*/ 0 h 270"/>
                <a:gd name="T28" fmla="*/ 130 w 204"/>
                <a:gd name="T29" fmla="*/ 2 h 270"/>
                <a:gd name="T30" fmla="*/ 156 w 204"/>
                <a:gd name="T31" fmla="*/ 10 h 270"/>
                <a:gd name="T32" fmla="*/ 166 w 204"/>
                <a:gd name="T33" fmla="*/ 16 h 270"/>
                <a:gd name="T34" fmla="*/ 184 w 204"/>
                <a:gd name="T35" fmla="*/ 32 h 270"/>
                <a:gd name="T36" fmla="*/ 190 w 204"/>
                <a:gd name="T37" fmla="*/ 42 h 270"/>
                <a:gd name="T38" fmla="*/ 200 w 204"/>
                <a:gd name="T39" fmla="*/ 64 h 270"/>
                <a:gd name="T40" fmla="*/ 204 w 204"/>
                <a:gd name="T41" fmla="*/ 88 h 270"/>
                <a:gd name="T42" fmla="*/ 202 w 204"/>
                <a:gd name="T43" fmla="*/ 92 h 270"/>
                <a:gd name="T44" fmla="*/ 148 w 204"/>
                <a:gd name="T45" fmla="*/ 96 h 270"/>
                <a:gd name="T46" fmla="*/ 146 w 204"/>
                <a:gd name="T47" fmla="*/ 96 h 270"/>
                <a:gd name="T48" fmla="*/ 140 w 204"/>
                <a:gd name="T49" fmla="*/ 94 h 270"/>
                <a:gd name="T50" fmla="*/ 140 w 204"/>
                <a:gd name="T51" fmla="*/ 92 h 270"/>
                <a:gd name="T52" fmla="*/ 138 w 204"/>
                <a:gd name="T53" fmla="*/ 76 h 270"/>
                <a:gd name="T54" fmla="*/ 130 w 204"/>
                <a:gd name="T55" fmla="*/ 64 h 270"/>
                <a:gd name="T56" fmla="*/ 124 w 204"/>
                <a:gd name="T57" fmla="*/ 58 h 270"/>
                <a:gd name="T58" fmla="*/ 110 w 204"/>
                <a:gd name="T59" fmla="*/ 54 h 270"/>
                <a:gd name="T60" fmla="*/ 102 w 204"/>
                <a:gd name="T61" fmla="*/ 54 h 270"/>
                <a:gd name="T62" fmla="*/ 86 w 204"/>
                <a:gd name="T63" fmla="*/ 56 h 270"/>
                <a:gd name="T64" fmla="*/ 74 w 204"/>
                <a:gd name="T65" fmla="*/ 64 h 270"/>
                <a:gd name="T66" fmla="*/ 70 w 204"/>
                <a:gd name="T67" fmla="*/ 70 h 270"/>
                <a:gd name="T68" fmla="*/ 64 w 204"/>
                <a:gd name="T69" fmla="*/ 84 h 270"/>
                <a:gd name="T70" fmla="*/ 64 w 204"/>
                <a:gd name="T71" fmla="*/ 178 h 270"/>
                <a:gd name="T72" fmla="*/ 64 w 204"/>
                <a:gd name="T73" fmla="*/ 186 h 270"/>
                <a:gd name="T74" fmla="*/ 70 w 204"/>
                <a:gd name="T75" fmla="*/ 200 h 270"/>
                <a:gd name="T76" fmla="*/ 74 w 204"/>
                <a:gd name="T77" fmla="*/ 206 h 270"/>
                <a:gd name="T78" fmla="*/ 86 w 204"/>
                <a:gd name="T79" fmla="*/ 214 h 270"/>
                <a:gd name="T80" fmla="*/ 102 w 204"/>
                <a:gd name="T81" fmla="*/ 216 h 270"/>
                <a:gd name="T82" fmla="*/ 110 w 204"/>
                <a:gd name="T83" fmla="*/ 216 h 270"/>
                <a:gd name="T84" fmla="*/ 124 w 204"/>
                <a:gd name="T85" fmla="*/ 210 h 270"/>
                <a:gd name="T86" fmla="*/ 130 w 204"/>
                <a:gd name="T87" fmla="*/ 206 h 270"/>
                <a:gd name="T88" fmla="*/ 138 w 204"/>
                <a:gd name="T89" fmla="*/ 194 h 270"/>
                <a:gd name="T90" fmla="*/ 140 w 204"/>
                <a:gd name="T91" fmla="*/ 178 h 270"/>
                <a:gd name="T92" fmla="*/ 142 w 204"/>
                <a:gd name="T93" fmla="*/ 174 h 270"/>
                <a:gd name="T94" fmla="*/ 148 w 204"/>
                <a:gd name="T95" fmla="*/ 174 h 270"/>
                <a:gd name="T96" fmla="*/ 196 w 204"/>
                <a:gd name="T97" fmla="*/ 176 h 270"/>
                <a:gd name="T98" fmla="*/ 204 w 204"/>
                <a:gd name="T99" fmla="*/ 180 h 270"/>
                <a:gd name="T100" fmla="*/ 202 w 204"/>
                <a:gd name="T101" fmla="*/ 194 h 270"/>
                <a:gd name="T102" fmla="*/ 196 w 204"/>
                <a:gd name="T103" fmla="*/ 216 h 270"/>
                <a:gd name="T104" fmla="*/ 190 w 204"/>
                <a:gd name="T105" fmla="*/ 228 h 270"/>
                <a:gd name="T106" fmla="*/ 176 w 204"/>
                <a:gd name="T107" fmla="*/ 246 h 270"/>
                <a:gd name="T108" fmla="*/ 156 w 204"/>
                <a:gd name="T109" fmla="*/ 258 h 270"/>
                <a:gd name="T110" fmla="*/ 144 w 204"/>
                <a:gd name="T111" fmla="*/ 264 h 270"/>
                <a:gd name="T112" fmla="*/ 116 w 204"/>
                <a:gd name="T113" fmla="*/ 270 h 270"/>
                <a:gd name="T114" fmla="*/ 102 w 204"/>
                <a:gd name="T115" fmla="*/ 270 h 270"/>
                <a:gd name="T116" fmla="*/ 74 w 204"/>
                <a:gd name="T117" fmla="*/ 268 h 270"/>
                <a:gd name="T118" fmla="*/ 48 w 204"/>
                <a:gd name="T119" fmla="*/ 258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4" h="270">
                  <a:moveTo>
                    <a:pt x="48" y="258"/>
                  </a:moveTo>
                  <a:lnTo>
                    <a:pt x="48" y="258"/>
                  </a:lnTo>
                  <a:lnTo>
                    <a:pt x="38" y="252"/>
                  </a:lnTo>
                  <a:lnTo>
                    <a:pt x="28" y="244"/>
                  </a:lnTo>
                  <a:lnTo>
                    <a:pt x="20" y="236"/>
                  </a:lnTo>
                  <a:lnTo>
                    <a:pt x="14" y="226"/>
                  </a:lnTo>
                  <a:lnTo>
                    <a:pt x="14" y="226"/>
                  </a:lnTo>
                  <a:lnTo>
                    <a:pt x="8" y="214"/>
                  </a:lnTo>
                  <a:lnTo>
                    <a:pt x="4" y="202"/>
                  </a:lnTo>
                  <a:lnTo>
                    <a:pt x="2" y="188"/>
                  </a:lnTo>
                  <a:lnTo>
                    <a:pt x="0" y="176"/>
                  </a:lnTo>
                  <a:lnTo>
                    <a:pt x="0" y="94"/>
                  </a:lnTo>
                  <a:lnTo>
                    <a:pt x="0" y="94"/>
                  </a:lnTo>
                  <a:lnTo>
                    <a:pt x="2" y="80"/>
                  </a:lnTo>
                  <a:lnTo>
                    <a:pt x="4" y="68"/>
                  </a:lnTo>
                  <a:lnTo>
                    <a:pt x="8" y="56"/>
                  </a:lnTo>
                  <a:lnTo>
                    <a:pt x="14" y="44"/>
                  </a:lnTo>
                  <a:lnTo>
                    <a:pt x="14" y="44"/>
                  </a:lnTo>
                  <a:lnTo>
                    <a:pt x="20" y="34"/>
                  </a:lnTo>
                  <a:lnTo>
                    <a:pt x="28" y="26"/>
                  </a:lnTo>
                  <a:lnTo>
                    <a:pt x="38" y="18"/>
                  </a:lnTo>
                  <a:lnTo>
                    <a:pt x="48" y="12"/>
                  </a:lnTo>
                  <a:lnTo>
                    <a:pt x="48" y="12"/>
                  </a:lnTo>
                  <a:lnTo>
                    <a:pt x="60" y="6"/>
                  </a:lnTo>
                  <a:lnTo>
                    <a:pt x="74" y="2"/>
                  </a:lnTo>
                  <a:lnTo>
                    <a:pt x="88" y="0"/>
                  </a:lnTo>
                  <a:lnTo>
                    <a:pt x="102" y="0"/>
                  </a:lnTo>
                  <a:lnTo>
                    <a:pt x="102" y="0"/>
                  </a:lnTo>
                  <a:lnTo>
                    <a:pt x="116" y="0"/>
                  </a:lnTo>
                  <a:lnTo>
                    <a:pt x="130" y="2"/>
                  </a:lnTo>
                  <a:lnTo>
                    <a:pt x="144" y="6"/>
                  </a:lnTo>
                  <a:lnTo>
                    <a:pt x="156" y="10"/>
                  </a:lnTo>
                  <a:lnTo>
                    <a:pt x="156" y="10"/>
                  </a:lnTo>
                  <a:lnTo>
                    <a:pt x="166" y="16"/>
                  </a:lnTo>
                  <a:lnTo>
                    <a:pt x="176" y="24"/>
                  </a:lnTo>
                  <a:lnTo>
                    <a:pt x="184" y="32"/>
                  </a:lnTo>
                  <a:lnTo>
                    <a:pt x="190" y="42"/>
                  </a:lnTo>
                  <a:lnTo>
                    <a:pt x="190" y="42"/>
                  </a:lnTo>
                  <a:lnTo>
                    <a:pt x="196" y="52"/>
                  </a:lnTo>
                  <a:lnTo>
                    <a:pt x="200" y="64"/>
                  </a:lnTo>
                  <a:lnTo>
                    <a:pt x="202" y="76"/>
                  </a:lnTo>
                  <a:lnTo>
                    <a:pt x="204" y="88"/>
                  </a:lnTo>
                  <a:lnTo>
                    <a:pt x="204" y="88"/>
                  </a:lnTo>
                  <a:lnTo>
                    <a:pt x="202" y="92"/>
                  </a:lnTo>
                  <a:lnTo>
                    <a:pt x="196" y="92"/>
                  </a:lnTo>
                  <a:lnTo>
                    <a:pt x="148" y="96"/>
                  </a:lnTo>
                  <a:lnTo>
                    <a:pt x="146" y="96"/>
                  </a:lnTo>
                  <a:lnTo>
                    <a:pt x="146" y="96"/>
                  </a:lnTo>
                  <a:lnTo>
                    <a:pt x="142" y="96"/>
                  </a:lnTo>
                  <a:lnTo>
                    <a:pt x="140" y="94"/>
                  </a:lnTo>
                  <a:lnTo>
                    <a:pt x="140" y="92"/>
                  </a:lnTo>
                  <a:lnTo>
                    <a:pt x="140" y="92"/>
                  </a:lnTo>
                  <a:lnTo>
                    <a:pt x="140" y="84"/>
                  </a:lnTo>
                  <a:lnTo>
                    <a:pt x="138" y="76"/>
                  </a:lnTo>
                  <a:lnTo>
                    <a:pt x="134" y="70"/>
                  </a:lnTo>
                  <a:lnTo>
                    <a:pt x="130" y="64"/>
                  </a:lnTo>
                  <a:lnTo>
                    <a:pt x="130" y="64"/>
                  </a:lnTo>
                  <a:lnTo>
                    <a:pt x="124" y="58"/>
                  </a:lnTo>
                  <a:lnTo>
                    <a:pt x="118" y="56"/>
                  </a:lnTo>
                  <a:lnTo>
                    <a:pt x="110" y="54"/>
                  </a:lnTo>
                  <a:lnTo>
                    <a:pt x="102" y="54"/>
                  </a:lnTo>
                  <a:lnTo>
                    <a:pt x="102" y="54"/>
                  </a:lnTo>
                  <a:lnTo>
                    <a:pt x="94" y="54"/>
                  </a:lnTo>
                  <a:lnTo>
                    <a:pt x="86" y="56"/>
                  </a:lnTo>
                  <a:lnTo>
                    <a:pt x="80" y="60"/>
                  </a:lnTo>
                  <a:lnTo>
                    <a:pt x="74" y="64"/>
                  </a:lnTo>
                  <a:lnTo>
                    <a:pt x="74" y="64"/>
                  </a:lnTo>
                  <a:lnTo>
                    <a:pt x="70" y="70"/>
                  </a:lnTo>
                  <a:lnTo>
                    <a:pt x="66" y="76"/>
                  </a:lnTo>
                  <a:lnTo>
                    <a:pt x="64" y="84"/>
                  </a:lnTo>
                  <a:lnTo>
                    <a:pt x="64" y="92"/>
                  </a:lnTo>
                  <a:lnTo>
                    <a:pt x="64" y="178"/>
                  </a:lnTo>
                  <a:lnTo>
                    <a:pt x="64" y="178"/>
                  </a:lnTo>
                  <a:lnTo>
                    <a:pt x="64" y="186"/>
                  </a:lnTo>
                  <a:lnTo>
                    <a:pt x="66" y="194"/>
                  </a:lnTo>
                  <a:lnTo>
                    <a:pt x="70" y="200"/>
                  </a:lnTo>
                  <a:lnTo>
                    <a:pt x="74" y="206"/>
                  </a:lnTo>
                  <a:lnTo>
                    <a:pt x="74" y="206"/>
                  </a:lnTo>
                  <a:lnTo>
                    <a:pt x="80" y="210"/>
                  </a:lnTo>
                  <a:lnTo>
                    <a:pt x="86" y="214"/>
                  </a:lnTo>
                  <a:lnTo>
                    <a:pt x="94" y="216"/>
                  </a:lnTo>
                  <a:lnTo>
                    <a:pt x="102" y="216"/>
                  </a:lnTo>
                  <a:lnTo>
                    <a:pt x="102" y="216"/>
                  </a:lnTo>
                  <a:lnTo>
                    <a:pt x="110" y="216"/>
                  </a:lnTo>
                  <a:lnTo>
                    <a:pt x="118" y="214"/>
                  </a:lnTo>
                  <a:lnTo>
                    <a:pt x="124" y="210"/>
                  </a:lnTo>
                  <a:lnTo>
                    <a:pt x="130" y="206"/>
                  </a:lnTo>
                  <a:lnTo>
                    <a:pt x="130" y="206"/>
                  </a:lnTo>
                  <a:lnTo>
                    <a:pt x="134" y="200"/>
                  </a:lnTo>
                  <a:lnTo>
                    <a:pt x="138" y="194"/>
                  </a:lnTo>
                  <a:lnTo>
                    <a:pt x="140" y="186"/>
                  </a:lnTo>
                  <a:lnTo>
                    <a:pt x="140" y="178"/>
                  </a:lnTo>
                  <a:lnTo>
                    <a:pt x="140" y="178"/>
                  </a:lnTo>
                  <a:lnTo>
                    <a:pt x="142" y="174"/>
                  </a:lnTo>
                  <a:lnTo>
                    <a:pt x="142" y="174"/>
                  </a:lnTo>
                  <a:lnTo>
                    <a:pt x="148" y="174"/>
                  </a:lnTo>
                  <a:lnTo>
                    <a:pt x="196" y="176"/>
                  </a:lnTo>
                  <a:lnTo>
                    <a:pt x="196" y="176"/>
                  </a:lnTo>
                  <a:lnTo>
                    <a:pt x="204" y="178"/>
                  </a:lnTo>
                  <a:lnTo>
                    <a:pt x="204" y="180"/>
                  </a:lnTo>
                  <a:lnTo>
                    <a:pt x="204" y="180"/>
                  </a:lnTo>
                  <a:lnTo>
                    <a:pt x="202" y="194"/>
                  </a:lnTo>
                  <a:lnTo>
                    <a:pt x="200" y="206"/>
                  </a:lnTo>
                  <a:lnTo>
                    <a:pt x="196" y="216"/>
                  </a:lnTo>
                  <a:lnTo>
                    <a:pt x="190" y="228"/>
                  </a:lnTo>
                  <a:lnTo>
                    <a:pt x="190" y="228"/>
                  </a:lnTo>
                  <a:lnTo>
                    <a:pt x="184" y="238"/>
                  </a:lnTo>
                  <a:lnTo>
                    <a:pt x="176" y="246"/>
                  </a:lnTo>
                  <a:lnTo>
                    <a:pt x="166" y="252"/>
                  </a:lnTo>
                  <a:lnTo>
                    <a:pt x="156" y="258"/>
                  </a:lnTo>
                  <a:lnTo>
                    <a:pt x="156" y="258"/>
                  </a:lnTo>
                  <a:lnTo>
                    <a:pt x="144" y="264"/>
                  </a:lnTo>
                  <a:lnTo>
                    <a:pt x="130" y="268"/>
                  </a:lnTo>
                  <a:lnTo>
                    <a:pt x="116" y="270"/>
                  </a:lnTo>
                  <a:lnTo>
                    <a:pt x="102" y="270"/>
                  </a:lnTo>
                  <a:lnTo>
                    <a:pt x="102" y="270"/>
                  </a:lnTo>
                  <a:lnTo>
                    <a:pt x="88" y="270"/>
                  </a:lnTo>
                  <a:lnTo>
                    <a:pt x="74" y="268"/>
                  </a:lnTo>
                  <a:lnTo>
                    <a:pt x="60" y="264"/>
                  </a:lnTo>
                  <a:lnTo>
                    <a:pt x="48" y="258"/>
                  </a:lnTo>
                  <a:lnTo>
                    <a:pt x="48" y="258"/>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6" name="Freeform 30">
              <a:extLst>
                <a:ext uri="{FF2B5EF4-FFF2-40B4-BE49-F238E27FC236}">
                  <a16:creationId xmlns:a16="http://schemas.microsoft.com/office/drawing/2014/main" id="{BEEAF581-D92F-4436-A5FD-95EF01F5390E}"/>
                </a:ext>
              </a:extLst>
            </p:cNvPr>
            <p:cNvSpPr>
              <a:spLocks noEditPoints="1"/>
            </p:cNvSpPr>
            <p:nvPr userDrawn="1"/>
          </p:nvSpPr>
          <p:spPr bwMode="auto">
            <a:xfrm>
              <a:off x="8964613" y="3078163"/>
              <a:ext cx="388937" cy="422275"/>
            </a:xfrm>
            <a:custGeom>
              <a:avLst/>
              <a:gdLst>
                <a:gd name="T0" fmla="*/ 177 w 245"/>
                <a:gd name="T1" fmla="*/ 260 h 266"/>
                <a:gd name="T2" fmla="*/ 169 w 245"/>
                <a:gd name="T3" fmla="*/ 228 h 266"/>
                <a:gd name="T4" fmla="*/ 169 w 245"/>
                <a:gd name="T5" fmla="*/ 228 h 266"/>
                <a:gd name="T6" fmla="*/ 169 w 245"/>
                <a:gd name="T7" fmla="*/ 226 h 266"/>
                <a:gd name="T8" fmla="*/ 167 w 245"/>
                <a:gd name="T9" fmla="*/ 226 h 266"/>
                <a:gd name="T10" fmla="*/ 81 w 245"/>
                <a:gd name="T11" fmla="*/ 226 h 266"/>
                <a:gd name="T12" fmla="*/ 81 w 245"/>
                <a:gd name="T13" fmla="*/ 226 h 266"/>
                <a:gd name="T14" fmla="*/ 79 w 245"/>
                <a:gd name="T15" fmla="*/ 226 h 266"/>
                <a:gd name="T16" fmla="*/ 77 w 245"/>
                <a:gd name="T17" fmla="*/ 228 h 266"/>
                <a:gd name="T18" fmla="*/ 69 w 245"/>
                <a:gd name="T19" fmla="*/ 260 h 266"/>
                <a:gd name="T20" fmla="*/ 69 w 245"/>
                <a:gd name="T21" fmla="*/ 260 h 266"/>
                <a:gd name="T22" fmla="*/ 67 w 245"/>
                <a:gd name="T23" fmla="*/ 264 h 266"/>
                <a:gd name="T24" fmla="*/ 61 w 245"/>
                <a:gd name="T25" fmla="*/ 266 h 266"/>
                <a:gd name="T26" fmla="*/ 6 w 245"/>
                <a:gd name="T27" fmla="*/ 266 h 266"/>
                <a:gd name="T28" fmla="*/ 6 w 245"/>
                <a:gd name="T29" fmla="*/ 266 h 266"/>
                <a:gd name="T30" fmla="*/ 4 w 245"/>
                <a:gd name="T31" fmla="*/ 264 h 266"/>
                <a:gd name="T32" fmla="*/ 2 w 245"/>
                <a:gd name="T33" fmla="*/ 264 h 266"/>
                <a:gd name="T34" fmla="*/ 2 w 245"/>
                <a:gd name="T35" fmla="*/ 264 h 266"/>
                <a:gd name="T36" fmla="*/ 0 w 245"/>
                <a:gd name="T37" fmla="*/ 260 h 266"/>
                <a:gd name="T38" fmla="*/ 2 w 245"/>
                <a:gd name="T39" fmla="*/ 258 h 266"/>
                <a:gd name="T40" fmla="*/ 81 w 245"/>
                <a:gd name="T41" fmla="*/ 6 h 266"/>
                <a:gd name="T42" fmla="*/ 81 w 245"/>
                <a:gd name="T43" fmla="*/ 6 h 266"/>
                <a:gd name="T44" fmla="*/ 85 w 245"/>
                <a:gd name="T45" fmla="*/ 2 h 266"/>
                <a:gd name="T46" fmla="*/ 89 w 245"/>
                <a:gd name="T47" fmla="*/ 0 h 266"/>
                <a:gd name="T48" fmla="*/ 157 w 245"/>
                <a:gd name="T49" fmla="*/ 0 h 266"/>
                <a:gd name="T50" fmla="*/ 157 w 245"/>
                <a:gd name="T51" fmla="*/ 0 h 266"/>
                <a:gd name="T52" fmla="*/ 161 w 245"/>
                <a:gd name="T53" fmla="*/ 2 h 266"/>
                <a:gd name="T54" fmla="*/ 165 w 245"/>
                <a:gd name="T55" fmla="*/ 6 h 266"/>
                <a:gd name="T56" fmla="*/ 245 w 245"/>
                <a:gd name="T57" fmla="*/ 258 h 266"/>
                <a:gd name="T58" fmla="*/ 245 w 245"/>
                <a:gd name="T59" fmla="*/ 258 h 266"/>
                <a:gd name="T60" fmla="*/ 245 w 245"/>
                <a:gd name="T61" fmla="*/ 260 h 266"/>
                <a:gd name="T62" fmla="*/ 245 w 245"/>
                <a:gd name="T63" fmla="*/ 260 h 266"/>
                <a:gd name="T64" fmla="*/ 243 w 245"/>
                <a:gd name="T65" fmla="*/ 264 h 266"/>
                <a:gd name="T66" fmla="*/ 239 w 245"/>
                <a:gd name="T67" fmla="*/ 266 h 266"/>
                <a:gd name="T68" fmla="*/ 185 w 245"/>
                <a:gd name="T69" fmla="*/ 266 h 266"/>
                <a:gd name="T70" fmla="*/ 185 w 245"/>
                <a:gd name="T71" fmla="*/ 266 h 266"/>
                <a:gd name="T72" fmla="*/ 181 w 245"/>
                <a:gd name="T73" fmla="*/ 264 h 266"/>
                <a:gd name="T74" fmla="*/ 177 w 245"/>
                <a:gd name="T75" fmla="*/ 260 h 266"/>
                <a:gd name="T76" fmla="*/ 177 w 245"/>
                <a:gd name="T77" fmla="*/ 260 h 266"/>
                <a:gd name="T78" fmla="*/ 93 w 245"/>
                <a:gd name="T79" fmla="*/ 176 h 266"/>
                <a:gd name="T80" fmla="*/ 93 w 245"/>
                <a:gd name="T81" fmla="*/ 176 h 266"/>
                <a:gd name="T82" fmla="*/ 93 w 245"/>
                <a:gd name="T83" fmla="*/ 178 h 266"/>
                <a:gd name="T84" fmla="*/ 95 w 245"/>
                <a:gd name="T85" fmla="*/ 178 h 266"/>
                <a:gd name="T86" fmla="*/ 151 w 245"/>
                <a:gd name="T87" fmla="*/ 178 h 266"/>
                <a:gd name="T88" fmla="*/ 151 w 245"/>
                <a:gd name="T89" fmla="*/ 178 h 266"/>
                <a:gd name="T90" fmla="*/ 153 w 245"/>
                <a:gd name="T91" fmla="*/ 176 h 266"/>
                <a:gd name="T92" fmla="*/ 153 w 245"/>
                <a:gd name="T93" fmla="*/ 176 h 266"/>
                <a:gd name="T94" fmla="*/ 153 w 245"/>
                <a:gd name="T95" fmla="*/ 174 h 266"/>
                <a:gd name="T96" fmla="*/ 125 w 245"/>
                <a:gd name="T97" fmla="*/ 74 h 266"/>
                <a:gd name="T98" fmla="*/ 125 w 245"/>
                <a:gd name="T99" fmla="*/ 74 h 266"/>
                <a:gd name="T100" fmla="*/ 123 w 245"/>
                <a:gd name="T101" fmla="*/ 72 h 266"/>
                <a:gd name="T102" fmla="*/ 123 w 245"/>
                <a:gd name="T103" fmla="*/ 72 h 266"/>
                <a:gd name="T104" fmla="*/ 121 w 245"/>
                <a:gd name="T105" fmla="*/ 74 h 266"/>
                <a:gd name="T106" fmla="*/ 93 w 245"/>
                <a:gd name="T107" fmla="*/ 174 h 266"/>
                <a:gd name="T108" fmla="*/ 93 w 245"/>
                <a:gd name="T109" fmla="*/ 17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5" h="266">
                  <a:moveTo>
                    <a:pt x="177" y="260"/>
                  </a:moveTo>
                  <a:lnTo>
                    <a:pt x="169" y="228"/>
                  </a:lnTo>
                  <a:lnTo>
                    <a:pt x="169" y="228"/>
                  </a:lnTo>
                  <a:lnTo>
                    <a:pt x="169" y="226"/>
                  </a:lnTo>
                  <a:lnTo>
                    <a:pt x="167" y="226"/>
                  </a:lnTo>
                  <a:lnTo>
                    <a:pt x="81" y="226"/>
                  </a:lnTo>
                  <a:lnTo>
                    <a:pt x="81" y="226"/>
                  </a:lnTo>
                  <a:lnTo>
                    <a:pt x="79" y="226"/>
                  </a:lnTo>
                  <a:lnTo>
                    <a:pt x="77" y="228"/>
                  </a:lnTo>
                  <a:lnTo>
                    <a:pt x="69" y="260"/>
                  </a:lnTo>
                  <a:lnTo>
                    <a:pt x="69" y="260"/>
                  </a:lnTo>
                  <a:lnTo>
                    <a:pt x="67" y="264"/>
                  </a:lnTo>
                  <a:lnTo>
                    <a:pt x="61" y="266"/>
                  </a:lnTo>
                  <a:lnTo>
                    <a:pt x="6" y="266"/>
                  </a:lnTo>
                  <a:lnTo>
                    <a:pt x="6" y="266"/>
                  </a:lnTo>
                  <a:lnTo>
                    <a:pt x="4" y="264"/>
                  </a:lnTo>
                  <a:lnTo>
                    <a:pt x="2" y="264"/>
                  </a:lnTo>
                  <a:lnTo>
                    <a:pt x="2" y="264"/>
                  </a:lnTo>
                  <a:lnTo>
                    <a:pt x="0" y="260"/>
                  </a:lnTo>
                  <a:lnTo>
                    <a:pt x="2" y="258"/>
                  </a:lnTo>
                  <a:lnTo>
                    <a:pt x="81" y="6"/>
                  </a:lnTo>
                  <a:lnTo>
                    <a:pt x="81" y="6"/>
                  </a:lnTo>
                  <a:lnTo>
                    <a:pt x="85" y="2"/>
                  </a:lnTo>
                  <a:lnTo>
                    <a:pt x="89" y="0"/>
                  </a:lnTo>
                  <a:lnTo>
                    <a:pt x="157" y="0"/>
                  </a:lnTo>
                  <a:lnTo>
                    <a:pt x="157" y="0"/>
                  </a:lnTo>
                  <a:lnTo>
                    <a:pt x="161" y="2"/>
                  </a:lnTo>
                  <a:lnTo>
                    <a:pt x="165" y="6"/>
                  </a:lnTo>
                  <a:lnTo>
                    <a:pt x="245" y="258"/>
                  </a:lnTo>
                  <a:lnTo>
                    <a:pt x="245" y="258"/>
                  </a:lnTo>
                  <a:lnTo>
                    <a:pt x="245" y="260"/>
                  </a:lnTo>
                  <a:lnTo>
                    <a:pt x="245" y="260"/>
                  </a:lnTo>
                  <a:lnTo>
                    <a:pt x="243" y="264"/>
                  </a:lnTo>
                  <a:lnTo>
                    <a:pt x="239" y="266"/>
                  </a:lnTo>
                  <a:lnTo>
                    <a:pt x="185" y="266"/>
                  </a:lnTo>
                  <a:lnTo>
                    <a:pt x="185" y="266"/>
                  </a:lnTo>
                  <a:lnTo>
                    <a:pt x="181" y="264"/>
                  </a:lnTo>
                  <a:lnTo>
                    <a:pt x="177" y="260"/>
                  </a:lnTo>
                  <a:lnTo>
                    <a:pt x="177" y="260"/>
                  </a:lnTo>
                  <a:close/>
                  <a:moveTo>
                    <a:pt x="93" y="176"/>
                  </a:moveTo>
                  <a:lnTo>
                    <a:pt x="93" y="176"/>
                  </a:lnTo>
                  <a:lnTo>
                    <a:pt x="93" y="178"/>
                  </a:lnTo>
                  <a:lnTo>
                    <a:pt x="95" y="178"/>
                  </a:lnTo>
                  <a:lnTo>
                    <a:pt x="151" y="178"/>
                  </a:lnTo>
                  <a:lnTo>
                    <a:pt x="151" y="178"/>
                  </a:lnTo>
                  <a:lnTo>
                    <a:pt x="153" y="176"/>
                  </a:lnTo>
                  <a:lnTo>
                    <a:pt x="153" y="176"/>
                  </a:lnTo>
                  <a:lnTo>
                    <a:pt x="153" y="174"/>
                  </a:lnTo>
                  <a:lnTo>
                    <a:pt x="125" y="74"/>
                  </a:lnTo>
                  <a:lnTo>
                    <a:pt x="125" y="74"/>
                  </a:lnTo>
                  <a:lnTo>
                    <a:pt x="123" y="72"/>
                  </a:lnTo>
                  <a:lnTo>
                    <a:pt x="123" y="72"/>
                  </a:lnTo>
                  <a:lnTo>
                    <a:pt x="121" y="74"/>
                  </a:lnTo>
                  <a:lnTo>
                    <a:pt x="93" y="174"/>
                  </a:lnTo>
                  <a:lnTo>
                    <a:pt x="93" y="176"/>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7" name="Freeform 31">
              <a:extLst>
                <a:ext uri="{FF2B5EF4-FFF2-40B4-BE49-F238E27FC236}">
                  <a16:creationId xmlns:a16="http://schemas.microsoft.com/office/drawing/2014/main" id="{D78C200B-6510-4253-BAAF-446558601488}"/>
                </a:ext>
              </a:extLst>
            </p:cNvPr>
            <p:cNvSpPr>
              <a:spLocks/>
            </p:cNvSpPr>
            <p:nvPr userDrawn="1"/>
          </p:nvSpPr>
          <p:spPr bwMode="auto">
            <a:xfrm>
              <a:off x="9356725" y="3078163"/>
              <a:ext cx="327025" cy="422275"/>
            </a:xfrm>
            <a:custGeom>
              <a:avLst/>
              <a:gdLst>
                <a:gd name="T0" fmla="*/ 204 w 206"/>
                <a:gd name="T1" fmla="*/ 2 h 266"/>
                <a:gd name="T2" fmla="*/ 204 w 206"/>
                <a:gd name="T3" fmla="*/ 2 h 266"/>
                <a:gd name="T4" fmla="*/ 206 w 206"/>
                <a:gd name="T5" fmla="*/ 8 h 266"/>
                <a:gd name="T6" fmla="*/ 206 w 206"/>
                <a:gd name="T7" fmla="*/ 48 h 266"/>
                <a:gd name="T8" fmla="*/ 206 w 206"/>
                <a:gd name="T9" fmla="*/ 48 h 266"/>
                <a:gd name="T10" fmla="*/ 204 w 206"/>
                <a:gd name="T11" fmla="*/ 52 h 266"/>
                <a:gd name="T12" fmla="*/ 204 w 206"/>
                <a:gd name="T13" fmla="*/ 52 h 266"/>
                <a:gd name="T14" fmla="*/ 200 w 206"/>
                <a:gd name="T15" fmla="*/ 54 h 266"/>
                <a:gd name="T16" fmla="*/ 136 w 206"/>
                <a:gd name="T17" fmla="*/ 54 h 266"/>
                <a:gd name="T18" fmla="*/ 136 w 206"/>
                <a:gd name="T19" fmla="*/ 54 h 266"/>
                <a:gd name="T20" fmla="*/ 134 w 206"/>
                <a:gd name="T21" fmla="*/ 56 h 266"/>
                <a:gd name="T22" fmla="*/ 134 w 206"/>
                <a:gd name="T23" fmla="*/ 58 h 266"/>
                <a:gd name="T24" fmla="*/ 134 w 206"/>
                <a:gd name="T25" fmla="*/ 258 h 266"/>
                <a:gd name="T26" fmla="*/ 134 w 206"/>
                <a:gd name="T27" fmla="*/ 258 h 266"/>
                <a:gd name="T28" fmla="*/ 132 w 206"/>
                <a:gd name="T29" fmla="*/ 264 h 266"/>
                <a:gd name="T30" fmla="*/ 132 w 206"/>
                <a:gd name="T31" fmla="*/ 264 h 266"/>
                <a:gd name="T32" fmla="*/ 128 w 206"/>
                <a:gd name="T33" fmla="*/ 266 h 266"/>
                <a:gd name="T34" fmla="*/ 78 w 206"/>
                <a:gd name="T35" fmla="*/ 266 h 266"/>
                <a:gd name="T36" fmla="*/ 78 w 206"/>
                <a:gd name="T37" fmla="*/ 266 h 266"/>
                <a:gd name="T38" fmla="*/ 74 w 206"/>
                <a:gd name="T39" fmla="*/ 264 h 266"/>
                <a:gd name="T40" fmla="*/ 74 w 206"/>
                <a:gd name="T41" fmla="*/ 264 h 266"/>
                <a:gd name="T42" fmla="*/ 72 w 206"/>
                <a:gd name="T43" fmla="*/ 258 h 266"/>
                <a:gd name="T44" fmla="*/ 72 w 206"/>
                <a:gd name="T45" fmla="*/ 58 h 266"/>
                <a:gd name="T46" fmla="*/ 72 w 206"/>
                <a:gd name="T47" fmla="*/ 58 h 266"/>
                <a:gd name="T48" fmla="*/ 70 w 206"/>
                <a:gd name="T49" fmla="*/ 56 h 266"/>
                <a:gd name="T50" fmla="*/ 68 w 206"/>
                <a:gd name="T51" fmla="*/ 54 h 266"/>
                <a:gd name="T52" fmla="*/ 8 w 206"/>
                <a:gd name="T53" fmla="*/ 54 h 266"/>
                <a:gd name="T54" fmla="*/ 8 w 206"/>
                <a:gd name="T55" fmla="*/ 54 h 266"/>
                <a:gd name="T56" fmla="*/ 2 w 206"/>
                <a:gd name="T57" fmla="*/ 52 h 266"/>
                <a:gd name="T58" fmla="*/ 2 w 206"/>
                <a:gd name="T59" fmla="*/ 52 h 266"/>
                <a:gd name="T60" fmla="*/ 0 w 206"/>
                <a:gd name="T61" fmla="*/ 48 h 266"/>
                <a:gd name="T62" fmla="*/ 0 w 206"/>
                <a:gd name="T63" fmla="*/ 8 h 266"/>
                <a:gd name="T64" fmla="*/ 0 w 206"/>
                <a:gd name="T65" fmla="*/ 8 h 266"/>
                <a:gd name="T66" fmla="*/ 2 w 206"/>
                <a:gd name="T67" fmla="*/ 2 h 266"/>
                <a:gd name="T68" fmla="*/ 2 w 206"/>
                <a:gd name="T69" fmla="*/ 2 h 266"/>
                <a:gd name="T70" fmla="*/ 8 w 206"/>
                <a:gd name="T71" fmla="*/ 0 h 266"/>
                <a:gd name="T72" fmla="*/ 200 w 206"/>
                <a:gd name="T73" fmla="*/ 0 h 266"/>
                <a:gd name="T74" fmla="*/ 200 w 206"/>
                <a:gd name="T75" fmla="*/ 0 h 266"/>
                <a:gd name="T76" fmla="*/ 204 w 206"/>
                <a:gd name="T77" fmla="*/ 2 h 266"/>
                <a:gd name="T78" fmla="*/ 204 w 206"/>
                <a:gd name="T79" fmla="*/ 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6" h="266">
                  <a:moveTo>
                    <a:pt x="204" y="2"/>
                  </a:moveTo>
                  <a:lnTo>
                    <a:pt x="204" y="2"/>
                  </a:lnTo>
                  <a:lnTo>
                    <a:pt x="206" y="8"/>
                  </a:lnTo>
                  <a:lnTo>
                    <a:pt x="206" y="48"/>
                  </a:lnTo>
                  <a:lnTo>
                    <a:pt x="206" y="48"/>
                  </a:lnTo>
                  <a:lnTo>
                    <a:pt x="204" y="52"/>
                  </a:lnTo>
                  <a:lnTo>
                    <a:pt x="204" y="52"/>
                  </a:lnTo>
                  <a:lnTo>
                    <a:pt x="200" y="54"/>
                  </a:lnTo>
                  <a:lnTo>
                    <a:pt x="136" y="54"/>
                  </a:lnTo>
                  <a:lnTo>
                    <a:pt x="136" y="54"/>
                  </a:lnTo>
                  <a:lnTo>
                    <a:pt x="134" y="56"/>
                  </a:lnTo>
                  <a:lnTo>
                    <a:pt x="134" y="58"/>
                  </a:lnTo>
                  <a:lnTo>
                    <a:pt x="134" y="258"/>
                  </a:lnTo>
                  <a:lnTo>
                    <a:pt x="134" y="258"/>
                  </a:lnTo>
                  <a:lnTo>
                    <a:pt x="132" y="264"/>
                  </a:lnTo>
                  <a:lnTo>
                    <a:pt x="132" y="264"/>
                  </a:lnTo>
                  <a:lnTo>
                    <a:pt x="128" y="266"/>
                  </a:lnTo>
                  <a:lnTo>
                    <a:pt x="78" y="266"/>
                  </a:lnTo>
                  <a:lnTo>
                    <a:pt x="78" y="266"/>
                  </a:lnTo>
                  <a:lnTo>
                    <a:pt x="74" y="264"/>
                  </a:lnTo>
                  <a:lnTo>
                    <a:pt x="74" y="264"/>
                  </a:lnTo>
                  <a:lnTo>
                    <a:pt x="72" y="258"/>
                  </a:lnTo>
                  <a:lnTo>
                    <a:pt x="72" y="58"/>
                  </a:lnTo>
                  <a:lnTo>
                    <a:pt x="72" y="58"/>
                  </a:lnTo>
                  <a:lnTo>
                    <a:pt x="70" y="56"/>
                  </a:lnTo>
                  <a:lnTo>
                    <a:pt x="68" y="54"/>
                  </a:lnTo>
                  <a:lnTo>
                    <a:pt x="8" y="54"/>
                  </a:lnTo>
                  <a:lnTo>
                    <a:pt x="8" y="54"/>
                  </a:lnTo>
                  <a:lnTo>
                    <a:pt x="2" y="52"/>
                  </a:lnTo>
                  <a:lnTo>
                    <a:pt x="2" y="52"/>
                  </a:lnTo>
                  <a:lnTo>
                    <a:pt x="0" y="48"/>
                  </a:lnTo>
                  <a:lnTo>
                    <a:pt x="0" y="8"/>
                  </a:lnTo>
                  <a:lnTo>
                    <a:pt x="0" y="8"/>
                  </a:lnTo>
                  <a:lnTo>
                    <a:pt x="2" y="2"/>
                  </a:lnTo>
                  <a:lnTo>
                    <a:pt x="2" y="2"/>
                  </a:lnTo>
                  <a:lnTo>
                    <a:pt x="8" y="0"/>
                  </a:lnTo>
                  <a:lnTo>
                    <a:pt x="200" y="0"/>
                  </a:lnTo>
                  <a:lnTo>
                    <a:pt x="200" y="0"/>
                  </a:lnTo>
                  <a:lnTo>
                    <a:pt x="204" y="2"/>
                  </a:lnTo>
                  <a:lnTo>
                    <a:pt x="204" y="2"/>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8" name="Freeform 32">
              <a:extLst>
                <a:ext uri="{FF2B5EF4-FFF2-40B4-BE49-F238E27FC236}">
                  <a16:creationId xmlns:a16="http://schemas.microsoft.com/office/drawing/2014/main" id="{A3447EEF-0A0C-4910-BC5E-7277AE954DFD}"/>
                </a:ext>
              </a:extLst>
            </p:cNvPr>
            <p:cNvSpPr>
              <a:spLocks/>
            </p:cNvSpPr>
            <p:nvPr userDrawn="1"/>
          </p:nvSpPr>
          <p:spPr bwMode="auto">
            <a:xfrm>
              <a:off x="9750425" y="3078163"/>
              <a:ext cx="98425" cy="422275"/>
            </a:xfrm>
            <a:custGeom>
              <a:avLst/>
              <a:gdLst>
                <a:gd name="T0" fmla="*/ 2 w 62"/>
                <a:gd name="T1" fmla="*/ 264 h 266"/>
                <a:gd name="T2" fmla="*/ 2 w 62"/>
                <a:gd name="T3" fmla="*/ 264 h 266"/>
                <a:gd name="T4" fmla="*/ 0 w 62"/>
                <a:gd name="T5" fmla="*/ 258 h 266"/>
                <a:gd name="T6" fmla="*/ 0 w 62"/>
                <a:gd name="T7" fmla="*/ 8 h 266"/>
                <a:gd name="T8" fmla="*/ 0 w 62"/>
                <a:gd name="T9" fmla="*/ 8 h 266"/>
                <a:gd name="T10" fmla="*/ 2 w 62"/>
                <a:gd name="T11" fmla="*/ 2 h 266"/>
                <a:gd name="T12" fmla="*/ 2 w 62"/>
                <a:gd name="T13" fmla="*/ 2 h 266"/>
                <a:gd name="T14" fmla="*/ 6 w 62"/>
                <a:gd name="T15" fmla="*/ 0 h 266"/>
                <a:gd name="T16" fmla="*/ 56 w 62"/>
                <a:gd name="T17" fmla="*/ 0 h 266"/>
                <a:gd name="T18" fmla="*/ 56 w 62"/>
                <a:gd name="T19" fmla="*/ 0 h 266"/>
                <a:gd name="T20" fmla="*/ 60 w 62"/>
                <a:gd name="T21" fmla="*/ 2 h 266"/>
                <a:gd name="T22" fmla="*/ 60 w 62"/>
                <a:gd name="T23" fmla="*/ 2 h 266"/>
                <a:gd name="T24" fmla="*/ 62 w 62"/>
                <a:gd name="T25" fmla="*/ 8 h 266"/>
                <a:gd name="T26" fmla="*/ 62 w 62"/>
                <a:gd name="T27" fmla="*/ 258 h 266"/>
                <a:gd name="T28" fmla="*/ 62 w 62"/>
                <a:gd name="T29" fmla="*/ 258 h 266"/>
                <a:gd name="T30" fmla="*/ 60 w 62"/>
                <a:gd name="T31" fmla="*/ 264 h 266"/>
                <a:gd name="T32" fmla="*/ 60 w 62"/>
                <a:gd name="T33" fmla="*/ 264 h 266"/>
                <a:gd name="T34" fmla="*/ 56 w 62"/>
                <a:gd name="T35" fmla="*/ 266 h 266"/>
                <a:gd name="T36" fmla="*/ 6 w 62"/>
                <a:gd name="T37" fmla="*/ 266 h 266"/>
                <a:gd name="T38" fmla="*/ 6 w 62"/>
                <a:gd name="T39" fmla="*/ 266 h 266"/>
                <a:gd name="T40" fmla="*/ 2 w 62"/>
                <a:gd name="T41" fmla="*/ 264 h 266"/>
                <a:gd name="T42" fmla="*/ 2 w 62"/>
                <a:gd name="T43" fmla="*/ 264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266">
                  <a:moveTo>
                    <a:pt x="2" y="264"/>
                  </a:moveTo>
                  <a:lnTo>
                    <a:pt x="2" y="264"/>
                  </a:lnTo>
                  <a:lnTo>
                    <a:pt x="0" y="258"/>
                  </a:lnTo>
                  <a:lnTo>
                    <a:pt x="0" y="8"/>
                  </a:lnTo>
                  <a:lnTo>
                    <a:pt x="0" y="8"/>
                  </a:lnTo>
                  <a:lnTo>
                    <a:pt x="2" y="2"/>
                  </a:lnTo>
                  <a:lnTo>
                    <a:pt x="2" y="2"/>
                  </a:lnTo>
                  <a:lnTo>
                    <a:pt x="6" y="0"/>
                  </a:lnTo>
                  <a:lnTo>
                    <a:pt x="56" y="0"/>
                  </a:lnTo>
                  <a:lnTo>
                    <a:pt x="56" y="0"/>
                  </a:lnTo>
                  <a:lnTo>
                    <a:pt x="60" y="2"/>
                  </a:lnTo>
                  <a:lnTo>
                    <a:pt x="60" y="2"/>
                  </a:lnTo>
                  <a:lnTo>
                    <a:pt x="62" y="8"/>
                  </a:lnTo>
                  <a:lnTo>
                    <a:pt x="62" y="258"/>
                  </a:lnTo>
                  <a:lnTo>
                    <a:pt x="62" y="258"/>
                  </a:lnTo>
                  <a:lnTo>
                    <a:pt x="60" y="264"/>
                  </a:lnTo>
                  <a:lnTo>
                    <a:pt x="60" y="264"/>
                  </a:lnTo>
                  <a:lnTo>
                    <a:pt x="56" y="266"/>
                  </a:lnTo>
                  <a:lnTo>
                    <a:pt x="6" y="266"/>
                  </a:lnTo>
                  <a:lnTo>
                    <a:pt x="6" y="266"/>
                  </a:lnTo>
                  <a:lnTo>
                    <a:pt x="2" y="264"/>
                  </a:lnTo>
                  <a:lnTo>
                    <a:pt x="2" y="264"/>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9" name="Freeform 33">
              <a:extLst>
                <a:ext uri="{FF2B5EF4-FFF2-40B4-BE49-F238E27FC236}">
                  <a16:creationId xmlns:a16="http://schemas.microsoft.com/office/drawing/2014/main" id="{379A7356-A188-43A8-A9D5-298E276E97B2}"/>
                </a:ext>
              </a:extLst>
            </p:cNvPr>
            <p:cNvSpPr>
              <a:spLocks noEditPoints="1"/>
            </p:cNvSpPr>
            <p:nvPr userDrawn="1"/>
          </p:nvSpPr>
          <p:spPr bwMode="auto">
            <a:xfrm>
              <a:off x="9925050" y="3074988"/>
              <a:ext cx="327025" cy="431800"/>
            </a:xfrm>
            <a:custGeom>
              <a:avLst/>
              <a:gdLst>
                <a:gd name="T0" fmla="*/ 48 w 206"/>
                <a:gd name="T1" fmla="*/ 258 h 272"/>
                <a:gd name="T2" fmla="*/ 28 w 206"/>
                <a:gd name="T3" fmla="*/ 244 h 272"/>
                <a:gd name="T4" fmla="*/ 12 w 206"/>
                <a:gd name="T5" fmla="*/ 224 h 272"/>
                <a:gd name="T6" fmla="*/ 6 w 206"/>
                <a:gd name="T7" fmla="*/ 212 h 272"/>
                <a:gd name="T8" fmla="*/ 0 w 206"/>
                <a:gd name="T9" fmla="*/ 186 h 272"/>
                <a:gd name="T10" fmla="*/ 0 w 206"/>
                <a:gd name="T11" fmla="*/ 96 h 272"/>
                <a:gd name="T12" fmla="*/ 0 w 206"/>
                <a:gd name="T13" fmla="*/ 82 h 272"/>
                <a:gd name="T14" fmla="*/ 6 w 206"/>
                <a:gd name="T15" fmla="*/ 58 h 272"/>
                <a:gd name="T16" fmla="*/ 12 w 206"/>
                <a:gd name="T17" fmla="*/ 46 h 272"/>
                <a:gd name="T18" fmla="*/ 28 w 206"/>
                <a:gd name="T19" fmla="*/ 26 h 272"/>
                <a:gd name="T20" fmla="*/ 48 w 206"/>
                <a:gd name="T21" fmla="*/ 12 h 272"/>
                <a:gd name="T22" fmla="*/ 60 w 206"/>
                <a:gd name="T23" fmla="*/ 6 h 272"/>
                <a:gd name="T24" fmla="*/ 88 w 206"/>
                <a:gd name="T25" fmla="*/ 0 h 272"/>
                <a:gd name="T26" fmla="*/ 102 w 206"/>
                <a:gd name="T27" fmla="*/ 0 h 272"/>
                <a:gd name="T28" fmla="*/ 132 w 206"/>
                <a:gd name="T29" fmla="*/ 2 h 272"/>
                <a:gd name="T30" fmla="*/ 156 w 206"/>
                <a:gd name="T31" fmla="*/ 12 h 272"/>
                <a:gd name="T32" fmla="*/ 168 w 206"/>
                <a:gd name="T33" fmla="*/ 18 h 272"/>
                <a:gd name="T34" fmla="*/ 186 w 206"/>
                <a:gd name="T35" fmla="*/ 36 h 272"/>
                <a:gd name="T36" fmla="*/ 192 w 206"/>
                <a:gd name="T37" fmla="*/ 46 h 272"/>
                <a:gd name="T38" fmla="*/ 202 w 206"/>
                <a:gd name="T39" fmla="*/ 70 h 272"/>
                <a:gd name="T40" fmla="*/ 206 w 206"/>
                <a:gd name="T41" fmla="*/ 96 h 272"/>
                <a:gd name="T42" fmla="*/ 206 w 206"/>
                <a:gd name="T43" fmla="*/ 172 h 272"/>
                <a:gd name="T44" fmla="*/ 202 w 206"/>
                <a:gd name="T45" fmla="*/ 200 h 272"/>
                <a:gd name="T46" fmla="*/ 192 w 206"/>
                <a:gd name="T47" fmla="*/ 224 h 272"/>
                <a:gd name="T48" fmla="*/ 186 w 206"/>
                <a:gd name="T49" fmla="*/ 234 h 272"/>
                <a:gd name="T50" fmla="*/ 168 w 206"/>
                <a:gd name="T51" fmla="*/ 252 h 272"/>
                <a:gd name="T52" fmla="*/ 156 w 206"/>
                <a:gd name="T53" fmla="*/ 258 h 272"/>
                <a:gd name="T54" fmla="*/ 132 w 206"/>
                <a:gd name="T55" fmla="*/ 268 h 272"/>
                <a:gd name="T56" fmla="*/ 102 w 206"/>
                <a:gd name="T57" fmla="*/ 272 h 272"/>
                <a:gd name="T58" fmla="*/ 88 w 206"/>
                <a:gd name="T59" fmla="*/ 270 h 272"/>
                <a:gd name="T60" fmla="*/ 60 w 206"/>
                <a:gd name="T61" fmla="*/ 264 h 272"/>
                <a:gd name="T62" fmla="*/ 48 w 206"/>
                <a:gd name="T63" fmla="*/ 258 h 272"/>
                <a:gd name="T64" fmla="*/ 132 w 206"/>
                <a:gd name="T65" fmla="*/ 206 h 272"/>
                <a:gd name="T66" fmla="*/ 140 w 206"/>
                <a:gd name="T67" fmla="*/ 192 h 272"/>
                <a:gd name="T68" fmla="*/ 142 w 206"/>
                <a:gd name="T69" fmla="*/ 174 h 272"/>
                <a:gd name="T70" fmla="*/ 142 w 206"/>
                <a:gd name="T71" fmla="*/ 96 h 272"/>
                <a:gd name="T72" fmla="*/ 140 w 206"/>
                <a:gd name="T73" fmla="*/ 78 h 272"/>
                <a:gd name="T74" fmla="*/ 132 w 206"/>
                <a:gd name="T75" fmla="*/ 64 h 272"/>
                <a:gd name="T76" fmla="*/ 126 w 206"/>
                <a:gd name="T77" fmla="*/ 60 h 272"/>
                <a:gd name="T78" fmla="*/ 110 w 206"/>
                <a:gd name="T79" fmla="*/ 54 h 272"/>
                <a:gd name="T80" fmla="*/ 102 w 206"/>
                <a:gd name="T81" fmla="*/ 54 h 272"/>
                <a:gd name="T82" fmla="*/ 86 w 206"/>
                <a:gd name="T83" fmla="*/ 56 h 272"/>
                <a:gd name="T84" fmla="*/ 74 w 206"/>
                <a:gd name="T85" fmla="*/ 64 h 272"/>
                <a:gd name="T86" fmla="*/ 68 w 206"/>
                <a:gd name="T87" fmla="*/ 72 h 272"/>
                <a:gd name="T88" fmla="*/ 62 w 206"/>
                <a:gd name="T89" fmla="*/ 86 h 272"/>
                <a:gd name="T90" fmla="*/ 62 w 206"/>
                <a:gd name="T91" fmla="*/ 174 h 272"/>
                <a:gd name="T92" fmla="*/ 62 w 206"/>
                <a:gd name="T93" fmla="*/ 184 h 272"/>
                <a:gd name="T94" fmla="*/ 68 w 206"/>
                <a:gd name="T95" fmla="*/ 200 h 272"/>
                <a:gd name="T96" fmla="*/ 74 w 206"/>
                <a:gd name="T97" fmla="*/ 206 h 272"/>
                <a:gd name="T98" fmla="*/ 86 w 206"/>
                <a:gd name="T99" fmla="*/ 214 h 272"/>
                <a:gd name="T100" fmla="*/ 102 w 206"/>
                <a:gd name="T101" fmla="*/ 218 h 272"/>
                <a:gd name="T102" fmla="*/ 110 w 206"/>
                <a:gd name="T103" fmla="*/ 216 h 272"/>
                <a:gd name="T104" fmla="*/ 126 w 206"/>
                <a:gd name="T105" fmla="*/ 210 h 272"/>
                <a:gd name="T106" fmla="*/ 132 w 206"/>
                <a:gd name="T107" fmla="*/ 20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 h="272">
                  <a:moveTo>
                    <a:pt x="48" y="258"/>
                  </a:moveTo>
                  <a:lnTo>
                    <a:pt x="48" y="258"/>
                  </a:lnTo>
                  <a:lnTo>
                    <a:pt x="38" y="252"/>
                  </a:lnTo>
                  <a:lnTo>
                    <a:pt x="28" y="244"/>
                  </a:lnTo>
                  <a:lnTo>
                    <a:pt x="20" y="234"/>
                  </a:lnTo>
                  <a:lnTo>
                    <a:pt x="12" y="224"/>
                  </a:lnTo>
                  <a:lnTo>
                    <a:pt x="12" y="224"/>
                  </a:lnTo>
                  <a:lnTo>
                    <a:pt x="6" y="212"/>
                  </a:lnTo>
                  <a:lnTo>
                    <a:pt x="2" y="200"/>
                  </a:lnTo>
                  <a:lnTo>
                    <a:pt x="0" y="186"/>
                  </a:lnTo>
                  <a:lnTo>
                    <a:pt x="0" y="172"/>
                  </a:lnTo>
                  <a:lnTo>
                    <a:pt x="0" y="96"/>
                  </a:lnTo>
                  <a:lnTo>
                    <a:pt x="0" y="96"/>
                  </a:lnTo>
                  <a:lnTo>
                    <a:pt x="0" y="82"/>
                  </a:lnTo>
                  <a:lnTo>
                    <a:pt x="2" y="70"/>
                  </a:lnTo>
                  <a:lnTo>
                    <a:pt x="6" y="58"/>
                  </a:lnTo>
                  <a:lnTo>
                    <a:pt x="12" y="46"/>
                  </a:lnTo>
                  <a:lnTo>
                    <a:pt x="12" y="46"/>
                  </a:lnTo>
                  <a:lnTo>
                    <a:pt x="20" y="36"/>
                  </a:lnTo>
                  <a:lnTo>
                    <a:pt x="28" y="26"/>
                  </a:lnTo>
                  <a:lnTo>
                    <a:pt x="38" y="18"/>
                  </a:lnTo>
                  <a:lnTo>
                    <a:pt x="48" y="12"/>
                  </a:lnTo>
                  <a:lnTo>
                    <a:pt x="48" y="12"/>
                  </a:lnTo>
                  <a:lnTo>
                    <a:pt x="60" y="6"/>
                  </a:lnTo>
                  <a:lnTo>
                    <a:pt x="74" y="2"/>
                  </a:lnTo>
                  <a:lnTo>
                    <a:pt x="88" y="0"/>
                  </a:lnTo>
                  <a:lnTo>
                    <a:pt x="102" y="0"/>
                  </a:lnTo>
                  <a:lnTo>
                    <a:pt x="102" y="0"/>
                  </a:lnTo>
                  <a:lnTo>
                    <a:pt x="118" y="0"/>
                  </a:lnTo>
                  <a:lnTo>
                    <a:pt x="132" y="2"/>
                  </a:lnTo>
                  <a:lnTo>
                    <a:pt x="144" y="6"/>
                  </a:lnTo>
                  <a:lnTo>
                    <a:pt x="156" y="12"/>
                  </a:lnTo>
                  <a:lnTo>
                    <a:pt x="156" y="12"/>
                  </a:lnTo>
                  <a:lnTo>
                    <a:pt x="168" y="18"/>
                  </a:lnTo>
                  <a:lnTo>
                    <a:pt x="178" y="26"/>
                  </a:lnTo>
                  <a:lnTo>
                    <a:pt x="186" y="36"/>
                  </a:lnTo>
                  <a:lnTo>
                    <a:pt x="192" y="46"/>
                  </a:lnTo>
                  <a:lnTo>
                    <a:pt x="192" y="46"/>
                  </a:lnTo>
                  <a:lnTo>
                    <a:pt x="198" y="58"/>
                  </a:lnTo>
                  <a:lnTo>
                    <a:pt x="202" y="70"/>
                  </a:lnTo>
                  <a:lnTo>
                    <a:pt x="204" y="82"/>
                  </a:lnTo>
                  <a:lnTo>
                    <a:pt x="206" y="96"/>
                  </a:lnTo>
                  <a:lnTo>
                    <a:pt x="206" y="172"/>
                  </a:lnTo>
                  <a:lnTo>
                    <a:pt x="206" y="172"/>
                  </a:lnTo>
                  <a:lnTo>
                    <a:pt x="204" y="186"/>
                  </a:lnTo>
                  <a:lnTo>
                    <a:pt x="202" y="200"/>
                  </a:lnTo>
                  <a:lnTo>
                    <a:pt x="198" y="212"/>
                  </a:lnTo>
                  <a:lnTo>
                    <a:pt x="192" y="224"/>
                  </a:lnTo>
                  <a:lnTo>
                    <a:pt x="192" y="224"/>
                  </a:lnTo>
                  <a:lnTo>
                    <a:pt x="186" y="234"/>
                  </a:lnTo>
                  <a:lnTo>
                    <a:pt x="178" y="244"/>
                  </a:lnTo>
                  <a:lnTo>
                    <a:pt x="168" y="252"/>
                  </a:lnTo>
                  <a:lnTo>
                    <a:pt x="156" y="258"/>
                  </a:lnTo>
                  <a:lnTo>
                    <a:pt x="156" y="258"/>
                  </a:lnTo>
                  <a:lnTo>
                    <a:pt x="144" y="264"/>
                  </a:lnTo>
                  <a:lnTo>
                    <a:pt x="132" y="268"/>
                  </a:lnTo>
                  <a:lnTo>
                    <a:pt x="118" y="270"/>
                  </a:lnTo>
                  <a:lnTo>
                    <a:pt x="102" y="272"/>
                  </a:lnTo>
                  <a:lnTo>
                    <a:pt x="102" y="272"/>
                  </a:lnTo>
                  <a:lnTo>
                    <a:pt x="88" y="270"/>
                  </a:lnTo>
                  <a:lnTo>
                    <a:pt x="74" y="268"/>
                  </a:lnTo>
                  <a:lnTo>
                    <a:pt x="60" y="264"/>
                  </a:lnTo>
                  <a:lnTo>
                    <a:pt x="48" y="258"/>
                  </a:lnTo>
                  <a:lnTo>
                    <a:pt x="48" y="258"/>
                  </a:lnTo>
                  <a:close/>
                  <a:moveTo>
                    <a:pt x="132" y="206"/>
                  </a:moveTo>
                  <a:lnTo>
                    <a:pt x="132" y="206"/>
                  </a:lnTo>
                  <a:lnTo>
                    <a:pt x="136" y="200"/>
                  </a:lnTo>
                  <a:lnTo>
                    <a:pt x="140" y="192"/>
                  </a:lnTo>
                  <a:lnTo>
                    <a:pt x="142" y="184"/>
                  </a:lnTo>
                  <a:lnTo>
                    <a:pt x="142" y="174"/>
                  </a:lnTo>
                  <a:lnTo>
                    <a:pt x="142" y="96"/>
                  </a:lnTo>
                  <a:lnTo>
                    <a:pt x="142" y="96"/>
                  </a:lnTo>
                  <a:lnTo>
                    <a:pt x="142" y="86"/>
                  </a:lnTo>
                  <a:lnTo>
                    <a:pt x="140" y="78"/>
                  </a:lnTo>
                  <a:lnTo>
                    <a:pt x="136" y="72"/>
                  </a:lnTo>
                  <a:lnTo>
                    <a:pt x="132" y="64"/>
                  </a:lnTo>
                  <a:lnTo>
                    <a:pt x="132" y="64"/>
                  </a:lnTo>
                  <a:lnTo>
                    <a:pt x="126" y="60"/>
                  </a:lnTo>
                  <a:lnTo>
                    <a:pt x="118" y="56"/>
                  </a:lnTo>
                  <a:lnTo>
                    <a:pt x="110" y="54"/>
                  </a:lnTo>
                  <a:lnTo>
                    <a:pt x="102" y="54"/>
                  </a:lnTo>
                  <a:lnTo>
                    <a:pt x="102" y="54"/>
                  </a:lnTo>
                  <a:lnTo>
                    <a:pt x="94" y="54"/>
                  </a:lnTo>
                  <a:lnTo>
                    <a:pt x="86" y="56"/>
                  </a:lnTo>
                  <a:lnTo>
                    <a:pt x="80" y="60"/>
                  </a:lnTo>
                  <a:lnTo>
                    <a:pt x="74" y="64"/>
                  </a:lnTo>
                  <a:lnTo>
                    <a:pt x="74" y="64"/>
                  </a:lnTo>
                  <a:lnTo>
                    <a:pt x="68" y="72"/>
                  </a:lnTo>
                  <a:lnTo>
                    <a:pt x="64" y="78"/>
                  </a:lnTo>
                  <a:lnTo>
                    <a:pt x="62" y="86"/>
                  </a:lnTo>
                  <a:lnTo>
                    <a:pt x="62" y="96"/>
                  </a:lnTo>
                  <a:lnTo>
                    <a:pt x="62" y="174"/>
                  </a:lnTo>
                  <a:lnTo>
                    <a:pt x="62" y="174"/>
                  </a:lnTo>
                  <a:lnTo>
                    <a:pt x="62" y="184"/>
                  </a:lnTo>
                  <a:lnTo>
                    <a:pt x="64" y="192"/>
                  </a:lnTo>
                  <a:lnTo>
                    <a:pt x="68" y="200"/>
                  </a:lnTo>
                  <a:lnTo>
                    <a:pt x="74" y="206"/>
                  </a:lnTo>
                  <a:lnTo>
                    <a:pt x="74" y="206"/>
                  </a:lnTo>
                  <a:lnTo>
                    <a:pt x="80" y="210"/>
                  </a:lnTo>
                  <a:lnTo>
                    <a:pt x="86" y="214"/>
                  </a:lnTo>
                  <a:lnTo>
                    <a:pt x="94" y="216"/>
                  </a:lnTo>
                  <a:lnTo>
                    <a:pt x="102" y="218"/>
                  </a:lnTo>
                  <a:lnTo>
                    <a:pt x="102" y="218"/>
                  </a:lnTo>
                  <a:lnTo>
                    <a:pt x="110" y="216"/>
                  </a:lnTo>
                  <a:lnTo>
                    <a:pt x="118" y="214"/>
                  </a:lnTo>
                  <a:lnTo>
                    <a:pt x="126" y="210"/>
                  </a:lnTo>
                  <a:lnTo>
                    <a:pt x="132" y="206"/>
                  </a:lnTo>
                  <a:lnTo>
                    <a:pt x="132" y="206"/>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0" name="Freeform 34">
              <a:extLst>
                <a:ext uri="{FF2B5EF4-FFF2-40B4-BE49-F238E27FC236}">
                  <a16:creationId xmlns:a16="http://schemas.microsoft.com/office/drawing/2014/main" id="{175CEC4C-2CA9-45BD-9E31-3036C39A9EF7}"/>
                </a:ext>
              </a:extLst>
            </p:cNvPr>
            <p:cNvSpPr>
              <a:spLocks/>
            </p:cNvSpPr>
            <p:nvPr userDrawn="1"/>
          </p:nvSpPr>
          <p:spPr bwMode="auto">
            <a:xfrm>
              <a:off x="10325100" y="3078163"/>
              <a:ext cx="333375" cy="422275"/>
            </a:xfrm>
            <a:custGeom>
              <a:avLst/>
              <a:gdLst>
                <a:gd name="T0" fmla="*/ 2 w 210"/>
                <a:gd name="T1" fmla="*/ 264 h 266"/>
                <a:gd name="T2" fmla="*/ 2 w 210"/>
                <a:gd name="T3" fmla="*/ 264 h 266"/>
                <a:gd name="T4" fmla="*/ 0 w 210"/>
                <a:gd name="T5" fmla="*/ 258 h 266"/>
                <a:gd name="T6" fmla="*/ 0 w 210"/>
                <a:gd name="T7" fmla="*/ 8 h 266"/>
                <a:gd name="T8" fmla="*/ 0 w 210"/>
                <a:gd name="T9" fmla="*/ 8 h 266"/>
                <a:gd name="T10" fmla="*/ 2 w 210"/>
                <a:gd name="T11" fmla="*/ 2 h 266"/>
                <a:gd name="T12" fmla="*/ 2 w 210"/>
                <a:gd name="T13" fmla="*/ 2 h 266"/>
                <a:gd name="T14" fmla="*/ 8 w 210"/>
                <a:gd name="T15" fmla="*/ 0 h 266"/>
                <a:gd name="T16" fmla="*/ 54 w 210"/>
                <a:gd name="T17" fmla="*/ 0 h 266"/>
                <a:gd name="T18" fmla="*/ 54 w 210"/>
                <a:gd name="T19" fmla="*/ 0 h 266"/>
                <a:gd name="T20" fmla="*/ 58 w 210"/>
                <a:gd name="T21" fmla="*/ 2 h 266"/>
                <a:gd name="T22" fmla="*/ 62 w 210"/>
                <a:gd name="T23" fmla="*/ 4 h 266"/>
                <a:gd name="T24" fmla="*/ 144 w 210"/>
                <a:gd name="T25" fmla="*/ 146 h 266"/>
                <a:gd name="T26" fmla="*/ 144 w 210"/>
                <a:gd name="T27" fmla="*/ 146 h 266"/>
                <a:gd name="T28" fmla="*/ 146 w 210"/>
                <a:gd name="T29" fmla="*/ 146 h 266"/>
                <a:gd name="T30" fmla="*/ 146 w 210"/>
                <a:gd name="T31" fmla="*/ 146 h 266"/>
                <a:gd name="T32" fmla="*/ 148 w 210"/>
                <a:gd name="T33" fmla="*/ 144 h 266"/>
                <a:gd name="T34" fmla="*/ 148 w 210"/>
                <a:gd name="T35" fmla="*/ 8 h 266"/>
                <a:gd name="T36" fmla="*/ 148 w 210"/>
                <a:gd name="T37" fmla="*/ 8 h 266"/>
                <a:gd name="T38" fmla="*/ 150 w 210"/>
                <a:gd name="T39" fmla="*/ 2 h 266"/>
                <a:gd name="T40" fmla="*/ 150 w 210"/>
                <a:gd name="T41" fmla="*/ 2 h 266"/>
                <a:gd name="T42" fmla="*/ 154 w 210"/>
                <a:gd name="T43" fmla="*/ 0 h 266"/>
                <a:gd name="T44" fmla="*/ 202 w 210"/>
                <a:gd name="T45" fmla="*/ 0 h 266"/>
                <a:gd name="T46" fmla="*/ 202 w 210"/>
                <a:gd name="T47" fmla="*/ 0 h 266"/>
                <a:gd name="T48" fmla="*/ 208 w 210"/>
                <a:gd name="T49" fmla="*/ 2 h 266"/>
                <a:gd name="T50" fmla="*/ 208 w 210"/>
                <a:gd name="T51" fmla="*/ 2 h 266"/>
                <a:gd name="T52" fmla="*/ 210 w 210"/>
                <a:gd name="T53" fmla="*/ 8 h 266"/>
                <a:gd name="T54" fmla="*/ 210 w 210"/>
                <a:gd name="T55" fmla="*/ 258 h 266"/>
                <a:gd name="T56" fmla="*/ 210 w 210"/>
                <a:gd name="T57" fmla="*/ 258 h 266"/>
                <a:gd name="T58" fmla="*/ 208 w 210"/>
                <a:gd name="T59" fmla="*/ 264 h 266"/>
                <a:gd name="T60" fmla="*/ 208 w 210"/>
                <a:gd name="T61" fmla="*/ 264 h 266"/>
                <a:gd name="T62" fmla="*/ 202 w 210"/>
                <a:gd name="T63" fmla="*/ 266 h 266"/>
                <a:gd name="T64" fmla="*/ 156 w 210"/>
                <a:gd name="T65" fmla="*/ 266 h 266"/>
                <a:gd name="T66" fmla="*/ 156 w 210"/>
                <a:gd name="T67" fmla="*/ 266 h 266"/>
                <a:gd name="T68" fmla="*/ 152 w 210"/>
                <a:gd name="T69" fmla="*/ 264 h 266"/>
                <a:gd name="T70" fmla="*/ 148 w 210"/>
                <a:gd name="T71" fmla="*/ 260 h 266"/>
                <a:gd name="T72" fmla="*/ 64 w 210"/>
                <a:gd name="T73" fmla="*/ 118 h 266"/>
                <a:gd name="T74" fmla="*/ 64 w 210"/>
                <a:gd name="T75" fmla="*/ 118 h 266"/>
                <a:gd name="T76" fmla="*/ 62 w 210"/>
                <a:gd name="T77" fmla="*/ 116 h 266"/>
                <a:gd name="T78" fmla="*/ 62 w 210"/>
                <a:gd name="T79" fmla="*/ 116 h 266"/>
                <a:gd name="T80" fmla="*/ 62 w 210"/>
                <a:gd name="T81" fmla="*/ 118 h 266"/>
                <a:gd name="T82" fmla="*/ 62 w 210"/>
                <a:gd name="T83" fmla="*/ 258 h 266"/>
                <a:gd name="T84" fmla="*/ 62 w 210"/>
                <a:gd name="T85" fmla="*/ 258 h 266"/>
                <a:gd name="T86" fmla="*/ 60 w 210"/>
                <a:gd name="T87" fmla="*/ 264 h 266"/>
                <a:gd name="T88" fmla="*/ 60 w 210"/>
                <a:gd name="T89" fmla="*/ 264 h 266"/>
                <a:gd name="T90" fmla="*/ 56 w 210"/>
                <a:gd name="T91" fmla="*/ 266 h 266"/>
                <a:gd name="T92" fmla="*/ 8 w 210"/>
                <a:gd name="T93" fmla="*/ 266 h 266"/>
                <a:gd name="T94" fmla="*/ 8 w 210"/>
                <a:gd name="T95" fmla="*/ 266 h 266"/>
                <a:gd name="T96" fmla="*/ 2 w 210"/>
                <a:gd name="T97" fmla="*/ 264 h 266"/>
                <a:gd name="T98" fmla="*/ 2 w 210"/>
                <a:gd name="T99" fmla="*/ 264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0" h="266">
                  <a:moveTo>
                    <a:pt x="2" y="264"/>
                  </a:moveTo>
                  <a:lnTo>
                    <a:pt x="2" y="264"/>
                  </a:lnTo>
                  <a:lnTo>
                    <a:pt x="0" y="258"/>
                  </a:lnTo>
                  <a:lnTo>
                    <a:pt x="0" y="8"/>
                  </a:lnTo>
                  <a:lnTo>
                    <a:pt x="0" y="8"/>
                  </a:lnTo>
                  <a:lnTo>
                    <a:pt x="2" y="2"/>
                  </a:lnTo>
                  <a:lnTo>
                    <a:pt x="2" y="2"/>
                  </a:lnTo>
                  <a:lnTo>
                    <a:pt x="8" y="0"/>
                  </a:lnTo>
                  <a:lnTo>
                    <a:pt x="54" y="0"/>
                  </a:lnTo>
                  <a:lnTo>
                    <a:pt x="54" y="0"/>
                  </a:lnTo>
                  <a:lnTo>
                    <a:pt x="58" y="2"/>
                  </a:lnTo>
                  <a:lnTo>
                    <a:pt x="62" y="4"/>
                  </a:lnTo>
                  <a:lnTo>
                    <a:pt x="144" y="146"/>
                  </a:lnTo>
                  <a:lnTo>
                    <a:pt x="144" y="146"/>
                  </a:lnTo>
                  <a:lnTo>
                    <a:pt x="146" y="146"/>
                  </a:lnTo>
                  <a:lnTo>
                    <a:pt x="146" y="146"/>
                  </a:lnTo>
                  <a:lnTo>
                    <a:pt x="148" y="144"/>
                  </a:lnTo>
                  <a:lnTo>
                    <a:pt x="148" y="8"/>
                  </a:lnTo>
                  <a:lnTo>
                    <a:pt x="148" y="8"/>
                  </a:lnTo>
                  <a:lnTo>
                    <a:pt x="150" y="2"/>
                  </a:lnTo>
                  <a:lnTo>
                    <a:pt x="150" y="2"/>
                  </a:lnTo>
                  <a:lnTo>
                    <a:pt x="154" y="0"/>
                  </a:lnTo>
                  <a:lnTo>
                    <a:pt x="202" y="0"/>
                  </a:lnTo>
                  <a:lnTo>
                    <a:pt x="202" y="0"/>
                  </a:lnTo>
                  <a:lnTo>
                    <a:pt x="208" y="2"/>
                  </a:lnTo>
                  <a:lnTo>
                    <a:pt x="208" y="2"/>
                  </a:lnTo>
                  <a:lnTo>
                    <a:pt x="210" y="8"/>
                  </a:lnTo>
                  <a:lnTo>
                    <a:pt x="210" y="258"/>
                  </a:lnTo>
                  <a:lnTo>
                    <a:pt x="210" y="258"/>
                  </a:lnTo>
                  <a:lnTo>
                    <a:pt x="208" y="264"/>
                  </a:lnTo>
                  <a:lnTo>
                    <a:pt x="208" y="264"/>
                  </a:lnTo>
                  <a:lnTo>
                    <a:pt x="202" y="266"/>
                  </a:lnTo>
                  <a:lnTo>
                    <a:pt x="156" y="266"/>
                  </a:lnTo>
                  <a:lnTo>
                    <a:pt x="156" y="266"/>
                  </a:lnTo>
                  <a:lnTo>
                    <a:pt x="152" y="264"/>
                  </a:lnTo>
                  <a:lnTo>
                    <a:pt x="148" y="260"/>
                  </a:lnTo>
                  <a:lnTo>
                    <a:pt x="64" y="118"/>
                  </a:lnTo>
                  <a:lnTo>
                    <a:pt x="64" y="118"/>
                  </a:lnTo>
                  <a:lnTo>
                    <a:pt x="62" y="116"/>
                  </a:lnTo>
                  <a:lnTo>
                    <a:pt x="62" y="116"/>
                  </a:lnTo>
                  <a:lnTo>
                    <a:pt x="62" y="118"/>
                  </a:lnTo>
                  <a:lnTo>
                    <a:pt x="62" y="258"/>
                  </a:lnTo>
                  <a:lnTo>
                    <a:pt x="62" y="258"/>
                  </a:lnTo>
                  <a:lnTo>
                    <a:pt x="60" y="264"/>
                  </a:lnTo>
                  <a:lnTo>
                    <a:pt x="60" y="264"/>
                  </a:lnTo>
                  <a:lnTo>
                    <a:pt x="56" y="266"/>
                  </a:lnTo>
                  <a:lnTo>
                    <a:pt x="8" y="266"/>
                  </a:lnTo>
                  <a:lnTo>
                    <a:pt x="8" y="266"/>
                  </a:lnTo>
                  <a:lnTo>
                    <a:pt x="2" y="264"/>
                  </a:lnTo>
                  <a:lnTo>
                    <a:pt x="2" y="264"/>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1" name="Freeform 36">
              <a:extLst>
                <a:ext uri="{FF2B5EF4-FFF2-40B4-BE49-F238E27FC236}">
                  <a16:creationId xmlns:a16="http://schemas.microsoft.com/office/drawing/2014/main" id="{9BD1B9FF-72B8-4B84-88D0-67DC7A3144DA}"/>
                </a:ext>
              </a:extLst>
            </p:cNvPr>
            <p:cNvSpPr>
              <a:spLocks/>
            </p:cNvSpPr>
            <p:nvPr userDrawn="1"/>
          </p:nvSpPr>
          <p:spPr bwMode="auto">
            <a:xfrm>
              <a:off x="7872413" y="1390650"/>
              <a:ext cx="2351087" cy="523875"/>
            </a:xfrm>
            <a:custGeom>
              <a:avLst/>
              <a:gdLst>
                <a:gd name="T0" fmla="*/ 740 w 1481"/>
                <a:gd name="T1" fmla="*/ 330 h 330"/>
                <a:gd name="T2" fmla="*/ 803 w 1481"/>
                <a:gd name="T3" fmla="*/ 306 h 330"/>
                <a:gd name="T4" fmla="*/ 875 w 1481"/>
                <a:gd name="T5" fmla="*/ 284 h 330"/>
                <a:gd name="T6" fmla="*/ 969 w 1481"/>
                <a:gd name="T7" fmla="*/ 264 h 330"/>
                <a:gd name="T8" fmla="*/ 1081 w 1481"/>
                <a:gd name="T9" fmla="*/ 248 h 330"/>
                <a:gd name="T10" fmla="*/ 1205 w 1481"/>
                <a:gd name="T11" fmla="*/ 246 h 330"/>
                <a:gd name="T12" fmla="*/ 1307 w 1481"/>
                <a:gd name="T13" fmla="*/ 254 h 330"/>
                <a:gd name="T14" fmla="*/ 1375 w 1481"/>
                <a:gd name="T15" fmla="*/ 266 h 330"/>
                <a:gd name="T16" fmla="*/ 1445 w 1481"/>
                <a:gd name="T17" fmla="*/ 284 h 330"/>
                <a:gd name="T18" fmla="*/ 1481 w 1481"/>
                <a:gd name="T19" fmla="*/ 54 h 330"/>
                <a:gd name="T20" fmla="*/ 1417 w 1481"/>
                <a:gd name="T21" fmla="*/ 188 h 330"/>
                <a:gd name="T22" fmla="*/ 1401 w 1481"/>
                <a:gd name="T23" fmla="*/ 186 h 330"/>
                <a:gd name="T24" fmla="*/ 1287 w 1481"/>
                <a:gd name="T25" fmla="*/ 186 h 330"/>
                <a:gd name="T26" fmla="*/ 1199 w 1481"/>
                <a:gd name="T27" fmla="*/ 190 h 330"/>
                <a:gd name="T28" fmla="*/ 1095 w 1481"/>
                <a:gd name="T29" fmla="*/ 202 h 330"/>
                <a:gd name="T30" fmla="*/ 981 w 1481"/>
                <a:gd name="T31" fmla="*/ 222 h 330"/>
                <a:gd name="T32" fmla="*/ 861 w 1481"/>
                <a:gd name="T33" fmla="*/ 252 h 330"/>
                <a:gd name="T34" fmla="*/ 740 w 1481"/>
                <a:gd name="T35" fmla="*/ 298 h 330"/>
                <a:gd name="T36" fmla="*/ 680 w 1481"/>
                <a:gd name="T37" fmla="*/ 274 h 330"/>
                <a:gd name="T38" fmla="*/ 560 w 1481"/>
                <a:gd name="T39" fmla="*/ 236 h 330"/>
                <a:gd name="T40" fmla="*/ 442 w 1481"/>
                <a:gd name="T41" fmla="*/ 210 h 330"/>
                <a:gd name="T42" fmla="*/ 334 w 1481"/>
                <a:gd name="T43" fmla="*/ 196 h 330"/>
                <a:gd name="T44" fmla="*/ 236 w 1481"/>
                <a:gd name="T45" fmla="*/ 188 h 330"/>
                <a:gd name="T46" fmla="*/ 124 w 1481"/>
                <a:gd name="T47" fmla="*/ 186 h 330"/>
                <a:gd name="T48" fmla="*/ 64 w 1481"/>
                <a:gd name="T49" fmla="*/ 188 h 330"/>
                <a:gd name="T50" fmla="*/ 0 w 1481"/>
                <a:gd name="T51" fmla="*/ 54 h 330"/>
                <a:gd name="T52" fmla="*/ 0 w 1481"/>
                <a:gd name="T53" fmla="*/ 296 h 330"/>
                <a:gd name="T54" fmla="*/ 70 w 1481"/>
                <a:gd name="T55" fmla="*/ 274 h 330"/>
                <a:gd name="T56" fmla="*/ 140 w 1481"/>
                <a:gd name="T57" fmla="*/ 260 h 330"/>
                <a:gd name="T58" fmla="*/ 210 w 1481"/>
                <a:gd name="T59" fmla="*/ 250 h 330"/>
                <a:gd name="T60" fmla="*/ 340 w 1481"/>
                <a:gd name="T61" fmla="*/ 246 h 330"/>
                <a:gd name="T62" fmla="*/ 458 w 1481"/>
                <a:gd name="T63" fmla="*/ 256 h 330"/>
                <a:gd name="T64" fmla="*/ 562 w 1481"/>
                <a:gd name="T65" fmla="*/ 274 h 330"/>
                <a:gd name="T66" fmla="*/ 644 w 1481"/>
                <a:gd name="T67" fmla="*/ 296 h 330"/>
                <a:gd name="T68" fmla="*/ 724 w 1481"/>
                <a:gd name="T69" fmla="*/ 324 h 330"/>
                <a:gd name="T70" fmla="*/ 740 w 1481"/>
                <a:gd name="T71" fmla="*/ 33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81" h="330">
                  <a:moveTo>
                    <a:pt x="740" y="330"/>
                  </a:moveTo>
                  <a:lnTo>
                    <a:pt x="740" y="330"/>
                  </a:lnTo>
                  <a:lnTo>
                    <a:pt x="757" y="324"/>
                  </a:lnTo>
                  <a:lnTo>
                    <a:pt x="803" y="306"/>
                  </a:lnTo>
                  <a:lnTo>
                    <a:pt x="837" y="296"/>
                  </a:lnTo>
                  <a:lnTo>
                    <a:pt x="875" y="284"/>
                  </a:lnTo>
                  <a:lnTo>
                    <a:pt x="919" y="274"/>
                  </a:lnTo>
                  <a:lnTo>
                    <a:pt x="969" y="264"/>
                  </a:lnTo>
                  <a:lnTo>
                    <a:pt x="1023" y="256"/>
                  </a:lnTo>
                  <a:lnTo>
                    <a:pt x="1081" y="248"/>
                  </a:lnTo>
                  <a:lnTo>
                    <a:pt x="1141" y="246"/>
                  </a:lnTo>
                  <a:lnTo>
                    <a:pt x="1205" y="246"/>
                  </a:lnTo>
                  <a:lnTo>
                    <a:pt x="1271" y="250"/>
                  </a:lnTo>
                  <a:lnTo>
                    <a:pt x="1307" y="254"/>
                  </a:lnTo>
                  <a:lnTo>
                    <a:pt x="1341" y="260"/>
                  </a:lnTo>
                  <a:lnTo>
                    <a:pt x="1375" y="266"/>
                  </a:lnTo>
                  <a:lnTo>
                    <a:pt x="1411" y="274"/>
                  </a:lnTo>
                  <a:lnTo>
                    <a:pt x="1445" y="284"/>
                  </a:lnTo>
                  <a:lnTo>
                    <a:pt x="1481" y="296"/>
                  </a:lnTo>
                  <a:lnTo>
                    <a:pt x="1481" y="54"/>
                  </a:lnTo>
                  <a:lnTo>
                    <a:pt x="1417" y="0"/>
                  </a:lnTo>
                  <a:lnTo>
                    <a:pt x="1417" y="188"/>
                  </a:lnTo>
                  <a:lnTo>
                    <a:pt x="1417" y="188"/>
                  </a:lnTo>
                  <a:lnTo>
                    <a:pt x="1401" y="186"/>
                  </a:lnTo>
                  <a:lnTo>
                    <a:pt x="1357" y="186"/>
                  </a:lnTo>
                  <a:lnTo>
                    <a:pt x="1287" y="186"/>
                  </a:lnTo>
                  <a:lnTo>
                    <a:pt x="1245" y="188"/>
                  </a:lnTo>
                  <a:lnTo>
                    <a:pt x="1199" y="190"/>
                  </a:lnTo>
                  <a:lnTo>
                    <a:pt x="1147" y="196"/>
                  </a:lnTo>
                  <a:lnTo>
                    <a:pt x="1095" y="202"/>
                  </a:lnTo>
                  <a:lnTo>
                    <a:pt x="1039" y="210"/>
                  </a:lnTo>
                  <a:lnTo>
                    <a:pt x="981" y="222"/>
                  </a:lnTo>
                  <a:lnTo>
                    <a:pt x="921" y="236"/>
                  </a:lnTo>
                  <a:lnTo>
                    <a:pt x="861" y="252"/>
                  </a:lnTo>
                  <a:lnTo>
                    <a:pt x="801" y="274"/>
                  </a:lnTo>
                  <a:lnTo>
                    <a:pt x="740" y="298"/>
                  </a:lnTo>
                  <a:lnTo>
                    <a:pt x="740" y="298"/>
                  </a:lnTo>
                  <a:lnTo>
                    <a:pt x="680" y="274"/>
                  </a:lnTo>
                  <a:lnTo>
                    <a:pt x="620" y="252"/>
                  </a:lnTo>
                  <a:lnTo>
                    <a:pt x="560" y="236"/>
                  </a:lnTo>
                  <a:lnTo>
                    <a:pt x="500" y="222"/>
                  </a:lnTo>
                  <a:lnTo>
                    <a:pt x="442" y="210"/>
                  </a:lnTo>
                  <a:lnTo>
                    <a:pt x="386" y="202"/>
                  </a:lnTo>
                  <a:lnTo>
                    <a:pt x="334" y="196"/>
                  </a:lnTo>
                  <a:lnTo>
                    <a:pt x="282" y="190"/>
                  </a:lnTo>
                  <a:lnTo>
                    <a:pt x="236" y="188"/>
                  </a:lnTo>
                  <a:lnTo>
                    <a:pt x="194" y="186"/>
                  </a:lnTo>
                  <a:lnTo>
                    <a:pt x="124" y="186"/>
                  </a:lnTo>
                  <a:lnTo>
                    <a:pt x="80" y="186"/>
                  </a:lnTo>
                  <a:lnTo>
                    <a:pt x="64" y="188"/>
                  </a:lnTo>
                  <a:lnTo>
                    <a:pt x="64" y="0"/>
                  </a:lnTo>
                  <a:lnTo>
                    <a:pt x="0" y="54"/>
                  </a:lnTo>
                  <a:lnTo>
                    <a:pt x="0" y="296"/>
                  </a:lnTo>
                  <a:lnTo>
                    <a:pt x="0" y="296"/>
                  </a:lnTo>
                  <a:lnTo>
                    <a:pt x="36" y="284"/>
                  </a:lnTo>
                  <a:lnTo>
                    <a:pt x="70" y="274"/>
                  </a:lnTo>
                  <a:lnTo>
                    <a:pt x="106" y="266"/>
                  </a:lnTo>
                  <a:lnTo>
                    <a:pt x="140" y="260"/>
                  </a:lnTo>
                  <a:lnTo>
                    <a:pt x="174" y="254"/>
                  </a:lnTo>
                  <a:lnTo>
                    <a:pt x="210" y="250"/>
                  </a:lnTo>
                  <a:lnTo>
                    <a:pt x="276" y="246"/>
                  </a:lnTo>
                  <a:lnTo>
                    <a:pt x="340" y="246"/>
                  </a:lnTo>
                  <a:lnTo>
                    <a:pt x="400" y="248"/>
                  </a:lnTo>
                  <a:lnTo>
                    <a:pt x="458" y="256"/>
                  </a:lnTo>
                  <a:lnTo>
                    <a:pt x="512" y="264"/>
                  </a:lnTo>
                  <a:lnTo>
                    <a:pt x="562" y="274"/>
                  </a:lnTo>
                  <a:lnTo>
                    <a:pt x="606" y="284"/>
                  </a:lnTo>
                  <a:lnTo>
                    <a:pt x="644" y="296"/>
                  </a:lnTo>
                  <a:lnTo>
                    <a:pt x="678" y="306"/>
                  </a:lnTo>
                  <a:lnTo>
                    <a:pt x="724" y="324"/>
                  </a:lnTo>
                  <a:lnTo>
                    <a:pt x="740" y="330"/>
                  </a:lnTo>
                  <a:lnTo>
                    <a:pt x="740" y="330"/>
                  </a:lnTo>
                  <a:close/>
                </a:path>
              </a:pathLst>
            </a:custGeom>
            <a:solidFill>
              <a:srgbClr val="0044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2" name="Freeform 37">
              <a:extLst>
                <a:ext uri="{FF2B5EF4-FFF2-40B4-BE49-F238E27FC236}">
                  <a16:creationId xmlns:a16="http://schemas.microsoft.com/office/drawing/2014/main" id="{607AEAD1-4AD8-4BDA-B93E-28AFDF7A7EB0}"/>
                </a:ext>
              </a:extLst>
            </p:cNvPr>
            <p:cNvSpPr>
              <a:spLocks/>
            </p:cNvSpPr>
            <p:nvPr userDrawn="1"/>
          </p:nvSpPr>
          <p:spPr bwMode="auto">
            <a:xfrm>
              <a:off x="8494713" y="879475"/>
              <a:ext cx="1106487" cy="930275"/>
            </a:xfrm>
            <a:custGeom>
              <a:avLst/>
              <a:gdLst>
                <a:gd name="T0" fmla="*/ 365 w 697"/>
                <a:gd name="T1" fmla="*/ 302 h 586"/>
                <a:gd name="T2" fmla="*/ 348 w 697"/>
                <a:gd name="T3" fmla="*/ 322 h 586"/>
                <a:gd name="T4" fmla="*/ 332 w 697"/>
                <a:gd name="T5" fmla="*/ 302 h 586"/>
                <a:gd name="T6" fmla="*/ 332 w 697"/>
                <a:gd name="T7" fmla="*/ 302 h 586"/>
                <a:gd name="T8" fmla="*/ 296 w 697"/>
                <a:gd name="T9" fmla="*/ 260 h 586"/>
                <a:gd name="T10" fmla="*/ 260 w 697"/>
                <a:gd name="T11" fmla="*/ 222 h 586"/>
                <a:gd name="T12" fmla="*/ 194 w 697"/>
                <a:gd name="T13" fmla="*/ 156 h 586"/>
                <a:gd name="T14" fmla="*/ 138 w 697"/>
                <a:gd name="T15" fmla="*/ 102 h 586"/>
                <a:gd name="T16" fmla="*/ 90 w 697"/>
                <a:gd name="T17" fmla="*/ 62 h 586"/>
                <a:gd name="T18" fmla="*/ 52 w 697"/>
                <a:gd name="T19" fmla="*/ 34 h 586"/>
                <a:gd name="T20" fmla="*/ 24 w 697"/>
                <a:gd name="T21" fmla="*/ 14 h 586"/>
                <a:gd name="T22" fmla="*/ 0 w 697"/>
                <a:gd name="T23" fmla="*/ 0 h 586"/>
                <a:gd name="T24" fmla="*/ 0 w 697"/>
                <a:gd name="T25" fmla="*/ 0 h 586"/>
                <a:gd name="T26" fmla="*/ 10 w 697"/>
                <a:gd name="T27" fmla="*/ 12 h 586"/>
                <a:gd name="T28" fmla="*/ 36 w 697"/>
                <a:gd name="T29" fmla="*/ 46 h 586"/>
                <a:gd name="T30" fmla="*/ 74 w 697"/>
                <a:gd name="T31" fmla="*/ 98 h 586"/>
                <a:gd name="T32" fmla="*/ 120 w 697"/>
                <a:gd name="T33" fmla="*/ 166 h 586"/>
                <a:gd name="T34" fmla="*/ 144 w 697"/>
                <a:gd name="T35" fmla="*/ 206 h 586"/>
                <a:gd name="T36" fmla="*/ 168 w 697"/>
                <a:gd name="T37" fmla="*/ 248 h 586"/>
                <a:gd name="T38" fmla="*/ 190 w 697"/>
                <a:gd name="T39" fmla="*/ 294 h 586"/>
                <a:gd name="T40" fmla="*/ 212 w 697"/>
                <a:gd name="T41" fmla="*/ 342 h 586"/>
                <a:gd name="T42" fmla="*/ 234 w 697"/>
                <a:gd name="T43" fmla="*/ 392 h 586"/>
                <a:gd name="T44" fmla="*/ 252 w 697"/>
                <a:gd name="T45" fmla="*/ 444 h 586"/>
                <a:gd name="T46" fmla="*/ 266 w 697"/>
                <a:gd name="T47" fmla="*/ 498 h 586"/>
                <a:gd name="T48" fmla="*/ 278 w 697"/>
                <a:gd name="T49" fmla="*/ 552 h 586"/>
                <a:gd name="T50" fmla="*/ 348 w 697"/>
                <a:gd name="T51" fmla="*/ 586 h 586"/>
                <a:gd name="T52" fmla="*/ 419 w 697"/>
                <a:gd name="T53" fmla="*/ 552 h 586"/>
                <a:gd name="T54" fmla="*/ 419 w 697"/>
                <a:gd name="T55" fmla="*/ 552 h 586"/>
                <a:gd name="T56" fmla="*/ 431 w 697"/>
                <a:gd name="T57" fmla="*/ 498 h 586"/>
                <a:gd name="T58" fmla="*/ 445 w 697"/>
                <a:gd name="T59" fmla="*/ 444 h 586"/>
                <a:gd name="T60" fmla="*/ 463 w 697"/>
                <a:gd name="T61" fmla="*/ 392 h 586"/>
                <a:gd name="T62" fmla="*/ 485 w 697"/>
                <a:gd name="T63" fmla="*/ 342 h 586"/>
                <a:gd name="T64" fmla="*/ 507 w 697"/>
                <a:gd name="T65" fmla="*/ 294 h 586"/>
                <a:gd name="T66" fmla="*/ 529 w 697"/>
                <a:gd name="T67" fmla="*/ 248 h 586"/>
                <a:gd name="T68" fmla="*/ 553 w 697"/>
                <a:gd name="T69" fmla="*/ 206 h 586"/>
                <a:gd name="T70" fmla="*/ 577 w 697"/>
                <a:gd name="T71" fmla="*/ 166 h 586"/>
                <a:gd name="T72" fmla="*/ 623 w 697"/>
                <a:gd name="T73" fmla="*/ 98 h 586"/>
                <a:gd name="T74" fmla="*/ 661 w 697"/>
                <a:gd name="T75" fmla="*/ 46 h 586"/>
                <a:gd name="T76" fmla="*/ 687 w 697"/>
                <a:gd name="T77" fmla="*/ 12 h 586"/>
                <a:gd name="T78" fmla="*/ 697 w 697"/>
                <a:gd name="T79" fmla="*/ 0 h 586"/>
                <a:gd name="T80" fmla="*/ 697 w 697"/>
                <a:gd name="T81" fmla="*/ 0 h 586"/>
                <a:gd name="T82" fmla="*/ 673 w 697"/>
                <a:gd name="T83" fmla="*/ 14 h 586"/>
                <a:gd name="T84" fmla="*/ 645 w 697"/>
                <a:gd name="T85" fmla="*/ 34 h 586"/>
                <a:gd name="T86" fmla="*/ 607 w 697"/>
                <a:gd name="T87" fmla="*/ 62 h 586"/>
                <a:gd name="T88" fmla="*/ 559 w 697"/>
                <a:gd name="T89" fmla="*/ 102 h 586"/>
                <a:gd name="T90" fmla="*/ 503 w 697"/>
                <a:gd name="T91" fmla="*/ 156 h 586"/>
                <a:gd name="T92" fmla="*/ 437 w 697"/>
                <a:gd name="T93" fmla="*/ 220 h 586"/>
                <a:gd name="T94" fmla="*/ 403 w 697"/>
                <a:gd name="T95" fmla="*/ 260 h 586"/>
                <a:gd name="T96" fmla="*/ 365 w 697"/>
                <a:gd name="T97" fmla="*/ 302 h 586"/>
                <a:gd name="T98" fmla="*/ 365 w 697"/>
                <a:gd name="T99" fmla="*/ 302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7" h="586">
                  <a:moveTo>
                    <a:pt x="365" y="302"/>
                  </a:moveTo>
                  <a:lnTo>
                    <a:pt x="348" y="322"/>
                  </a:lnTo>
                  <a:lnTo>
                    <a:pt x="332" y="302"/>
                  </a:lnTo>
                  <a:lnTo>
                    <a:pt x="332" y="302"/>
                  </a:lnTo>
                  <a:lnTo>
                    <a:pt x="296" y="260"/>
                  </a:lnTo>
                  <a:lnTo>
                    <a:pt x="260" y="222"/>
                  </a:lnTo>
                  <a:lnTo>
                    <a:pt x="194" y="156"/>
                  </a:lnTo>
                  <a:lnTo>
                    <a:pt x="138" y="102"/>
                  </a:lnTo>
                  <a:lnTo>
                    <a:pt x="90" y="62"/>
                  </a:lnTo>
                  <a:lnTo>
                    <a:pt x="52" y="34"/>
                  </a:lnTo>
                  <a:lnTo>
                    <a:pt x="24" y="14"/>
                  </a:lnTo>
                  <a:lnTo>
                    <a:pt x="0" y="0"/>
                  </a:lnTo>
                  <a:lnTo>
                    <a:pt x="0" y="0"/>
                  </a:lnTo>
                  <a:lnTo>
                    <a:pt x="10" y="12"/>
                  </a:lnTo>
                  <a:lnTo>
                    <a:pt x="36" y="46"/>
                  </a:lnTo>
                  <a:lnTo>
                    <a:pt x="74" y="98"/>
                  </a:lnTo>
                  <a:lnTo>
                    <a:pt x="120" y="166"/>
                  </a:lnTo>
                  <a:lnTo>
                    <a:pt x="144" y="206"/>
                  </a:lnTo>
                  <a:lnTo>
                    <a:pt x="168" y="248"/>
                  </a:lnTo>
                  <a:lnTo>
                    <a:pt x="190" y="294"/>
                  </a:lnTo>
                  <a:lnTo>
                    <a:pt x="212" y="342"/>
                  </a:lnTo>
                  <a:lnTo>
                    <a:pt x="234" y="392"/>
                  </a:lnTo>
                  <a:lnTo>
                    <a:pt x="252" y="444"/>
                  </a:lnTo>
                  <a:lnTo>
                    <a:pt x="266" y="498"/>
                  </a:lnTo>
                  <a:lnTo>
                    <a:pt x="278" y="552"/>
                  </a:lnTo>
                  <a:lnTo>
                    <a:pt x="348" y="586"/>
                  </a:lnTo>
                  <a:lnTo>
                    <a:pt x="419" y="552"/>
                  </a:lnTo>
                  <a:lnTo>
                    <a:pt x="419" y="552"/>
                  </a:lnTo>
                  <a:lnTo>
                    <a:pt x="431" y="498"/>
                  </a:lnTo>
                  <a:lnTo>
                    <a:pt x="445" y="444"/>
                  </a:lnTo>
                  <a:lnTo>
                    <a:pt x="463" y="392"/>
                  </a:lnTo>
                  <a:lnTo>
                    <a:pt x="485" y="342"/>
                  </a:lnTo>
                  <a:lnTo>
                    <a:pt x="507" y="294"/>
                  </a:lnTo>
                  <a:lnTo>
                    <a:pt x="529" y="248"/>
                  </a:lnTo>
                  <a:lnTo>
                    <a:pt x="553" y="206"/>
                  </a:lnTo>
                  <a:lnTo>
                    <a:pt x="577" y="166"/>
                  </a:lnTo>
                  <a:lnTo>
                    <a:pt x="623" y="98"/>
                  </a:lnTo>
                  <a:lnTo>
                    <a:pt x="661" y="46"/>
                  </a:lnTo>
                  <a:lnTo>
                    <a:pt x="687" y="12"/>
                  </a:lnTo>
                  <a:lnTo>
                    <a:pt x="697" y="0"/>
                  </a:lnTo>
                  <a:lnTo>
                    <a:pt x="697" y="0"/>
                  </a:lnTo>
                  <a:lnTo>
                    <a:pt x="673" y="14"/>
                  </a:lnTo>
                  <a:lnTo>
                    <a:pt x="645" y="34"/>
                  </a:lnTo>
                  <a:lnTo>
                    <a:pt x="607" y="62"/>
                  </a:lnTo>
                  <a:lnTo>
                    <a:pt x="559" y="102"/>
                  </a:lnTo>
                  <a:lnTo>
                    <a:pt x="503" y="156"/>
                  </a:lnTo>
                  <a:lnTo>
                    <a:pt x="437" y="220"/>
                  </a:lnTo>
                  <a:lnTo>
                    <a:pt x="403" y="260"/>
                  </a:lnTo>
                  <a:lnTo>
                    <a:pt x="365" y="302"/>
                  </a:lnTo>
                  <a:lnTo>
                    <a:pt x="365" y="302"/>
                  </a:lnTo>
                  <a:close/>
                </a:path>
              </a:pathLst>
            </a:custGeom>
            <a:solidFill>
              <a:srgbClr val="F1C1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3" name="Freeform 38">
              <a:extLst>
                <a:ext uri="{FF2B5EF4-FFF2-40B4-BE49-F238E27FC236}">
                  <a16:creationId xmlns:a16="http://schemas.microsoft.com/office/drawing/2014/main" id="{ECCFDA72-8582-4081-8F7B-8E82EABB9C96}"/>
                </a:ext>
              </a:extLst>
            </p:cNvPr>
            <p:cNvSpPr>
              <a:spLocks/>
            </p:cNvSpPr>
            <p:nvPr userDrawn="1"/>
          </p:nvSpPr>
          <p:spPr bwMode="auto">
            <a:xfrm>
              <a:off x="8904288" y="927100"/>
              <a:ext cx="296862" cy="295275"/>
            </a:xfrm>
            <a:prstGeom prst="ellipse">
              <a:avLst/>
            </a:prstGeom>
            <a:solidFill>
              <a:srgbClr val="F1C1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4" name="Line 39">
              <a:extLst>
                <a:ext uri="{FF2B5EF4-FFF2-40B4-BE49-F238E27FC236}">
                  <a16:creationId xmlns:a16="http://schemas.microsoft.com/office/drawing/2014/main" id="{DA4CFA62-7812-404B-9ECE-BCFA8C383914}"/>
                </a:ext>
              </a:extLst>
            </p:cNvPr>
            <p:cNvSpPr>
              <a:spLocks noChangeShapeType="1"/>
            </p:cNvSpPr>
            <p:nvPr userDrawn="1"/>
          </p:nvSpPr>
          <p:spPr bwMode="auto">
            <a:xfrm>
              <a:off x="8053388" y="1612900"/>
              <a:ext cx="0" cy="0"/>
            </a:xfrm>
            <a:prstGeom prst="line">
              <a:avLst/>
            </a:prstGeom>
            <a:noFill/>
            <a:ln w="12700">
              <a:solidFill>
                <a:srgbClr val="0067B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65" name="Freeform 40">
              <a:extLst>
                <a:ext uri="{FF2B5EF4-FFF2-40B4-BE49-F238E27FC236}">
                  <a16:creationId xmlns:a16="http://schemas.microsoft.com/office/drawing/2014/main" id="{F179589A-C2E1-4F0B-8B65-4C9FCBD2AA40}"/>
                </a:ext>
              </a:extLst>
            </p:cNvPr>
            <p:cNvSpPr>
              <a:spLocks/>
            </p:cNvSpPr>
            <p:nvPr userDrawn="1"/>
          </p:nvSpPr>
          <p:spPr bwMode="auto">
            <a:xfrm>
              <a:off x="8053388" y="1266825"/>
              <a:ext cx="777875" cy="469900"/>
            </a:xfrm>
            <a:custGeom>
              <a:avLst/>
              <a:gdLst>
                <a:gd name="T0" fmla="*/ 50 w 490"/>
                <a:gd name="T1" fmla="*/ 162 h 296"/>
                <a:gd name="T2" fmla="*/ 50 w 490"/>
                <a:gd name="T3" fmla="*/ 44 h 296"/>
                <a:gd name="T4" fmla="*/ 50 w 490"/>
                <a:gd name="T5" fmla="*/ 44 h 296"/>
                <a:gd name="T6" fmla="*/ 86 w 490"/>
                <a:gd name="T7" fmla="*/ 48 h 296"/>
                <a:gd name="T8" fmla="*/ 128 w 490"/>
                <a:gd name="T9" fmla="*/ 54 h 296"/>
                <a:gd name="T10" fmla="*/ 176 w 490"/>
                <a:gd name="T11" fmla="*/ 66 h 296"/>
                <a:gd name="T12" fmla="*/ 226 w 490"/>
                <a:gd name="T13" fmla="*/ 80 h 296"/>
                <a:gd name="T14" fmla="*/ 278 w 490"/>
                <a:gd name="T15" fmla="*/ 100 h 296"/>
                <a:gd name="T16" fmla="*/ 332 w 490"/>
                <a:gd name="T17" fmla="*/ 124 h 296"/>
                <a:gd name="T18" fmla="*/ 388 w 490"/>
                <a:gd name="T19" fmla="*/ 152 h 296"/>
                <a:gd name="T20" fmla="*/ 444 w 490"/>
                <a:gd name="T21" fmla="*/ 184 h 296"/>
                <a:gd name="T22" fmla="*/ 444 w 490"/>
                <a:gd name="T23" fmla="*/ 184 h 296"/>
                <a:gd name="T24" fmla="*/ 422 w 490"/>
                <a:gd name="T25" fmla="*/ 162 h 296"/>
                <a:gd name="T26" fmla="*/ 398 w 490"/>
                <a:gd name="T27" fmla="*/ 144 h 296"/>
                <a:gd name="T28" fmla="*/ 374 w 490"/>
                <a:gd name="T29" fmla="*/ 124 h 296"/>
                <a:gd name="T30" fmla="*/ 348 w 490"/>
                <a:gd name="T31" fmla="*/ 108 h 296"/>
                <a:gd name="T32" fmla="*/ 320 w 490"/>
                <a:gd name="T33" fmla="*/ 92 h 296"/>
                <a:gd name="T34" fmla="*/ 294 w 490"/>
                <a:gd name="T35" fmla="*/ 78 h 296"/>
                <a:gd name="T36" fmla="*/ 238 w 490"/>
                <a:gd name="T37" fmla="*/ 52 h 296"/>
                <a:gd name="T38" fmla="*/ 184 w 490"/>
                <a:gd name="T39" fmla="*/ 32 h 296"/>
                <a:gd name="T40" fmla="*/ 132 w 490"/>
                <a:gd name="T41" fmla="*/ 18 h 296"/>
                <a:gd name="T42" fmla="*/ 88 w 490"/>
                <a:gd name="T43" fmla="*/ 6 h 296"/>
                <a:gd name="T44" fmla="*/ 50 w 490"/>
                <a:gd name="T45" fmla="*/ 0 h 296"/>
                <a:gd name="T46" fmla="*/ 0 w 490"/>
                <a:gd name="T47" fmla="*/ 40 h 296"/>
                <a:gd name="T48" fmla="*/ 0 w 490"/>
                <a:gd name="T49" fmla="*/ 218 h 296"/>
                <a:gd name="T50" fmla="*/ 0 w 490"/>
                <a:gd name="T51" fmla="*/ 218 h 296"/>
                <a:gd name="T52" fmla="*/ 42 w 490"/>
                <a:gd name="T53" fmla="*/ 218 h 296"/>
                <a:gd name="T54" fmla="*/ 92 w 490"/>
                <a:gd name="T55" fmla="*/ 220 h 296"/>
                <a:gd name="T56" fmla="*/ 154 w 490"/>
                <a:gd name="T57" fmla="*/ 226 h 296"/>
                <a:gd name="T58" fmla="*/ 228 w 490"/>
                <a:gd name="T59" fmla="*/ 234 h 296"/>
                <a:gd name="T60" fmla="*/ 310 w 490"/>
                <a:gd name="T61" fmla="*/ 248 h 296"/>
                <a:gd name="T62" fmla="*/ 354 w 490"/>
                <a:gd name="T63" fmla="*/ 258 h 296"/>
                <a:gd name="T64" fmla="*/ 398 w 490"/>
                <a:gd name="T65" fmla="*/ 268 h 296"/>
                <a:gd name="T66" fmla="*/ 444 w 490"/>
                <a:gd name="T67" fmla="*/ 280 h 296"/>
                <a:gd name="T68" fmla="*/ 490 w 490"/>
                <a:gd name="T69" fmla="*/ 296 h 296"/>
                <a:gd name="T70" fmla="*/ 490 w 490"/>
                <a:gd name="T71" fmla="*/ 296 h 296"/>
                <a:gd name="T72" fmla="*/ 452 w 490"/>
                <a:gd name="T73" fmla="*/ 278 h 296"/>
                <a:gd name="T74" fmla="*/ 408 w 490"/>
                <a:gd name="T75" fmla="*/ 260 h 296"/>
                <a:gd name="T76" fmla="*/ 352 w 490"/>
                <a:gd name="T77" fmla="*/ 238 h 296"/>
                <a:gd name="T78" fmla="*/ 286 w 490"/>
                <a:gd name="T79" fmla="*/ 216 h 296"/>
                <a:gd name="T80" fmla="*/ 210 w 490"/>
                <a:gd name="T81" fmla="*/ 194 h 296"/>
                <a:gd name="T82" fmla="*/ 172 w 490"/>
                <a:gd name="T83" fmla="*/ 184 h 296"/>
                <a:gd name="T84" fmla="*/ 132 w 490"/>
                <a:gd name="T85" fmla="*/ 174 h 296"/>
                <a:gd name="T86" fmla="*/ 90 w 490"/>
                <a:gd name="T87" fmla="*/ 168 h 296"/>
                <a:gd name="T88" fmla="*/ 50 w 490"/>
                <a:gd name="T89" fmla="*/ 162 h 296"/>
                <a:gd name="T90" fmla="*/ 50 w 490"/>
                <a:gd name="T91" fmla="*/ 162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90" h="296">
                  <a:moveTo>
                    <a:pt x="50" y="162"/>
                  </a:moveTo>
                  <a:lnTo>
                    <a:pt x="50" y="44"/>
                  </a:lnTo>
                  <a:lnTo>
                    <a:pt x="50" y="44"/>
                  </a:lnTo>
                  <a:lnTo>
                    <a:pt x="86" y="48"/>
                  </a:lnTo>
                  <a:lnTo>
                    <a:pt x="128" y="54"/>
                  </a:lnTo>
                  <a:lnTo>
                    <a:pt x="176" y="66"/>
                  </a:lnTo>
                  <a:lnTo>
                    <a:pt x="226" y="80"/>
                  </a:lnTo>
                  <a:lnTo>
                    <a:pt x="278" y="100"/>
                  </a:lnTo>
                  <a:lnTo>
                    <a:pt x="332" y="124"/>
                  </a:lnTo>
                  <a:lnTo>
                    <a:pt x="388" y="152"/>
                  </a:lnTo>
                  <a:lnTo>
                    <a:pt x="444" y="184"/>
                  </a:lnTo>
                  <a:lnTo>
                    <a:pt x="444" y="184"/>
                  </a:lnTo>
                  <a:lnTo>
                    <a:pt x="422" y="162"/>
                  </a:lnTo>
                  <a:lnTo>
                    <a:pt x="398" y="144"/>
                  </a:lnTo>
                  <a:lnTo>
                    <a:pt x="374" y="124"/>
                  </a:lnTo>
                  <a:lnTo>
                    <a:pt x="348" y="108"/>
                  </a:lnTo>
                  <a:lnTo>
                    <a:pt x="320" y="92"/>
                  </a:lnTo>
                  <a:lnTo>
                    <a:pt x="294" y="78"/>
                  </a:lnTo>
                  <a:lnTo>
                    <a:pt x="238" y="52"/>
                  </a:lnTo>
                  <a:lnTo>
                    <a:pt x="184" y="32"/>
                  </a:lnTo>
                  <a:lnTo>
                    <a:pt x="132" y="18"/>
                  </a:lnTo>
                  <a:lnTo>
                    <a:pt x="88" y="6"/>
                  </a:lnTo>
                  <a:lnTo>
                    <a:pt x="50" y="0"/>
                  </a:lnTo>
                  <a:lnTo>
                    <a:pt x="0" y="40"/>
                  </a:lnTo>
                  <a:lnTo>
                    <a:pt x="0" y="218"/>
                  </a:lnTo>
                  <a:lnTo>
                    <a:pt x="0" y="218"/>
                  </a:lnTo>
                  <a:lnTo>
                    <a:pt x="42" y="218"/>
                  </a:lnTo>
                  <a:lnTo>
                    <a:pt x="92" y="220"/>
                  </a:lnTo>
                  <a:lnTo>
                    <a:pt x="154" y="226"/>
                  </a:lnTo>
                  <a:lnTo>
                    <a:pt x="228" y="234"/>
                  </a:lnTo>
                  <a:lnTo>
                    <a:pt x="310" y="248"/>
                  </a:lnTo>
                  <a:lnTo>
                    <a:pt x="354" y="258"/>
                  </a:lnTo>
                  <a:lnTo>
                    <a:pt x="398" y="268"/>
                  </a:lnTo>
                  <a:lnTo>
                    <a:pt x="444" y="280"/>
                  </a:lnTo>
                  <a:lnTo>
                    <a:pt x="490" y="296"/>
                  </a:lnTo>
                  <a:lnTo>
                    <a:pt x="490" y="296"/>
                  </a:lnTo>
                  <a:lnTo>
                    <a:pt x="452" y="278"/>
                  </a:lnTo>
                  <a:lnTo>
                    <a:pt x="408" y="260"/>
                  </a:lnTo>
                  <a:lnTo>
                    <a:pt x="352" y="238"/>
                  </a:lnTo>
                  <a:lnTo>
                    <a:pt x="286" y="216"/>
                  </a:lnTo>
                  <a:lnTo>
                    <a:pt x="210" y="194"/>
                  </a:lnTo>
                  <a:lnTo>
                    <a:pt x="172" y="184"/>
                  </a:lnTo>
                  <a:lnTo>
                    <a:pt x="132" y="174"/>
                  </a:lnTo>
                  <a:lnTo>
                    <a:pt x="90" y="168"/>
                  </a:lnTo>
                  <a:lnTo>
                    <a:pt x="50" y="162"/>
                  </a:lnTo>
                  <a:lnTo>
                    <a:pt x="50" y="162"/>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6" name="Freeform 41">
              <a:extLst>
                <a:ext uri="{FF2B5EF4-FFF2-40B4-BE49-F238E27FC236}">
                  <a16:creationId xmlns:a16="http://schemas.microsoft.com/office/drawing/2014/main" id="{56C0300E-93C9-414A-A4D8-3544D6EBA0A3}"/>
                </a:ext>
              </a:extLst>
            </p:cNvPr>
            <p:cNvSpPr>
              <a:spLocks/>
            </p:cNvSpPr>
            <p:nvPr userDrawn="1"/>
          </p:nvSpPr>
          <p:spPr bwMode="auto">
            <a:xfrm>
              <a:off x="9264650" y="1266825"/>
              <a:ext cx="777875" cy="469900"/>
            </a:xfrm>
            <a:custGeom>
              <a:avLst/>
              <a:gdLst>
                <a:gd name="T0" fmla="*/ 440 w 490"/>
                <a:gd name="T1" fmla="*/ 0 h 296"/>
                <a:gd name="T2" fmla="*/ 440 w 490"/>
                <a:gd name="T3" fmla="*/ 0 h 296"/>
                <a:gd name="T4" fmla="*/ 402 w 490"/>
                <a:gd name="T5" fmla="*/ 6 h 296"/>
                <a:gd name="T6" fmla="*/ 358 w 490"/>
                <a:gd name="T7" fmla="*/ 18 h 296"/>
                <a:gd name="T8" fmla="*/ 306 w 490"/>
                <a:gd name="T9" fmla="*/ 32 h 296"/>
                <a:gd name="T10" fmla="*/ 252 w 490"/>
                <a:gd name="T11" fmla="*/ 52 h 296"/>
                <a:gd name="T12" fmla="*/ 196 w 490"/>
                <a:gd name="T13" fmla="*/ 78 h 296"/>
                <a:gd name="T14" fmla="*/ 170 w 490"/>
                <a:gd name="T15" fmla="*/ 92 h 296"/>
                <a:gd name="T16" fmla="*/ 142 w 490"/>
                <a:gd name="T17" fmla="*/ 108 h 296"/>
                <a:gd name="T18" fmla="*/ 116 w 490"/>
                <a:gd name="T19" fmla="*/ 124 h 296"/>
                <a:gd name="T20" fmla="*/ 92 w 490"/>
                <a:gd name="T21" fmla="*/ 144 h 296"/>
                <a:gd name="T22" fmla="*/ 68 w 490"/>
                <a:gd name="T23" fmla="*/ 162 h 296"/>
                <a:gd name="T24" fmla="*/ 46 w 490"/>
                <a:gd name="T25" fmla="*/ 184 h 296"/>
                <a:gd name="T26" fmla="*/ 46 w 490"/>
                <a:gd name="T27" fmla="*/ 184 h 296"/>
                <a:gd name="T28" fmla="*/ 102 w 490"/>
                <a:gd name="T29" fmla="*/ 152 h 296"/>
                <a:gd name="T30" fmla="*/ 158 w 490"/>
                <a:gd name="T31" fmla="*/ 124 h 296"/>
                <a:gd name="T32" fmla="*/ 212 w 490"/>
                <a:gd name="T33" fmla="*/ 100 h 296"/>
                <a:gd name="T34" fmla="*/ 264 w 490"/>
                <a:gd name="T35" fmla="*/ 80 h 296"/>
                <a:gd name="T36" fmla="*/ 314 w 490"/>
                <a:gd name="T37" fmla="*/ 66 h 296"/>
                <a:gd name="T38" fmla="*/ 362 w 490"/>
                <a:gd name="T39" fmla="*/ 54 h 296"/>
                <a:gd name="T40" fmla="*/ 404 w 490"/>
                <a:gd name="T41" fmla="*/ 48 h 296"/>
                <a:gd name="T42" fmla="*/ 440 w 490"/>
                <a:gd name="T43" fmla="*/ 44 h 296"/>
                <a:gd name="T44" fmla="*/ 440 w 490"/>
                <a:gd name="T45" fmla="*/ 162 h 296"/>
                <a:gd name="T46" fmla="*/ 440 w 490"/>
                <a:gd name="T47" fmla="*/ 162 h 296"/>
                <a:gd name="T48" fmla="*/ 400 w 490"/>
                <a:gd name="T49" fmla="*/ 168 h 296"/>
                <a:gd name="T50" fmla="*/ 358 w 490"/>
                <a:gd name="T51" fmla="*/ 174 h 296"/>
                <a:gd name="T52" fmla="*/ 318 w 490"/>
                <a:gd name="T53" fmla="*/ 184 h 296"/>
                <a:gd name="T54" fmla="*/ 280 w 490"/>
                <a:gd name="T55" fmla="*/ 194 h 296"/>
                <a:gd name="T56" fmla="*/ 204 w 490"/>
                <a:gd name="T57" fmla="*/ 216 h 296"/>
                <a:gd name="T58" fmla="*/ 138 w 490"/>
                <a:gd name="T59" fmla="*/ 238 h 296"/>
                <a:gd name="T60" fmla="*/ 82 w 490"/>
                <a:gd name="T61" fmla="*/ 260 h 296"/>
                <a:gd name="T62" fmla="*/ 38 w 490"/>
                <a:gd name="T63" fmla="*/ 278 h 296"/>
                <a:gd name="T64" fmla="*/ 0 w 490"/>
                <a:gd name="T65" fmla="*/ 296 h 296"/>
                <a:gd name="T66" fmla="*/ 0 w 490"/>
                <a:gd name="T67" fmla="*/ 296 h 296"/>
                <a:gd name="T68" fmla="*/ 46 w 490"/>
                <a:gd name="T69" fmla="*/ 280 h 296"/>
                <a:gd name="T70" fmla="*/ 92 w 490"/>
                <a:gd name="T71" fmla="*/ 268 h 296"/>
                <a:gd name="T72" fmla="*/ 136 w 490"/>
                <a:gd name="T73" fmla="*/ 258 h 296"/>
                <a:gd name="T74" fmla="*/ 180 w 490"/>
                <a:gd name="T75" fmla="*/ 248 h 296"/>
                <a:gd name="T76" fmla="*/ 262 w 490"/>
                <a:gd name="T77" fmla="*/ 234 h 296"/>
                <a:gd name="T78" fmla="*/ 336 w 490"/>
                <a:gd name="T79" fmla="*/ 226 h 296"/>
                <a:gd name="T80" fmla="*/ 398 w 490"/>
                <a:gd name="T81" fmla="*/ 220 h 296"/>
                <a:gd name="T82" fmla="*/ 448 w 490"/>
                <a:gd name="T83" fmla="*/ 218 h 296"/>
                <a:gd name="T84" fmla="*/ 490 w 490"/>
                <a:gd name="T85" fmla="*/ 218 h 296"/>
                <a:gd name="T86" fmla="*/ 490 w 490"/>
                <a:gd name="T87" fmla="*/ 40 h 296"/>
                <a:gd name="T88" fmla="*/ 440 w 490"/>
                <a:gd name="T89"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0" h="296">
                  <a:moveTo>
                    <a:pt x="440" y="0"/>
                  </a:moveTo>
                  <a:lnTo>
                    <a:pt x="440" y="0"/>
                  </a:lnTo>
                  <a:lnTo>
                    <a:pt x="402" y="6"/>
                  </a:lnTo>
                  <a:lnTo>
                    <a:pt x="358" y="18"/>
                  </a:lnTo>
                  <a:lnTo>
                    <a:pt x="306" y="32"/>
                  </a:lnTo>
                  <a:lnTo>
                    <a:pt x="252" y="52"/>
                  </a:lnTo>
                  <a:lnTo>
                    <a:pt x="196" y="78"/>
                  </a:lnTo>
                  <a:lnTo>
                    <a:pt x="170" y="92"/>
                  </a:lnTo>
                  <a:lnTo>
                    <a:pt x="142" y="108"/>
                  </a:lnTo>
                  <a:lnTo>
                    <a:pt x="116" y="124"/>
                  </a:lnTo>
                  <a:lnTo>
                    <a:pt x="92" y="144"/>
                  </a:lnTo>
                  <a:lnTo>
                    <a:pt x="68" y="162"/>
                  </a:lnTo>
                  <a:lnTo>
                    <a:pt x="46" y="184"/>
                  </a:lnTo>
                  <a:lnTo>
                    <a:pt x="46" y="184"/>
                  </a:lnTo>
                  <a:lnTo>
                    <a:pt x="102" y="152"/>
                  </a:lnTo>
                  <a:lnTo>
                    <a:pt x="158" y="124"/>
                  </a:lnTo>
                  <a:lnTo>
                    <a:pt x="212" y="100"/>
                  </a:lnTo>
                  <a:lnTo>
                    <a:pt x="264" y="80"/>
                  </a:lnTo>
                  <a:lnTo>
                    <a:pt x="314" y="66"/>
                  </a:lnTo>
                  <a:lnTo>
                    <a:pt x="362" y="54"/>
                  </a:lnTo>
                  <a:lnTo>
                    <a:pt x="404" y="48"/>
                  </a:lnTo>
                  <a:lnTo>
                    <a:pt x="440" y="44"/>
                  </a:lnTo>
                  <a:lnTo>
                    <a:pt x="440" y="162"/>
                  </a:lnTo>
                  <a:lnTo>
                    <a:pt x="440" y="162"/>
                  </a:lnTo>
                  <a:lnTo>
                    <a:pt x="400" y="168"/>
                  </a:lnTo>
                  <a:lnTo>
                    <a:pt x="358" y="174"/>
                  </a:lnTo>
                  <a:lnTo>
                    <a:pt x="318" y="184"/>
                  </a:lnTo>
                  <a:lnTo>
                    <a:pt x="280" y="194"/>
                  </a:lnTo>
                  <a:lnTo>
                    <a:pt x="204" y="216"/>
                  </a:lnTo>
                  <a:lnTo>
                    <a:pt x="138" y="238"/>
                  </a:lnTo>
                  <a:lnTo>
                    <a:pt x="82" y="260"/>
                  </a:lnTo>
                  <a:lnTo>
                    <a:pt x="38" y="278"/>
                  </a:lnTo>
                  <a:lnTo>
                    <a:pt x="0" y="296"/>
                  </a:lnTo>
                  <a:lnTo>
                    <a:pt x="0" y="296"/>
                  </a:lnTo>
                  <a:lnTo>
                    <a:pt x="46" y="280"/>
                  </a:lnTo>
                  <a:lnTo>
                    <a:pt x="92" y="268"/>
                  </a:lnTo>
                  <a:lnTo>
                    <a:pt x="136" y="258"/>
                  </a:lnTo>
                  <a:lnTo>
                    <a:pt x="180" y="248"/>
                  </a:lnTo>
                  <a:lnTo>
                    <a:pt x="262" y="234"/>
                  </a:lnTo>
                  <a:lnTo>
                    <a:pt x="336" y="226"/>
                  </a:lnTo>
                  <a:lnTo>
                    <a:pt x="398" y="220"/>
                  </a:lnTo>
                  <a:lnTo>
                    <a:pt x="448" y="218"/>
                  </a:lnTo>
                  <a:lnTo>
                    <a:pt x="490" y="218"/>
                  </a:lnTo>
                  <a:lnTo>
                    <a:pt x="490" y="40"/>
                  </a:lnTo>
                  <a:lnTo>
                    <a:pt x="440" y="0"/>
                  </a:lnTo>
                  <a:close/>
                </a:path>
              </a:pathLst>
            </a:custGeom>
            <a:solidFill>
              <a:srgbClr val="0067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3071930297"/>
      </p:ext>
    </p:extLst>
  </p:cSld>
  <p:clrMap bg1="lt1" tx1="dk1" bg2="lt2" tx2="dk2" accent1="accent1" accent2="accent2" accent3="accent3" accent4="accent4" accent5="accent5" accent6="accent6" hlink="hlink" folHlink="folHlink"/>
  <p:sldLayoutIdLst>
    <p:sldLayoutId id="2147486981" r:id="rId1"/>
    <p:sldLayoutId id="2147486982" r:id="rId2"/>
    <p:sldLayoutId id="2147486983" r:id="rId3"/>
    <p:sldLayoutId id="2147486984" r:id="rId4"/>
    <p:sldLayoutId id="2147486985" r:id="rId5"/>
    <p:sldLayoutId id="2147486986" r:id="rId6"/>
    <p:sldLayoutId id="2147486987" r:id="rId7"/>
    <p:sldLayoutId id="2147486988" r:id="rId8"/>
    <p:sldLayoutId id="2147486989" r:id="rId9"/>
    <p:sldLayoutId id="2147486990" r:id="rId10"/>
    <p:sldLayoutId id="2147486991" r:id="rId11"/>
    <p:sldLayoutId id="2147486992" r:id="rId12"/>
    <p:sldLayoutId id="2147486993" r:id="rId13"/>
    <p:sldLayoutId id="2147486994" r:id="rId14"/>
    <p:sldLayoutId id="2147486995" r:id="rId15"/>
    <p:sldLayoutId id="2147486996" r:id="rId16"/>
    <p:sldLayoutId id="2147486997" r:id="rId17"/>
    <p:sldLayoutId id="2147486998" r:id="rId18"/>
    <p:sldLayoutId id="2147486999" r:id="rId19"/>
    <p:sldLayoutId id="2147487000" r:id="rId20"/>
  </p:sldLayoutIdLst>
  <p:hf hdr="0" dt="0"/>
  <p:txStyles>
    <p:titleStyle>
      <a:lvl1pPr algn="l" defTabSz="685800" rtl="0" eaLnBrk="1" latinLnBrk="0" hangingPunct="1">
        <a:lnSpc>
          <a:spcPct val="80000"/>
        </a:lnSpc>
        <a:spcBef>
          <a:spcPct val="0"/>
        </a:spcBef>
        <a:buNone/>
        <a:defRPr sz="3000" kern="1200">
          <a:solidFill>
            <a:schemeClr val="accent1"/>
          </a:solidFill>
          <a:latin typeface="Barlow Medium" panose="00000600000000000000" pitchFamily="2" charset="0"/>
          <a:ea typeface="+mj-ea"/>
          <a:cs typeface="+mj-cs"/>
        </a:defRPr>
      </a:lvl1pPr>
    </p:titleStyle>
    <p:bodyStyle>
      <a:lvl1pPr marL="129779" indent="-129779" algn="l" defTabSz="685800" rtl="0" eaLnBrk="1" latinLnBrk="0" hangingPunct="1">
        <a:lnSpc>
          <a:spcPct val="90000"/>
        </a:lnSpc>
        <a:spcBef>
          <a:spcPts val="750"/>
        </a:spcBef>
        <a:buFont typeface="Arial" panose="020B0604020202020204" pitchFamily="34" charset="0"/>
        <a:buChar char="•"/>
        <a:defRPr sz="1500" kern="1200">
          <a:solidFill>
            <a:schemeClr val="tx2"/>
          </a:solidFill>
          <a:latin typeface="+mn-lt"/>
          <a:ea typeface="+mn-ea"/>
          <a:cs typeface="+mn-cs"/>
        </a:defRPr>
      </a:lvl1pPr>
      <a:lvl2pPr marL="471488" indent="-128588"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2pPr>
      <a:lvl3pPr marL="815579" indent="-129779" algn="l" defTabSz="685800" rtl="0" eaLnBrk="1" latinLnBrk="0" hangingPunct="1">
        <a:lnSpc>
          <a:spcPct val="90000"/>
        </a:lnSpc>
        <a:spcBef>
          <a:spcPts val="375"/>
        </a:spcBef>
        <a:buFont typeface="Arial" panose="020B0604020202020204" pitchFamily="34" charset="0"/>
        <a:buChar char="•"/>
        <a:defRPr sz="1200" kern="1200">
          <a:solidFill>
            <a:schemeClr val="tx2"/>
          </a:solidFill>
          <a:latin typeface="+mn-lt"/>
          <a:ea typeface="+mn-ea"/>
          <a:cs typeface="+mn-cs"/>
        </a:defRPr>
      </a:lvl3pPr>
      <a:lvl4pPr marL="1157288" indent="-128588"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4pPr>
      <a:lvl5pPr marL="1501379" indent="-129779"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1008">
          <p15:clr>
            <a:srgbClr val="F26B43"/>
          </p15:clr>
        </p15:guide>
        <p15:guide id="4" orient="horz" pos="1128">
          <p15:clr>
            <a:srgbClr val="F26B43"/>
          </p15:clr>
        </p15:guide>
        <p15:guide id="5" pos="384">
          <p15:clr>
            <a:srgbClr val="F26B43"/>
          </p15:clr>
        </p15:guide>
        <p15:guide id="6" pos="7296">
          <p15:clr>
            <a:srgbClr val="F26B43"/>
          </p15:clr>
        </p15:guide>
        <p15:guide id="7" orient="horz" pos="3888">
          <p15:clr>
            <a:srgbClr val="F26B43"/>
          </p15:clr>
        </p15:guide>
        <p15:guide id="8" orient="horz" pos="2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perio.org/consumer/non-surgical-periodontal-treatment"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31.jpg"/><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4.emf"/><Relationship Id="rId4" Type="http://schemas.openxmlformats.org/officeDocument/2006/relationships/oleObject" Target="../embeddings/oleObject1.bin"/></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jpe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hyperlink" Target="https://www.cdc.gov/OralHealth/periodontal_diseas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4" descr="ORA_311_01_Student_Access_101_9_16_1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6" name="Rectangle 5"/>
          <p:cNvSpPr>
            <a:spLocks noChangeArrowheads="1"/>
          </p:cNvSpPr>
          <p:nvPr/>
        </p:nvSpPr>
        <p:spPr bwMode="auto">
          <a:xfrm>
            <a:off x="-12700" y="14990"/>
            <a:ext cx="5059363" cy="685800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000000"/>
              </a:solidFill>
            </a:endParaRPr>
          </a:p>
        </p:txBody>
      </p:sp>
      <p:pic>
        <p:nvPicPr>
          <p:cNvPr id="5" name="Picture 5" descr="FADE.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700" y="0"/>
            <a:ext cx="9169400" cy="6858000"/>
          </a:xfrm>
          <a:prstGeom prst="rect">
            <a:avLst/>
          </a:prstGeom>
          <a:solidFill>
            <a:srgbClr val="14871F"/>
          </a:solidFill>
          <a:ln w="9525">
            <a:noFill/>
            <a:miter lim="800000"/>
            <a:headEnd/>
            <a:tailEnd/>
          </a:ln>
          <a:effectLst>
            <a:outerShdw blurRad="92075" dist="38100" dir="10800000" algn="tl" rotWithShape="0">
              <a:srgbClr val="000000">
                <a:alpha val="58000"/>
              </a:srgbClr>
            </a:outerShdw>
          </a:effectLst>
        </p:spPr>
      </p:pic>
      <p:sp>
        <p:nvSpPr>
          <p:cNvPr id="16388" name="TextBox 3"/>
          <p:cNvSpPr txBox="1">
            <a:spLocks noChangeArrowheads="1"/>
          </p:cNvSpPr>
          <p:nvPr/>
        </p:nvSpPr>
        <p:spPr bwMode="auto">
          <a:xfrm>
            <a:off x="3455988" y="3697288"/>
            <a:ext cx="3797835" cy="18243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20000"/>
              </a:lnSpc>
            </a:pPr>
            <a:r>
              <a:rPr lang="en-US" dirty="0">
                <a:solidFill>
                  <a:schemeClr val="bg1"/>
                </a:solidFill>
              </a:rPr>
              <a:t>Periodontal Disease 101: </a:t>
            </a:r>
          </a:p>
          <a:p>
            <a:pPr>
              <a:lnSpc>
                <a:spcPct val="120000"/>
              </a:lnSpc>
            </a:pPr>
            <a:r>
              <a:rPr lang="en-US" dirty="0">
                <a:solidFill>
                  <a:schemeClr val="bg1"/>
                </a:solidFill>
              </a:rPr>
              <a:t>MANAGING THE </a:t>
            </a:r>
            <a:br>
              <a:rPr lang="en-US" dirty="0">
                <a:solidFill>
                  <a:schemeClr val="bg1"/>
                </a:solidFill>
              </a:rPr>
            </a:br>
            <a:r>
              <a:rPr lang="en-US" dirty="0">
                <a:solidFill>
                  <a:schemeClr val="bg1"/>
                </a:solidFill>
              </a:rPr>
              <a:t>PROGRESSION OF </a:t>
            </a:r>
            <a:br>
              <a:rPr lang="en-US" dirty="0">
                <a:solidFill>
                  <a:schemeClr val="bg1"/>
                </a:solidFill>
              </a:rPr>
            </a:br>
            <a:r>
              <a:rPr lang="en-US" dirty="0">
                <a:solidFill>
                  <a:schemeClr val="bg1"/>
                </a:solidFill>
              </a:rPr>
              <a:t>ADULT PERIODONTITIS</a:t>
            </a:r>
          </a:p>
        </p:txBody>
      </p:sp>
      <p:sp>
        <p:nvSpPr>
          <p:cNvPr id="3" name="TextBox 2"/>
          <p:cNvSpPr txBox="1"/>
          <p:nvPr/>
        </p:nvSpPr>
        <p:spPr>
          <a:xfrm>
            <a:off x="3697288" y="0"/>
            <a:ext cx="5446712" cy="3940175"/>
          </a:xfrm>
          <a:prstGeom prst="rect">
            <a:avLst/>
          </a:prstGeom>
          <a:noFill/>
        </p:spPr>
        <p:txBody>
          <a:bodyPr>
            <a:spAutoFit/>
          </a:bodyPr>
          <a:lstStyle/>
          <a:p>
            <a:pPr algn="ctr">
              <a:defRPr/>
            </a:pPr>
            <a:r>
              <a:rPr lang="en-US" sz="25000" b="1" kern="100" spc="-300" dirty="0">
                <a:solidFill>
                  <a:srgbClr val="348DDE"/>
                </a:solidFill>
                <a:latin typeface="Arial" pitchFamily="34" charset="0"/>
                <a:ea typeface="ＭＳ Ｐゴシック" charset="-128"/>
                <a:cs typeface="Arial" pitchFamily="34" charset="0"/>
              </a:rPr>
              <a:t>101</a:t>
            </a:r>
            <a:endParaRPr lang="en-US" sz="25000" kern="100" spc="-300" dirty="0">
              <a:solidFill>
                <a:srgbClr val="348DDE"/>
              </a:solidFill>
              <a:latin typeface="Arial" pitchFamily="34" charset="0"/>
              <a:ea typeface="ＭＳ Ｐゴシック" charset="-128"/>
              <a:cs typeface="Arial" pitchFamily="34" charset="0"/>
            </a:endParaRPr>
          </a:p>
        </p:txBody>
      </p:sp>
      <p:cxnSp>
        <p:nvCxnSpPr>
          <p:cNvPr id="16393" name="Straight Connector 14"/>
          <p:cNvCxnSpPr>
            <a:cxnSpLocks noChangeShapeType="1"/>
          </p:cNvCxnSpPr>
          <p:nvPr/>
        </p:nvCxnSpPr>
        <p:spPr bwMode="auto">
          <a:xfrm flipV="1">
            <a:off x="379413" y="3794125"/>
            <a:ext cx="2173287" cy="0"/>
          </a:xfrm>
          <a:prstGeom prst="line">
            <a:avLst/>
          </a:prstGeom>
          <a:noFill/>
          <a:ln w="9525">
            <a:solidFill>
              <a:srgbClr val="F9C51A"/>
            </a:solidFill>
            <a:round/>
            <a:headEnd/>
            <a:tailEnd/>
          </a:ln>
          <a:extLst>
            <a:ext uri="{909E8E84-426E-40dd-AFC4-6F175D3DCCD1}">
              <a14:hiddenFill xmlns="" xmlns:a14="http://schemas.microsoft.com/office/drawing/2010/main">
                <a:noFill/>
              </a14:hiddenFill>
            </a:ext>
          </a:extLst>
        </p:spPr>
      </p:cxnSp>
      <p:sp>
        <p:nvSpPr>
          <p:cNvPr id="2" name="TextBox 1">
            <a:extLst>
              <a:ext uri="{FF2B5EF4-FFF2-40B4-BE49-F238E27FC236}">
                <a16:creationId xmlns:a16="http://schemas.microsoft.com/office/drawing/2014/main" id="{AD8429C4-DA21-48AB-B4A8-1F3977AF33AB}"/>
              </a:ext>
            </a:extLst>
          </p:cNvPr>
          <p:cNvSpPr txBox="1"/>
          <p:nvPr/>
        </p:nvSpPr>
        <p:spPr>
          <a:xfrm>
            <a:off x="379413" y="6311497"/>
            <a:ext cx="8518402" cy="369332"/>
          </a:xfrm>
          <a:prstGeom prst="rect">
            <a:avLst/>
          </a:prstGeom>
          <a:noFill/>
        </p:spPr>
        <p:txBody>
          <a:bodyPr wrap="square" rtlCol="0">
            <a:spAutoFit/>
          </a:bodyPr>
          <a:lstStyle/>
          <a:p>
            <a:r>
              <a:rPr lang="en-US" sz="1800" dirty="0">
                <a:solidFill>
                  <a:schemeClr val="bg1"/>
                </a:solidFill>
              </a:rPr>
              <a:t>© 2021 Bausch Health Companies Inc. or its affiliates    </a:t>
            </a:r>
            <a:r>
              <a:rPr lang="en-US" sz="1800" dirty="0">
                <a:solidFill>
                  <a:schemeClr val="bg1"/>
                </a:solidFill>
                <a:latin typeface="Arial" panose="020B0604020202020204" pitchFamily="34" charset="0"/>
              </a:rPr>
              <a:t>ARE.0182.USA.20 V2.0</a:t>
            </a:r>
            <a:endParaRPr lang="en-US" sz="1800" dirty="0">
              <a:solidFill>
                <a:schemeClr val="bg1"/>
              </a:solidFill>
            </a:endParaRPr>
          </a:p>
        </p:txBody>
      </p:sp>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984" y="274453"/>
            <a:ext cx="8229600" cy="885825"/>
          </a:xfrm>
        </p:spPr>
        <p:txBody>
          <a:bodyPr>
            <a:normAutofit/>
          </a:bodyPr>
          <a:lstStyle/>
          <a:p>
            <a:r>
              <a:rPr lang="en-US" sz="2400" b="1" dirty="0">
                <a:solidFill>
                  <a:srgbClr val="1666A0"/>
                </a:solidFill>
              </a:rPr>
              <a:t>Bacteria are Tissue Invasive</a:t>
            </a:r>
          </a:p>
        </p:txBody>
      </p:sp>
      <p:sp>
        <p:nvSpPr>
          <p:cNvPr id="3" name="Content Placeholder 2"/>
          <p:cNvSpPr>
            <a:spLocks noGrp="1"/>
          </p:cNvSpPr>
          <p:nvPr>
            <p:ph idx="1"/>
          </p:nvPr>
        </p:nvSpPr>
        <p:spPr>
          <a:xfrm>
            <a:off x="457200" y="1558344"/>
            <a:ext cx="3720517" cy="3752210"/>
          </a:xfrm>
        </p:spPr>
        <p:txBody>
          <a:bodyPr>
            <a:normAutofit/>
          </a:bodyPr>
          <a:lstStyle/>
          <a:p>
            <a:endParaRPr lang="en-US" sz="4000" dirty="0"/>
          </a:p>
          <a:p>
            <a:r>
              <a:rPr lang="en-US" sz="1600" dirty="0"/>
              <a:t>The "red-complex" bacteria are all able to colonize the gingival epithelial cells</a:t>
            </a:r>
            <a:r>
              <a:rPr lang="en-US" sz="1600" baseline="30000" dirty="0"/>
              <a:t>1</a:t>
            </a:r>
          </a:p>
          <a:p>
            <a:endParaRPr lang="en-US" sz="1600" baseline="30000" dirty="0"/>
          </a:p>
          <a:p>
            <a:r>
              <a:rPr lang="en-US" sz="1600" dirty="0"/>
              <a:t>&gt;100 bacteria observed inside a single gingival epithelial cell</a:t>
            </a:r>
            <a:r>
              <a:rPr lang="en-US" sz="1600" baseline="30000" dirty="0"/>
              <a:t>2</a:t>
            </a:r>
          </a:p>
          <a:p>
            <a:endParaRPr lang="en-US" sz="4000" dirty="0"/>
          </a:p>
          <a:p>
            <a:pPr marL="0" indent="0">
              <a:buNone/>
            </a:pPr>
            <a:endParaRPr lang="en-US" dirty="0"/>
          </a:p>
        </p:txBody>
      </p:sp>
      <p:sp>
        <p:nvSpPr>
          <p:cNvPr id="4" name="Slide Number Placeholder 3"/>
          <p:cNvSpPr>
            <a:spLocks noGrp="1"/>
          </p:cNvSpPr>
          <p:nvPr>
            <p:ph type="sldNum" sz="quarter" idx="12"/>
          </p:nvPr>
        </p:nvSpPr>
        <p:spPr/>
        <p:txBody>
          <a:bodyPr/>
          <a:lstStyle/>
          <a:p>
            <a:pPr algn="ctr" defTabSz="685800" eaLnBrk="1" hangingPunct="1">
              <a:defRPr/>
            </a:pPr>
            <a:fld id="{32D65EE6-21EB-4FDE-9A3B-CE9DA8C27A95}" type="slidenum">
              <a:rPr lang="en-US" sz="900">
                <a:solidFill>
                  <a:srgbClr val="000000">
                    <a:tint val="75000"/>
                  </a:srgbClr>
                </a:solidFill>
                <a:latin typeface="Cambria" panose="02040503050406030204" pitchFamily="18" charset="0"/>
                <a:ea typeface="+mn-ea"/>
                <a:cs typeface="Arial" pitchFamily="34" charset="0"/>
              </a:rPr>
              <a:pPr algn="ctr" defTabSz="685800" eaLnBrk="1" hangingPunct="1">
                <a:defRPr/>
              </a:pPr>
              <a:t>10</a:t>
            </a:fld>
            <a:endParaRPr lang="en-US" sz="900" dirty="0">
              <a:solidFill>
                <a:srgbClr val="000000">
                  <a:tint val="75000"/>
                </a:srgbClr>
              </a:solidFill>
              <a:latin typeface="Cambria" panose="02040503050406030204" pitchFamily="18" charset="0"/>
              <a:ea typeface="+mn-ea"/>
              <a:cs typeface="Arial" pitchFamily="34" charset="0"/>
            </a:endParaRPr>
          </a:p>
        </p:txBody>
      </p:sp>
      <p:sp>
        <p:nvSpPr>
          <p:cNvPr id="7" name="TextBox 6"/>
          <p:cNvSpPr txBox="1"/>
          <p:nvPr/>
        </p:nvSpPr>
        <p:spPr>
          <a:xfrm>
            <a:off x="477672" y="5189890"/>
            <a:ext cx="6172200" cy="323165"/>
          </a:xfrm>
          <a:prstGeom prst="rect">
            <a:avLst/>
          </a:prstGeom>
          <a:noFill/>
        </p:spPr>
        <p:txBody>
          <a:bodyPr wrap="square" rtlCol="0">
            <a:spAutoFit/>
          </a:bodyPr>
          <a:lstStyle/>
          <a:p>
            <a:pPr defTabSz="685800">
              <a:defRPr/>
            </a:pPr>
            <a:r>
              <a:rPr lang="en-US" sz="1200" dirty="0">
                <a:solidFill>
                  <a:srgbClr val="000000"/>
                </a:solidFill>
                <a:latin typeface="Cambria" panose="02040503050406030204" pitchFamily="18" charset="0"/>
                <a:ea typeface="+mn-ea"/>
                <a:cs typeface="Arial" pitchFamily="34" charset="0"/>
              </a:rPr>
              <a:t>*Includes laser </a:t>
            </a:r>
            <a:r>
              <a:rPr lang="en-US" sz="1200" dirty="0">
                <a:solidFill>
                  <a:srgbClr val="000000"/>
                </a:solidFill>
                <a:latin typeface="Cambria" panose="02040503050406030204" pitchFamily="18" charset="0"/>
              </a:rPr>
              <a:t>assisted and/or mechanical </a:t>
            </a:r>
            <a:r>
              <a:rPr lang="en-US" sz="1200" dirty="0">
                <a:solidFill>
                  <a:srgbClr val="000000"/>
                </a:solidFill>
                <a:latin typeface="Cambria" panose="02040503050406030204" pitchFamily="18" charset="0"/>
                <a:ea typeface="+mn-ea"/>
                <a:cs typeface="Arial" pitchFamily="34" charset="0"/>
              </a:rPr>
              <a:t>debridement</a:t>
            </a:r>
            <a:r>
              <a:rPr lang="en-US" sz="1500" dirty="0">
                <a:solidFill>
                  <a:srgbClr val="000000"/>
                </a:solidFill>
                <a:latin typeface="Cambria" panose="02040503050406030204" pitchFamily="18" charset="0"/>
                <a:ea typeface="+mn-ea"/>
                <a:cs typeface="Arial" pitchFamily="34" charset="0"/>
              </a:rPr>
              <a:t>.</a:t>
            </a:r>
          </a:p>
        </p:txBody>
      </p:sp>
      <p:sp>
        <p:nvSpPr>
          <p:cNvPr id="6" name="TextBox 5">
            <a:extLst>
              <a:ext uri="{FF2B5EF4-FFF2-40B4-BE49-F238E27FC236}">
                <a16:creationId xmlns:a16="http://schemas.microsoft.com/office/drawing/2014/main" id="{FDE92FFC-974A-4138-92B2-62848B01296E}"/>
              </a:ext>
            </a:extLst>
          </p:cNvPr>
          <p:cNvSpPr txBox="1"/>
          <p:nvPr/>
        </p:nvSpPr>
        <p:spPr>
          <a:xfrm>
            <a:off x="367268" y="5913585"/>
            <a:ext cx="6282603" cy="207749"/>
          </a:xfrm>
          <a:prstGeom prst="rect">
            <a:avLst/>
          </a:prstGeom>
          <a:noFill/>
        </p:spPr>
        <p:txBody>
          <a:bodyPr wrap="square" rtlCol="0">
            <a:spAutoFit/>
          </a:bodyPr>
          <a:lstStyle/>
          <a:p>
            <a:r>
              <a:rPr lang="en-US" sz="750" b="1" dirty="0">
                <a:solidFill>
                  <a:srgbClr val="000000"/>
                </a:solidFill>
                <a:latin typeface="Cambria" panose="02040503050406030204" pitchFamily="18" charset="0"/>
                <a:cs typeface="+mn-cs"/>
              </a:rPr>
              <a:t>REFERENCES: 1. </a:t>
            </a:r>
            <a:r>
              <a:rPr lang="en-US" sz="750" dirty="0">
                <a:solidFill>
                  <a:srgbClr val="000000"/>
                </a:solidFill>
                <a:latin typeface="Cambria" panose="02040503050406030204" pitchFamily="18" charset="0"/>
                <a:cs typeface="+mn-cs"/>
              </a:rPr>
              <a:t>Thurnheer T, et al. </a:t>
            </a:r>
            <a:r>
              <a:rPr lang="en-US" sz="750" i="1" dirty="0">
                <a:solidFill>
                  <a:srgbClr val="000000"/>
                </a:solidFill>
                <a:latin typeface="Cambria" panose="02040503050406030204" pitchFamily="18" charset="0"/>
                <a:cs typeface="+mn-cs"/>
              </a:rPr>
              <a:t>Arch Oral Biol</a:t>
            </a:r>
            <a:r>
              <a:rPr lang="en-US" sz="750" dirty="0">
                <a:solidFill>
                  <a:srgbClr val="000000"/>
                </a:solidFill>
                <a:latin typeface="Cambria" panose="02040503050406030204" pitchFamily="18" charset="0"/>
                <a:cs typeface="+mn-cs"/>
              </a:rPr>
              <a:t>. 2014 Sep;59(9):977-86. doi: Epub 2014 Jun.  </a:t>
            </a:r>
            <a:r>
              <a:rPr lang="en-US" sz="750" b="1" dirty="0">
                <a:solidFill>
                  <a:srgbClr val="000000"/>
                </a:solidFill>
                <a:latin typeface="Cambria" panose="02040503050406030204" pitchFamily="18" charset="0"/>
                <a:cs typeface="+mn-cs"/>
              </a:rPr>
              <a:t>2. </a:t>
            </a:r>
            <a:r>
              <a:rPr lang="en-US" sz="750" dirty="0">
                <a:solidFill>
                  <a:srgbClr val="000000"/>
                </a:solidFill>
                <a:latin typeface="Cambria" panose="02040503050406030204" pitchFamily="18" charset="0"/>
                <a:cs typeface="+mn-cs"/>
              </a:rPr>
              <a:t>Mendes, et al. </a:t>
            </a:r>
            <a:r>
              <a:rPr lang="en-US" sz="750" i="1" dirty="0">
                <a:solidFill>
                  <a:srgbClr val="000000"/>
                </a:solidFill>
                <a:latin typeface="Cambria" panose="02040503050406030204" pitchFamily="18" charset="0"/>
                <a:cs typeface="+mn-cs"/>
              </a:rPr>
              <a:t>Virulence. </a:t>
            </a:r>
            <a:r>
              <a:rPr lang="en-US" sz="750" dirty="0">
                <a:solidFill>
                  <a:srgbClr val="000000"/>
                </a:solidFill>
                <a:latin typeface="Cambria" panose="02040503050406030204" pitchFamily="18" charset="0"/>
                <a:cs typeface="+mn-cs"/>
              </a:rPr>
              <a:t>2015 Apr 3;6(3):208-15.  </a:t>
            </a:r>
          </a:p>
        </p:txBody>
      </p:sp>
      <p:pic>
        <p:nvPicPr>
          <p:cNvPr id="8" name="Picture 2">
            <a:extLst>
              <a:ext uri="{FF2B5EF4-FFF2-40B4-BE49-F238E27FC236}">
                <a16:creationId xmlns:a16="http://schemas.microsoft.com/office/drawing/2014/main" id="{EB877305-1DDD-47F3-9E90-0A00B344C539}"/>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269412" y="1634285"/>
            <a:ext cx="3346172" cy="3004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D9EFDE35-F9F4-4D1B-A41D-DEF8593D4B35}"/>
              </a:ext>
            </a:extLst>
          </p:cNvPr>
          <p:cNvSpPr txBox="1"/>
          <p:nvPr/>
        </p:nvSpPr>
        <p:spPr>
          <a:xfrm>
            <a:off x="5657423" y="4871421"/>
            <a:ext cx="2858353" cy="207749"/>
          </a:xfrm>
          <a:prstGeom prst="rect">
            <a:avLst/>
          </a:prstGeom>
          <a:noFill/>
        </p:spPr>
        <p:txBody>
          <a:bodyPr wrap="square" rtlCol="0">
            <a:spAutoFit/>
          </a:bodyPr>
          <a:lstStyle/>
          <a:p>
            <a:r>
              <a:rPr lang="en-US" sz="750" dirty="0">
                <a:solidFill>
                  <a:srgbClr val="000000"/>
                </a:solidFill>
                <a:latin typeface="Cambria" panose="02040503050406030204" pitchFamily="18" charset="0"/>
                <a:cs typeface="+mn-cs"/>
              </a:rPr>
              <a:t>Image used with permission by Dr. Denise Gay, Naples, Florida </a:t>
            </a:r>
          </a:p>
        </p:txBody>
      </p:sp>
    </p:spTree>
    <p:extLst>
      <p:ext uri="{BB962C8B-B14F-4D97-AF65-F5344CB8AC3E}">
        <p14:creationId xmlns:p14="http://schemas.microsoft.com/office/powerpoint/2010/main" val="4259906252"/>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AD1D71-ED30-44B0-9C51-C579FACDF741}"/>
              </a:ext>
            </a:extLst>
          </p:cNvPr>
          <p:cNvSpPr>
            <a:spLocks noGrp="1"/>
          </p:cNvSpPr>
          <p:nvPr>
            <p:ph type="title"/>
          </p:nvPr>
        </p:nvSpPr>
        <p:spPr>
          <a:xfrm>
            <a:off x="457201" y="544845"/>
            <a:ext cx="8250701" cy="575311"/>
          </a:xfrm>
        </p:spPr>
        <p:txBody>
          <a:bodyPr/>
          <a:lstStyle/>
          <a:p>
            <a:r>
              <a:rPr lang="en-US" sz="2400" dirty="0">
                <a:solidFill>
                  <a:srgbClr val="1666A0"/>
                </a:solidFill>
              </a:rPr>
              <a:t>Non-Surgical Periodontal Treatment</a:t>
            </a:r>
          </a:p>
        </p:txBody>
      </p:sp>
      <p:sp>
        <p:nvSpPr>
          <p:cNvPr id="4" name="Slide Number Placeholder 3">
            <a:extLst>
              <a:ext uri="{FF2B5EF4-FFF2-40B4-BE49-F238E27FC236}">
                <a16:creationId xmlns:a16="http://schemas.microsoft.com/office/drawing/2014/main" id="{87AE98B5-A020-4585-BCA5-CBE303EE3728}"/>
              </a:ext>
            </a:extLst>
          </p:cNvPr>
          <p:cNvSpPr>
            <a:spLocks noGrp="1"/>
          </p:cNvSpPr>
          <p:nvPr>
            <p:ph type="sldNum" sz="quarter" idx="12"/>
          </p:nvPr>
        </p:nvSpPr>
        <p:spPr/>
        <p:txBody>
          <a:bodyPr/>
          <a:lstStyle/>
          <a:p>
            <a:fld id="{AAC118CB-F64A-43FC-9E51-DC857DC08C7C}" type="slidenum">
              <a:rPr lang="en-US" smtClean="0"/>
              <a:t>11</a:t>
            </a:fld>
            <a:endParaRPr lang="en-US"/>
          </a:p>
        </p:txBody>
      </p:sp>
      <p:sp>
        <p:nvSpPr>
          <p:cNvPr id="6" name="Rectangle 5">
            <a:extLst>
              <a:ext uri="{FF2B5EF4-FFF2-40B4-BE49-F238E27FC236}">
                <a16:creationId xmlns:a16="http://schemas.microsoft.com/office/drawing/2014/main" id="{66906F25-32DB-4AF2-A0E5-60DCDDAF668D}"/>
              </a:ext>
            </a:extLst>
          </p:cNvPr>
          <p:cNvSpPr/>
          <p:nvPr/>
        </p:nvSpPr>
        <p:spPr>
          <a:xfrm>
            <a:off x="1086410" y="1512601"/>
            <a:ext cx="7621492" cy="2746906"/>
          </a:xfrm>
          <a:prstGeom prst="rect">
            <a:avLst/>
          </a:prstGeom>
        </p:spPr>
        <p:txBody>
          <a:bodyPr wrap="square">
            <a:spAutoFit/>
          </a:bodyPr>
          <a:lstStyle/>
          <a:p>
            <a:pPr>
              <a:lnSpc>
                <a:spcPts val="1772"/>
              </a:lnSpc>
              <a:spcAft>
                <a:spcPts val="900"/>
              </a:spcAft>
            </a:pPr>
            <a:r>
              <a:rPr lang="en-US" sz="1600" dirty="0">
                <a:solidFill>
                  <a:srgbClr val="1666A0"/>
                </a:solidFill>
              </a:rPr>
              <a:t>Periodontal therapy (SRP) removes the hard calculus and plaque, </a:t>
            </a:r>
            <a:br>
              <a:rPr lang="en-US" sz="1600" dirty="0">
                <a:solidFill>
                  <a:srgbClr val="1666A0"/>
                </a:solidFill>
              </a:rPr>
            </a:br>
            <a:r>
              <a:rPr lang="en-US" sz="1600" dirty="0">
                <a:solidFill>
                  <a:srgbClr val="1666A0"/>
                </a:solidFill>
              </a:rPr>
              <a:t>leaving bacteria behind</a:t>
            </a:r>
          </a:p>
          <a:p>
            <a:pPr marL="557213" lvl="1" indent="-214313">
              <a:lnSpc>
                <a:spcPts val="1772"/>
              </a:lnSpc>
              <a:spcAft>
                <a:spcPts val="900"/>
              </a:spcAft>
              <a:buFont typeface="Arial" panose="020B0604020202020204" pitchFamily="34" charset="0"/>
              <a:buChar char="•"/>
            </a:pPr>
            <a:r>
              <a:rPr lang="en-US" sz="1600" dirty="0">
                <a:solidFill>
                  <a:srgbClr val="1666A0"/>
                </a:solidFill>
              </a:rPr>
              <a:t>Bacteria are tissue invasive and embed into the gum tissue</a:t>
            </a:r>
          </a:p>
          <a:p>
            <a:pPr marL="557213" lvl="1" indent="-214313">
              <a:lnSpc>
                <a:spcPts val="1772"/>
              </a:lnSpc>
              <a:spcAft>
                <a:spcPts val="900"/>
              </a:spcAft>
              <a:buFont typeface="Arial" panose="020B0604020202020204" pitchFamily="34" charset="0"/>
              <a:buChar char="•"/>
            </a:pPr>
            <a:r>
              <a:rPr lang="en-US" sz="1600" dirty="0">
                <a:solidFill>
                  <a:srgbClr val="1666A0"/>
                </a:solidFill>
              </a:rPr>
              <a:t>The bacteria can enter the bloodstream and travel to other </a:t>
            </a:r>
            <a:br>
              <a:rPr lang="en-US" sz="1600" dirty="0">
                <a:solidFill>
                  <a:srgbClr val="1666A0"/>
                </a:solidFill>
              </a:rPr>
            </a:br>
            <a:r>
              <a:rPr lang="en-US" sz="1600" dirty="0">
                <a:solidFill>
                  <a:srgbClr val="1666A0"/>
                </a:solidFill>
              </a:rPr>
              <a:t>parts of the body</a:t>
            </a:r>
          </a:p>
          <a:p>
            <a:pPr marL="557213" lvl="1" indent="-214313">
              <a:lnSpc>
                <a:spcPts val="1772"/>
              </a:lnSpc>
              <a:spcAft>
                <a:spcPts val="900"/>
              </a:spcAft>
              <a:buFont typeface="Arial" panose="020B0604020202020204" pitchFamily="34" charset="0"/>
              <a:buChar char="•"/>
            </a:pPr>
            <a:endParaRPr lang="en-US" sz="1600" dirty="0">
              <a:solidFill>
                <a:srgbClr val="1666A0"/>
              </a:solidFill>
            </a:endParaRPr>
          </a:p>
          <a:p>
            <a:pPr marL="11113" lvl="1">
              <a:lnSpc>
                <a:spcPts val="1772"/>
              </a:lnSpc>
              <a:spcAft>
                <a:spcPts val="900"/>
              </a:spcAft>
            </a:pPr>
            <a:r>
              <a:rPr lang="en-US" sz="1600" dirty="0">
                <a:solidFill>
                  <a:srgbClr val="0070C0"/>
                </a:solidFill>
                <a:latin typeface="Arial" panose="020B0604020202020204" pitchFamily="34" charset="0"/>
              </a:rPr>
              <a:t>Antibiotics have been useful as adjuncts in the treatment of some </a:t>
            </a:r>
            <a:br>
              <a:rPr lang="en-US" sz="1600" dirty="0">
                <a:solidFill>
                  <a:srgbClr val="0070C0"/>
                </a:solidFill>
                <a:latin typeface="Arial" panose="020B0604020202020204" pitchFamily="34" charset="0"/>
              </a:rPr>
            </a:br>
            <a:r>
              <a:rPr lang="en-US" sz="1600" dirty="0">
                <a:solidFill>
                  <a:srgbClr val="0070C0"/>
                </a:solidFill>
                <a:latin typeface="Arial" panose="020B0604020202020204" pitchFamily="34" charset="0"/>
              </a:rPr>
              <a:t>types of periodontitis </a:t>
            </a:r>
          </a:p>
          <a:p>
            <a:pPr marL="557213" lvl="1" indent="-214313">
              <a:lnSpc>
                <a:spcPts val="1772"/>
              </a:lnSpc>
              <a:spcAft>
                <a:spcPts val="900"/>
              </a:spcAft>
              <a:buFont typeface="Arial" panose="020B0604020202020204" pitchFamily="34" charset="0"/>
              <a:buChar char="•"/>
            </a:pPr>
            <a:r>
              <a:rPr lang="en-US" sz="1600" dirty="0">
                <a:solidFill>
                  <a:srgbClr val="1666A0"/>
                </a:solidFill>
              </a:rPr>
              <a:t>Helps prevent the bacteria from recolonizing the sulcus¹</a:t>
            </a:r>
          </a:p>
        </p:txBody>
      </p:sp>
      <p:sp>
        <p:nvSpPr>
          <p:cNvPr id="2" name="TextBox 1">
            <a:extLst>
              <a:ext uri="{FF2B5EF4-FFF2-40B4-BE49-F238E27FC236}">
                <a16:creationId xmlns:a16="http://schemas.microsoft.com/office/drawing/2014/main" id="{237F2472-A0D5-4D0E-A937-9D3721A254AE}"/>
              </a:ext>
            </a:extLst>
          </p:cNvPr>
          <p:cNvSpPr txBox="1"/>
          <p:nvPr/>
        </p:nvSpPr>
        <p:spPr>
          <a:xfrm>
            <a:off x="0" y="6313155"/>
            <a:ext cx="7187756" cy="549381"/>
          </a:xfrm>
          <a:prstGeom prst="rect">
            <a:avLst/>
          </a:prstGeom>
          <a:noFill/>
        </p:spPr>
        <p:txBody>
          <a:bodyPr wrap="square" rtlCol="0">
            <a:spAutoFit/>
          </a:bodyPr>
          <a:lstStyle/>
          <a:p>
            <a:pPr marL="228600" lvl="0" indent="-228600" defTabSz="457200" eaLnBrk="0" hangingPunct="0">
              <a:spcBef>
                <a:spcPct val="30000"/>
              </a:spcBef>
              <a:buFontTx/>
              <a:buAutoNum type="arabicPeriod"/>
            </a:pPr>
            <a:r>
              <a:rPr lang="en-US" sz="900" dirty="0" err="1">
                <a:solidFill>
                  <a:prstClr val="black"/>
                </a:solidFill>
                <a:latin typeface="Calibri"/>
                <a:ea typeface="+mn-ea"/>
                <a:cs typeface="+mn-cs"/>
              </a:rPr>
              <a:t>Socransky</a:t>
            </a:r>
            <a:r>
              <a:rPr lang="en-US" sz="900" dirty="0">
                <a:solidFill>
                  <a:prstClr val="black"/>
                </a:solidFill>
                <a:latin typeface="Calibri"/>
                <a:ea typeface="+mn-ea"/>
                <a:cs typeface="+mn-cs"/>
              </a:rPr>
              <a:t> SS, </a:t>
            </a:r>
            <a:r>
              <a:rPr lang="en-US" sz="900" dirty="0" err="1">
                <a:solidFill>
                  <a:prstClr val="black"/>
                </a:solidFill>
                <a:latin typeface="Calibri"/>
                <a:ea typeface="+mn-ea"/>
                <a:cs typeface="+mn-cs"/>
              </a:rPr>
              <a:t>Haffajee</a:t>
            </a:r>
            <a:r>
              <a:rPr lang="en-US" sz="900" dirty="0">
                <a:solidFill>
                  <a:prstClr val="black"/>
                </a:solidFill>
                <a:latin typeface="Calibri"/>
                <a:ea typeface="+mn-ea"/>
                <a:cs typeface="+mn-cs"/>
              </a:rPr>
              <a:t> AD. Dental biofilms: difficult therapeutic targets. </a:t>
            </a:r>
            <a:r>
              <a:rPr lang="en-US" sz="900" i="1" dirty="0" err="1">
                <a:solidFill>
                  <a:prstClr val="black"/>
                </a:solidFill>
                <a:latin typeface="Calibri"/>
                <a:ea typeface="+mn-ea"/>
                <a:cs typeface="+mn-cs"/>
              </a:rPr>
              <a:t>Periodontol</a:t>
            </a:r>
            <a:r>
              <a:rPr lang="en-US" sz="900" i="1" dirty="0">
                <a:solidFill>
                  <a:prstClr val="black"/>
                </a:solidFill>
                <a:latin typeface="Calibri"/>
                <a:ea typeface="+mn-ea"/>
                <a:cs typeface="+mn-cs"/>
              </a:rPr>
              <a:t> 2000</a:t>
            </a:r>
            <a:r>
              <a:rPr lang="en-US" sz="900" dirty="0">
                <a:solidFill>
                  <a:prstClr val="black"/>
                </a:solidFill>
                <a:latin typeface="Calibri"/>
                <a:ea typeface="+mn-ea"/>
                <a:cs typeface="+mn-cs"/>
              </a:rPr>
              <a:t>. 2002;28:12-55</a:t>
            </a:r>
          </a:p>
          <a:p>
            <a:pPr marL="228600" lvl="0" indent="-228600" defTabSz="457200" eaLnBrk="0" hangingPunct="0">
              <a:spcBef>
                <a:spcPct val="30000"/>
              </a:spcBef>
              <a:buFontTx/>
              <a:buAutoNum type="arabicPeriod"/>
            </a:pPr>
            <a:r>
              <a:rPr lang="en-US" sz="900" b="1" dirty="0">
                <a:solidFill>
                  <a:prstClr val="black"/>
                </a:solidFill>
                <a:latin typeface="Calibri"/>
                <a:ea typeface="+mn-ea"/>
                <a:cs typeface="+mn-cs"/>
              </a:rPr>
              <a:t> </a:t>
            </a:r>
            <a:r>
              <a:rPr lang="en-US" sz="900" dirty="0">
                <a:solidFill>
                  <a:prstClr val="black"/>
                </a:solidFill>
                <a:latin typeface="Calibri"/>
                <a:ea typeface="+mn-ea"/>
                <a:cs typeface="+mn-cs"/>
              </a:rPr>
              <a:t>Goodson JM, </a:t>
            </a:r>
            <a:r>
              <a:rPr lang="en-US" sz="900" dirty="0" err="1">
                <a:solidFill>
                  <a:prstClr val="black"/>
                </a:solidFill>
                <a:latin typeface="Calibri"/>
                <a:ea typeface="+mn-ea"/>
                <a:cs typeface="+mn-cs"/>
              </a:rPr>
              <a:t>Gunsolley</a:t>
            </a:r>
            <a:r>
              <a:rPr lang="en-US" sz="900" dirty="0">
                <a:solidFill>
                  <a:prstClr val="black"/>
                </a:solidFill>
                <a:latin typeface="Calibri"/>
                <a:ea typeface="+mn-ea"/>
                <a:cs typeface="+mn-cs"/>
              </a:rPr>
              <a:t> JC, </a:t>
            </a:r>
            <a:r>
              <a:rPr lang="en-US" sz="900" dirty="0" err="1">
                <a:solidFill>
                  <a:prstClr val="black"/>
                </a:solidFill>
                <a:latin typeface="Calibri"/>
                <a:ea typeface="+mn-ea"/>
                <a:cs typeface="+mn-cs"/>
              </a:rPr>
              <a:t>Grossi</a:t>
            </a:r>
            <a:r>
              <a:rPr lang="en-US" sz="900" dirty="0">
                <a:solidFill>
                  <a:prstClr val="black"/>
                </a:solidFill>
                <a:latin typeface="Calibri"/>
                <a:ea typeface="+mn-ea"/>
                <a:cs typeface="+mn-cs"/>
              </a:rPr>
              <a:t> SG, et al. Minocycline </a:t>
            </a:r>
            <a:r>
              <a:rPr lang="en-US" sz="900" dirty="0" err="1">
                <a:solidFill>
                  <a:prstClr val="black"/>
                </a:solidFill>
                <a:latin typeface="Calibri"/>
                <a:ea typeface="+mn-ea"/>
                <a:cs typeface="+mn-cs"/>
              </a:rPr>
              <a:t>HCl</a:t>
            </a:r>
            <a:r>
              <a:rPr lang="en-US" sz="900" dirty="0">
                <a:solidFill>
                  <a:prstClr val="black"/>
                </a:solidFill>
                <a:latin typeface="Calibri"/>
                <a:ea typeface="+mn-ea"/>
                <a:cs typeface="+mn-cs"/>
              </a:rPr>
              <a:t> microspheres reduce red-complex bacteria in periodontal disease therapy. </a:t>
            </a:r>
            <a:r>
              <a:rPr lang="en-US" sz="900" i="1" dirty="0">
                <a:solidFill>
                  <a:prstClr val="black"/>
                </a:solidFill>
                <a:latin typeface="Calibri"/>
                <a:ea typeface="+mn-ea"/>
                <a:cs typeface="+mn-cs"/>
              </a:rPr>
              <a:t>J </a:t>
            </a:r>
            <a:r>
              <a:rPr lang="en-US" sz="900" i="1" dirty="0" err="1">
                <a:solidFill>
                  <a:prstClr val="black"/>
                </a:solidFill>
                <a:latin typeface="Calibri"/>
                <a:ea typeface="+mn-ea"/>
                <a:cs typeface="+mn-cs"/>
              </a:rPr>
              <a:t>Periodontol</a:t>
            </a:r>
            <a:r>
              <a:rPr lang="en-US" sz="900" dirty="0">
                <a:solidFill>
                  <a:prstClr val="black"/>
                </a:solidFill>
                <a:latin typeface="Calibri"/>
                <a:ea typeface="+mn-ea"/>
                <a:cs typeface="+mn-cs"/>
              </a:rPr>
              <a:t>. 2007;78(8):1568-1579. From: Clinical Manifestations of Periodontal Disease</a:t>
            </a:r>
            <a:endParaRPr lang="en-US" sz="900" dirty="0">
              <a:solidFill>
                <a:prstClr val="black"/>
              </a:solidFill>
              <a:latin typeface="Calibri"/>
            </a:endParaRPr>
          </a:p>
        </p:txBody>
      </p:sp>
    </p:spTree>
    <p:extLst>
      <p:ext uri="{BB962C8B-B14F-4D97-AF65-F5344CB8AC3E}">
        <p14:creationId xmlns:p14="http://schemas.microsoft.com/office/powerpoint/2010/main" val="796862321"/>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608E-7F5A-450B-9397-4AFAC0AFD432}"/>
              </a:ext>
            </a:extLst>
          </p:cNvPr>
          <p:cNvSpPr>
            <a:spLocks noGrp="1"/>
          </p:cNvSpPr>
          <p:nvPr>
            <p:ph type="title"/>
          </p:nvPr>
        </p:nvSpPr>
        <p:spPr>
          <a:xfrm>
            <a:off x="407373" y="231762"/>
            <a:ext cx="8329254" cy="514350"/>
          </a:xfrm>
        </p:spPr>
        <p:txBody>
          <a:bodyPr vert="horz" wrap="square" lIns="68580" tIns="34290" rIns="68580" bIns="34290" numCol="1" rtlCol="0" anchor="t" anchorCtr="0" compatLnSpc="1">
            <a:prstTxWarp prst="textNoShape">
              <a:avLst/>
            </a:prstTxWarp>
            <a:normAutofit/>
          </a:bodyPr>
          <a:lstStyle/>
          <a:p>
            <a:pPr algn="ctr"/>
            <a:r>
              <a:rPr lang="en-US" b="1" dirty="0">
                <a:solidFill>
                  <a:srgbClr val="0A5499"/>
                </a:solidFill>
              </a:rPr>
              <a:t>Three Steps to Staging and Grading a Patient </a:t>
            </a:r>
          </a:p>
        </p:txBody>
      </p:sp>
      <p:pic>
        <p:nvPicPr>
          <p:cNvPr id="4" name="Content Placeholder 4">
            <a:extLst>
              <a:ext uri="{FF2B5EF4-FFF2-40B4-BE49-F238E27FC236}">
                <a16:creationId xmlns:a16="http://schemas.microsoft.com/office/drawing/2014/main" id="{A3BF018D-EEC3-4652-8869-58CD3532BEA1}"/>
              </a:ext>
            </a:extLst>
          </p:cNvPr>
          <p:cNvPicPr>
            <a:picLocks noChangeAspect="1"/>
          </p:cNvPicPr>
          <p:nvPr/>
        </p:nvPicPr>
        <p:blipFill rotWithShape="1">
          <a:blip r:embed="rId3"/>
          <a:srcRect l="2927" t="34626" r="43525" b="15395"/>
          <a:stretch/>
        </p:blipFill>
        <p:spPr>
          <a:xfrm>
            <a:off x="407372" y="534573"/>
            <a:ext cx="8329255" cy="5189220"/>
          </a:xfrm>
          <a:prstGeom prst="roundRect">
            <a:avLst>
              <a:gd name="adj" fmla="val 3876"/>
            </a:avLst>
          </a:prstGeom>
          <a:ln>
            <a:solidFill>
              <a:schemeClr val="accent1"/>
            </a:solidFill>
          </a:ln>
          <a:effectLst/>
        </p:spPr>
      </p:pic>
      <p:sp>
        <p:nvSpPr>
          <p:cNvPr id="6" name="Rectangle 5">
            <a:extLst>
              <a:ext uri="{FF2B5EF4-FFF2-40B4-BE49-F238E27FC236}">
                <a16:creationId xmlns:a16="http://schemas.microsoft.com/office/drawing/2014/main" id="{8627BCC9-329C-47D1-B917-E63DD4172F0A}"/>
              </a:ext>
            </a:extLst>
          </p:cNvPr>
          <p:cNvSpPr/>
          <p:nvPr/>
        </p:nvSpPr>
        <p:spPr>
          <a:xfrm>
            <a:off x="302456" y="5769429"/>
            <a:ext cx="8159262" cy="507831"/>
          </a:xfrm>
          <a:prstGeom prst="rect">
            <a:avLst/>
          </a:prstGeom>
        </p:spPr>
        <p:txBody>
          <a:bodyPr wrap="square">
            <a:spAutoFit/>
          </a:bodyPr>
          <a:lstStyle/>
          <a:p>
            <a:pPr marL="457200" marR="0" indent="0">
              <a:spcBef>
                <a:spcPts val="0"/>
              </a:spcBef>
              <a:spcAft>
                <a:spcPts val="0"/>
              </a:spcAft>
            </a:pPr>
            <a:r>
              <a:rPr lang="en-US" sz="900" dirty="0">
                <a:latin typeface="Calibri" panose="020F0502020204030204" pitchFamily="34" charset="0"/>
                <a:ea typeface="Calibri" panose="020F0502020204030204" pitchFamily="34" charset="0"/>
                <a:cs typeface="Times New Roman" panose="02020603050405020304" pitchFamily="18" charset="0"/>
              </a:rPr>
              <a:t>Information from: Caton JG, Armitage G, </a:t>
            </a:r>
            <a:r>
              <a:rPr lang="en-US" sz="900" dirty="0" err="1">
                <a:latin typeface="Calibri" panose="020F0502020204030204" pitchFamily="34" charset="0"/>
                <a:ea typeface="Calibri" panose="020F0502020204030204" pitchFamily="34" charset="0"/>
                <a:cs typeface="Times New Roman" panose="02020603050405020304" pitchFamily="18" charset="0"/>
              </a:rPr>
              <a:t>Berglundh</a:t>
            </a:r>
            <a:r>
              <a:rPr lang="en-US" sz="900" dirty="0">
                <a:latin typeface="Calibri" panose="020F0502020204030204" pitchFamily="34" charset="0"/>
                <a:ea typeface="Calibri" panose="020F0502020204030204" pitchFamily="34" charset="0"/>
                <a:cs typeface="Times New Roman" panose="02020603050405020304" pitchFamily="18" charset="0"/>
              </a:rPr>
              <a:t> T, Chapple ILC, Jepsen S, </a:t>
            </a:r>
            <a:r>
              <a:rPr lang="en-US" sz="900" dirty="0" err="1">
                <a:latin typeface="Calibri" panose="020F0502020204030204" pitchFamily="34" charset="0"/>
                <a:ea typeface="Calibri" panose="020F0502020204030204" pitchFamily="34" charset="0"/>
                <a:cs typeface="Times New Roman" panose="02020603050405020304" pitchFamily="18" charset="0"/>
              </a:rPr>
              <a:t>Kornman</a:t>
            </a:r>
            <a:r>
              <a:rPr lang="en-US" sz="900" dirty="0">
                <a:latin typeface="Calibri" panose="020F0502020204030204" pitchFamily="34" charset="0"/>
                <a:ea typeface="Calibri" panose="020F0502020204030204" pitchFamily="34" charset="0"/>
                <a:cs typeface="Times New Roman" panose="02020603050405020304" pitchFamily="18" charset="0"/>
              </a:rPr>
              <a:t> KS, </a:t>
            </a:r>
            <a:r>
              <a:rPr lang="en-US" sz="900" dirty="0" err="1">
                <a:latin typeface="Calibri" panose="020F0502020204030204" pitchFamily="34" charset="0"/>
                <a:ea typeface="Calibri" panose="020F0502020204030204" pitchFamily="34" charset="0"/>
                <a:cs typeface="Times New Roman" panose="02020603050405020304" pitchFamily="18" charset="0"/>
              </a:rPr>
              <a:t>Mealey</a:t>
            </a:r>
            <a:r>
              <a:rPr lang="en-US" sz="900" dirty="0">
                <a:latin typeface="Calibri" panose="020F0502020204030204" pitchFamily="34" charset="0"/>
                <a:ea typeface="Calibri" panose="020F0502020204030204" pitchFamily="34" charset="0"/>
                <a:cs typeface="Times New Roman" panose="02020603050405020304" pitchFamily="18" charset="0"/>
              </a:rPr>
              <a:t> BL, </a:t>
            </a:r>
            <a:r>
              <a:rPr lang="en-US" sz="900" dirty="0" err="1">
                <a:latin typeface="Calibri" panose="020F0502020204030204" pitchFamily="34" charset="0"/>
                <a:ea typeface="Calibri" panose="020F0502020204030204" pitchFamily="34" charset="0"/>
                <a:cs typeface="Times New Roman" panose="02020603050405020304" pitchFamily="18" charset="0"/>
              </a:rPr>
              <a:t>Papapanou</a:t>
            </a:r>
            <a:r>
              <a:rPr lang="en-US" sz="900" dirty="0">
                <a:latin typeface="Calibri" panose="020F0502020204030204" pitchFamily="34" charset="0"/>
                <a:ea typeface="Calibri" panose="020F0502020204030204" pitchFamily="34" charset="0"/>
                <a:cs typeface="Times New Roman" panose="02020603050405020304" pitchFamily="18" charset="0"/>
              </a:rPr>
              <a:t> PN, Sanz M, </a:t>
            </a:r>
            <a:r>
              <a:rPr lang="en-US" sz="900" dirty="0" err="1">
                <a:latin typeface="Calibri" panose="020F0502020204030204" pitchFamily="34" charset="0"/>
                <a:ea typeface="Calibri" panose="020F0502020204030204" pitchFamily="34" charset="0"/>
                <a:cs typeface="Times New Roman" panose="02020603050405020304" pitchFamily="18" charset="0"/>
              </a:rPr>
              <a:t>Tonetti</a:t>
            </a:r>
            <a:r>
              <a:rPr lang="en-US" sz="900" dirty="0">
                <a:latin typeface="Calibri" panose="020F0502020204030204" pitchFamily="34" charset="0"/>
                <a:ea typeface="Calibri" panose="020F0502020204030204" pitchFamily="34" charset="0"/>
                <a:cs typeface="Times New Roman" panose="02020603050405020304" pitchFamily="18" charset="0"/>
              </a:rPr>
              <a:t> MS. A new classification scheme for periodontal and peri-implant diseases and conditions - Introduction and key changes from the 1999 classification. J </a:t>
            </a:r>
            <a:r>
              <a:rPr lang="en-US" sz="900" dirty="0" err="1">
                <a:latin typeface="Calibri" panose="020F0502020204030204" pitchFamily="34" charset="0"/>
                <a:ea typeface="Calibri" panose="020F0502020204030204" pitchFamily="34" charset="0"/>
                <a:cs typeface="Times New Roman" panose="02020603050405020304" pitchFamily="18" charset="0"/>
              </a:rPr>
              <a:t>Periodontol</a:t>
            </a:r>
            <a:r>
              <a:rPr lang="en-US" sz="900" dirty="0">
                <a:latin typeface="Calibri" panose="020F0502020204030204" pitchFamily="34" charset="0"/>
                <a:ea typeface="Calibri" panose="020F0502020204030204" pitchFamily="34" charset="0"/>
                <a:cs typeface="Times New Roman" panose="02020603050405020304" pitchFamily="18" charset="0"/>
              </a:rPr>
              <a:t>. 2018 Jun;89 Suppl 1:S1-S8. </a:t>
            </a:r>
            <a:r>
              <a:rPr lang="en-US" sz="900" dirty="0" err="1">
                <a:latin typeface="Calibri" panose="020F0502020204030204" pitchFamily="34" charset="0"/>
                <a:ea typeface="Calibri" panose="020F0502020204030204" pitchFamily="34" charset="0"/>
                <a:cs typeface="Times New Roman" panose="02020603050405020304" pitchFamily="18" charset="0"/>
              </a:rPr>
              <a:t>doi</a:t>
            </a:r>
            <a:r>
              <a:rPr lang="en-US" sz="900" dirty="0">
                <a:latin typeface="Calibri" panose="020F0502020204030204" pitchFamily="34" charset="0"/>
                <a:ea typeface="Calibri" panose="020F0502020204030204" pitchFamily="34" charset="0"/>
                <a:cs typeface="Times New Roman" panose="02020603050405020304" pitchFamily="18" charset="0"/>
              </a:rPr>
              <a:t>: 10.1002/JPER.18-0157.</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36311"/>
      </p:ext>
    </p:extLst>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Number Placeholder 1"/>
          <p:cNvSpPr>
            <a:spLocks noGrp="1"/>
          </p:cNvSpPr>
          <p:nvPr>
            <p:ph type="sldNum" sz="quarter" idx="12"/>
          </p:nvPr>
        </p:nvSpPr>
        <p:spPr>
          <a:xfrm>
            <a:off x="7135813" y="152400"/>
            <a:ext cx="1905000" cy="457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F82D0-06B9-F144-A0C4-CC99DE1421F5}" type="slidenum">
              <a:rPr lang="en-US" sz="1400">
                <a:solidFill>
                  <a:schemeClr val="bg1"/>
                </a:solidFill>
              </a:rPr>
              <a:pPr/>
              <a:t>13</a:t>
            </a:fld>
            <a:endParaRPr lang="en-US" sz="1400">
              <a:solidFill>
                <a:schemeClr val="bg1"/>
              </a:solidFill>
            </a:endParaRPr>
          </a:p>
        </p:txBody>
      </p:sp>
      <p:sp>
        <p:nvSpPr>
          <p:cNvPr id="30722" name="Rectangle 64"/>
          <p:cNvSpPr>
            <a:spLocks noChangeArrowheads="1"/>
          </p:cNvSpPr>
          <p:nvPr/>
        </p:nvSpPr>
        <p:spPr bwMode="auto">
          <a:xfrm>
            <a:off x="0" y="6329363"/>
            <a:ext cx="6543675" cy="538162"/>
          </a:xfrm>
          <a:prstGeom prst="rect">
            <a:avLst/>
          </a:prstGeom>
          <a:solidFill>
            <a:srgbClr val="3C9CE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solidFill>
                <a:srgbClr val="000000"/>
              </a:solidFill>
            </a:endParaRPr>
          </a:p>
        </p:txBody>
      </p:sp>
      <p:sp>
        <p:nvSpPr>
          <p:cNvPr id="30723" name="Title 1"/>
          <p:cNvSpPr>
            <a:spLocks noGrp="1"/>
          </p:cNvSpPr>
          <p:nvPr>
            <p:ph type="title"/>
          </p:nvPr>
        </p:nvSpPr>
        <p:spPr>
          <a:xfrm>
            <a:off x="371475" y="231775"/>
            <a:ext cx="6011863" cy="987425"/>
          </a:xfrm>
        </p:spPr>
        <p:txBody>
          <a:bodyPr/>
          <a:lstStyle/>
          <a:p>
            <a:r>
              <a:rPr lang="en-US" sz="2400" b="1" dirty="0">
                <a:solidFill>
                  <a:srgbClr val="1666A0"/>
                </a:solidFill>
                <a:latin typeface="Arial" charset="0"/>
                <a:ea typeface="ＭＳ Ｐゴシック" charset="0"/>
                <a:cs typeface="Arial" charset="0"/>
              </a:rPr>
              <a:t>Clinical Periodontal Assessment </a:t>
            </a:r>
            <a:br>
              <a:rPr lang="en-US" sz="2200" dirty="0">
                <a:solidFill>
                  <a:srgbClr val="1666A0"/>
                </a:solidFill>
                <a:latin typeface="Arial" charset="0"/>
                <a:ea typeface="ＭＳ Ｐゴシック" charset="0"/>
                <a:cs typeface="ＭＳ Ｐゴシック" charset="0"/>
              </a:rPr>
            </a:br>
            <a:endParaRPr lang="en-US" sz="2200" dirty="0">
              <a:solidFill>
                <a:srgbClr val="1666A0"/>
              </a:solidFill>
              <a:latin typeface="Arial" charset="0"/>
              <a:ea typeface="ＭＳ Ｐゴシック" charset="0"/>
              <a:cs typeface="ＭＳ Ｐゴシック" charset="0"/>
            </a:endParaRPr>
          </a:p>
        </p:txBody>
      </p:sp>
      <p:sp>
        <p:nvSpPr>
          <p:cNvPr id="17415" name="Rectangle 6"/>
          <p:cNvSpPr>
            <a:spLocks noChangeArrowheads="1"/>
          </p:cNvSpPr>
          <p:nvPr/>
        </p:nvSpPr>
        <p:spPr bwMode="auto">
          <a:xfrm>
            <a:off x="-1466850" y="307975"/>
            <a:ext cx="8494713" cy="369888"/>
          </a:xfrm>
          <a:prstGeom prst="rect">
            <a:avLst/>
          </a:prstGeom>
          <a:noFill/>
          <a:ln>
            <a:noFill/>
          </a:ln>
        </p:spPr>
        <p:txBody>
          <a:bodyPr>
            <a:spAutoFit/>
          </a:bodyPr>
          <a:lstStyle/>
          <a:p>
            <a:pPr eaLnBrk="0" hangingPunct="0">
              <a:defRPr/>
            </a:pPr>
            <a:endParaRPr lang="en-US" sz="1800" b="1" dirty="0">
              <a:solidFill>
                <a:srgbClr val="0A5499"/>
              </a:solidFill>
              <a:latin typeface="+mn-lt"/>
              <a:cs typeface="Arial" charset="0"/>
            </a:endParaRPr>
          </a:p>
        </p:txBody>
      </p:sp>
      <p:sp>
        <p:nvSpPr>
          <p:cNvPr id="3" name="Rectangle 2"/>
          <p:cNvSpPr>
            <a:spLocks noChangeArrowheads="1"/>
          </p:cNvSpPr>
          <p:nvPr/>
        </p:nvSpPr>
        <p:spPr bwMode="auto">
          <a:xfrm>
            <a:off x="311150" y="1133746"/>
            <a:ext cx="5385112" cy="40395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285750" indent="-285750" eaLnBrk="0" hangingPunct="0">
              <a:lnSpc>
                <a:spcPct val="110000"/>
              </a:lnSpc>
              <a:spcBef>
                <a:spcPts val="338"/>
              </a:spcBef>
              <a:spcAft>
                <a:spcPts val="1100"/>
              </a:spcAft>
              <a:buClr>
                <a:srgbClr val="0A5499"/>
              </a:buClr>
              <a:buFont typeface="Arial" charset="0"/>
              <a:buChar char="•"/>
            </a:pPr>
            <a:r>
              <a:rPr lang="en-US" sz="1600" dirty="0">
                <a:solidFill>
                  <a:srgbClr val="1666A0"/>
                </a:solidFill>
                <a:cs typeface="Arial" charset="0"/>
              </a:rPr>
              <a:t>Is a detailed fact gathering process that guides the clinical diagnosis of a patient. A comprehensive periodontal charting must be included in this process </a:t>
            </a:r>
          </a:p>
          <a:p>
            <a:pPr marL="285750" indent="-285750" eaLnBrk="0" hangingPunct="0">
              <a:lnSpc>
                <a:spcPct val="110000"/>
              </a:lnSpc>
              <a:spcBef>
                <a:spcPts val="338"/>
              </a:spcBef>
              <a:spcAft>
                <a:spcPts val="1100"/>
              </a:spcAft>
              <a:buClr>
                <a:srgbClr val="0A5499"/>
              </a:buClr>
              <a:buFont typeface="Arial" charset="0"/>
              <a:buChar char="•"/>
            </a:pPr>
            <a:r>
              <a:rPr lang="en-US" sz="1600" dirty="0">
                <a:solidFill>
                  <a:srgbClr val="1666A0"/>
                </a:solidFill>
                <a:cs typeface="Arial" charset="0"/>
              </a:rPr>
              <a:t>Incomplete assessments can lead to undiagnosed or misdiagnosed periodontal disease</a:t>
            </a:r>
            <a:r>
              <a:rPr lang="en-US" sz="1600" baseline="30000" dirty="0">
                <a:solidFill>
                  <a:srgbClr val="1666A0"/>
                </a:solidFill>
                <a:cs typeface="Arial" charset="0"/>
              </a:rPr>
              <a:t>1</a:t>
            </a:r>
          </a:p>
          <a:p>
            <a:pPr marL="285750" indent="-285750" eaLnBrk="0" hangingPunct="0">
              <a:lnSpc>
                <a:spcPct val="110000"/>
              </a:lnSpc>
              <a:spcBef>
                <a:spcPts val="338"/>
              </a:spcBef>
              <a:spcAft>
                <a:spcPts val="1100"/>
              </a:spcAft>
              <a:buClr>
                <a:srgbClr val="0A5499"/>
              </a:buClr>
              <a:buFont typeface="Arial" charset="0"/>
              <a:buChar char="•"/>
            </a:pPr>
            <a:r>
              <a:rPr lang="en-US" sz="1600" dirty="0">
                <a:solidFill>
                  <a:srgbClr val="1666A0"/>
                </a:solidFill>
                <a:cs typeface="Arial" charset="0"/>
              </a:rPr>
              <a:t>More than 70% of dental practices do not perform regular full-mouth probing and charting</a:t>
            </a:r>
            <a:r>
              <a:rPr lang="en-US" sz="1600" baseline="30000" dirty="0">
                <a:solidFill>
                  <a:srgbClr val="1666A0"/>
                </a:solidFill>
                <a:cs typeface="Arial" charset="0"/>
              </a:rPr>
              <a:t>1</a:t>
            </a:r>
          </a:p>
          <a:p>
            <a:pPr marL="285750" indent="-285750" eaLnBrk="0" hangingPunct="0">
              <a:lnSpc>
                <a:spcPct val="110000"/>
              </a:lnSpc>
              <a:spcBef>
                <a:spcPts val="338"/>
              </a:spcBef>
              <a:spcAft>
                <a:spcPts val="1100"/>
              </a:spcAft>
              <a:buClr>
                <a:srgbClr val="0A5499"/>
              </a:buClr>
              <a:buFont typeface="Arial" charset="0"/>
              <a:buChar char="•"/>
            </a:pPr>
            <a:r>
              <a:rPr lang="en-US" sz="1600" dirty="0">
                <a:solidFill>
                  <a:srgbClr val="1666A0"/>
                </a:solidFill>
                <a:cs typeface="Arial" charset="0"/>
              </a:rPr>
              <a:t>Prophylaxis procedures outnumber SRP procedures by 16 to 1</a:t>
            </a:r>
            <a:r>
              <a:rPr lang="en-US" sz="1600" baseline="30000" dirty="0">
                <a:solidFill>
                  <a:srgbClr val="1666A0"/>
                </a:solidFill>
                <a:cs typeface="Arial" charset="0"/>
              </a:rPr>
              <a:t>2</a:t>
            </a:r>
          </a:p>
          <a:p>
            <a:pPr marL="285750" indent="-285750" eaLnBrk="0" hangingPunct="0">
              <a:lnSpc>
                <a:spcPct val="110000"/>
              </a:lnSpc>
              <a:spcBef>
                <a:spcPts val="338"/>
              </a:spcBef>
              <a:spcAft>
                <a:spcPts val="1100"/>
              </a:spcAft>
              <a:buClr>
                <a:srgbClr val="0A5499"/>
              </a:buClr>
              <a:buFont typeface="Arial" charset="0"/>
              <a:buChar char="•"/>
            </a:pPr>
            <a:r>
              <a:rPr lang="en-US" sz="1600" dirty="0">
                <a:solidFill>
                  <a:srgbClr val="1666A0"/>
                </a:solidFill>
                <a:cs typeface="Arial" charset="0"/>
              </a:rPr>
              <a:t>Even though radiographs do not show disease activity, they are  helpful in detecting early bony changes, bone loss/defects, and furcation involvement</a:t>
            </a:r>
            <a:r>
              <a:rPr lang="en-US" sz="1600" baseline="30000" dirty="0">
                <a:solidFill>
                  <a:srgbClr val="1666A0"/>
                </a:solidFill>
                <a:cs typeface="Arial" charset="0"/>
              </a:rPr>
              <a:t>1</a:t>
            </a:r>
            <a:endParaRPr lang="en-US" sz="1600" dirty="0">
              <a:solidFill>
                <a:srgbClr val="1666A0"/>
              </a:solidFill>
              <a:cs typeface="Arial" charset="0"/>
            </a:endParaRPr>
          </a:p>
        </p:txBody>
      </p:sp>
      <p:pic>
        <p:nvPicPr>
          <p:cNvPr id="14" name="Picture 6" descr="blood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81688" y="1654027"/>
            <a:ext cx="2508250" cy="2593975"/>
          </a:xfrm>
          <a:prstGeom prst="rect">
            <a:avLst/>
          </a:prstGeom>
          <a:noFill/>
          <a:ln w="9525">
            <a:solidFill>
              <a:schemeClr val="tx1"/>
            </a:solidFill>
            <a:miter lim="800000"/>
            <a:headEnd/>
            <a:tailEnd/>
          </a:ln>
          <a:effectLst>
            <a:outerShdw blurRad="63500" dist="38100" dir="2700000" algn="tl" rotWithShape="0">
              <a:srgbClr val="000000">
                <a:alpha val="39998"/>
              </a:srgbClr>
            </a:outerShdw>
          </a:effectLst>
          <a:extLst>
            <a:ext uri="{909E8E84-426E-40dd-AFC4-6F175D3DCCD1}">
              <a14:hiddenFill xmlns="" xmlns:a14="http://schemas.microsoft.com/office/drawing/2010/main">
                <a:solidFill>
                  <a:srgbClr val="FFFFFF"/>
                </a:solidFill>
              </a14:hiddenFill>
            </a:ext>
          </a:extLst>
        </p:spPr>
      </p:pic>
      <p:sp>
        <p:nvSpPr>
          <p:cNvPr id="30727" name="Rectangle 5"/>
          <p:cNvSpPr>
            <a:spLocks noChangeArrowheads="1"/>
          </p:cNvSpPr>
          <p:nvPr/>
        </p:nvSpPr>
        <p:spPr bwMode="auto">
          <a:xfrm>
            <a:off x="388937" y="5757863"/>
            <a:ext cx="8554941" cy="6235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eaLnBrk="0" hangingPunct="0">
              <a:lnSpc>
                <a:spcPct val="110000"/>
              </a:lnSpc>
              <a:spcBef>
                <a:spcPct val="50000"/>
              </a:spcBef>
            </a:pPr>
            <a:r>
              <a:rPr lang="en-US" sz="800" b="1" dirty="0">
                <a:solidFill>
                  <a:srgbClr val="0A5499"/>
                </a:solidFill>
                <a:cs typeface="Arial" charset="0"/>
              </a:rPr>
              <a:t>REFERENCES: 1. </a:t>
            </a:r>
            <a:r>
              <a:rPr lang="en-US" sz="800" dirty="0">
                <a:solidFill>
                  <a:srgbClr val="0A5499"/>
                </a:solidFill>
                <a:cs typeface="Arial" charset="0"/>
              </a:rPr>
              <a:t>Jill S. Gehrig and Donald E. </a:t>
            </a:r>
            <a:r>
              <a:rPr lang="en-US" sz="800" dirty="0" err="1">
                <a:solidFill>
                  <a:srgbClr val="0A5499"/>
                </a:solidFill>
                <a:cs typeface="Arial" charset="0"/>
              </a:rPr>
              <a:t>Willmann</a:t>
            </a:r>
            <a:r>
              <a:rPr lang="en-US" sz="800" dirty="0">
                <a:solidFill>
                  <a:srgbClr val="0A5499"/>
                </a:solidFill>
                <a:cs typeface="Arial" charset="0"/>
              </a:rPr>
              <a:t> 2016. Foundations of Periodontics for the Dental Hygienist, 4</a:t>
            </a:r>
            <a:r>
              <a:rPr lang="en-US" sz="800" baseline="30000" dirty="0">
                <a:solidFill>
                  <a:srgbClr val="0A5499"/>
                </a:solidFill>
                <a:cs typeface="Arial" charset="0"/>
              </a:rPr>
              <a:t>th</a:t>
            </a:r>
            <a:r>
              <a:rPr lang="en-US" sz="800" dirty="0">
                <a:solidFill>
                  <a:srgbClr val="0A5499"/>
                </a:solidFill>
                <a:cs typeface="Arial" charset="0"/>
              </a:rPr>
              <a:t> edition . Wolters Kluwer</a:t>
            </a:r>
            <a:r>
              <a:rPr lang="en-US" sz="800" b="1" dirty="0">
                <a:solidFill>
                  <a:srgbClr val="0A5499"/>
                </a:solidFill>
                <a:cs typeface="Arial" charset="0"/>
              </a:rPr>
              <a:t>.  2.</a:t>
            </a:r>
            <a:r>
              <a:rPr lang="en-US" sz="800" dirty="0">
                <a:solidFill>
                  <a:srgbClr val="0A5499"/>
                </a:solidFill>
                <a:cs typeface="Arial" charset="0"/>
              </a:rPr>
              <a:t> Levin R. Periodontal profitability. Dental Economics Web site. http://</a:t>
            </a:r>
            <a:r>
              <a:rPr lang="en-US" sz="800" dirty="0" err="1">
                <a:solidFill>
                  <a:srgbClr val="0A5499"/>
                </a:solidFill>
                <a:cs typeface="Arial" charset="0"/>
              </a:rPr>
              <a:t>www.dentaleconomics.com</a:t>
            </a:r>
            <a:r>
              <a:rPr lang="en-US" sz="800" dirty="0">
                <a:solidFill>
                  <a:srgbClr val="0A5499"/>
                </a:solidFill>
                <a:cs typeface="Arial" charset="0"/>
              </a:rPr>
              <a:t>/index/display/article-display/173156/articles/dental-economics/volume-93/issue-3/features/periodontal-</a:t>
            </a:r>
            <a:r>
              <a:rPr lang="en-US" sz="800" dirty="0" err="1">
                <a:solidFill>
                  <a:srgbClr val="0A5499"/>
                </a:solidFill>
                <a:cs typeface="Arial" charset="0"/>
              </a:rPr>
              <a:t>profitability.html</a:t>
            </a:r>
            <a:r>
              <a:rPr lang="en-US" sz="800" dirty="0">
                <a:solidFill>
                  <a:srgbClr val="0A5499"/>
                </a:solidFill>
                <a:cs typeface="Arial" charset="0"/>
              </a:rPr>
              <a:t>. </a:t>
            </a:r>
            <a:r>
              <a:rPr lang="en-US" sz="800" dirty="0">
                <a:solidFill>
                  <a:srgbClr val="0A5499"/>
                </a:solidFill>
              </a:rPr>
              <a:t>Published March 1, 2003. </a:t>
            </a:r>
            <a:r>
              <a:rPr lang="en-US" sz="800" dirty="0">
                <a:solidFill>
                  <a:srgbClr val="0A5499"/>
                </a:solidFill>
                <a:cs typeface="Arial" charset="0"/>
              </a:rPr>
              <a:t>Accessed May 28, 2013. </a:t>
            </a:r>
            <a:r>
              <a:rPr lang="en-US" sz="800" b="1" dirty="0">
                <a:solidFill>
                  <a:srgbClr val="0A5499"/>
                </a:solidFill>
                <a:cs typeface="Arial" charset="0"/>
              </a:rPr>
              <a:t>3..</a:t>
            </a:r>
            <a:r>
              <a:rPr lang="en-US" sz="800" dirty="0">
                <a:solidFill>
                  <a:srgbClr val="0A5499"/>
                </a:solidFill>
                <a:cs typeface="Arial" charset="0"/>
              </a:rPr>
              <a:t> American Dental Association, Survey Center. </a:t>
            </a:r>
            <a:r>
              <a:rPr lang="en-US" sz="800" i="1" dirty="0">
                <a:solidFill>
                  <a:srgbClr val="0A5499"/>
                </a:solidFill>
                <a:cs typeface="Arial" charset="0"/>
              </a:rPr>
              <a:t>2005-06 Survey of Dental Services Rendered.</a:t>
            </a:r>
            <a:r>
              <a:rPr lang="en-US" sz="800" dirty="0">
                <a:solidFill>
                  <a:srgbClr val="0A5499"/>
                </a:solidFill>
                <a:cs typeface="Arial" charset="0"/>
              </a:rPr>
              <a:t> Chicago, IL: American Dental Association; 2007. </a:t>
            </a:r>
            <a:r>
              <a:rPr lang="en-US" sz="800" b="1" dirty="0">
                <a:solidFill>
                  <a:srgbClr val="0A5499"/>
                </a:solidFill>
                <a:cs typeface="Arial" charset="0"/>
              </a:rPr>
              <a:t>4.</a:t>
            </a:r>
            <a:r>
              <a:rPr lang="en-US" sz="800" dirty="0">
                <a:solidFill>
                  <a:srgbClr val="0A5499"/>
                </a:solidFill>
                <a:cs typeface="Arial" charset="0"/>
              </a:rPr>
              <a:t> Data on file. </a:t>
            </a:r>
            <a:r>
              <a:rPr lang="en-US" sz="800" dirty="0" err="1">
                <a:solidFill>
                  <a:srgbClr val="0A5499"/>
                </a:solidFill>
                <a:cs typeface="Arial" charset="0"/>
              </a:rPr>
              <a:t>OraPharma</a:t>
            </a:r>
            <a:r>
              <a:rPr lang="en-US" sz="800" dirty="0">
                <a:solidFill>
                  <a:srgbClr val="0A5499"/>
                </a:solidFill>
                <a:cs typeface="Arial" charset="0"/>
              </a:rPr>
              <a:t>. Periodontal disease patient study. Prepared by Olson Research Group, Inc. May 2011. </a:t>
            </a:r>
          </a:p>
        </p:txBody>
      </p:sp>
      <p:cxnSp>
        <p:nvCxnSpPr>
          <p:cNvPr id="17" name="Straight Connector 16"/>
          <p:cNvCxnSpPr/>
          <p:nvPr/>
        </p:nvCxnSpPr>
        <p:spPr bwMode="auto">
          <a:xfrm flipH="1" flipV="1">
            <a:off x="311150" y="5734050"/>
            <a:ext cx="8832850" cy="4763"/>
          </a:xfrm>
          <a:prstGeom prst="line">
            <a:avLst/>
          </a:prstGeom>
          <a:solidFill>
            <a:schemeClr val="accent1"/>
          </a:solidFill>
          <a:ln w="9525" cap="flat" cmpd="sng" algn="ctr">
            <a:solidFill>
              <a:srgbClr val="F9C51A"/>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487761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lgn="l" defTabSz="685800" eaLnBrk="1" hangingPunct="1">
              <a:defRPr/>
            </a:pPr>
            <a:fld id="{32D65EE6-21EB-4FDE-9A3B-CE9DA8C27A95}" type="slidenum">
              <a:rPr lang="en-US" sz="825">
                <a:solidFill>
                  <a:srgbClr val="000000">
                    <a:tint val="75000"/>
                  </a:srgbClr>
                </a:solidFill>
                <a:latin typeface="Barlow Medium"/>
                <a:ea typeface="+mn-ea"/>
                <a:cs typeface="Arial" pitchFamily="34" charset="0"/>
              </a:rPr>
              <a:pPr algn="l" defTabSz="685800" eaLnBrk="1" hangingPunct="1">
                <a:defRPr/>
              </a:pPr>
              <a:t>14</a:t>
            </a:fld>
            <a:endParaRPr lang="en-US" sz="825" dirty="0">
              <a:solidFill>
                <a:srgbClr val="000000">
                  <a:tint val="75000"/>
                </a:srgbClr>
              </a:solidFill>
              <a:latin typeface="Barlow Medium"/>
              <a:ea typeface="+mn-ea"/>
              <a:cs typeface="Arial" pitchFamily="34" charset="0"/>
            </a:endParaRPr>
          </a:p>
        </p:txBody>
      </p:sp>
      <p:sp>
        <p:nvSpPr>
          <p:cNvPr id="8" name="TextBox 7">
            <a:extLst>
              <a:ext uri="{FF2B5EF4-FFF2-40B4-BE49-F238E27FC236}">
                <a16:creationId xmlns:a16="http://schemas.microsoft.com/office/drawing/2014/main" id="{C201D64D-B2D7-48C9-B101-852AC2E02628}"/>
              </a:ext>
            </a:extLst>
          </p:cNvPr>
          <p:cNvSpPr txBox="1"/>
          <p:nvPr/>
        </p:nvSpPr>
        <p:spPr>
          <a:xfrm>
            <a:off x="303977" y="1548085"/>
            <a:ext cx="5147917" cy="3539430"/>
          </a:xfrm>
          <a:prstGeom prst="rect">
            <a:avLst/>
          </a:prstGeom>
          <a:noFill/>
        </p:spPr>
        <p:txBody>
          <a:bodyPr wrap="square" rtlCol="0">
            <a:spAutoFit/>
          </a:bodyPr>
          <a:lstStyle/>
          <a:p>
            <a:pPr marL="342900" indent="-342900" defTabSz="685800">
              <a:buFont typeface="+mj-lt"/>
              <a:buAutoNum type="alphaLcPeriod"/>
              <a:defRPr/>
            </a:pPr>
            <a:endParaRPr lang="en-US" sz="1600" dirty="0">
              <a:solidFill>
                <a:srgbClr val="0A5499"/>
              </a:solidFill>
              <a:latin typeface="Arial" pitchFamily="34" charset="0"/>
              <a:ea typeface="+mn-ea"/>
              <a:cs typeface="Arial" pitchFamily="34" charset="0"/>
            </a:endParaRPr>
          </a:p>
          <a:p>
            <a:pPr marL="342900" indent="-342900" defTabSz="685800">
              <a:buFont typeface="Arial" panose="020B0604020202020204" pitchFamily="34" charset="0"/>
              <a:buChar char="•"/>
              <a:defRPr/>
            </a:pPr>
            <a:r>
              <a:rPr lang="en-US" sz="1600" dirty="0">
                <a:solidFill>
                  <a:srgbClr val="0A5499"/>
                </a:solidFill>
                <a:latin typeface="Arial" pitchFamily="34" charset="0"/>
                <a:ea typeface="+mn-ea"/>
                <a:cs typeface="Arial" pitchFamily="34" charset="0"/>
              </a:rPr>
              <a:t>Is there BoP and has it been persistent?</a:t>
            </a:r>
          </a:p>
          <a:p>
            <a:pPr marL="342900" indent="-342900" defTabSz="685800">
              <a:buFont typeface="Arial" panose="020B0604020202020204" pitchFamily="34" charset="0"/>
              <a:buChar char="•"/>
              <a:defRPr/>
            </a:pPr>
            <a:endParaRPr lang="en-US" sz="1600" dirty="0">
              <a:solidFill>
                <a:srgbClr val="0A5499"/>
              </a:solidFill>
              <a:latin typeface="Arial" pitchFamily="34" charset="0"/>
              <a:ea typeface="+mn-ea"/>
              <a:cs typeface="Arial" pitchFamily="34" charset="0"/>
            </a:endParaRPr>
          </a:p>
          <a:p>
            <a:pPr marL="342900" indent="-342900" defTabSz="685800">
              <a:buFont typeface="Arial" panose="020B0604020202020204" pitchFamily="34" charset="0"/>
              <a:buChar char="•"/>
              <a:defRPr/>
            </a:pPr>
            <a:r>
              <a:rPr lang="en-US" sz="1600" dirty="0">
                <a:solidFill>
                  <a:srgbClr val="0A5499"/>
                </a:solidFill>
                <a:latin typeface="Arial" pitchFamily="34" charset="0"/>
                <a:ea typeface="+mn-ea"/>
                <a:cs typeface="Arial" pitchFamily="34" charset="0"/>
              </a:rPr>
              <a:t>Has probing depth or attachment loss progressed?</a:t>
            </a:r>
          </a:p>
          <a:p>
            <a:pPr marL="342900" indent="-342900" defTabSz="685800">
              <a:buFont typeface="Arial" panose="020B0604020202020204" pitchFamily="34" charset="0"/>
              <a:buChar char="•"/>
              <a:defRPr/>
            </a:pPr>
            <a:endParaRPr lang="en-US" sz="1600" dirty="0">
              <a:solidFill>
                <a:srgbClr val="0A5499"/>
              </a:solidFill>
              <a:latin typeface="Arial" pitchFamily="34" charset="0"/>
              <a:ea typeface="+mn-ea"/>
              <a:cs typeface="Arial" pitchFamily="34" charset="0"/>
            </a:endParaRPr>
          </a:p>
          <a:p>
            <a:pPr marL="342900" indent="-342900" defTabSz="685800">
              <a:buFont typeface="Arial" panose="020B0604020202020204" pitchFamily="34" charset="0"/>
              <a:buChar char="•"/>
              <a:defRPr/>
            </a:pPr>
            <a:r>
              <a:rPr lang="en-US" sz="1600" dirty="0">
                <a:solidFill>
                  <a:srgbClr val="0A5499"/>
                </a:solidFill>
                <a:latin typeface="Arial" pitchFamily="34" charset="0"/>
                <a:ea typeface="+mn-ea"/>
                <a:cs typeface="Arial" pitchFamily="34" charset="0"/>
              </a:rPr>
              <a:t>Are the probing depths maintainable by the patient and clinician?</a:t>
            </a:r>
          </a:p>
          <a:p>
            <a:pPr marL="342900" indent="-342900" defTabSz="685800">
              <a:buFont typeface="Arial" panose="020B0604020202020204" pitchFamily="34" charset="0"/>
              <a:buChar char="•"/>
              <a:defRPr/>
            </a:pPr>
            <a:endParaRPr lang="en-US" sz="1600" dirty="0">
              <a:solidFill>
                <a:srgbClr val="0A5499"/>
              </a:solidFill>
              <a:latin typeface="Arial" pitchFamily="34" charset="0"/>
              <a:ea typeface="+mn-ea"/>
              <a:cs typeface="Arial" pitchFamily="34" charset="0"/>
            </a:endParaRPr>
          </a:p>
          <a:p>
            <a:pPr marL="342900" indent="-342900" defTabSz="685800">
              <a:buFont typeface="Arial" panose="020B0604020202020204" pitchFamily="34" charset="0"/>
              <a:buChar char="•"/>
              <a:defRPr/>
            </a:pPr>
            <a:r>
              <a:rPr lang="en-US" sz="1600" dirty="0">
                <a:solidFill>
                  <a:srgbClr val="0A5499"/>
                </a:solidFill>
                <a:latin typeface="Arial" pitchFamily="34" charset="0"/>
                <a:ea typeface="+mn-ea"/>
                <a:cs typeface="Arial" pitchFamily="34" charset="0"/>
              </a:rPr>
              <a:t>Are there any local factors that would hinder mechanical subgingival debridement  (furcations, root grooves, concavities, poorly contoured restorations)?</a:t>
            </a:r>
          </a:p>
          <a:p>
            <a:pPr marL="342900" indent="-342900" defTabSz="685800">
              <a:buFont typeface="Arial" panose="020B0604020202020204" pitchFamily="34" charset="0"/>
              <a:buChar char="•"/>
              <a:defRPr/>
            </a:pPr>
            <a:endParaRPr lang="en-US" sz="1600" dirty="0">
              <a:solidFill>
                <a:srgbClr val="0A5499"/>
              </a:solidFill>
              <a:latin typeface="Arial" pitchFamily="34" charset="0"/>
              <a:ea typeface="+mn-ea"/>
              <a:cs typeface="Arial" pitchFamily="34" charset="0"/>
            </a:endParaRPr>
          </a:p>
          <a:p>
            <a:pPr marL="342900" indent="-342900" defTabSz="685800">
              <a:buFont typeface="Arial" panose="020B0604020202020204" pitchFamily="34" charset="0"/>
              <a:buChar char="•"/>
              <a:defRPr/>
            </a:pPr>
            <a:r>
              <a:rPr lang="en-US" sz="1600" dirty="0">
                <a:solidFill>
                  <a:srgbClr val="0A5499"/>
                </a:solidFill>
                <a:latin typeface="Arial" pitchFamily="34" charset="0"/>
                <a:ea typeface="+mn-ea"/>
                <a:cs typeface="Arial" pitchFamily="34" charset="0"/>
              </a:rPr>
              <a:t>Has the site responded to previous therapy?</a:t>
            </a:r>
          </a:p>
        </p:txBody>
      </p:sp>
      <p:sp>
        <p:nvSpPr>
          <p:cNvPr id="5" name="Title 1">
            <a:extLst>
              <a:ext uri="{FF2B5EF4-FFF2-40B4-BE49-F238E27FC236}">
                <a16:creationId xmlns:a16="http://schemas.microsoft.com/office/drawing/2014/main" id="{82143E31-495F-4370-A4DD-56F49F158DD8}"/>
              </a:ext>
            </a:extLst>
          </p:cNvPr>
          <p:cNvSpPr>
            <a:spLocks noGrp="1"/>
          </p:cNvSpPr>
          <p:nvPr>
            <p:ph type="title"/>
          </p:nvPr>
        </p:nvSpPr>
        <p:spPr>
          <a:xfrm>
            <a:off x="303977" y="881134"/>
            <a:ext cx="8458200" cy="885825"/>
          </a:xfrm>
        </p:spPr>
        <p:txBody>
          <a:bodyPr>
            <a:normAutofit/>
          </a:bodyPr>
          <a:lstStyle/>
          <a:p>
            <a:r>
              <a:rPr lang="en-US" sz="2400" b="1" dirty="0">
                <a:solidFill>
                  <a:srgbClr val="0A5499"/>
                </a:solidFill>
              </a:rPr>
              <a:t>Focus Points During Patient Assessment</a:t>
            </a:r>
          </a:p>
        </p:txBody>
      </p:sp>
      <p:pic>
        <p:nvPicPr>
          <p:cNvPr id="6" name="Picture 6" descr="bloody">
            <a:extLst>
              <a:ext uri="{FF2B5EF4-FFF2-40B4-BE49-F238E27FC236}">
                <a16:creationId xmlns:a16="http://schemas.microsoft.com/office/drawing/2014/main" id="{2C32B754-9E8B-452A-B00F-D5C4F527995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21886" y="2038493"/>
            <a:ext cx="1993955" cy="2062103"/>
          </a:xfrm>
          <a:prstGeom prst="rect">
            <a:avLst/>
          </a:prstGeom>
          <a:noFill/>
          <a:ln w="9525">
            <a:solidFill>
              <a:schemeClr val="tx1"/>
            </a:solidFill>
            <a:miter lim="800000"/>
            <a:headEnd/>
            <a:tailEnd/>
          </a:ln>
          <a:effectLst>
            <a:outerShdw blurRad="63500" dist="38100" dir="2700000" algn="tl" rotWithShape="0">
              <a:srgbClr val="000000">
                <a:alpha val="39998"/>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34930819"/>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0C296A5B-D710-4C45-9381-3AADDAA16341}"/>
              </a:ext>
            </a:extLst>
          </p:cNvPr>
          <p:cNvSpPr>
            <a:spLocks noGrp="1"/>
          </p:cNvSpPr>
          <p:nvPr>
            <p:ph type="subTitle" idx="1"/>
          </p:nvPr>
        </p:nvSpPr>
        <p:spPr>
          <a:xfrm>
            <a:off x="1015067" y="2112629"/>
            <a:ext cx="6958669" cy="3575108"/>
          </a:xfrm>
        </p:spPr>
        <p:txBody>
          <a:bodyPr/>
          <a:lstStyle/>
          <a:p>
            <a:r>
              <a:rPr lang="en-US" b="1" dirty="0"/>
              <a:t>Review Questions </a:t>
            </a:r>
          </a:p>
        </p:txBody>
      </p:sp>
      <p:sp>
        <p:nvSpPr>
          <p:cNvPr id="4" name="Slide Number Placeholder 3">
            <a:extLst>
              <a:ext uri="{FF2B5EF4-FFF2-40B4-BE49-F238E27FC236}">
                <a16:creationId xmlns:a16="http://schemas.microsoft.com/office/drawing/2014/main" id="{F6C9F785-EF47-4535-8A1C-9F59643FC740}"/>
              </a:ext>
            </a:extLst>
          </p:cNvPr>
          <p:cNvSpPr>
            <a:spLocks noGrp="1"/>
          </p:cNvSpPr>
          <p:nvPr>
            <p:ph type="sldNum" sz="quarter" idx="12"/>
          </p:nvPr>
        </p:nvSpPr>
        <p:spPr/>
        <p:txBody>
          <a:bodyPr/>
          <a:lstStyle/>
          <a:p>
            <a:pPr>
              <a:defRPr/>
            </a:pPr>
            <a:fld id="{5E8A21EB-41B5-3F43-BBDA-0C691F0CF6B8}" type="slidenum">
              <a:rPr lang="en-US" smtClean="0"/>
              <a:pPr>
                <a:defRPr/>
              </a:pPr>
              <a:t>15</a:t>
            </a:fld>
            <a:endParaRPr lang="en-US" dirty="0"/>
          </a:p>
        </p:txBody>
      </p:sp>
    </p:spTree>
    <p:extLst>
      <p:ext uri="{BB962C8B-B14F-4D97-AF65-F5344CB8AC3E}">
        <p14:creationId xmlns:p14="http://schemas.microsoft.com/office/powerpoint/2010/main" val="3869887718"/>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PQuestion"/>
          <p:cNvSpPr>
            <a:spLocks noGrp="1"/>
          </p:cNvSpPr>
          <p:nvPr>
            <p:ph type="title"/>
          </p:nvPr>
        </p:nvSpPr>
        <p:spPr>
          <a:xfrm>
            <a:off x="373063" y="241300"/>
            <a:ext cx="8148637" cy="1284288"/>
          </a:xfrm>
        </p:spPr>
        <p:txBody>
          <a:bodyPr/>
          <a:lstStyle/>
          <a:p>
            <a:r>
              <a:rPr lang="en-US" b="1" dirty="0">
                <a:solidFill>
                  <a:srgbClr val="1666A0"/>
                </a:solidFill>
                <a:latin typeface="Arial" charset="0"/>
                <a:ea typeface="ＭＳ Ｐゴシック" charset="0"/>
                <a:cs typeface="ＭＳ Ｐゴシック" charset="0"/>
              </a:rPr>
              <a:t>What percentage (%) of Dental Offices Do Not Perform Routine Periodontal Charting?</a:t>
            </a:r>
            <a:r>
              <a:rPr lang="en-US" baseline="30000" dirty="0">
                <a:solidFill>
                  <a:srgbClr val="1666A0"/>
                </a:solidFill>
                <a:latin typeface="Arial" charset="0"/>
                <a:ea typeface="ＭＳ Ｐゴシック" charset="0"/>
                <a:cs typeface="ＭＳ Ｐゴシック" charset="0"/>
              </a:rPr>
              <a:t>1</a:t>
            </a:r>
            <a:r>
              <a:rPr lang="en-US" b="1" dirty="0">
                <a:solidFill>
                  <a:srgbClr val="1666A0"/>
                </a:solidFill>
                <a:latin typeface="Arial" charset="0"/>
                <a:ea typeface="ＭＳ Ｐゴシック" charset="0"/>
                <a:cs typeface="ＭＳ Ｐゴシック" charset="0"/>
              </a:rPr>
              <a:t> </a:t>
            </a:r>
          </a:p>
        </p:txBody>
      </p:sp>
      <p:sp>
        <p:nvSpPr>
          <p:cNvPr id="26626" name="TPAnswers"/>
          <p:cNvSpPr>
            <a:spLocks noGrp="1"/>
          </p:cNvSpPr>
          <p:nvPr>
            <p:ph type="body" idx="1"/>
            <p:custDataLst>
              <p:tags r:id="rId2"/>
            </p:custDataLst>
          </p:nvPr>
        </p:nvSpPr>
        <p:spPr>
          <a:xfrm>
            <a:off x="3143250" y="2014538"/>
            <a:ext cx="2157413" cy="3065462"/>
          </a:xfrm>
        </p:spPr>
        <p:txBody>
          <a:bodyPr/>
          <a:lstStyle/>
          <a:p>
            <a:pPr marL="514350" indent="-514350">
              <a:lnSpc>
                <a:spcPct val="150000"/>
              </a:lnSpc>
              <a:buFontTx/>
              <a:buAutoNum type="alphaUcPeriod"/>
            </a:pPr>
            <a:r>
              <a:rPr lang="en-US">
                <a:solidFill>
                  <a:srgbClr val="1666A0"/>
                </a:solidFill>
                <a:latin typeface="Arial" charset="0"/>
                <a:ea typeface="ＭＳ Ｐゴシック" charset="0"/>
                <a:cs typeface="ＭＳ Ｐゴシック" charset="0"/>
              </a:rPr>
              <a:t>&gt;70%</a:t>
            </a:r>
          </a:p>
          <a:p>
            <a:pPr marL="514350" indent="-514350">
              <a:lnSpc>
                <a:spcPct val="150000"/>
              </a:lnSpc>
              <a:buFontTx/>
              <a:buAutoNum type="alphaUcPeriod"/>
            </a:pPr>
            <a:r>
              <a:rPr lang="en-US">
                <a:solidFill>
                  <a:srgbClr val="1666A0"/>
                </a:solidFill>
                <a:latin typeface="Arial" charset="0"/>
                <a:ea typeface="ＭＳ Ｐゴシック" charset="0"/>
                <a:cs typeface="ＭＳ Ｐゴシック" charset="0"/>
              </a:rPr>
              <a:t>50%</a:t>
            </a:r>
          </a:p>
          <a:p>
            <a:pPr marL="514350" indent="-514350">
              <a:lnSpc>
                <a:spcPct val="150000"/>
              </a:lnSpc>
              <a:buFontTx/>
              <a:buAutoNum type="alphaUcPeriod"/>
            </a:pPr>
            <a:r>
              <a:rPr lang="en-US">
                <a:solidFill>
                  <a:srgbClr val="1666A0"/>
                </a:solidFill>
                <a:latin typeface="Arial" charset="0"/>
                <a:ea typeface="ＭＳ Ｐゴシック" charset="0"/>
                <a:cs typeface="ＭＳ Ｐゴシック" charset="0"/>
              </a:rPr>
              <a:t>30%</a:t>
            </a:r>
          </a:p>
        </p:txBody>
      </p:sp>
      <p:sp>
        <p:nvSpPr>
          <p:cNvPr id="26627" name="Slide Number Placeholder 3"/>
          <p:cNvSpPr>
            <a:spLocks noGrp="1"/>
          </p:cNvSpPr>
          <p:nvPr>
            <p:ph type="sldNum" sz="quarter" idx="10"/>
          </p:nvPr>
        </p:nvSpPr>
        <p:spPr>
          <a:xfrm>
            <a:off x="7134225" y="152400"/>
            <a:ext cx="1905000" cy="457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CB3BBD2-8483-7D40-90EE-A8A3F08E7016}" type="slidenum">
              <a:rPr lang="en-US" sz="1400">
                <a:solidFill>
                  <a:schemeClr val="bg1"/>
                </a:solidFill>
              </a:rPr>
              <a:pPr/>
              <a:t>16</a:t>
            </a:fld>
            <a:endParaRPr lang="en-US" sz="1400">
              <a:solidFill>
                <a:schemeClr val="bg1"/>
              </a:solidFill>
            </a:endParaRPr>
          </a:p>
        </p:txBody>
      </p:sp>
      <p:sp>
        <p:nvSpPr>
          <p:cNvPr id="26628" name="Rectangle 5"/>
          <p:cNvSpPr>
            <a:spLocks noChangeArrowheads="1"/>
          </p:cNvSpPr>
          <p:nvPr/>
        </p:nvSpPr>
        <p:spPr bwMode="auto">
          <a:xfrm>
            <a:off x="385763" y="5875338"/>
            <a:ext cx="8405812" cy="361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lnSpc>
                <a:spcPct val="110000"/>
              </a:lnSpc>
              <a:spcBef>
                <a:spcPct val="50000"/>
              </a:spcBef>
            </a:pPr>
            <a:r>
              <a:rPr lang="en-US" sz="800" b="1" dirty="0">
                <a:solidFill>
                  <a:srgbClr val="0A5499"/>
                </a:solidFill>
                <a:cs typeface="Arial" charset="0"/>
              </a:rPr>
              <a:t>REFERENCE: 1.</a:t>
            </a:r>
            <a:r>
              <a:rPr lang="en-US" sz="800" dirty="0">
                <a:solidFill>
                  <a:srgbClr val="0A5499"/>
                </a:solidFill>
                <a:cs typeface="Arial" charset="0"/>
              </a:rPr>
              <a:t> Levin R. Periodontal profitability. Dental Economics Web site. http://</a:t>
            </a:r>
            <a:r>
              <a:rPr lang="en-US" sz="800" dirty="0" err="1">
                <a:solidFill>
                  <a:srgbClr val="0A5499"/>
                </a:solidFill>
                <a:cs typeface="Arial" charset="0"/>
              </a:rPr>
              <a:t>www.dentaleconomics.com</a:t>
            </a:r>
            <a:r>
              <a:rPr lang="en-US" sz="800" dirty="0">
                <a:solidFill>
                  <a:srgbClr val="0A5499"/>
                </a:solidFill>
                <a:cs typeface="Arial" charset="0"/>
              </a:rPr>
              <a:t>/index/display/article-display/173156/articles/dental-economics/volume-93/issue-3/features/periodontal-</a:t>
            </a:r>
            <a:r>
              <a:rPr lang="en-US" sz="800" dirty="0" err="1">
                <a:solidFill>
                  <a:srgbClr val="0A5499"/>
                </a:solidFill>
                <a:cs typeface="Arial" charset="0"/>
              </a:rPr>
              <a:t>profitability.html</a:t>
            </a:r>
            <a:r>
              <a:rPr lang="en-US" sz="800" dirty="0">
                <a:solidFill>
                  <a:srgbClr val="0A5499"/>
                </a:solidFill>
                <a:cs typeface="Arial" charset="0"/>
              </a:rPr>
              <a:t>. </a:t>
            </a:r>
            <a:r>
              <a:rPr lang="en-US" sz="800" dirty="0">
                <a:solidFill>
                  <a:srgbClr val="0A5499"/>
                </a:solidFill>
              </a:rPr>
              <a:t>Published March 1, 2003. </a:t>
            </a:r>
            <a:r>
              <a:rPr lang="en-US" sz="800" dirty="0">
                <a:solidFill>
                  <a:srgbClr val="0A5499"/>
                </a:solidFill>
                <a:cs typeface="Arial" charset="0"/>
              </a:rPr>
              <a:t>Accessed May 28, 2013.</a:t>
            </a:r>
          </a:p>
        </p:txBody>
      </p:sp>
      <p:cxnSp>
        <p:nvCxnSpPr>
          <p:cNvPr id="9" name="Straight Connector 8"/>
          <p:cNvCxnSpPr/>
          <p:nvPr/>
        </p:nvCxnSpPr>
        <p:spPr bwMode="auto">
          <a:xfrm flipH="1">
            <a:off x="311150" y="5800725"/>
            <a:ext cx="8832850" cy="6350"/>
          </a:xfrm>
          <a:prstGeom prst="line">
            <a:avLst/>
          </a:prstGeom>
          <a:solidFill>
            <a:schemeClr val="accent1"/>
          </a:solidFill>
          <a:ln w="9525" cap="flat" cmpd="sng" algn="ctr">
            <a:solidFill>
              <a:srgbClr val="F9C51A"/>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custDataLst>
      <p:tags r:id="rId1"/>
    </p:custData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Number Placeholder 3"/>
          <p:cNvSpPr>
            <a:spLocks noGrp="1"/>
          </p:cNvSpPr>
          <p:nvPr>
            <p:ph type="sldNum" sz="quarter" idx="12"/>
          </p:nvPr>
        </p:nvSpPr>
        <p:spPr>
          <a:xfrm>
            <a:off x="7134225" y="152400"/>
            <a:ext cx="1905000" cy="457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F787E31-DBF1-1845-BCF4-05EF7E247314}" type="slidenum">
              <a:rPr lang="en-US" sz="1400">
                <a:solidFill>
                  <a:schemeClr val="bg1"/>
                </a:solidFill>
              </a:rPr>
              <a:pPr/>
              <a:t>17</a:t>
            </a:fld>
            <a:endParaRPr lang="en-US" sz="1400">
              <a:solidFill>
                <a:schemeClr val="bg1"/>
              </a:solidFill>
            </a:endParaRPr>
          </a:p>
        </p:txBody>
      </p:sp>
      <p:sp>
        <p:nvSpPr>
          <p:cNvPr id="28674" name="TPQuestion"/>
          <p:cNvSpPr txBox="1">
            <a:spLocks/>
          </p:cNvSpPr>
          <p:nvPr/>
        </p:nvSpPr>
        <p:spPr bwMode="auto">
          <a:xfrm>
            <a:off x="903288" y="2503488"/>
            <a:ext cx="7375525" cy="2179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1666A0"/>
                </a:solidFill>
                <a:cs typeface="Arial" charset="0"/>
              </a:rPr>
              <a:t>Correct answer: </a:t>
            </a:r>
          </a:p>
          <a:p>
            <a:r>
              <a:rPr lang="en-US" b="1" i="1">
                <a:solidFill>
                  <a:srgbClr val="FF0000"/>
                </a:solidFill>
                <a:cs typeface="Arial" charset="0"/>
              </a:rPr>
              <a:t>(A) More than 70% of dental offices do not    </a:t>
            </a:r>
            <a:br>
              <a:rPr lang="en-US" b="1" i="1">
                <a:solidFill>
                  <a:srgbClr val="FF0000"/>
                </a:solidFill>
                <a:cs typeface="Arial" charset="0"/>
              </a:rPr>
            </a:br>
            <a:r>
              <a:rPr lang="en-US" b="1" i="1">
                <a:solidFill>
                  <a:srgbClr val="FF0000"/>
                </a:solidFill>
                <a:cs typeface="Arial" charset="0"/>
              </a:rPr>
              <a:t>      perform routine periodontal charting.</a:t>
            </a:r>
            <a:r>
              <a:rPr lang="en-US" baseline="30000">
                <a:solidFill>
                  <a:srgbClr val="FF0000"/>
                </a:solidFill>
                <a:cs typeface="Arial" charset="0"/>
              </a:rPr>
              <a:t>1</a:t>
            </a:r>
            <a:endParaRPr lang="en-US" baseline="30000">
              <a:solidFill>
                <a:srgbClr val="FF0000"/>
              </a:solidFill>
            </a:endParaRPr>
          </a:p>
        </p:txBody>
      </p:sp>
      <p:cxnSp>
        <p:nvCxnSpPr>
          <p:cNvPr id="10" name="Straight Connector 9"/>
          <p:cNvCxnSpPr/>
          <p:nvPr/>
        </p:nvCxnSpPr>
        <p:spPr bwMode="auto">
          <a:xfrm flipH="1">
            <a:off x="311150" y="5800725"/>
            <a:ext cx="8832850" cy="6350"/>
          </a:xfrm>
          <a:prstGeom prst="line">
            <a:avLst/>
          </a:prstGeom>
          <a:solidFill>
            <a:schemeClr val="accent1"/>
          </a:solidFill>
          <a:ln w="9525" cap="flat" cmpd="sng" algn="ctr">
            <a:solidFill>
              <a:srgbClr val="F9C51A"/>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6" name="Rectangle 5"/>
          <p:cNvSpPr>
            <a:spLocks noChangeArrowheads="1"/>
          </p:cNvSpPr>
          <p:nvPr/>
        </p:nvSpPr>
        <p:spPr bwMode="auto">
          <a:xfrm>
            <a:off x="385763" y="5875338"/>
            <a:ext cx="8405812" cy="361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lnSpc>
                <a:spcPct val="110000"/>
              </a:lnSpc>
              <a:spcBef>
                <a:spcPct val="50000"/>
              </a:spcBef>
            </a:pPr>
            <a:r>
              <a:rPr lang="en-US" sz="800" b="1" dirty="0">
                <a:solidFill>
                  <a:srgbClr val="0A5499"/>
                </a:solidFill>
                <a:cs typeface="Arial" charset="0"/>
              </a:rPr>
              <a:t>REFERENCE: 1.</a:t>
            </a:r>
            <a:r>
              <a:rPr lang="en-US" sz="800" dirty="0">
                <a:solidFill>
                  <a:srgbClr val="0A5499"/>
                </a:solidFill>
                <a:cs typeface="Arial" charset="0"/>
              </a:rPr>
              <a:t> Levin R. Periodontal profitability. Dental Economics Web site. http://</a:t>
            </a:r>
            <a:r>
              <a:rPr lang="en-US" sz="800" dirty="0" err="1">
                <a:solidFill>
                  <a:srgbClr val="0A5499"/>
                </a:solidFill>
                <a:cs typeface="Arial" charset="0"/>
              </a:rPr>
              <a:t>www.dentaleconomics.com</a:t>
            </a:r>
            <a:r>
              <a:rPr lang="en-US" sz="800" dirty="0">
                <a:solidFill>
                  <a:srgbClr val="0A5499"/>
                </a:solidFill>
                <a:cs typeface="Arial" charset="0"/>
              </a:rPr>
              <a:t>/index/display/article-display/173156/articles/dental-economics/volume-93/issue-3/features/periodontal-</a:t>
            </a:r>
            <a:r>
              <a:rPr lang="en-US" sz="800" dirty="0" err="1">
                <a:solidFill>
                  <a:srgbClr val="0A5499"/>
                </a:solidFill>
                <a:cs typeface="Arial" charset="0"/>
              </a:rPr>
              <a:t>profitability.html</a:t>
            </a:r>
            <a:r>
              <a:rPr lang="en-US" sz="800" dirty="0">
                <a:solidFill>
                  <a:srgbClr val="0A5499"/>
                </a:solidFill>
                <a:cs typeface="Arial" charset="0"/>
              </a:rPr>
              <a:t>. </a:t>
            </a:r>
            <a:r>
              <a:rPr lang="en-US" sz="800" dirty="0">
                <a:solidFill>
                  <a:srgbClr val="0A5499"/>
                </a:solidFill>
              </a:rPr>
              <a:t>Published March 1, 2003. </a:t>
            </a:r>
            <a:r>
              <a:rPr lang="en-US" sz="800" dirty="0">
                <a:solidFill>
                  <a:srgbClr val="0A5499"/>
                </a:solidFill>
                <a:cs typeface="Arial" charset="0"/>
              </a:rPr>
              <a:t>Accessed May 28, 2013.</a:t>
            </a:r>
          </a:p>
        </p:txBody>
      </p:sp>
    </p:spTree>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51A0E8-F777-4179-9AAB-F33D1CC2CE2E}"/>
              </a:ext>
            </a:extLst>
          </p:cNvPr>
          <p:cNvSpPr>
            <a:spLocks noGrp="1"/>
          </p:cNvSpPr>
          <p:nvPr>
            <p:ph type="title"/>
          </p:nvPr>
        </p:nvSpPr>
        <p:spPr>
          <a:xfrm>
            <a:off x="562186" y="381000"/>
            <a:ext cx="7476914" cy="1095462"/>
          </a:xfrm>
        </p:spPr>
        <p:txBody>
          <a:bodyPr wrap="square" anchor="t">
            <a:noAutofit/>
          </a:bodyPr>
          <a:lstStyle/>
          <a:p>
            <a:r>
              <a:rPr lang="en-US" b="1" dirty="0">
                <a:solidFill>
                  <a:srgbClr val="1666A0"/>
                </a:solidFill>
              </a:rPr>
              <a:t>Treatment Outcomes </a:t>
            </a:r>
          </a:p>
        </p:txBody>
      </p:sp>
      <p:sp>
        <p:nvSpPr>
          <p:cNvPr id="4" name="Slide Number Placeholder 3">
            <a:extLst>
              <a:ext uri="{FF2B5EF4-FFF2-40B4-BE49-F238E27FC236}">
                <a16:creationId xmlns:a16="http://schemas.microsoft.com/office/drawing/2014/main" id="{610EAC11-2FB9-4CE7-AB0F-B12FC5D3BC30}"/>
              </a:ext>
            </a:extLst>
          </p:cNvPr>
          <p:cNvSpPr>
            <a:spLocks noGrp="1"/>
          </p:cNvSpPr>
          <p:nvPr>
            <p:ph type="sldNum" sz="quarter" idx="12"/>
          </p:nvPr>
        </p:nvSpPr>
        <p:spPr>
          <a:xfrm>
            <a:off x="7086600" y="152400"/>
            <a:ext cx="1905000" cy="457200"/>
          </a:xfrm>
        </p:spPr>
        <p:txBody>
          <a:bodyPr wrap="square" anchor="t">
            <a:normAutofit/>
          </a:bodyPr>
          <a:lstStyle/>
          <a:p>
            <a:pPr>
              <a:spcAft>
                <a:spcPts val="600"/>
              </a:spcAft>
              <a:defRPr/>
            </a:pPr>
            <a:fld id="{B8B67891-12C8-AD42-8958-BA679A18A5CF}" type="slidenum">
              <a:rPr lang="en-US" smtClean="0"/>
              <a:pPr>
                <a:spcAft>
                  <a:spcPts val="600"/>
                </a:spcAft>
                <a:defRPr/>
              </a:pPr>
              <a:t>18</a:t>
            </a:fld>
            <a:endParaRPr lang="en-US"/>
          </a:p>
        </p:txBody>
      </p:sp>
      <p:graphicFrame>
        <p:nvGraphicFramePr>
          <p:cNvPr id="8" name="Content Placeholder 5">
            <a:extLst>
              <a:ext uri="{FF2B5EF4-FFF2-40B4-BE49-F238E27FC236}">
                <a16:creationId xmlns:a16="http://schemas.microsoft.com/office/drawing/2014/main" id="{B44BC207-F80D-4297-B02A-A3A62D91A984}"/>
              </a:ext>
            </a:extLst>
          </p:cNvPr>
          <p:cNvGraphicFramePr>
            <a:graphicFrameLocks noGrp="1"/>
          </p:cNvGraphicFramePr>
          <p:nvPr>
            <p:ph idx="1"/>
            <p:extLst>
              <p:ext uri="{D42A27DB-BD31-4B8C-83A1-F6EECF244321}">
                <p14:modId xmlns:p14="http://schemas.microsoft.com/office/powerpoint/2010/main" val="2222162435"/>
              </p:ext>
            </p:extLst>
          </p:nvPr>
        </p:nvGraphicFramePr>
        <p:xfrm>
          <a:off x="2710356" y="1476462"/>
          <a:ext cx="5328744" cy="4386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3EA8171D-6D88-4A38-86B5-53EC311B64D0}"/>
              </a:ext>
            </a:extLst>
          </p:cNvPr>
          <p:cNvSpPr/>
          <p:nvPr/>
        </p:nvSpPr>
        <p:spPr>
          <a:xfrm>
            <a:off x="266754" y="6428874"/>
            <a:ext cx="6438845" cy="369332"/>
          </a:xfrm>
          <a:prstGeom prst="rect">
            <a:avLst/>
          </a:prstGeom>
        </p:spPr>
        <p:txBody>
          <a:bodyPr wrap="square">
            <a:spAutoFit/>
          </a:bodyPr>
          <a:lstStyle/>
          <a:p>
            <a:pPr>
              <a:spcAft>
                <a:spcPts val="600"/>
              </a:spcAft>
            </a:pPr>
            <a:r>
              <a:rPr lang="en-US" sz="900" dirty="0" err="1">
                <a:solidFill>
                  <a:srgbClr val="000000"/>
                </a:solidFill>
                <a:latin typeface="Trebuchet MS" panose="020B0603020202020204" pitchFamily="34" charset="0"/>
              </a:rPr>
              <a:t>Könönen</a:t>
            </a:r>
            <a:r>
              <a:rPr lang="en-US" sz="900" dirty="0">
                <a:solidFill>
                  <a:srgbClr val="000000"/>
                </a:solidFill>
                <a:latin typeface="Trebuchet MS" panose="020B0603020202020204" pitchFamily="34" charset="0"/>
              </a:rPr>
              <a:t>, E., </a:t>
            </a:r>
            <a:r>
              <a:rPr lang="en-US" sz="900" dirty="0" err="1">
                <a:solidFill>
                  <a:srgbClr val="000000"/>
                </a:solidFill>
                <a:latin typeface="Trebuchet MS" panose="020B0603020202020204" pitchFamily="34" charset="0"/>
              </a:rPr>
              <a:t>Gursoy</a:t>
            </a:r>
            <a:r>
              <a:rPr lang="en-US" sz="900" dirty="0">
                <a:solidFill>
                  <a:srgbClr val="000000"/>
                </a:solidFill>
                <a:latin typeface="Trebuchet MS" panose="020B0603020202020204" pitchFamily="34" charset="0"/>
              </a:rPr>
              <a:t>, M., &amp; </a:t>
            </a:r>
            <a:r>
              <a:rPr lang="en-US" sz="900" dirty="0" err="1">
                <a:solidFill>
                  <a:srgbClr val="000000"/>
                </a:solidFill>
                <a:latin typeface="Trebuchet MS" panose="020B0603020202020204" pitchFamily="34" charset="0"/>
              </a:rPr>
              <a:t>Gursoy</a:t>
            </a:r>
            <a:r>
              <a:rPr lang="en-US" sz="900" dirty="0">
                <a:solidFill>
                  <a:srgbClr val="000000"/>
                </a:solidFill>
                <a:latin typeface="Trebuchet MS" panose="020B0603020202020204" pitchFamily="34" charset="0"/>
              </a:rPr>
              <a:t>, U. K. (2019). Periodontitis: A Multifaceted Disease of Tooth-Supporting Tissues. </a:t>
            </a:r>
            <a:r>
              <a:rPr lang="en-US" sz="900" i="1" dirty="0">
                <a:solidFill>
                  <a:srgbClr val="000000"/>
                </a:solidFill>
                <a:latin typeface="Trebuchet MS" panose="020B0603020202020204" pitchFamily="34" charset="0"/>
              </a:rPr>
              <a:t>Journal of clinical medicine</a:t>
            </a:r>
            <a:r>
              <a:rPr lang="en-US" sz="900" dirty="0">
                <a:solidFill>
                  <a:srgbClr val="000000"/>
                </a:solidFill>
                <a:latin typeface="Trebuchet MS" panose="020B0603020202020204" pitchFamily="34" charset="0"/>
              </a:rPr>
              <a:t>, </a:t>
            </a:r>
            <a:r>
              <a:rPr lang="en-US" sz="900" i="1" dirty="0">
                <a:solidFill>
                  <a:srgbClr val="000000"/>
                </a:solidFill>
                <a:latin typeface="Trebuchet MS" panose="020B0603020202020204" pitchFamily="34" charset="0"/>
              </a:rPr>
              <a:t>8</a:t>
            </a:r>
            <a:r>
              <a:rPr lang="en-US" sz="900" dirty="0">
                <a:solidFill>
                  <a:srgbClr val="000000"/>
                </a:solidFill>
                <a:latin typeface="Trebuchet MS" panose="020B0603020202020204" pitchFamily="34" charset="0"/>
              </a:rPr>
              <a:t>(8), 1135. doi:10.3390/jcm8081135</a:t>
            </a:r>
          </a:p>
        </p:txBody>
      </p:sp>
    </p:spTree>
    <p:extLst>
      <p:ext uri="{BB962C8B-B14F-4D97-AF65-F5344CB8AC3E}">
        <p14:creationId xmlns:p14="http://schemas.microsoft.com/office/powerpoint/2010/main" val="3718634142"/>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Title 2"/>
          <p:cNvSpPr>
            <a:spLocks noGrp="1"/>
          </p:cNvSpPr>
          <p:nvPr>
            <p:ph type="title"/>
          </p:nvPr>
        </p:nvSpPr>
        <p:spPr/>
        <p:txBody>
          <a:bodyPr/>
          <a:lstStyle/>
          <a:p>
            <a:pPr algn="ctr"/>
            <a:endParaRPr lang="en-US" b="1" dirty="0">
              <a:solidFill>
                <a:srgbClr val="1666A0"/>
              </a:solidFill>
              <a:latin typeface="Arial" charset="0"/>
              <a:ea typeface="ＭＳ Ｐゴシック" charset="0"/>
              <a:cs typeface="Arial" charset="0"/>
            </a:endParaRPr>
          </a:p>
        </p:txBody>
      </p:sp>
      <p:sp>
        <p:nvSpPr>
          <p:cNvPr id="10" name="Content Placeholder 9">
            <a:extLst>
              <a:ext uri="{FF2B5EF4-FFF2-40B4-BE49-F238E27FC236}">
                <a16:creationId xmlns:a16="http://schemas.microsoft.com/office/drawing/2014/main" id="{76455A7E-C227-4501-BA42-C7299A328B4F}"/>
              </a:ext>
            </a:extLst>
          </p:cNvPr>
          <p:cNvSpPr>
            <a:spLocks noGrp="1"/>
          </p:cNvSpPr>
          <p:nvPr>
            <p:ph idx="1"/>
          </p:nvPr>
        </p:nvSpPr>
        <p:spPr/>
        <p:txBody>
          <a:bodyPr/>
          <a:lstStyle/>
          <a:p>
            <a:endParaRPr lang="en-US"/>
          </a:p>
        </p:txBody>
      </p:sp>
      <p:sp>
        <p:nvSpPr>
          <p:cNvPr id="12" name="Text Placeholder 11">
            <a:extLst>
              <a:ext uri="{FF2B5EF4-FFF2-40B4-BE49-F238E27FC236}">
                <a16:creationId xmlns:a16="http://schemas.microsoft.com/office/drawing/2014/main" id="{51F43DB0-A1A2-417C-8B1C-08808FC83948}"/>
              </a:ext>
            </a:extLst>
          </p:cNvPr>
          <p:cNvSpPr>
            <a:spLocks noGrp="1"/>
          </p:cNvSpPr>
          <p:nvPr>
            <p:ph type="body" sz="half" idx="2"/>
          </p:nvPr>
        </p:nvSpPr>
        <p:spPr/>
        <p:txBody>
          <a:bodyPr/>
          <a:lstStyle/>
          <a:p>
            <a:r>
              <a:rPr lang="en-US" sz="2000" b="1" dirty="0">
                <a:solidFill>
                  <a:srgbClr val="1666A0"/>
                </a:solidFill>
                <a:latin typeface="Arial" charset="0"/>
                <a:ea typeface="ＭＳ Ｐゴシック" charset="0"/>
                <a:cs typeface="Arial" charset="0"/>
              </a:rPr>
              <a:t>The  American Academy of Periodontology (AAP) Stresses periodontal health should be achieved in the least invasive manner …. </a:t>
            </a:r>
          </a:p>
          <a:p>
            <a:r>
              <a:rPr lang="en-US" sz="2000" b="1" dirty="0">
                <a:solidFill>
                  <a:srgbClr val="1666A0"/>
                </a:solidFill>
                <a:latin typeface="Arial" charset="0"/>
                <a:ea typeface="ＭＳ Ｐゴシック" charset="0"/>
                <a:cs typeface="Arial" charset="0"/>
              </a:rPr>
              <a:t>Non-surgical therapy also called SRP can accomplish this in appropriate cases  BUT it does have its limitations </a:t>
            </a:r>
            <a:endParaRPr lang="en-US" sz="2000" dirty="0"/>
          </a:p>
          <a:p>
            <a:endParaRPr lang="en-US" dirty="0"/>
          </a:p>
        </p:txBody>
      </p:sp>
      <p:sp>
        <p:nvSpPr>
          <p:cNvPr id="43011" name="Slide Number Placeholder 1"/>
          <p:cNvSpPr>
            <a:spLocks noGrp="1"/>
          </p:cNvSpPr>
          <p:nvPr>
            <p:ph type="sldNum" sz="quarter" idx="12"/>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73F519C-9A36-8947-B0A2-7DEA950C90A5}" type="slidenum">
              <a:rPr lang="en-US" sz="1400">
                <a:solidFill>
                  <a:schemeClr val="bg1"/>
                </a:solidFill>
              </a:rPr>
              <a:pPr/>
              <a:t>19</a:t>
            </a:fld>
            <a:endParaRPr lang="en-US" sz="1400">
              <a:solidFill>
                <a:schemeClr val="bg1"/>
              </a:solidFill>
            </a:endParaRPr>
          </a:p>
        </p:txBody>
      </p:sp>
      <p:sp>
        <p:nvSpPr>
          <p:cNvPr id="43013" name="TextBox 1"/>
          <p:cNvSpPr txBox="1">
            <a:spLocks noChangeArrowheads="1"/>
          </p:cNvSpPr>
          <p:nvPr/>
        </p:nvSpPr>
        <p:spPr bwMode="auto">
          <a:xfrm>
            <a:off x="388938" y="5856288"/>
            <a:ext cx="8145462" cy="360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tabLst>
                <a:tab pos="457200" algn="r"/>
                <a:tab pos="2743200" algn="ctr"/>
                <a:tab pos="5486400" algn="r"/>
              </a:tabLst>
              <a:defRPr sz="2400">
                <a:solidFill>
                  <a:schemeClr val="tx1"/>
                </a:solidFill>
                <a:latin typeface="Arial" charset="0"/>
                <a:ea typeface="ＭＳ Ｐゴシック" charset="0"/>
                <a:cs typeface="ＭＳ Ｐゴシック" charset="0"/>
              </a:defRPr>
            </a:lvl1pPr>
            <a:lvl2pPr marL="742950" indent="-285750" eaLnBrk="0" hangingPunct="0">
              <a:tabLst>
                <a:tab pos="457200" algn="r"/>
                <a:tab pos="2743200" algn="ctr"/>
                <a:tab pos="5486400" algn="r"/>
              </a:tabLst>
              <a:defRPr sz="2400">
                <a:solidFill>
                  <a:schemeClr val="tx1"/>
                </a:solidFill>
                <a:latin typeface="Arial" charset="0"/>
                <a:ea typeface="ＭＳ Ｐゴシック" charset="0"/>
              </a:defRPr>
            </a:lvl2pPr>
            <a:lvl3pPr marL="1143000" indent="-228600" eaLnBrk="0" hangingPunct="0">
              <a:tabLst>
                <a:tab pos="457200" algn="r"/>
                <a:tab pos="2743200" algn="ctr"/>
                <a:tab pos="5486400" algn="r"/>
              </a:tabLst>
              <a:defRPr sz="2400">
                <a:solidFill>
                  <a:schemeClr val="tx1"/>
                </a:solidFill>
                <a:latin typeface="Arial" charset="0"/>
                <a:ea typeface="ＭＳ Ｐゴシック" charset="0"/>
              </a:defRPr>
            </a:lvl3pPr>
            <a:lvl4pPr marL="1600200" indent="-228600" eaLnBrk="0" hangingPunct="0">
              <a:tabLst>
                <a:tab pos="457200" algn="r"/>
                <a:tab pos="2743200" algn="ctr"/>
                <a:tab pos="5486400" algn="r"/>
              </a:tabLst>
              <a:defRPr sz="2400">
                <a:solidFill>
                  <a:schemeClr val="tx1"/>
                </a:solidFill>
                <a:latin typeface="Arial" charset="0"/>
                <a:ea typeface="ＭＳ Ｐゴシック" charset="0"/>
              </a:defRPr>
            </a:lvl4pPr>
            <a:lvl5pPr marL="2057400" indent="-228600" eaLnBrk="0" hangingPunct="0">
              <a:tabLst>
                <a:tab pos="457200" algn="r"/>
                <a:tab pos="2743200" algn="ctr"/>
                <a:tab pos="5486400" algn="r"/>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457200" algn="r"/>
                <a:tab pos="2743200" algn="ctr"/>
                <a:tab pos="5486400" algn="r"/>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457200" algn="r"/>
                <a:tab pos="2743200" algn="ctr"/>
                <a:tab pos="5486400" algn="r"/>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457200" algn="r"/>
                <a:tab pos="2743200" algn="ctr"/>
                <a:tab pos="5486400" algn="r"/>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457200" algn="r"/>
                <a:tab pos="2743200" algn="ctr"/>
                <a:tab pos="5486400" algn="r"/>
              </a:tabLst>
              <a:defRPr sz="2400">
                <a:solidFill>
                  <a:schemeClr val="tx1"/>
                </a:solidFill>
                <a:latin typeface="Arial" charset="0"/>
                <a:ea typeface="ＭＳ Ｐゴシック" charset="0"/>
              </a:defRPr>
            </a:lvl9pPr>
          </a:lstStyle>
          <a:p>
            <a:pPr>
              <a:lnSpc>
                <a:spcPct val="120000"/>
              </a:lnSpc>
            </a:pPr>
            <a:r>
              <a:rPr lang="en-US" sz="1600" b="1" dirty="0">
                <a:cs typeface="Arial" charset="0"/>
              </a:rPr>
              <a:t>REFERENCES:</a:t>
            </a:r>
            <a:r>
              <a:rPr lang="en-US" sz="1600" dirty="0">
                <a:cs typeface="Arial" charset="0"/>
              </a:rPr>
              <a:t> </a:t>
            </a:r>
            <a:r>
              <a:rPr lang="en-US" sz="1600" dirty="0">
                <a:hlinkClick r:id="rId3"/>
              </a:rPr>
              <a:t>https://www.perio.org/consumer/non-surgical-periodontal-treatment</a:t>
            </a:r>
            <a:endParaRPr lang="en-US" sz="1600" dirty="0"/>
          </a:p>
        </p:txBody>
      </p:sp>
      <p:cxnSp>
        <p:nvCxnSpPr>
          <p:cNvPr id="11" name="Straight Connector 10"/>
          <p:cNvCxnSpPr/>
          <p:nvPr/>
        </p:nvCxnSpPr>
        <p:spPr bwMode="auto">
          <a:xfrm flipH="1">
            <a:off x="311150" y="5800725"/>
            <a:ext cx="8832850" cy="6350"/>
          </a:xfrm>
          <a:prstGeom prst="line">
            <a:avLst/>
          </a:prstGeom>
          <a:solidFill>
            <a:schemeClr val="accent1"/>
          </a:solidFill>
          <a:ln w="9525" cap="flat" cmpd="sng" algn="ctr">
            <a:solidFill>
              <a:srgbClr val="F9C51A"/>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 name="Rectangle 3">
            <a:extLst>
              <a:ext uri="{FF2B5EF4-FFF2-40B4-BE49-F238E27FC236}">
                <a16:creationId xmlns:a16="http://schemas.microsoft.com/office/drawing/2014/main" id="{FAE3478E-C808-4E34-9394-6A4105BE1F95}"/>
              </a:ext>
            </a:extLst>
          </p:cNvPr>
          <p:cNvSpPr/>
          <p:nvPr/>
        </p:nvSpPr>
        <p:spPr>
          <a:xfrm>
            <a:off x="4479635" y="2882671"/>
            <a:ext cx="184731" cy="923330"/>
          </a:xfrm>
          <a:prstGeom prst="rect">
            <a:avLst/>
          </a:prstGeom>
          <a:noFill/>
        </p:spPr>
        <p:txBody>
          <a:bodyPr wrap="none" lIns="91440" tIns="45720" rIns="91440" bIns="45720">
            <a:spAutoFit/>
          </a:bodyPr>
          <a:lstStyle/>
          <a:p>
            <a:pPr algn="ctr"/>
            <a:endParaRPr lang="en-US" sz="5400" b="0" cap="none" spc="0" dirty="0">
              <a:ln w="0"/>
              <a:solidFill>
                <a:schemeClr val="accent1"/>
              </a:solidFill>
              <a:effectLst>
                <a:outerShdw blurRad="38100" dist="25400" dir="5400000" algn="ctr" rotWithShape="0">
                  <a:srgbClr val="6E747A">
                    <a:alpha val="43000"/>
                  </a:srgbClr>
                </a:outerShdw>
              </a:effectLst>
            </a:endParaRPr>
          </a:p>
        </p:txBody>
      </p:sp>
      <p:pic>
        <p:nvPicPr>
          <p:cNvPr id="7" name="Picture 6">
            <a:extLst>
              <a:ext uri="{FF2B5EF4-FFF2-40B4-BE49-F238E27FC236}">
                <a16:creationId xmlns:a16="http://schemas.microsoft.com/office/drawing/2014/main" id="{02B6E34F-8799-4B17-AD7B-84F838BDAEBD}"/>
              </a:ext>
            </a:extLst>
          </p:cNvPr>
          <p:cNvPicPr>
            <a:picLocks noChangeAspect="1"/>
          </p:cNvPicPr>
          <p:nvPr/>
        </p:nvPicPr>
        <p:blipFill>
          <a:blip r:embed="rId4"/>
          <a:stretch>
            <a:fillRect/>
          </a:stretch>
        </p:blipFill>
        <p:spPr>
          <a:xfrm>
            <a:off x="4438269" y="1334832"/>
            <a:ext cx="3385312" cy="2538984"/>
          </a:xfrm>
          <a:prstGeom prst="rect">
            <a:avLst/>
          </a:prstGeom>
        </p:spPr>
      </p:pic>
    </p:spTree>
    <p:extLst>
      <p:ext uri="{BB962C8B-B14F-4D97-AF65-F5344CB8AC3E}">
        <p14:creationId xmlns:p14="http://schemas.microsoft.com/office/powerpoint/2010/main" val="947270323"/>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76D1D4-28F3-994D-AB82-7C2E40254619}"/>
              </a:ext>
            </a:extLst>
          </p:cNvPr>
          <p:cNvSpPr>
            <a:spLocks noGrp="1"/>
          </p:cNvSpPr>
          <p:nvPr>
            <p:ph type="title"/>
          </p:nvPr>
        </p:nvSpPr>
        <p:spPr>
          <a:xfrm>
            <a:off x="0" y="4800601"/>
            <a:ext cx="9144000" cy="566738"/>
          </a:xfrm>
        </p:spPr>
        <p:txBody>
          <a:bodyPr vert="horz" wrap="square" lIns="91440" tIns="45720" rIns="91440" bIns="45720" numCol="1" anchor="b" anchorCtr="0" compatLnSpc="1">
            <a:prstTxWarp prst="textNoShape">
              <a:avLst/>
            </a:prstTxWarp>
            <a:normAutofit/>
          </a:bodyPr>
          <a:lstStyle/>
          <a:p>
            <a:pPr marL="0" indent="0" algn="ctr">
              <a:buNone/>
            </a:pPr>
            <a:r>
              <a:rPr lang="en-US" b="1" dirty="0">
                <a:latin typeface="Arial"/>
                <a:ea typeface="+mj-ea"/>
                <a:cs typeface="+mj-cs"/>
              </a:rPr>
              <a:t>Text PERIO to 96066 to get started</a:t>
            </a:r>
          </a:p>
        </p:txBody>
      </p:sp>
      <p:pic>
        <p:nvPicPr>
          <p:cNvPr id="5" name="Picture 4" descr="A close up of a sign&#10;&#10;Description automatically generated">
            <a:extLst>
              <a:ext uri="{FF2B5EF4-FFF2-40B4-BE49-F238E27FC236}">
                <a16:creationId xmlns:a16="http://schemas.microsoft.com/office/drawing/2014/main" id="{BE72635A-FF83-4D4A-9EC3-7FF1A3243C95}"/>
              </a:ext>
            </a:extLst>
          </p:cNvPr>
          <p:cNvPicPr>
            <a:picLocks noChangeAspect="1"/>
          </p:cNvPicPr>
          <p:nvPr/>
        </p:nvPicPr>
        <p:blipFill>
          <a:blip r:embed="rId3"/>
          <a:stretch>
            <a:fillRect/>
          </a:stretch>
        </p:blipFill>
        <p:spPr>
          <a:xfrm>
            <a:off x="2550097" y="612775"/>
            <a:ext cx="3970782" cy="4114800"/>
          </a:xfrm>
          <a:prstGeom prst="rect">
            <a:avLst/>
          </a:prstGeom>
          <a:noFill/>
        </p:spPr>
      </p:pic>
      <p:sp>
        <p:nvSpPr>
          <p:cNvPr id="8" name="TextBox 7">
            <a:extLst>
              <a:ext uri="{FF2B5EF4-FFF2-40B4-BE49-F238E27FC236}">
                <a16:creationId xmlns:a16="http://schemas.microsoft.com/office/drawing/2014/main" id="{BDCC02B0-F8B6-FF46-A81D-DE85DF4C2A3C}"/>
              </a:ext>
            </a:extLst>
          </p:cNvPr>
          <p:cNvSpPr txBox="1"/>
          <p:nvPr/>
        </p:nvSpPr>
        <p:spPr bwMode="auto">
          <a:xfrm>
            <a:off x="1792288" y="5367339"/>
            <a:ext cx="5486400" cy="804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normAutofit/>
          </a:bodyPr>
          <a:lstStyle/>
          <a:p>
            <a:pPr eaLnBrk="0" hangingPunct="0">
              <a:lnSpc>
                <a:spcPct val="90000"/>
              </a:lnSpc>
              <a:spcBef>
                <a:spcPct val="20000"/>
              </a:spcBef>
            </a:pPr>
            <a:br>
              <a:rPr lang="en-US" sz="1200" dirty="0">
                <a:solidFill>
                  <a:srgbClr val="0A5499"/>
                </a:solidFill>
                <a:latin typeface="+mn-lt"/>
                <a:ea typeface="+mn-ea"/>
                <a:cs typeface="+mn-cs"/>
              </a:rPr>
            </a:br>
            <a:endParaRPr lang="en-US" sz="1200" dirty="0">
              <a:solidFill>
                <a:srgbClr val="0A5499"/>
              </a:solidFill>
              <a:latin typeface="+mn-lt"/>
              <a:ea typeface="+mn-ea"/>
              <a:cs typeface="+mn-cs"/>
            </a:endParaRPr>
          </a:p>
          <a:p>
            <a:pPr eaLnBrk="0" hangingPunct="0">
              <a:lnSpc>
                <a:spcPct val="90000"/>
              </a:lnSpc>
              <a:spcBef>
                <a:spcPct val="20000"/>
              </a:spcBef>
            </a:pPr>
            <a:r>
              <a:rPr lang="en-US" sz="1200" dirty="0">
                <a:solidFill>
                  <a:srgbClr val="0A5499"/>
                </a:solidFill>
                <a:latin typeface="+mn-lt"/>
                <a:ea typeface="+mn-ea"/>
                <a:cs typeface="+mn-cs"/>
              </a:rPr>
              <a:t>Message and data rates may apply. Text STOP to cancel or HELP for help. </a:t>
            </a:r>
            <a:br>
              <a:rPr lang="en-US" sz="1200" dirty="0">
                <a:solidFill>
                  <a:srgbClr val="0A5499"/>
                </a:solidFill>
                <a:latin typeface="+mn-lt"/>
                <a:ea typeface="+mn-ea"/>
                <a:cs typeface="+mn-cs"/>
              </a:rPr>
            </a:br>
            <a:r>
              <a:rPr lang="en-US" sz="1200" dirty="0">
                <a:solidFill>
                  <a:srgbClr val="0A5499"/>
                </a:solidFill>
                <a:latin typeface="+mn-lt"/>
                <a:ea typeface="+mn-ea"/>
                <a:cs typeface="+mn-cs"/>
              </a:rPr>
              <a:t>Go to </a:t>
            </a:r>
            <a:r>
              <a:rPr lang="en-US" sz="1200" dirty="0" err="1">
                <a:solidFill>
                  <a:srgbClr val="0A5499"/>
                </a:solidFill>
                <a:latin typeface="+mn-lt"/>
                <a:ea typeface="+mn-ea"/>
                <a:cs typeface="+mn-cs"/>
              </a:rPr>
              <a:t>OraPharma.com</a:t>
            </a:r>
            <a:r>
              <a:rPr lang="en-US" sz="1200" dirty="0">
                <a:solidFill>
                  <a:srgbClr val="0A5499"/>
                </a:solidFill>
                <a:latin typeface="+mn-lt"/>
                <a:ea typeface="+mn-ea"/>
                <a:cs typeface="+mn-cs"/>
              </a:rPr>
              <a:t> for terms and privacy conditions.</a:t>
            </a:r>
          </a:p>
          <a:p>
            <a:pPr eaLnBrk="0" hangingPunct="0">
              <a:lnSpc>
                <a:spcPct val="90000"/>
              </a:lnSpc>
              <a:spcBef>
                <a:spcPct val="20000"/>
              </a:spcBef>
            </a:pPr>
            <a:endParaRPr lang="en-US" sz="1200" dirty="0">
              <a:solidFill>
                <a:srgbClr val="0A5499"/>
              </a:solidFill>
              <a:latin typeface="+mn-lt"/>
              <a:ea typeface="+mn-ea"/>
              <a:cs typeface="+mn-cs"/>
            </a:endParaRPr>
          </a:p>
        </p:txBody>
      </p:sp>
      <p:sp>
        <p:nvSpPr>
          <p:cNvPr id="4" name="Slide Number Placeholder 3">
            <a:extLst>
              <a:ext uri="{FF2B5EF4-FFF2-40B4-BE49-F238E27FC236}">
                <a16:creationId xmlns:a16="http://schemas.microsoft.com/office/drawing/2014/main" id="{186D848A-044D-8943-ABD7-7BBCDB34B410}"/>
              </a:ext>
            </a:extLst>
          </p:cNvPr>
          <p:cNvSpPr>
            <a:spLocks noGrp="1"/>
          </p:cNvSpPr>
          <p:nvPr>
            <p:ph type="sldNum" sz="quarter" idx="12"/>
          </p:nvPr>
        </p:nvSpPr>
        <p:spPr>
          <a:xfrm>
            <a:off x="7086600" y="152400"/>
            <a:ext cx="1905000" cy="457200"/>
          </a:xfrm>
        </p:spPr>
        <p:txBody>
          <a:bodyPr vert="horz" wrap="square" lIns="91440" tIns="45720" rIns="91440" bIns="45720" numCol="1" anchor="t" anchorCtr="0" compatLnSpc="1">
            <a:prstTxWarp prst="textNoShape">
              <a:avLst/>
            </a:prstTxWarp>
            <a:normAutofit/>
          </a:bodyPr>
          <a:lstStyle/>
          <a:p>
            <a:pPr>
              <a:spcAft>
                <a:spcPts val="600"/>
              </a:spcAft>
              <a:defRPr/>
            </a:pPr>
            <a:fld id="{5E8A21EB-41B5-3F43-BBDA-0C691F0CF6B8}" type="slidenum">
              <a:rPr lang="en-US" kern="1200">
                <a:latin typeface="Arial" pitchFamily="34" charset="0"/>
                <a:ea typeface="ＭＳ Ｐゴシック" charset="-128"/>
                <a:cs typeface="+mn-cs"/>
              </a:rPr>
              <a:pPr>
                <a:spcAft>
                  <a:spcPts val="600"/>
                </a:spcAft>
                <a:defRPr/>
              </a:pPr>
              <a:t>2</a:t>
            </a:fld>
            <a:endParaRPr lang="en-US" kern="1200">
              <a:latin typeface="Arial" pitchFamily="34" charset="0"/>
              <a:ea typeface="ＭＳ Ｐゴシック" charset="-128"/>
              <a:cs typeface="+mn-cs"/>
            </a:endParaRPr>
          </a:p>
        </p:txBody>
      </p:sp>
    </p:spTree>
    <p:extLst>
      <p:ext uri="{BB962C8B-B14F-4D97-AF65-F5344CB8AC3E}">
        <p14:creationId xmlns:p14="http://schemas.microsoft.com/office/powerpoint/2010/main" val="109291065"/>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3"/>
          <p:cNvSpPr>
            <a:spLocks noGrp="1" noChangeArrowheads="1"/>
          </p:cNvSpPr>
          <p:nvPr>
            <p:ph idx="1"/>
          </p:nvPr>
        </p:nvSpPr>
        <p:spPr>
          <a:xfrm>
            <a:off x="561975" y="1246188"/>
            <a:ext cx="4449763" cy="4391025"/>
          </a:xfrm>
        </p:spPr>
        <p:txBody>
          <a:bodyPr/>
          <a:lstStyle/>
          <a:p>
            <a:pPr>
              <a:lnSpc>
                <a:spcPct val="110000"/>
              </a:lnSpc>
              <a:spcBef>
                <a:spcPts val="338"/>
              </a:spcBef>
              <a:spcAft>
                <a:spcPts val="1100"/>
              </a:spcAft>
              <a:buClr>
                <a:srgbClr val="0A5499"/>
              </a:buClr>
            </a:pPr>
            <a:r>
              <a:rPr lang="en-US" sz="1600" dirty="0">
                <a:solidFill>
                  <a:srgbClr val="0070C0"/>
                </a:solidFill>
                <a:latin typeface="Arial" charset="0"/>
                <a:ea typeface="ＭＳ Ｐゴシック" charset="0"/>
                <a:cs typeface="Arial" charset="0"/>
              </a:rPr>
              <a:t>Mechanical therapies, such as hand or ultrasonic scaling and laser debridement, cannot completely treat infection</a:t>
            </a:r>
            <a:r>
              <a:rPr lang="en-US" sz="1600" baseline="30000" dirty="0">
                <a:solidFill>
                  <a:srgbClr val="0070C0"/>
                </a:solidFill>
                <a:latin typeface="Arial" charset="0"/>
                <a:ea typeface="ＭＳ Ｐゴシック" charset="0"/>
                <a:cs typeface="Arial" charset="0"/>
              </a:rPr>
              <a:t>1</a:t>
            </a:r>
          </a:p>
          <a:p>
            <a:pPr>
              <a:lnSpc>
                <a:spcPct val="110000"/>
              </a:lnSpc>
              <a:spcBef>
                <a:spcPts val="338"/>
              </a:spcBef>
              <a:spcAft>
                <a:spcPts val="1100"/>
              </a:spcAft>
              <a:buClr>
                <a:srgbClr val="0A5499"/>
              </a:buClr>
            </a:pPr>
            <a:r>
              <a:rPr lang="en-US" sz="1600" dirty="0">
                <a:solidFill>
                  <a:srgbClr val="0070C0"/>
                </a:solidFill>
                <a:latin typeface="Arial" charset="0"/>
                <a:ea typeface="ＭＳ Ｐゴシック" charset="0"/>
                <a:cs typeface="Arial" charset="0"/>
              </a:rPr>
              <a:t>Scaling instruments are limited in areas of restricted access and cannot eliminate all periodontal bacteria</a:t>
            </a:r>
            <a:r>
              <a:rPr lang="en-US" sz="1600" baseline="30000" dirty="0">
                <a:solidFill>
                  <a:srgbClr val="0070C0"/>
                </a:solidFill>
                <a:latin typeface="Arial" charset="0"/>
                <a:ea typeface="ＭＳ Ｐゴシック" charset="0"/>
                <a:cs typeface="Arial" charset="0"/>
              </a:rPr>
              <a:t>1</a:t>
            </a:r>
          </a:p>
          <a:p>
            <a:pPr>
              <a:lnSpc>
                <a:spcPct val="110000"/>
              </a:lnSpc>
              <a:spcBef>
                <a:spcPts val="338"/>
              </a:spcBef>
              <a:spcAft>
                <a:spcPts val="1100"/>
              </a:spcAft>
              <a:buClr>
                <a:srgbClr val="0A5499"/>
              </a:buClr>
            </a:pPr>
            <a:r>
              <a:rPr lang="en-US" sz="1600" dirty="0">
                <a:solidFill>
                  <a:srgbClr val="0070C0"/>
                </a:solidFill>
                <a:latin typeface="Arial" charset="0"/>
                <a:ea typeface="ＭＳ Ｐゴシック" charset="0"/>
                <a:cs typeface="Arial" charset="0"/>
              </a:rPr>
              <a:t>Following mechanical therapy, bacteria remain, multiply, and can return to baseline levels within days</a:t>
            </a:r>
            <a:r>
              <a:rPr lang="en-US" sz="1600" baseline="30000" dirty="0">
                <a:solidFill>
                  <a:srgbClr val="0070C0"/>
                </a:solidFill>
                <a:latin typeface="Arial" charset="0"/>
                <a:ea typeface="ＭＳ Ｐゴシック" charset="0"/>
                <a:cs typeface="Arial" charset="0"/>
              </a:rPr>
              <a:t>2</a:t>
            </a:r>
          </a:p>
          <a:p>
            <a:pPr>
              <a:lnSpc>
                <a:spcPct val="110000"/>
              </a:lnSpc>
              <a:spcBef>
                <a:spcPts val="338"/>
              </a:spcBef>
              <a:spcAft>
                <a:spcPts val="1100"/>
              </a:spcAft>
              <a:buClr>
                <a:srgbClr val="0A5499"/>
              </a:buClr>
            </a:pPr>
            <a:r>
              <a:rPr lang="en-US" sz="1600" dirty="0">
                <a:solidFill>
                  <a:srgbClr val="0070C0"/>
                </a:solidFill>
                <a:latin typeface="Arial" charset="0"/>
                <a:ea typeface="ＭＳ Ｐゴシック" charset="0"/>
                <a:cs typeface="Arial" charset="0"/>
              </a:rPr>
              <a:t>Even the most intensive mechanical treatment on its own cannot completely address the bacterial nature of periodontal infection and fully optimize the environment needed for healing</a:t>
            </a:r>
            <a:r>
              <a:rPr lang="en-US" sz="1600" baseline="30000" dirty="0">
                <a:solidFill>
                  <a:srgbClr val="0070C0"/>
                </a:solidFill>
                <a:latin typeface="Arial" charset="0"/>
                <a:ea typeface="ＭＳ Ｐゴシック" charset="0"/>
                <a:cs typeface="Arial" charset="0"/>
              </a:rPr>
              <a:t>3</a:t>
            </a:r>
            <a:endParaRPr lang="en-US" sz="1600" dirty="0">
              <a:solidFill>
                <a:srgbClr val="0070C0"/>
              </a:solidFill>
              <a:latin typeface="Arial" charset="0"/>
              <a:ea typeface="ＭＳ Ｐゴシック" charset="0"/>
              <a:cs typeface="Arial" charset="0"/>
            </a:endParaRPr>
          </a:p>
        </p:txBody>
      </p:sp>
      <p:sp>
        <p:nvSpPr>
          <p:cNvPr id="45058" name="Rectangle 4"/>
          <p:cNvSpPr>
            <a:spLocks noChangeArrowheads="1"/>
          </p:cNvSpPr>
          <p:nvPr/>
        </p:nvSpPr>
        <p:spPr bwMode="auto">
          <a:xfrm>
            <a:off x="381000" y="5886450"/>
            <a:ext cx="842645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r>
              <a:rPr lang="en-US" sz="800" b="1">
                <a:solidFill>
                  <a:srgbClr val="1666A0"/>
                </a:solidFill>
                <a:cs typeface="Arial" charset="0"/>
              </a:rPr>
              <a:t>REFERENCES:</a:t>
            </a:r>
            <a:r>
              <a:rPr lang="en-US" sz="800">
                <a:solidFill>
                  <a:srgbClr val="1666A0"/>
                </a:solidFill>
                <a:cs typeface="Arial" charset="0"/>
              </a:rPr>
              <a:t> </a:t>
            </a:r>
            <a:r>
              <a:rPr lang="en-US" sz="800" b="1">
                <a:solidFill>
                  <a:srgbClr val="1666A0"/>
                </a:solidFill>
                <a:cs typeface="Arial" charset="0"/>
              </a:rPr>
              <a:t>1.</a:t>
            </a:r>
            <a:r>
              <a:rPr lang="en-US" sz="800">
                <a:solidFill>
                  <a:srgbClr val="1666A0"/>
                </a:solidFill>
                <a:cs typeface="Arial" charset="0"/>
              </a:rPr>
              <a:t> Cobb CM. Non-surgical pocket therapy: mechanical. </a:t>
            </a:r>
            <a:r>
              <a:rPr lang="en-US" sz="800" i="1">
                <a:solidFill>
                  <a:srgbClr val="1666A0"/>
                </a:solidFill>
                <a:cs typeface="Arial" charset="0"/>
              </a:rPr>
              <a:t>Ann Periodontol.</a:t>
            </a:r>
            <a:r>
              <a:rPr lang="en-US" sz="800">
                <a:solidFill>
                  <a:srgbClr val="1666A0"/>
                </a:solidFill>
                <a:cs typeface="Arial" charset="0"/>
              </a:rPr>
              <a:t> 1996;1(1):443-490. </a:t>
            </a:r>
            <a:r>
              <a:rPr lang="en-US" sz="800" b="1">
                <a:solidFill>
                  <a:srgbClr val="1666A0"/>
                </a:solidFill>
                <a:cs typeface="Arial" charset="0"/>
              </a:rPr>
              <a:t>2.</a:t>
            </a:r>
            <a:r>
              <a:rPr lang="en-US" sz="800">
                <a:solidFill>
                  <a:srgbClr val="1666A0"/>
                </a:solidFill>
                <a:cs typeface="Arial" charset="0"/>
              </a:rPr>
              <a:t> </a:t>
            </a:r>
            <a:r>
              <a:rPr lang="en-US" sz="800">
                <a:solidFill>
                  <a:srgbClr val="1666A0"/>
                </a:solidFill>
              </a:rPr>
              <a:t>Socransky SS, Haffajee AD. Dental biofilms: difficult therapeutic targets. </a:t>
            </a:r>
            <a:r>
              <a:rPr lang="en-US" sz="800" i="1">
                <a:solidFill>
                  <a:srgbClr val="1666A0"/>
                </a:solidFill>
              </a:rPr>
              <a:t>Periodontol 2000</a:t>
            </a:r>
            <a:r>
              <a:rPr lang="en-US" sz="800">
                <a:solidFill>
                  <a:srgbClr val="1666A0"/>
                </a:solidFill>
              </a:rPr>
              <a:t>. 2002;28:12-55. </a:t>
            </a:r>
            <a:r>
              <a:rPr lang="en-US" sz="800" b="1">
                <a:solidFill>
                  <a:srgbClr val="1666A0"/>
                </a:solidFill>
                <a:cs typeface="Arial" charset="0"/>
              </a:rPr>
              <a:t>3.</a:t>
            </a:r>
            <a:r>
              <a:rPr lang="en-US" sz="800">
                <a:solidFill>
                  <a:srgbClr val="1666A0"/>
                </a:solidFill>
                <a:cs typeface="Arial" charset="0"/>
              </a:rPr>
              <a:t> </a:t>
            </a:r>
            <a:r>
              <a:rPr lang="en-US" sz="800">
                <a:solidFill>
                  <a:srgbClr val="1666A0"/>
                </a:solidFill>
              </a:rPr>
              <a:t>Goodson JM, Gunsolley JC, Grossi SG, et al. Minocycline HCI microspheres reduce red-complex bacteria in periodontal disease therapy. </a:t>
            </a:r>
            <a:r>
              <a:rPr lang="en-US" sz="800" i="1">
                <a:solidFill>
                  <a:srgbClr val="1666A0"/>
                </a:solidFill>
              </a:rPr>
              <a:t>J Periodontol</a:t>
            </a:r>
            <a:r>
              <a:rPr lang="en-US" sz="800">
                <a:solidFill>
                  <a:srgbClr val="1666A0"/>
                </a:solidFill>
              </a:rPr>
              <a:t>. 2007;78(8):1568-1579.</a:t>
            </a:r>
          </a:p>
        </p:txBody>
      </p:sp>
      <p:grpSp>
        <p:nvGrpSpPr>
          <p:cNvPr id="45059" name="Group 2"/>
          <p:cNvGrpSpPr>
            <a:grpSpLocks/>
          </p:cNvGrpSpPr>
          <p:nvPr/>
        </p:nvGrpSpPr>
        <p:grpSpPr bwMode="auto">
          <a:xfrm>
            <a:off x="5175250" y="1395413"/>
            <a:ext cx="4000500" cy="3179762"/>
            <a:chOff x="5105400" y="1447800"/>
            <a:chExt cx="4000500" cy="3179763"/>
          </a:xfrm>
        </p:grpSpPr>
        <p:sp>
          <p:nvSpPr>
            <p:cNvPr id="45064" name="Rectangle 17"/>
            <p:cNvSpPr>
              <a:spLocks noChangeArrowheads="1"/>
            </p:cNvSpPr>
            <p:nvPr/>
          </p:nvSpPr>
          <p:spPr bwMode="auto">
            <a:xfrm>
              <a:off x="7580313" y="3378201"/>
              <a:ext cx="1163638"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r>
                <a:rPr lang="en-US" sz="1000" b="1">
                  <a:solidFill>
                    <a:srgbClr val="0A5499"/>
                  </a:solidFill>
                </a:rPr>
                <a:t>Instrumentation does not always reach the furcation region in the depth of the pocket.</a:t>
              </a:r>
            </a:p>
          </p:txBody>
        </p:sp>
        <p:sp>
          <p:nvSpPr>
            <p:cNvPr id="45065" name="Rectangle 19"/>
            <p:cNvSpPr>
              <a:spLocks noChangeArrowheads="1"/>
            </p:cNvSpPr>
            <p:nvPr/>
          </p:nvSpPr>
          <p:spPr bwMode="auto">
            <a:xfrm>
              <a:off x="7543800" y="3048000"/>
              <a:ext cx="15621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endParaRPr lang="en-US" sz="1000" b="1">
                <a:solidFill>
                  <a:srgbClr val="0A5499"/>
                </a:solidFill>
              </a:endParaRPr>
            </a:p>
          </p:txBody>
        </p:sp>
        <p:pic>
          <p:nvPicPr>
            <p:cNvPr id="25611" name="Picture 1" descr="Tooth_bacteria.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05400" y="1447800"/>
              <a:ext cx="2438400" cy="3179763"/>
            </a:xfrm>
            <a:prstGeom prst="rect">
              <a:avLst/>
            </a:prstGeom>
            <a:noFill/>
            <a:ln w="9525" cap="sq">
              <a:solidFill>
                <a:srgbClr val="000000"/>
              </a:solidFill>
              <a:miter lim="800000"/>
              <a:headEnd/>
              <a:tailEnd/>
            </a:ln>
            <a:effectLst>
              <a:outerShdw blurRad="63500" dist="38100" dir="2519997" algn="tl" rotWithShape="0">
                <a:srgbClr val="000000">
                  <a:alpha val="42998"/>
                </a:srgbClr>
              </a:outerShdw>
            </a:effectLst>
            <a:extLst>
              <a:ext uri="{909E8E84-426E-40dd-AFC4-6F175D3DCCD1}">
                <a14:hiddenFill xmlns="" xmlns:a14="http://schemas.microsoft.com/office/drawing/2010/main">
                  <a:solidFill>
                    <a:srgbClr val="FFFFFF"/>
                  </a:solidFill>
                </a14:hiddenFill>
              </a:ext>
            </a:extLst>
          </p:spPr>
        </p:pic>
      </p:grpSp>
      <p:sp>
        <p:nvSpPr>
          <p:cNvPr id="45060" name="Slide Number Placeholder 2"/>
          <p:cNvSpPr>
            <a:spLocks noGrp="1"/>
          </p:cNvSpPr>
          <p:nvPr>
            <p:ph type="sldNum" sz="quarter" idx="12"/>
          </p:nvPr>
        </p:nvSpPr>
        <p:spPr>
          <a:xfrm>
            <a:off x="7134225" y="152400"/>
            <a:ext cx="1905000" cy="457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53B7D5-0E00-904B-8A42-12F2F5F59B12}" type="slidenum">
              <a:rPr lang="en-US" sz="1400">
                <a:solidFill>
                  <a:schemeClr val="bg1"/>
                </a:solidFill>
              </a:rPr>
              <a:pPr/>
              <a:t>20</a:t>
            </a:fld>
            <a:endParaRPr lang="en-US" sz="1400">
              <a:solidFill>
                <a:schemeClr val="bg1"/>
              </a:solidFill>
            </a:endParaRPr>
          </a:p>
        </p:txBody>
      </p:sp>
      <p:sp>
        <p:nvSpPr>
          <p:cNvPr id="45061" name="Title 4"/>
          <p:cNvSpPr>
            <a:spLocks noGrp="1"/>
          </p:cNvSpPr>
          <p:nvPr>
            <p:ph type="title"/>
          </p:nvPr>
        </p:nvSpPr>
        <p:spPr>
          <a:xfrm>
            <a:off x="517524" y="393700"/>
            <a:ext cx="7096125" cy="639763"/>
          </a:xfrm>
        </p:spPr>
        <p:txBody>
          <a:bodyPr/>
          <a:lstStyle/>
          <a:p>
            <a:r>
              <a:rPr lang="en-US" sz="2400" b="1" dirty="0">
                <a:solidFill>
                  <a:srgbClr val="1666A0"/>
                </a:solidFill>
                <a:latin typeface="Arial" charset="0"/>
                <a:ea typeface="ＭＳ Ｐゴシック" charset="0"/>
                <a:cs typeface="Arial" charset="0"/>
              </a:rPr>
              <a:t>Limitations of Mechanical Therapies</a:t>
            </a:r>
            <a:r>
              <a:rPr lang="en-US" sz="2400" baseline="30000" dirty="0">
                <a:solidFill>
                  <a:srgbClr val="1666A0"/>
                </a:solidFill>
                <a:latin typeface="Arial" charset="0"/>
                <a:ea typeface="ＭＳ Ｐゴシック" charset="0"/>
                <a:cs typeface="Arial" charset="0"/>
              </a:rPr>
              <a:t>1</a:t>
            </a:r>
            <a:r>
              <a:rPr lang="en-US" sz="2400" b="1" dirty="0">
                <a:solidFill>
                  <a:srgbClr val="1666A0"/>
                </a:solidFill>
                <a:latin typeface="Arial" charset="0"/>
                <a:ea typeface="ＭＳ Ｐゴシック" charset="0"/>
                <a:cs typeface="Arial" charset="0"/>
              </a:rPr>
              <a:t> </a:t>
            </a:r>
          </a:p>
        </p:txBody>
      </p:sp>
      <p:sp>
        <p:nvSpPr>
          <p:cNvPr id="45062" name="TextBox 2"/>
          <p:cNvSpPr txBox="1">
            <a:spLocks noChangeArrowheads="1"/>
          </p:cNvSpPr>
          <p:nvPr/>
        </p:nvSpPr>
        <p:spPr bwMode="auto">
          <a:xfrm>
            <a:off x="7658100" y="1943100"/>
            <a:ext cx="1257300" cy="1230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solidFill>
                  <a:srgbClr val="0A5499"/>
                </a:solidFill>
              </a:rPr>
              <a:t>Deep pockets can restrict access and create a reservoir for bacteria.</a:t>
            </a:r>
          </a:p>
          <a:p>
            <a:endParaRPr lang="en-US"/>
          </a:p>
        </p:txBody>
      </p:sp>
      <p:cxnSp>
        <p:nvCxnSpPr>
          <p:cNvPr id="17" name="Straight Connector 16"/>
          <p:cNvCxnSpPr/>
          <p:nvPr/>
        </p:nvCxnSpPr>
        <p:spPr bwMode="auto">
          <a:xfrm flipH="1">
            <a:off x="311150" y="5835650"/>
            <a:ext cx="8832850" cy="6350"/>
          </a:xfrm>
          <a:prstGeom prst="line">
            <a:avLst/>
          </a:prstGeom>
          <a:solidFill>
            <a:schemeClr val="accent1"/>
          </a:solidFill>
          <a:ln w="9525" cap="flat" cmpd="sng" algn="ctr">
            <a:solidFill>
              <a:srgbClr val="F9C51A"/>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3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93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993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993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8C471-6BA5-4D62-8529-5AD8E3CD3DDF}"/>
              </a:ext>
            </a:extLst>
          </p:cNvPr>
          <p:cNvSpPr>
            <a:spLocks noGrp="1"/>
          </p:cNvSpPr>
          <p:nvPr>
            <p:ph type="title"/>
          </p:nvPr>
        </p:nvSpPr>
        <p:spPr/>
        <p:txBody>
          <a:bodyPr/>
          <a:lstStyle/>
          <a:p>
            <a:r>
              <a:rPr lang="en-US" b="1" dirty="0"/>
              <a:t>ARE.0029.USA.21</a:t>
            </a:r>
            <a:endParaRPr lang="en-US" dirty="0"/>
          </a:p>
        </p:txBody>
      </p:sp>
      <p:sp>
        <p:nvSpPr>
          <p:cNvPr id="4" name="Slide Number Placeholder 3">
            <a:extLst>
              <a:ext uri="{FF2B5EF4-FFF2-40B4-BE49-F238E27FC236}">
                <a16:creationId xmlns:a16="http://schemas.microsoft.com/office/drawing/2014/main" id="{E8FA866B-03A5-456B-8459-8F35DA85D5BF}"/>
              </a:ext>
            </a:extLst>
          </p:cNvPr>
          <p:cNvSpPr>
            <a:spLocks noGrp="1"/>
          </p:cNvSpPr>
          <p:nvPr>
            <p:ph type="sldNum" sz="quarter" idx="12"/>
          </p:nvPr>
        </p:nvSpPr>
        <p:spPr/>
        <p:txBody>
          <a:bodyPr/>
          <a:lstStyle/>
          <a:p>
            <a:pPr>
              <a:defRPr/>
            </a:pPr>
            <a:fld id="{5E8A21EB-41B5-3F43-BBDA-0C691F0CF6B8}" type="slidenum">
              <a:rPr lang="en-US" smtClean="0"/>
              <a:pPr>
                <a:defRPr/>
              </a:pPr>
              <a:t>21</a:t>
            </a:fld>
            <a:endParaRPr lang="en-US" dirty="0"/>
          </a:p>
        </p:txBody>
      </p:sp>
      <p:pic>
        <p:nvPicPr>
          <p:cNvPr id="6" name="ARE.0128.USA.19-Limitations-of-SRP.mp4" descr="ARE.0128.USA.19-Limitations-of-SRP.mp4">
            <a:hlinkClick r:id="" action="ppaction://media"/>
            <a:extLst>
              <a:ext uri="{FF2B5EF4-FFF2-40B4-BE49-F238E27FC236}">
                <a16:creationId xmlns:a16="http://schemas.microsoft.com/office/drawing/2014/main" id="{CBE6C63F-5722-EF43-AF82-01CBFCD71EA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04850" y="1109002"/>
            <a:ext cx="7707655" cy="4335195"/>
          </a:xfrm>
        </p:spPr>
      </p:pic>
    </p:spTree>
    <p:extLst>
      <p:ext uri="{BB962C8B-B14F-4D97-AF65-F5344CB8AC3E}">
        <p14:creationId xmlns:p14="http://schemas.microsoft.com/office/powerpoint/2010/main" val="16201171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7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3"/>
          <p:cNvSpPr>
            <a:spLocks noGrp="1" noChangeArrowheads="1"/>
          </p:cNvSpPr>
          <p:nvPr>
            <p:ph idx="1"/>
          </p:nvPr>
        </p:nvSpPr>
        <p:spPr>
          <a:xfrm>
            <a:off x="579438" y="1485900"/>
            <a:ext cx="7410450" cy="2990850"/>
          </a:xfrm>
        </p:spPr>
        <p:txBody>
          <a:bodyPr/>
          <a:lstStyle/>
          <a:p>
            <a:pPr>
              <a:lnSpc>
                <a:spcPct val="110000"/>
              </a:lnSpc>
              <a:spcBef>
                <a:spcPts val="338"/>
              </a:spcBef>
              <a:spcAft>
                <a:spcPts val="1100"/>
              </a:spcAft>
            </a:pPr>
            <a:r>
              <a:rPr lang="en-US" sz="1600" dirty="0">
                <a:latin typeface="Arial" charset="0"/>
                <a:ea typeface="ＭＳ Ｐゴシック" charset="0"/>
                <a:cs typeface="Arial" charset="0"/>
              </a:rPr>
              <a:t>Patients need to understand that </a:t>
            </a:r>
            <a:r>
              <a:rPr lang="en-US" sz="1600" dirty="0">
                <a:solidFill>
                  <a:srgbClr val="14871F"/>
                </a:solidFill>
                <a:latin typeface="Arial" charset="0"/>
                <a:ea typeface="ＭＳ Ｐゴシック" charset="0"/>
                <a:cs typeface="Arial" charset="0"/>
              </a:rPr>
              <a:t>periodontal disease is an active, chronic </a:t>
            </a:r>
            <a:br>
              <a:rPr lang="en-US" sz="1600" dirty="0">
                <a:solidFill>
                  <a:srgbClr val="14871F"/>
                </a:solidFill>
                <a:latin typeface="Arial" charset="0"/>
                <a:ea typeface="ＭＳ Ｐゴシック" charset="0"/>
                <a:cs typeface="Arial" charset="0"/>
              </a:rPr>
            </a:br>
            <a:r>
              <a:rPr lang="en-US" sz="1600" dirty="0">
                <a:solidFill>
                  <a:srgbClr val="14871F"/>
                </a:solidFill>
                <a:latin typeface="Arial" charset="0"/>
                <a:ea typeface="ＭＳ Ｐゴシック" charset="0"/>
                <a:cs typeface="Arial" charset="0"/>
              </a:rPr>
              <a:t>bacterial infection</a:t>
            </a:r>
            <a:r>
              <a:rPr lang="en-US" sz="1600" baseline="30000" dirty="0">
                <a:latin typeface="Arial" charset="0"/>
                <a:ea typeface="ＭＳ Ｐゴシック" charset="0"/>
                <a:cs typeface="Arial" charset="0"/>
              </a:rPr>
              <a:t>1</a:t>
            </a:r>
            <a:r>
              <a:rPr lang="en-US" sz="1600" dirty="0">
                <a:solidFill>
                  <a:srgbClr val="14871F"/>
                </a:solidFill>
                <a:latin typeface="Arial" charset="0"/>
                <a:ea typeface="ＭＳ Ｐゴシック" charset="0"/>
                <a:cs typeface="Arial" charset="0"/>
              </a:rPr>
              <a:t> </a:t>
            </a:r>
          </a:p>
          <a:p>
            <a:pPr>
              <a:lnSpc>
                <a:spcPct val="110000"/>
              </a:lnSpc>
              <a:spcBef>
                <a:spcPts val="338"/>
              </a:spcBef>
              <a:spcAft>
                <a:spcPts val="1100"/>
              </a:spcAft>
            </a:pPr>
            <a:r>
              <a:rPr lang="en-US" sz="1600" dirty="0">
                <a:latin typeface="Arial" charset="0"/>
                <a:ea typeface="ＭＳ Ｐゴシック" charset="0"/>
                <a:cs typeface="Arial" charset="0"/>
              </a:rPr>
              <a:t>Like many other bacterial infections, </a:t>
            </a:r>
            <a:r>
              <a:rPr lang="en-US" sz="1600" dirty="0">
                <a:solidFill>
                  <a:srgbClr val="14871F"/>
                </a:solidFill>
                <a:latin typeface="Arial" charset="0"/>
                <a:ea typeface="ＭＳ Ｐゴシック" charset="0"/>
                <a:cs typeface="Arial" charset="0"/>
              </a:rPr>
              <a:t>an antibiotic should be considered </a:t>
            </a:r>
            <a:br>
              <a:rPr lang="en-US" sz="1600" dirty="0">
                <a:solidFill>
                  <a:srgbClr val="14871F"/>
                </a:solidFill>
                <a:latin typeface="Arial" charset="0"/>
                <a:ea typeface="ＭＳ Ｐゴシック" charset="0"/>
                <a:cs typeface="Arial" charset="0"/>
              </a:rPr>
            </a:br>
            <a:r>
              <a:rPr lang="en-US" sz="1600" dirty="0">
                <a:solidFill>
                  <a:srgbClr val="14871F"/>
                </a:solidFill>
                <a:latin typeface="Arial" charset="0"/>
                <a:ea typeface="ＭＳ Ｐゴシック" charset="0"/>
                <a:cs typeface="Arial" charset="0"/>
              </a:rPr>
              <a:t>as part of treatment</a:t>
            </a:r>
            <a:r>
              <a:rPr lang="en-US" sz="1600" baseline="30000" dirty="0">
                <a:latin typeface="Arial" charset="0"/>
                <a:ea typeface="ＭＳ Ｐゴシック" charset="0"/>
                <a:cs typeface="Arial" charset="0"/>
              </a:rPr>
              <a:t>2</a:t>
            </a:r>
            <a:endParaRPr lang="en-US" sz="1600" dirty="0">
              <a:latin typeface="Arial" charset="0"/>
              <a:ea typeface="ヒラギノ角ゴ Pro W3" charset="0"/>
              <a:cs typeface="ヒラギノ角ゴ Pro W3" charset="0"/>
            </a:endParaRPr>
          </a:p>
          <a:p>
            <a:pPr>
              <a:lnSpc>
                <a:spcPct val="110000"/>
              </a:lnSpc>
              <a:spcBef>
                <a:spcPts val="338"/>
              </a:spcBef>
              <a:spcAft>
                <a:spcPts val="1100"/>
              </a:spcAft>
            </a:pPr>
            <a:endParaRPr lang="en-US" sz="1800" dirty="0">
              <a:latin typeface="Arial" charset="0"/>
              <a:ea typeface="ヒラギノ角ゴ Pro W3" charset="0"/>
              <a:cs typeface="ヒラギノ角ゴ Pro W3" charset="0"/>
            </a:endParaRPr>
          </a:p>
        </p:txBody>
      </p:sp>
      <p:sp>
        <p:nvSpPr>
          <p:cNvPr id="47106" name="Slide Number Placeholder 2"/>
          <p:cNvSpPr>
            <a:spLocks noGrp="1"/>
          </p:cNvSpPr>
          <p:nvPr>
            <p:ph type="sldNum" sz="quarter" idx="12"/>
          </p:nvPr>
        </p:nvSpPr>
        <p:spPr>
          <a:xfrm>
            <a:off x="7121525" y="152400"/>
            <a:ext cx="1905000" cy="457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FA1A7B6-17D3-D344-B4D4-D8DF6A40B0C1}" type="slidenum">
              <a:rPr lang="en-US" sz="1400">
                <a:solidFill>
                  <a:schemeClr val="bg1"/>
                </a:solidFill>
              </a:rPr>
              <a:pPr/>
              <a:t>22</a:t>
            </a:fld>
            <a:endParaRPr lang="en-US" sz="1400">
              <a:solidFill>
                <a:schemeClr val="bg1"/>
              </a:solidFill>
            </a:endParaRPr>
          </a:p>
        </p:txBody>
      </p:sp>
      <p:sp>
        <p:nvSpPr>
          <p:cNvPr id="47107" name="Title 3"/>
          <p:cNvSpPr>
            <a:spLocks noGrp="1"/>
          </p:cNvSpPr>
          <p:nvPr>
            <p:ph type="title"/>
          </p:nvPr>
        </p:nvSpPr>
        <p:spPr>
          <a:xfrm>
            <a:off x="508000" y="392113"/>
            <a:ext cx="8291513" cy="885825"/>
          </a:xfrm>
        </p:spPr>
        <p:txBody>
          <a:bodyPr/>
          <a:lstStyle/>
          <a:p>
            <a:r>
              <a:rPr lang="en-US" sz="2400" b="1" dirty="0">
                <a:solidFill>
                  <a:srgbClr val="1666A0"/>
                </a:solidFill>
                <a:latin typeface="Arial" charset="0"/>
                <a:ea typeface="ＭＳ Ｐゴシック" charset="0"/>
                <a:cs typeface="Arial" charset="0"/>
              </a:rPr>
              <a:t>Like Many Other Bacterial Infections, Consider an Antibiotic as Part of Treatment</a:t>
            </a:r>
          </a:p>
        </p:txBody>
      </p:sp>
      <p:pic>
        <p:nvPicPr>
          <p:cNvPr id="47108" name="Picture 1" descr="ORA_326_sales_aid_7_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103563"/>
            <a:ext cx="6149975" cy="2774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09" name="Rectangle 1"/>
          <p:cNvSpPr>
            <a:spLocks noChangeArrowheads="1"/>
          </p:cNvSpPr>
          <p:nvPr/>
        </p:nvSpPr>
        <p:spPr bwMode="auto">
          <a:xfrm>
            <a:off x="390525" y="5934075"/>
            <a:ext cx="8491538"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800" b="1">
                <a:solidFill>
                  <a:srgbClr val="0A5499"/>
                </a:solidFill>
              </a:rPr>
              <a:t>REFERENCES: </a:t>
            </a:r>
            <a:r>
              <a:rPr lang="en-US" sz="800" b="1">
                <a:solidFill>
                  <a:srgbClr val="0A5499"/>
                </a:solidFill>
                <a:cs typeface="Arial" charset="0"/>
              </a:rPr>
              <a:t>1. </a:t>
            </a:r>
            <a:r>
              <a:rPr lang="en-US" sz="800">
                <a:solidFill>
                  <a:srgbClr val="0A5499"/>
                </a:solidFill>
              </a:rPr>
              <a:t>American Academy of Periodontology. Parameter on chronic periodontitis with slight to moderate loss of periodontal support. </a:t>
            </a:r>
            <a:r>
              <a:rPr lang="en-US" sz="800" i="1">
                <a:solidFill>
                  <a:srgbClr val="0A5499"/>
                </a:solidFill>
              </a:rPr>
              <a:t>J Periodontol</a:t>
            </a:r>
            <a:r>
              <a:rPr lang="en-US" sz="800">
                <a:solidFill>
                  <a:srgbClr val="0A5499"/>
                </a:solidFill>
              </a:rPr>
              <a:t>. 2000;71(5)(suppl):847-883. </a:t>
            </a:r>
            <a:r>
              <a:rPr lang="en-US" sz="800" b="1">
                <a:solidFill>
                  <a:srgbClr val="0A5499"/>
                </a:solidFill>
              </a:rPr>
              <a:t>2. </a:t>
            </a:r>
            <a:r>
              <a:rPr lang="en-US" sz="800">
                <a:solidFill>
                  <a:srgbClr val="0A5499"/>
                </a:solidFill>
              </a:rPr>
              <a:t>Williams RC. Medical progress: periodontal disease. </a:t>
            </a:r>
            <a:r>
              <a:rPr lang="en-US" sz="800" i="1">
                <a:solidFill>
                  <a:srgbClr val="0A5499"/>
                </a:solidFill>
              </a:rPr>
              <a:t>N Engl J Med</a:t>
            </a:r>
            <a:r>
              <a:rPr lang="en-US" sz="800">
                <a:solidFill>
                  <a:srgbClr val="0A5499"/>
                </a:solidFill>
              </a:rPr>
              <a:t>. 1990;322(6):373-380.  </a:t>
            </a:r>
          </a:p>
          <a:p>
            <a:r>
              <a:rPr lang="en-US" sz="800"/>
              <a:t> </a:t>
            </a:r>
            <a:endParaRPr lang="en-US" sz="800">
              <a:solidFill>
                <a:srgbClr val="0A5499"/>
              </a:solidFill>
            </a:endParaRPr>
          </a:p>
          <a:p>
            <a:pPr eaLnBrk="0" hangingPunct="0"/>
            <a:endParaRPr lang="en-US" sz="800">
              <a:solidFill>
                <a:srgbClr val="0A5499"/>
              </a:solidFill>
            </a:endParaRPr>
          </a:p>
          <a:p>
            <a:pPr eaLnBrk="0" hangingPunct="0"/>
            <a:endParaRPr lang="en-US" sz="800">
              <a:solidFill>
                <a:srgbClr val="0A5499"/>
              </a:solidFill>
            </a:endParaRPr>
          </a:p>
        </p:txBody>
      </p:sp>
      <p:cxnSp>
        <p:nvCxnSpPr>
          <p:cNvPr id="10" name="Straight Connector 9"/>
          <p:cNvCxnSpPr/>
          <p:nvPr/>
        </p:nvCxnSpPr>
        <p:spPr bwMode="auto">
          <a:xfrm flipH="1">
            <a:off x="311150" y="5899150"/>
            <a:ext cx="8832850" cy="6350"/>
          </a:xfrm>
          <a:prstGeom prst="line">
            <a:avLst/>
          </a:prstGeom>
          <a:solidFill>
            <a:schemeClr val="accent1"/>
          </a:solidFill>
          <a:ln w="9525" cap="flat" cmpd="sng" algn="ctr">
            <a:solidFill>
              <a:srgbClr val="F9C51A"/>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8"/>
          <p:cNvSpPr>
            <a:spLocks noChangeArrowheads="1"/>
          </p:cNvSpPr>
          <p:nvPr/>
        </p:nvSpPr>
        <p:spPr bwMode="auto">
          <a:xfrm>
            <a:off x="0" y="-1588"/>
            <a:ext cx="9144000" cy="6858001"/>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000000"/>
              </a:solidFill>
            </a:endParaRPr>
          </a:p>
        </p:txBody>
      </p:sp>
      <p:sp>
        <p:nvSpPr>
          <p:cNvPr id="49154" name="Slide Number Placeholder 3"/>
          <p:cNvSpPr>
            <a:spLocks noGrp="1"/>
          </p:cNvSpPr>
          <p:nvPr>
            <p:ph type="sldNum" sz="quarter" idx="12"/>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738A3B-1C9D-0240-9119-D10FDF4737F2}" type="slidenum">
              <a:rPr lang="en-US" sz="1400">
                <a:solidFill>
                  <a:schemeClr val="bg1"/>
                </a:solidFill>
              </a:rPr>
              <a:pPr/>
              <a:t>23</a:t>
            </a:fld>
            <a:endParaRPr lang="en-US" sz="1400">
              <a:solidFill>
                <a:schemeClr val="bg1"/>
              </a:solidFill>
            </a:endParaRPr>
          </a:p>
        </p:txBody>
      </p:sp>
      <p:pic>
        <p:nvPicPr>
          <p:cNvPr id="49155" name="Picture 1" descr="FA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9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56" name="Picture 3" descr="spi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91125" y="-2020888"/>
            <a:ext cx="6456363" cy="5680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7" name="Content Placeholder 2"/>
          <p:cNvSpPr>
            <a:spLocks noGrp="1"/>
          </p:cNvSpPr>
          <p:nvPr>
            <p:ph idx="1"/>
          </p:nvPr>
        </p:nvSpPr>
        <p:spPr>
          <a:xfrm>
            <a:off x="762000" y="3238500"/>
            <a:ext cx="8318500" cy="2514600"/>
          </a:xfrm>
        </p:spPr>
        <p:txBody>
          <a:bodyPr/>
          <a:lstStyle/>
          <a:p>
            <a:pPr marL="0" indent="0">
              <a:buFontTx/>
              <a:buNone/>
            </a:pPr>
            <a:r>
              <a:rPr lang="en-US" sz="2800" dirty="0">
                <a:solidFill>
                  <a:schemeClr val="bg1"/>
                </a:solidFill>
                <a:latin typeface="Arial" charset="0"/>
                <a:ea typeface="ＭＳ Ｐゴシック" charset="0"/>
                <a:cs typeface="ＭＳ Ｐゴシック" charset="0"/>
              </a:rPr>
              <a:t>THE CLINICAL VALUE OF COMPREHENSIVE TREATMENT THAT INCLUDES </a:t>
            </a:r>
            <a:br>
              <a:rPr lang="en-US" sz="2800" dirty="0">
                <a:solidFill>
                  <a:schemeClr val="bg1"/>
                </a:solidFill>
                <a:latin typeface="Arial" charset="0"/>
                <a:ea typeface="ＭＳ Ｐゴシック" charset="0"/>
                <a:cs typeface="ＭＳ Ｐゴシック" charset="0"/>
              </a:rPr>
            </a:br>
            <a:r>
              <a:rPr lang="en-US" sz="2800" dirty="0">
                <a:solidFill>
                  <a:schemeClr val="bg1"/>
                </a:solidFill>
                <a:latin typeface="Arial" charset="0"/>
                <a:ea typeface="ＭＳ Ｐゴシック" charset="0"/>
                <a:cs typeface="ＭＳ Ｐゴシック" charset="0"/>
              </a:rPr>
              <a:t>ARESTIN</a:t>
            </a:r>
            <a:r>
              <a:rPr lang="en-US" sz="2800" baseline="30000" dirty="0">
                <a:solidFill>
                  <a:schemeClr val="bg1"/>
                </a:solidFill>
                <a:latin typeface="Arial" charset="0"/>
                <a:ea typeface="ＭＳ Ｐゴシック" charset="0"/>
                <a:cs typeface="ＭＳ Ｐゴシック" charset="0"/>
              </a:rPr>
              <a:t>®</a:t>
            </a:r>
            <a:r>
              <a:rPr lang="en-US" sz="2800" dirty="0">
                <a:solidFill>
                  <a:schemeClr val="bg1"/>
                </a:solidFill>
                <a:latin typeface="Arial" charset="0"/>
                <a:ea typeface="ＭＳ Ｐゴシック" charset="0"/>
                <a:cs typeface="ＭＳ Ｐゴシック" charset="0"/>
              </a:rPr>
              <a:t> </a:t>
            </a:r>
            <a:r>
              <a:rPr lang="en-US" sz="2800" dirty="0">
                <a:solidFill>
                  <a:schemeClr val="bg1"/>
                </a:solidFill>
                <a:latin typeface="Arial" charset="0"/>
                <a:ea typeface="ＭＳ Ｐゴシック" charset="0"/>
                <a:cs typeface="Arial" charset="0"/>
              </a:rPr>
              <a:t>(MINOCYCLINE </a:t>
            </a:r>
            <a:r>
              <a:rPr lang="en-US" sz="2800" dirty="0" err="1">
                <a:solidFill>
                  <a:schemeClr val="bg1"/>
                </a:solidFill>
                <a:latin typeface="Arial" charset="0"/>
                <a:ea typeface="ＭＳ Ｐゴシック" charset="0"/>
                <a:cs typeface="Arial" charset="0"/>
              </a:rPr>
              <a:t>HCl</a:t>
            </a:r>
            <a:r>
              <a:rPr lang="en-US" sz="2800" dirty="0">
                <a:solidFill>
                  <a:schemeClr val="bg1"/>
                </a:solidFill>
                <a:latin typeface="Arial" charset="0"/>
                <a:ea typeface="ＭＳ Ｐゴシック" charset="0"/>
                <a:cs typeface="Arial" charset="0"/>
              </a:rPr>
              <a:t>) MICROSPHERES, 1 MG </a:t>
            </a:r>
            <a:r>
              <a:rPr lang="en-US" sz="2800" dirty="0">
                <a:solidFill>
                  <a:schemeClr val="bg1"/>
                </a:solidFill>
                <a:latin typeface="Arial" charset="0"/>
                <a:ea typeface="ＭＳ Ｐゴシック" charset="0"/>
                <a:cs typeface="ＭＳ Ｐゴシック" charset="0"/>
              </a:rPr>
              <a:t>+ SRP</a:t>
            </a:r>
          </a:p>
        </p:txBody>
      </p:sp>
      <p:cxnSp>
        <p:nvCxnSpPr>
          <p:cNvPr id="49158" name="Straight Connector 11"/>
          <p:cNvCxnSpPr>
            <a:cxnSpLocks noChangeShapeType="1"/>
          </p:cNvCxnSpPr>
          <p:nvPr/>
        </p:nvCxnSpPr>
        <p:spPr bwMode="auto">
          <a:xfrm>
            <a:off x="812800" y="3078163"/>
            <a:ext cx="7569200" cy="6350"/>
          </a:xfrm>
          <a:prstGeom prst="line">
            <a:avLst/>
          </a:prstGeom>
          <a:noFill/>
          <a:ln w="19050">
            <a:solidFill>
              <a:srgbClr val="14871F"/>
            </a:solidFill>
            <a:round/>
            <a:headEnd/>
            <a:tailEnd/>
          </a:ln>
          <a:extLst>
            <a:ext uri="{909E8E84-426E-40dd-AFC4-6F175D3DCCD1}">
              <a14:hiddenFill xmlns="" xmlns:a14="http://schemas.microsoft.com/office/drawing/2010/main">
                <a:noFill/>
              </a14:hiddenFill>
            </a:ext>
          </a:extLst>
        </p:spPr>
      </p:cxnSp>
      <p:sp>
        <p:nvSpPr>
          <p:cNvPr id="2" name="TextBox 1">
            <a:extLst>
              <a:ext uri="{FF2B5EF4-FFF2-40B4-BE49-F238E27FC236}">
                <a16:creationId xmlns:a16="http://schemas.microsoft.com/office/drawing/2014/main" id="{2E26127B-F44C-4438-8B03-81041900DD06}"/>
              </a:ext>
            </a:extLst>
          </p:cNvPr>
          <p:cNvSpPr txBox="1"/>
          <p:nvPr/>
        </p:nvSpPr>
        <p:spPr>
          <a:xfrm>
            <a:off x="1262380" y="5995700"/>
            <a:ext cx="6977888" cy="584775"/>
          </a:xfrm>
          <a:prstGeom prst="rect">
            <a:avLst/>
          </a:prstGeom>
          <a:noFill/>
        </p:spPr>
        <p:txBody>
          <a:bodyPr wrap="square" rtlCol="0">
            <a:spAutoFit/>
          </a:bodyPr>
          <a:lstStyle/>
          <a:p>
            <a:r>
              <a:rPr lang="en-US" sz="1600" b="1" dirty="0">
                <a:solidFill>
                  <a:schemeClr val="bg1"/>
                </a:solidFill>
                <a:latin typeface="Arial" panose="020B0604020202020204" pitchFamily="34" charset="0"/>
              </a:rPr>
              <a:t>Please see Important Safety Information throughout and full Prescribing Information available at this presentation.</a:t>
            </a:r>
            <a:endParaRPr lang="en-US" sz="1600" b="1" dirty="0">
              <a:solidFill>
                <a:schemeClr val="bg1"/>
              </a:solidFill>
            </a:endParaRPr>
          </a:p>
        </p:txBody>
      </p:sp>
    </p:spTree>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2D65EE6-21EB-4FDE-9A3B-CE9DA8C27A95}" type="slidenum">
              <a:rPr lang="en-US">
                <a:solidFill>
                  <a:srgbClr val="000000">
                    <a:tint val="75000"/>
                  </a:srgbClr>
                </a:solidFill>
                <a:cs typeface="+mn-cs"/>
              </a:rPr>
              <a:pPr/>
              <a:t>24</a:t>
            </a:fld>
            <a:endParaRPr lang="en-US" dirty="0">
              <a:solidFill>
                <a:srgbClr val="000000">
                  <a:tint val="75000"/>
                </a:srgbClr>
              </a:solidFill>
              <a:cs typeface="+mn-cs"/>
            </a:endParaRPr>
          </a:p>
        </p:txBody>
      </p:sp>
      <p:sp>
        <p:nvSpPr>
          <p:cNvPr id="8" name="Title 1">
            <a:extLst>
              <a:ext uri="{FF2B5EF4-FFF2-40B4-BE49-F238E27FC236}">
                <a16:creationId xmlns:a16="http://schemas.microsoft.com/office/drawing/2014/main" id="{F3578ABE-6F7A-6F4B-9093-6E92D8F44C8D}"/>
              </a:ext>
            </a:extLst>
          </p:cNvPr>
          <p:cNvSpPr>
            <a:spLocks noGrp="1"/>
          </p:cNvSpPr>
          <p:nvPr>
            <p:ph type="title"/>
          </p:nvPr>
        </p:nvSpPr>
        <p:spPr>
          <a:xfrm>
            <a:off x="238128" y="295272"/>
            <a:ext cx="8020050" cy="2084832"/>
          </a:xfrm>
        </p:spPr>
        <p:txBody>
          <a:bodyPr>
            <a:normAutofit fontScale="90000"/>
          </a:bodyPr>
          <a:lstStyle/>
          <a:p>
            <a:r>
              <a:rPr lang="en-US" b="1" dirty="0"/>
              <a:t>ARESTIN</a:t>
            </a:r>
            <a:r>
              <a:rPr lang="en-US" b="1" baseline="30000" dirty="0"/>
              <a:t>®</a:t>
            </a:r>
            <a:r>
              <a:rPr lang="en-US" b="1" dirty="0"/>
              <a:t> (minocycline HCl) Microspheres, 1 mg </a:t>
            </a:r>
            <a:br>
              <a:rPr lang="en-US" b="1" dirty="0"/>
            </a:br>
            <a:br>
              <a:rPr lang="en-US" sz="2200" b="1" dirty="0"/>
            </a:br>
            <a:r>
              <a:rPr lang="en-US" sz="2200" b="1" dirty="0"/>
              <a:t>INDICATION</a:t>
            </a:r>
            <a:br>
              <a:rPr lang="en-US" dirty="0"/>
            </a:br>
            <a:r>
              <a:rPr lang="en-US" dirty="0"/>
              <a:t>ARESTIN</a:t>
            </a:r>
            <a:r>
              <a:rPr lang="en-US" baseline="30000" dirty="0"/>
              <a:t>®</a:t>
            </a:r>
            <a:r>
              <a:rPr lang="en-US" dirty="0"/>
              <a:t> (minocycline HCl) Microspheres, 1mg is indicated as an adjunct to scaling and root planing (SRP) procedures for reduction of pocket depth in patients with adult periodontitis. ARESTIN</a:t>
            </a:r>
            <a:r>
              <a:rPr lang="en-US" baseline="30000" dirty="0"/>
              <a:t>®</a:t>
            </a:r>
            <a:r>
              <a:rPr lang="en-US" dirty="0"/>
              <a:t> may be used as part of a periodontal maintenance program, which includes good oral hygiene and SRP.</a:t>
            </a:r>
            <a:br>
              <a:rPr lang="en-US" dirty="0"/>
            </a:br>
            <a:br>
              <a:rPr lang="en-US" b="1" dirty="0"/>
            </a:br>
            <a:r>
              <a:rPr lang="en-US" sz="2200" b="1" dirty="0"/>
              <a:t>Important Safety Information</a:t>
            </a:r>
          </a:p>
        </p:txBody>
      </p:sp>
      <p:sp>
        <p:nvSpPr>
          <p:cNvPr id="9" name="Content Placeholder 2">
            <a:extLst>
              <a:ext uri="{FF2B5EF4-FFF2-40B4-BE49-F238E27FC236}">
                <a16:creationId xmlns:a16="http://schemas.microsoft.com/office/drawing/2014/main" id="{4BE3F6FF-08EA-7848-8CB0-E32943278C74}"/>
              </a:ext>
            </a:extLst>
          </p:cNvPr>
          <p:cNvSpPr txBox="1">
            <a:spLocks/>
          </p:cNvSpPr>
          <p:nvPr/>
        </p:nvSpPr>
        <p:spPr bwMode="auto">
          <a:xfrm>
            <a:off x="238127" y="2817318"/>
            <a:ext cx="8417169" cy="42677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fontScale="47500" lnSpcReduction="20000"/>
          </a:bodyPr>
          <a:lstStyle>
            <a:lvl1pPr marL="342900" indent="-342900" algn="l" rtl="0" eaLnBrk="0" fontAlgn="base" hangingPunct="0">
              <a:spcBef>
                <a:spcPct val="20000"/>
              </a:spcBef>
              <a:spcAft>
                <a:spcPct val="0"/>
              </a:spcAft>
              <a:buChar char="•"/>
              <a:defRPr sz="3200">
                <a:solidFill>
                  <a:srgbClr val="0A5499"/>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mn-ea"/>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mn-ea"/>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mn-ea"/>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US" kern="0" dirty="0"/>
              <a:t>ARESTIN is contraindicated in any patient who has a known sensitivity to minocycline or tetracyclines.  Hypersensitivity reactions and hypersensitivity syndrome that included, but were not limited to anaphylaxis, anaphylactoid reaction, angioneurotic edema, urticaria, rash, eosinophilia, and one or more of the following:  hepatitis, pneumonitis, nephritis, myocarditis, and pericarditis may be present.  Swelling of the face, pruritus, fever and lymphadenopathy have been reported with the use of ARESTIN.  Some of these reactions were serious.  Post-marketing cases of anaphylaxis and serious skin reactions such as Stevens Johnson syndrome and erythema multiforme have been reported with oral minocycline, as well as acute photosensitivity reactions.</a:t>
            </a:r>
          </a:p>
          <a:p>
            <a:endParaRPr lang="en-US" kern="0" dirty="0"/>
          </a:p>
          <a:p>
            <a:r>
              <a:rPr lang="en-US" kern="0" dirty="0"/>
              <a:t>THE USE OF DRUGS OF THE TETRACYCLINE CLASS DURING TOOTH DEVELOPMENT MAY CAUSE PERMANENT DISCOLORATION OF THE TEETH, AND THEREFORE SHOULD NOT BE USED IN CHILDREN OR IN PREGNANT OR NURSING WOMEN. </a:t>
            </a:r>
          </a:p>
          <a:p>
            <a:endParaRPr lang="en-US" kern="0" dirty="0"/>
          </a:p>
          <a:p>
            <a:endParaRPr lang="en-US" kern="0" dirty="0"/>
          </a:p>
          <a:p>
            <a:pPr marL="0" indent="0">
              <a:buFontTx/>
              <a:buNone/>
            </a:pPr>
            <a:r>
              <a:rPr lang="en-US" b="1" kern="0" dirty="0"/>
              <a:t>Please see Important Safety Information throughout and full Prescribing Information available at this presentation.</a:t>
            </a:r>
          </a:p>
        </p:txBody>
      </p:sp>
    </p:spTree>
    <p:extLst>
      <p:ext uri="{BB962C8B-B14F-4D97-AF65-F5344CB8AC3E}">
        <p14:creationId xmlns:p14="http://schemas.microsoft.com/office/powerpoint/2010/main" val="2410914123"/>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p:txBody>
          <a:bodyPr/>
          <a:lstStyle/>
          <a:p>
            <a:fld id="{32D65EE6-21EB-4FDE-9A3B-CE9DA8C27A95}" type="slidenum">
              <a:rPr lang="en-US">
                <a:solidFill>
                  <a:srgbClr val="000000">
                    <a:tint val="75000"/>
                  </a:srgbClr>
                </a:solidFill>
                <a:cs typeface="+mn-cs"/>
              </a:rPr>
              <a:pPr/>
              <a:t>25</a:t>
            </a:fld>
            <a:endParaRPr lang="en-US" dirty="0">
              <a:solidFill>
                <a:srgbClr val="000000">
                  <a:tint val="75000"/>
                </a:srgbClr>
              </a:solidFill>
              <a:cs typeface="+mn-cs"/>
            </a:endParaRPr>
          </a:p>
        </p:txBody>
      </p:sp>
      <p:sp>
        <p:nvSpPr>
          <p:cNvPr id="2" name="Title 1"/>
          <p:cNvSpPr>
            <a:spLocks noGrp="1"/>
          </p:cNvSpPr>
          <p:nvPr>
            <p:ph type="title"/>
          </p:nvPr>
        </p:nvSpPr>
        <p:spPr/>
        <p:txBody>
          <a:bodyPr>
            <a:normAutofit fontScale="90000"/>
          </a:bodyPr>
          <a:lstStyle/>
          <a:p>
            <a:r>
              <a:rPr lang="en-US" b="1" dirty="0">
                <a:solidFill>
                  <a:srgbClr val="1666A0"/>
                </a:solidFill>
              </a:rPr>
              <a:t>ARESTIN</a:t>
            </a:r>
            <a:r>
              <a:rPr lang="en-US" b="1" baseline="30000" dirty="0">
                <a:solidFill>
                  <a:srgbClr val="1666A0"/>
                </a:solidFill>
              </a:rPr>
              <a:t>®</a:t>
            </a:r>
            <a:r>
              <a:rPr lang="en-US" b="1" dirty="0">
                <a:solidFill>
                  <a:srgbClr val="1666A0"/>
                </a:solidFill>
              </a:rPr>
              <a:t> (minocycline HCl) Microspheres, 1 mg is an antibiotic of the tetracycline family</a:t>
            </a:r>
          </a:p>
        </p:txBody>
      </p:sp>
      <p:sp>
        <p:nvSpPr>
          <p:cNvPr id="3" name="Content Placeholder 2"/>
          <p:cNvSpPr txBox="1">
            <a:spLocks/>
          </p:cNvSpPr>
          <p:nvPr/>
        </p:nvSpPr>
        <p:spPr bwMode="auto">
          <a:xfrm>
            <a:off x="323597" y="2821615"/>
            <a:ext cx="6173292" cy="1354470"/>
          </a:xfrm>
          <a:prstGeom prst="rect">
            <a:avLst/>
          </a:prstGeom>
          <a:noFill/>
          <a:ln w="9525">
            <a:noFill/>
            <a:miter lim="800000"/>
            <a:headEnd/>
            <a:tailEnd/>
          </a:ln>
        </p:spPr>
        <p:txBody>
          <a:bodyPr/>
          <a:lstStyle/>
          <a:p>
            <a:pPr defTabSz="85725">
              <a:spcAft>
                <a:spcPts val="900"/>
              </a:spcAft>
            </a:pPr>
            <a:r>
              <a:rPr lang="en-US" sz="1200" b="1" i="1" dirty="0">
                <a:latin typeface="Cambria" panose="02040503050406030204" pitchFamily="18" charset="0"/>
                <a:cs typeface="+mn-cs"/>
              </a:rPr>
              <a:t>In vitro </a:t>
            </a:r>
            <a:r>
              <a:rPr lang="en-US" sz="1200" b="1" dirty="0">
                <a:latin typeface="Cambria" panose="02040503050406030204" pitchFamily="18" charset="0"/>
                <a:cs typeface="+mn-cs"/>
              </a:rPr>
              <a:t>susceptibility testing has shown that the organisms </a:t>
            </a:r>
            <a:r>
              <a:rPr lang="en-US" sz="1200" b="1" i="1" dirty="0">
                <a:latin typeface="Cambria" panose="02040503050406030204" pitchFamily="18" charset="0"/>
                <a:cs typeface="+mn-cs"/>
              </a:rPr>
              <a:t>P. gingivalis</a:t>
            </a:r>
            <a:r>
              <a:rPr lang="en-US" sz="1200" b="1" dirty="0">
                <a:latin typeface="Cambria" panose="02040503050406030204" pitchFamily="18" charset="0"/>
                <a:cs typeface="+mn-cs"/>
              </a:rPr>
              <a:t>, </a:t>
            </a:r>
            <a:r>
              <a:rPr lang="en-US" sz="1200" b="1" i="1" dirty="0">
                <a:latin typeface="Cambria" panose="02040503050406030204" pitchFamily="18" charset="0"/>
                <a:cs typeface="+mn-cs"/>
              </a:rPr>
              <a:t>P. intermedia</a:t>
            </a:r>
            <a:r>
              <a:rPr lang="en-US" sz="1200" b="1" dirty="0">
                <a:latin typeface="Cambria" panose="02040503050406030204" pitchFamily="18" charset="0"/>
                <a:cs typeface="+mn-cs"/>
              </a:rPr>
              <a:t>, </a:t>
            </a:r>
            <a:r>
              <a:rPr lang="en-US" sz="1200" b="1" i="1" dirty="0">
                <a:latin typeface="Cambria" panose="02040503050406030204" pitchFamily="18" charset="0"/>
                <a:cs typeface="+mn-cs"/>
              </a:rPr>
              <a:t>F. nucleatum</a:t>
            </a:r>
            <a:r>
              <a:rPr lang="en-US" sz="1200" b="1" dirty="0">
                <a:latin typeface="Cambria" panose="02040503050406030204" pitchFamily="18" charset="0"/>
                <a:cs typeface="+mn-cs"/>
              </a:rPr>
              <a:t>, </a:t>
            </a:r>
            <a:r>
              <a:rPr lang="en-US" sz="1200" b="1" i="1" dirty="0">
                <a:latin typeface="Cambria" panose="02040503050406030204" pitchFamily="18" charset="0"/>
                <a:cs typeface="+mn-cs"/>
              </a:rPr>
              <a:t>E. corrodens</a:t>
            </a:r>
            <a:r>
              <a:rPr lang="en-US" sz="1200" b="1" dirty="0">
                <a:latin typeface="Cambria" panose="02040503050406030204" pitchFamily="18" charset="0"/>
                <a:cs typeface="+mn-cs"/>
              </a:rPr>
              <a:t>, and </a:t>
            </a:r>
            <a:r>
              <a:rPr lang="en-US" sz="1200" b="1" i="1" dirty="0">
                <a:latin typeface="Cambria" panose="02040503050406030204" pitchFamily="18" charset="0"/>
                <a:cs typeface="+mn-cs"/>
              </a:rPr>
              <a:t>A. actinomycetemcomitans</a:t>
            </a:r>
            <a:r>
              <a:rPr lang="en-US" sz="1200" b="1" dirty="0">
                <a:latin typeface="Cambria" panose="02040503050406030204" pitchFamily="18" charset="0"/>
                <a:cs typeface="+mn-cs"/>
              </a:rPr>
              <a:t>, which are associated with periodontal disease, are susceptible to minocycline at concentrations of ≤8 μg/</a:t>
            </a:r>
            <a:r>
              <a:rPr lang="en-US" sz="1200" b="1" dirty="0" err="1">
                <a:latin typeface="Cambria" panose="02040503050406030204" pitchFamily="18" charset="0"/>
                <a:cs typeface="+mn-cs"/>
              </a:rPr>
              <a:t>mL.</a:t>
            </a:r>
            <a:endParaRPr lang="en-US" sz="1200" b="1" dirty="0">
              <a:latin typeface="Cambria" panose="02040503050406030204" pitchFamily="18" charset="0"/>
              <a:cs typeface="+mn-cs"/>
            </a:endParaRPr>
          </a:p>
          <a:p>
            <a:pPr defTabSz="85725">
              <a:spcAft>
                <a:spcPts val="900"/>
              </a:spcAft>
            </a:pPr>
            <a:r>
              <a:rPr lang="en-US" sz="1200" b="1" dirty="0">
                <a:latin typeface="Cambria" panose="02040503050406030204" pitchFamily="18" charset="0"/>
                <a:cs typeface="+mn-cs"/>
              </a:rPr>
              <a:t>Qualitative and quantitative changes in plaque microorganisms have not been demonstrated in subjects with periodontitis, using this product</a:t>
            </a:r>
            <a:r>
              <a:rPr lang="en-US" sz="1200" dirty="0">
                <a:solidFill>
                  <a:srgbClr val="000000">
                    <a:lumMod val="75000"/>
                    <a:lumOff val="25000"/>
                  </a:srgbClr>
                </a:solidFill>
                <a:latin typeface="Cambria" panose="02040503050406030204" pitchFamily="18" charset="0"/>
                <a:cs typeface="+mn-cs"/>
              </a:rPr>
              <a:t>.</a:t>
            </a:r>
          </a:p>
        </p:txBody>
      </p:sp>
      <p:sp>
        <p:nvSpPr>
          <p:cNvPr id="4" name="Footer Placeholder 3"/>
          <p:cNvSpPr txBox="1">
            <a:spLocks noGrp="1"/>
          </p:cNvSpPr>
          <p:nvPr/>
        </p:nvSpPr>
        <p:spPr bwMode="auto">
          <a:xfrm>
            <a:off x="323597" y="6069768"/>
            <a:ext cx="6173292" cy="168473"/>
          </a:xfrm>
          <a:prstGeom prst="rect">
            <a:avLst/>
          </a:prstGeom>
          <a:noFill/>
          <a:ln w="9525" algn="ctr">
            <a:noFill/>
            <a:miter lim="800000"/>
            <a:headEnd/>
            <a:tailEnd/>
          </a:ln>
          <a:effectLst/>
        </p:spPr>
        <p:txBody>
          <a:bodyPr lIns="34290" rIns="34290" anchor="b" anchorCtr="0"/>
          <a:lstStyle/>
          <a:p>
            <a:r>
              <a:rPr lang="en-US" sz="750" dirty="0">
                <a:solidFill>
                  <a:srgbClr val="000000"/>
                </a:solidFill>
                <a:latin typeface="Cambria" panose="02040503050406030204" pitchFamily="18" charset="0"/>
                <a:cs typeface="+mn-cs"/>
              </a:rPr>
              <a:t>ARESTIN Prescribing Information. OraPharma, 2017.  Goodson </a:t>
            </a:r>
            <a:r>
              <a:rPr lang="en-US" sz="750" i="1" dirty="0">
                <a:solidFill>
                  <a:srgbClr val="000000"/>
                </a:solidFill>
                <a:latin typeface="Cambria" panose="02040503050406030204" pitchFamily="18" charset="0"/>
                <a:cs typeface="+mn-cs"/>
              </a:rPr>
              <a:t>J Periodontol</a:t>
            </a:r>
            <a:r>
              <a:rPr lang="en-US" sz="750" dirty="0">
                <a:solidFill>
                  <a:srgbClr val="000000"/>
                </a:solidFill>
                <a:latin typeface="Cambria" panose="02040503050406030204" pitchFamily="18" charset="0"/>
                <a:cs typeface="+mn-cs"/>
              </a:rPr>
              <a:t>. 2007; 78:1568-1579</a:t>
            </a:r>
          </a:p>
        </p:txBody>
      </p:sp>
      <p:sp>
        <p:nvSpPr>
          <p:cNvPr id="5" name="AutoShape 9"/>
          <p:cNvSpPr>
            <a:spLocks noChangeArrowheads="1"/>
          </p:cNvSpPr>
          <p:nvPr/>
        </p:nvSpPr>
        <p:spPr bwMode="auto">
          <a:xfrm>
            <a:off x="293741" y="1353981"/>
            <a:ext cx="8382822" cy="514350"/>
          </a:xfrm>
          <a:prstGeom prst="roundRect">
            <a:avLst>
              <a:gd name="adj" fmla="val 16667"/>
            </a:avLst>
          </a:prstGeom>
          <a:solidFill>
            <a:srgbClr val="366AA4"/>
          </a:solidFill>
          <a:ln w="9525">
            <a:noFill/>
            <a:round/>
            <a:headEnd/>
            <a:tailEnd/>
          </a:ln>
          <a:effectLst/>
        </p:spPr>
        <p:txBody>
          <a:bodyPr lIns="685800" rIns="137160" anchor="ctr"/>
          <a:lstStyle/>
          <a:p>
            <a:r>
              <a:rPr lang="en-US" sz="1800" dirty="0">
                <a:solidFill>
                  <a:srgbClr val="FFFFFF"/>
                </a:solidFill>
                <a:latin typeface="Cambria" panose="02040503050406030204" pitchFamily="18" charset="0"/>
                <a:cs typeface="+mn-cs"/>
              </a:rPr>
              <a:t>Minocycline has a broad spectrum of activity</a:t>
            </a:r>
          </a:p>
        </p:txBody>
      </p:sp>
      <p:sp>
        <p:nvSpPr>
          <p:cNvPr id="6" name="AutoShape 10"/>
          <p:cNvSpPr>
            <a:spLocks noChangeArrowheads="1"/>
          </p:cNvSpPr>
          <p:nvPr/>
        </p:nvSpPr>
        <p:spPr bwMode="auto">
          <a:xfrm>
            <a:off x="293741" y="2111677"/>
            <a:ext cx="8363203" cy="571500"/>
          </a:xfrm>
          <a:prstGeom prst="roundRect">
            <a:avLst>
              <a:gd name="adj" fmla="val 16667"/>
            </a:avLst>
          </a:prstGeom>
          <a:solidFill>
            <a:srgbClr val="366AA4"/>
          </a:solidFill>
          <a:ln w="9525">
            <a:noFill/>
            <a:round/>
            <a:headEnd/>
            <a:tailEnd/>
          </a:ln>
          <a:effectLst/>
        </p:spPr>
        <p:txBody>
          <a:bodyPr lIns="685800" rIns="137160" anchor="ctr"/>
          <a:lstStyle/>
          <a:p>
            <a:r>
              <a:rPr lang="en-US" sz="1800" dirty="0">
                <a:solidFill>
                  <a:srgbClr val="FFFFFF"/>
                </a:solidFill>
                <a:latin typeface="Cambria" panose="02040503050406030204" pitchFamily="18" charset="0"/>
                <a:cs typeface="+mn-cs"/>
              </a:rPr>
              <a:t>Minocycline is bacteriostatic and exerts its antimicrobial activity by inhibiting protein synthesis</a:t>
            </a:r>
          </a:p>
        </p:txBody>
      </p:sp>
      <p:pic>
        <p:nvPicPr>
          <p:cNvPr id="7" name="Picture 6" descr="Chem-Structur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1782" y="2837448"/>
            <a:ext cx="2318621" cy="1322803"/>
          </a:xfrm>
          <a:prstGeom prst="rect">
            <a:avLst/>
          </a:prstGeom>
        </p:spPr>
      </p:pic>
      <p:sp>
        <p:nvSpPr>
          <p:cNvPr id="9" name="Rectangle 8"/>
          <p:cNvSpPr/>
          <p:nvPr/>
        </p:nvSpPr>
        <p:spPr>
          <a:xfrm>
            <a:off x="452819" y="4267600"/>
            <a:ext cx="8382822" cy="1236419"/>
          </a:xfrm>
          <a:prstGeom prst="rect">
            <a:avLst/>
          </a:prstGeom>
          <a:solidFill>
            <a:srgbClr val="2A62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800" dirty="0">
                <a:solidFill>
                  <a:srgbClr val="FFFFFF"/>
                </a:solidFill>
                <a:latin typeface="Cambria" panose="02040503050406030204" pitchFamily="18" charset="0"/>
              </a:rPr>
              <a:t>ARESTIN</a:t>
            </a:r>
            <a:r>
              <a:rPr lang="en-US" sz="1800" baseline="30000" dirty="0">
                <a:solidFill>
                  <a:srgbClr val="FFFFFF"/>
                </a:solidFill>
                <a:latin typeface="Cambria" panose="02040503050406030204" pitchFamily="18" charset="0"/>
              </a:rPr>
              <a:t>®</a:t>
            </a:r>
            <a:r>
              <a:rPr lang="en-US" sz="1800" dirty="0">
                <a:solidFill>
                  <a:srgbClr val="FFFFFF"/>
                </a:solidFill>
                <a:latin typeface="Cambria" panose="02040503050406030204" pitchFamily="18" charset="0"/>
              </a:rPr>
              <a:t> (minocycline HCl) Microspheres, 1mg is indicated as an adjunct to scaling and root planing (SRP) procedures for reduction of pocket depth in patients with adult periodontitis.  ARESTIN</a:t>
            </a:r>
            <a:r>
              <a:rPr lang="en-US" sz="1800" baseline="30000" dirty="0">
                <a:solidFill>
                  <a:srgbClr val="FFFFFF"/>
                </a:solidFill>
                <a:latin typeface="Cambria" panose="02040503050406030204" pitchFamily="18" charset="0"/>
              </a:rPr>
              <a:t>®</a:t>
            </a:r>
            <a:r>
              <a:rPr lang="en-US" sz="1800" dirty="0">
                <a:solidFill>
                  <a:srgbClr val="FFFFFF"/>
                </a:solidFill>
                <a:latin typeface="Cambria" panose="02040503050406030204" pitchFamily="18" charset="0"/>
              </a:rPr>
              <a:t> may be used as part of a periodontal maintenance program, which includes good oral hygiene and SRP.</a:t>
            </a:r>
          </a:p>
        </p:txBody>
      </p:sp>
      <p:sp>
        <p:nvSpPr>
          <p:cNvPr id="10" name="TextBox 9">
            <a:extLst>
              <a:ext uri="{FF2B5EF4-FFF2-40B4-BE49-F238E27FC236}">
                <a16:creationId xmlns:a16="http://schemas.microsoft.com/office/drawing/2014/main" id="{7EE5B470-AFD2-4D00-9FA6-611CD1D5D56A}"/>
              </a:ext>
            </a:extLst>
          </p:cNvPr>
          <p:cNvSpPr txBox="1"/>
          <p:nvPr/>
        </p:nvSpPr>
        <p:spPr>
          <a:xfrm>
            <a:off x="293740" y="5544360"/>
            <a:ext cx="8363203" cy="523220"/>
          </a:xfrm>
          <a:prstGeom prst="rect">
            <a:avLst/>
          </a:prstGeom>
          <a:noFill/>
        </p:spPr>
        <p:txBody>
          <a:bodyPr wrap="square" rtlCol="0">
            <a:spAutoFit/>
          </a:bodyPr>
          <a:lstStyle/>
          <a:p>
            <a:pPr marL="0" indent="0">
              <a:buFontTx/>
              <a:buNone/>
            </a:pPr>
            <a:r>
              <a:rPr lang="en-US" sz="1400" b="1" kern="0" dirty="0"/>
              <a:t>Please see Important Safety Information throughout and full Prescribing Information available at this presentation.</a:t>
            </a:r>
          </a:p>
        </p:txBody>
      </p:sp>
    </p:spTree>
    <p:extLst>
      <p:ext uri="{BB962C8B-B14F-4D97-AF65-F5344CB8AC3E}">
        <p14:creationId xmlns:p14="http://schemas.microsoft.com/office/powerpoint/2010/main" val="1146109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Number Placeholder 2"/>
          <p:cNvSpPr>
            <a:spLocks noGrp="1"/>
          </p:cNvSpPr>
          <p:nvPr>
            <p:ph type="sldNum" sz="quarter" idx="12"/>
          </p:nvPr>
        </p:nvSpPr>
        <p:spPr>
          <a:xfrm>
            <a:off x="7134225" y="152400"/>
            <a:ext cx="1905000" cy="457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9334CD7-C678-5547-B5A3-4C8662A80343}" type="slidenum">
              <a:rPr lang="en-US" sz="1400">
                <a:solidFill>
                  <a:schemeClr val="bg1"/>
                </a:solidFill>
              </a:rPr>
              <a:pPr/>
              <a:t>26</a:t>
            </a:fld>
            <a:endParaRPr lang="en-US" sz="1400">
              <a:solidFill>
                <a:schemeClr val="bg1"/>
              </a:solidFill>
            </a:endParaRPr>
          </a:p>
        </p:txBody>
      </p:sp>
      <p:sp>
        <p:nvSpPr>
          <p:cNvPr id="65538" name="Title 4"/>
          <p:cNvSpPr>
            <a:spLocks noGrp="1"/>
          </p:cNvSpPr>
          <p:nvPr>
            <p:ph type="title"/>
          </p:nvPr>
        </p:nvSpPr>
        <p:spPr>
          <a:xfrm>
            <a:off x="517525" y="393700"/>
            <a:ext cx="7926388" cy="639763"/>
          </a:xfrm>
        </p:spPr>
        <p:txBody>
          <a:bodyPr/>
          <a:lstStyle/>
          <a:p>
            <a:r>
              <a:rPr lang="en-US" sz="2400" b="1" dirty="0">
                <a:solidFill>
                  <a:srgbClr val="1666A0"/>
                </a:solidFill>
                <a:latin typeface="Arial" charset="0"/>
                <a:ea typeface="ＭＳ Ｐゴシック" charset="0"/>
                <a:cs typeface="ＭＳ Ｐゴシック" charset="0"/>
              </a:rPr>
              <a:t>Fight </a:t>
            </a:r>
            <a:r>
              <a:rPr lang="en-US" sz="2400" b="1" dirty="0">
                <a:solidFill>
                  <a:srgbClr val="1666A0"/>
                </a:solidFill>
                <a:latin typeface="Arial" charset="0"/>
                <a:ea typeface="ＭＳ Ｐゴシック" charset="0"/>
                <a:cs typeface="Arial" charset="0"/>
              </a:rPr>
              <a:t>Infection by Going Deep </a:t>
            </a:r>
          </a:p>
        </p:txBody>
      </p:sp>
      <p:cxnSp>
        <p:nvCxnSpPr>
          <p:cNvPr id="17" name="Straight Connector 16"/>
          <p:cNvCxnSpPr/>
          <p:nvPr/>
        </p:nvCxnSpPr>
        <p:spPr bwMode="auto">
          <a:xfrm flipH="1">
            <a:off x="254000" y="3449638"/>
            <a:ext cx="3194050" cy="0"/>
          </a:xfrm>
          <a:prstGeom prst="line">
            <a:avLst/>
          </a:prstGeom>
          <a:solidFill>
            <a:schemeClr val="accent1"/>
          </a:solidFill>
          <a:ln w="9525" cap="flat" cmpd="sng" algn="ctr">
            <a:solidFill>
              <a:srgbClr val="F9C51A"/>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65540" name="Content Placeholder 1"/>
          <p:cNvSpPr>
            <a:spLocks noGrp="1"/>
          </p:cNvSpPr>
          <p:nvPr>
            <p:ph idx="1"/>
          </p:nvPr>
        </p:nvSpPr>
        <p:spPr>
          <a:xfrm>
            <a:off x="508000" y="990600"/>
            <a:ext cx="3073400" cy="1778000"/>
          </a:xfrm>
        </p:spPr>
        <p:txBody>
          <a:bodyPr/>
          <a:lstStyle/>
          <a:p>
            <a:pPr marL="0" indent="0">
              <a:lnSpc>
                <a:spcPct val="110000"/>
              </a:lnSpc>
              <a:spcBef>
                <a:spcPts val="338"/>
              </a:spcBef>
              <a:spcAft>
                <a:spcPts val="1200"/>
              </a:spcAft>
              <a:buFontTx/>
              <a:buNone/>
            </a:pPr>
            <a:r>
              <a:rPr lang="en-US" sz="1400">
                <a:solidFill>
                  <a:srgbClr val="1466A0"/>
                </a:solidFill>
                <a:latin typeface="Arial" charset="0"/>
                <a:ea typeface="ＭＳ Ｐゴシック" charset="0"/>
                <a:cs typeface="Arial" charset="0"/>
              </a:rPr>
              <a:t>In a clinical study, ARESTIN + SRP reduced harmful bacteria by nearly 2x as much as SRP alone.</a:t>
            </a:r>
            <a:r>
              <a:rPr lang="en-US" sz="1400" baseline="30000">
                <a:solidFill>
                  <a:srgbClr val="1466A0"/>
                </a:solidFill>
                <a:latin typeface="Arial" charset="0"/>
                <a:ea typeface="ＭＳ Ｐゴシック" charset="0"/>
                <a:cs typeface="Arial" charset="0"/>
              </a:rPr>
              <a:t>1-3*</a:t>
            </a:r>
          </a:p>
          <a:p>
            <a:pPr marL="0" indent="0">
              <a:lnSpc>
                <a:spcPct val="110000"/>
              </a:lnSpc>
              <a:spcBef>
                <a:spcPts val="338"/>
              </a:spcBef>
              <a:spcAft>
                <a:spcPts val="1200"/>
              </a:spcAft>
              <a:buFontTx/>
              <a:buNone/>
            </a:pPr>
            <a:r>
              <a:rPr lang="en-US" sz="1400">
                <a:solidFill>
                  <a:srgbClr val="1466A0"/>
                </a:solidFill>
                <a:latin typeface="Arial" charset="0"/>
                <a:ea typeface="ＭＳ Ｐゴシック" charset="0"/>
                <a:cs typeface="Arial" charset="0"/>
              </a:rPr>
              <a:t>Adding ARESTIN to SRP disrupts the pathogenic progression of periodontitis by specifically targeting the active infection.</a:t>
            </a:r>
            <a:r>
              <a:rPr lang="en-US" sz="1400" baseline="30000">
                <a:solidFill>
                  <a:srgbClr val="1466A0"/>
                </a:solidFill>
                <a:latin typeface="Arial" charset="0"/>
                <a:ea typeface="ＭＳ Ｐゴシック" charset="0"/>
                <a:cs typeface="Arial" charset="0"/>
              </a:rPr>
              <a:t>4</a:t>
            </a:r>
            <a:endParaRPr lang="en-US" sz="1400" b="1" baseline="30000">
              <a:solidFill>
                <a:srgbClr val="1466A0"/>
              </a:solidFill>
              <a:latin typeface="Arial" charset="0"/>
              <a:ea typeface="ＭＳ Ｐゴシック" charset="0"/>
              <a:cs typeface="Arial" charset="0"/>
            </a:endParaRPr>
          </a:p>
        </p:txBody>
      </p:sp>
      <p:pic>
        <p:nvPicPr>
          <p:cNvPr id="65541" name="Picture 1" descr="cobb.jpg"/>
          <p:cNvPicPr>
            <a:picLocks noChangeAspect="1"/>
          </p:cNvPicPr>
          <p:nvPr/>
        </p:nvPicPr>
        <p:blipFill>
          <a:blip r:embed="rId3">
            <a:extLst>
              <a:ext uri="{28A0092B-C50C-407E-A947-70E740481C1C}">
                <a14:useLocalDpi xmlns:a14="http://schemas.microsoft.com/office/drawing/2010/main" val="0"/>
              </a:ext>
            </a:extLst>
          </a:blip>
          <a:srcRect l="-2" r="6296"/>
          <a:stretch>
            <a:fillRect/>
          </a:stretch>
        </p:blipFill>
        <p:spPr bwMode="auto">
          <a:xfrm>
            <a:off x="4776089" y="748284"/>
            <a:ext cx="3850386" cy="3344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7"/>
          <p:cNvSpPr>
            <a:spLocks noChangeArrowheads="1"/>
          </p:cNvSpPr>
          <p:nvPr/>
        </p:nvSpPr>
        <p:spPr bwMode="auto">
          <a:xfrm>
            <a:off x="254000" y="4664062"/>
            <a:ext cx="8372475"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spAutoFit/>
          </a:bodyPr>
          <a:lstStyle/>
          <a:p>
            <a:pPr>
              <a:defRPr/>
            </a:pPr>
            <a:endParaRPr lang="en-US" sz="800" dirty="0">
              <a:solidFill>
                <a:srgbClr val="0A5499"/>
              </a:solidFill>
            </a:endParaRPr>
          </a:p>
          <a:p>
            <a:pPr>
              <a:defRPr/>
            </a:pPr>
            <a:r>
              <a:rPr lang="en-US" sz="800" dirty="0">
                <a:solidFill>
                  <a:srgbClr val="0A5499"/>
                </a:solidFill>
              </a:rPr>
              <a:t>*Single-blind, randomized, parallel-group study of 127 patients with moderate-to-severe periodontitis who had at least 5 teeth with ≥5 mm pocket depths. Mean RCB numbers at day 30 were reduced from18.9 x 10</a:t>
            </a:r>
            <a:r>
              <a:rPr lang="en-US" sz="800" baseline="30000" dirty="0">
                <a:solidFill>
                  <a:srgbClr val="0A5499"/>
                </a:solidFill>
              </a:rPr>
              <a:t>5</a:t>
            </a:r>
            <a:r>
              <a:rPr lang="en-US" sz="800" dirty="0">
                <a:solidFill>
                  <a:srgbClr val="0A5499"/>
                </a:solidFill>
              </a:rPr>
              <a:t> to 9.50 x 10</a:t>
            </a:r>
            <a:r>
              <a:rPr lang="en-US" sz="800" baseline="30000" dirty="0">
                <a:solidFill>
                  <a:srgbClr val="0A5499"/>
                </a:solidFill>
              </a:rPr>
              <a:t>5</a:t>
            </a:r>
            <a:r>
              <a:rPr lang="en-US" sz="800" dirty="0">
                <a:solidFill>
                  <a:srgbClr val="0A5499"/>
                </a:solidFill>
              </a:rPr>
              <a:t> (50%) by ARESTIN + SRP (</a:t>
            </a:r>
            <a:r>
              <a:rPr lang="en-US" sz="800" i="1" dirty="0">
                <a:solidFill>
                  <a:srgbClr val="0A5499"/>
                </a:solidFill>
              </a:rPr>
              <a:t>P</a:t>
            </a:r>
            <a:r>
              <a:rPr lang="en-US" sz="800" dirty="0">
                <a:solidFill>
                  <a:srgbClr val="0A5499"/>
                </a:solidFill>
              </a:rPr>
              <a:t>=0.002) and from 19.3 x10</a:t>
            </a:r>
            <a:r>
              <a:rPr lang="en-US" sz="800" baseline="30000" dirty="0">
                <a:solidFill>
                  <a:srgbClr val="0A5499"/>
                </a:solidFill>
              </a:rPr>
              <a:t>5</a:t>
            </a:r>
            <a:r>
              <a:rPr lang="en-US" sz="800" dirty="0">
                <a:solidFill>
                  <a:srgbClr val="0A5499"/>
                </a:solidFill>
              </a:rPr>
              <a:t> to 14.2 x 10</a:t>
            </a:r>
            <a:r>
              <a:rPr lang="en-US" sz="800" baseline="30000" dirty="0">
                <a:solidFill>
                  <a:srgbClr val="0A5499"/>
                </a:solidFill>
              </a:rPr>
              <a:t>5</a:t>
            </a:r>
            <a:r>
              <a:rPr lang="en-US" sz="800" dirty="0">
                <a:solidFill>
                  <a:srgbClr val="0A5499"/>
                </a:solidFill>
              </a:rPr>
              <a:t> (26%) by SRP alone (</a:t>
            </a:r>
            <a:r>
              <a:rPr lang="en-US" sz="800" i="1" dirty="0">
                <a:solidFill>
                  <a:srgbClr val="0A5499"/>
                </a:solidFill>
              </a:rPr>
              <a:t>P</a:t>
            </a:r>
            <a:r>
              <a:rPr lang="en-US" sz="800" dirty="0">
                <a:solidFill>
                  <a:srgbClr val="0A5499"/>
                </a:solidFill>
              </a:rPr>
              <a:t>=0.002).</a:t>
            </a:r>
          </a:p>
          <a:p>
            <a:pPr>
              <a:defRPr/>
            </a:pPr>
            <a:endParaRPr lang="en-US" sz="800" dirty="0"/>
          </a:p>
          <a:p>
            <a:pPr>
              <a:defRPr/>
            </a:pPr>
            <a:r>
              <a:rPr lang="en-US" sz="800" b="1" kern="0" dirty="0">
                <a:solidFill>
                  <a:srgbClr val="0A5499"/>
                </a:solidFill>
                <a:latin typeface="Arial" pitchFamily="34" charset="0"/>
                <a:ea typeface="ＭＳ Ｐゴシック" charset="-128"/>
                <a:cs typeface="Arial" charset="0"/>
              </a:rPr>
              <a:t>REFERENCES: 1. </a:t>
            </a:r>
            <a:r>
              <a:rPr lang="en-US" sz="800" kern="0" dirty="0">
                <a:solidFill>
                  <a:srgbClr val="0A5499"/>
                </a:solidFill>
                <a:latin typeface="Arial" pitchFamily="34" charset="0"/>
                <a:ea typeface="ＭＳ Ｐゴシック" charset="-128"/>
                <a:cs typeface="Arial" charset="0"/>
              </a:rPr>
              <a:t>Goodson JM, Gunsolley JC, Grossi SG, et al. Minocycline HCl microspheres reduce red-complex bacteria in periodontal disease therapy. </a:t>
            </a:r>
            <a:r>
              <a:rPr lang="en-US" sz="800" i="1" kern="0" dirty="0">
                <a:solidFill>
                  <a:srgbClr val="0A5499"/>
                </a:solidFill>
                <a:latin typeface="Arial" pitchFamily="34" charset="0"/>
                <a:ea typeface="ＭＳ Ｐゴシック" charset="-128"/>
                <a:cs typeface="Arial" charset="0"/>
              </a:rPr>
              <a:t>J Periodontol</a:t>
            </a:r>
            <a:r>
              <a:rPr lang="en-US" sz="800" kern="0" dirty="0">
                <a:solidFill>
                  <a:srgbClr val="0A5499"/>
                </a:solidFill>
                <a:latin typeface="Arial" pitchFamily="34" charset="0"/>
                <a:ea typeface="ＭＳ Ｐゴシック" charset="-128"/>
                <a:cs typeface="Arial" charset="0"/>
              </a:rPr>
              <a:t>. 2007;78(8):1568-1579. </a:t>
            </a:r>
            <a:r>
              <a:rPr lang="en-US" sz="800" b="1" kern="0" dirty="0">
                <a:solidFill>
                  <a:srgbClr val="0A5499"/>
                </a:solidFill>
                <a:latin typeface="Arial" pitchFamily="34" charset="0"/>
                <a:ea typeface="ＭＳ Ｐゴシック" charset="-128"/>
                <a:cs typeface="Arial" charset="0"/>
              </a:rPr>
              <a:t>2. </a:t>
            </a:r>
            <a:r>
              <a:rPr lang="en-US" sz="800" kern="0" dirty="0">
                <a:solidFill>
                  <a:srgbClr val="0A5499"/>
                </a:solidFill>
                <a:latin typeface="Arial" pitchFamily="34" charset="0"/>
                <a:ea typeface="ＭＳ Ｐゴシック" charset="-128"/>
                <a:cs typeface="Arial" charset="0"/>
              </a:rPr>
              <a:t>Doherty F, Lessem J, Hanlon A, Rose T. Efficacy of Arestin in perio maintenance patients. </a:t>
            </a:r>
            <a:r>
              <a:rPr lang="en-US" sz="800" i="1" kern="0" dirty="0">
                <a:solidFill>
                  <a:srgbClr val="0A5499"/>
                </a:solidFill>
                <a:latin typeface="Arial" pitchFamily="34" charset="0"/>
                <a:ea typeface="ＭＳ Ｐゴシック" charset="-128"/>
                <a:cs typeface="Arial" charset="0"/>
              </a:rPr>
              <a:t>J Clin Periodontol</a:t>
            </a:r>
            <a:r>
              <a:rPr lang="en-US" sz="800" kern="0" dirty="0">
                <a:solidFill>
                  <a:srgbClr val="0A5499"/>
                </a:solidFill>
                <a:latin typeface="Arial" pitchFamily="34" charset="0"/>
                <a:ea typeface="ＭＳ Ｐゴシック" charset="-128"/>
                <a:cs typeface="Arial" charset="0"/>
              </a:rPr>
              <a:t>. 2003;30(suppl 4):abstract. </a:t>
            </a:r>
            <a:r>
              <a:rPr lang="en-US" sz="800" b="1" kern="0" dirty="0">
                <a:solidFill>
                  <a:srgbClr val="0A5499"/>
                </a:solidFill>
                <a:latin typeface="Arial" pitchFamily="34" charset="0"/>
                <a:ea typeface="ＭＳ Ｐゴシック" charset="-128"/>
                <a:cs typeface="Arial" charset="0"/>
              </a:rPr>
              <a:t>3. </a:t>
            </a:r>
            <a:r>
              <a:rPr lang="en-US" sz="800" kern="0" dirty="0">
                <a:solidFill>
                  <a:srgbClr val="0A5499"/>
                </a:solidFill>
                <a:latin typeface="Arial" pitchFamily="34" charset="0"/>
                <a:ea typeface="ＭＳ Ｐゴシック" charset="-128"/>
                <a:cs typeface="Arial" charset="0"/>
              </a:rPr>
              <a:t>Grossi SG, Goodson JM, Gunsolley JC, et al. Mechanical therapy with adjunctive minocycline microspheres reduces red-complex bacteria in smokers.</a:t>
            </a:r>
            <a:r>
              <a:rPr lang="en-US" sz="800" i="1" kern="0" dirty="0">
                <a:solidFill>
                  <a:srgbClr val="0A5499"/>
                </a:solidFill>
                <a:latin typeface="Arial" pitchFamily="34" charset="0"/>
                <a:ea typeface="ＭＳ Ｐゴシック" charset="-128"/>
                <a:cs typeface="Arial" charset="0"/>
              </a:rPr>
              <a:t> J Periodontol</a:t>
            </a:r>
            <a:r>
              <a:rPr lang="en-US" sz="800" kern="0" dirty="0">
                <a:solidFill>
                  <a:srgbClr val="0A5499"/>
                </a:solidFill>
                <a:latin typeface="Arial" pitchFamily="34" charset="0"/>
                <a:ea typeface="ＭＳ Ｐゴシック" charset="-128"/>
                <a:cs typeface="Arial" charset="0"/>
              </a:rPr>
              <a:t>. 2007;78(9):1741-1750. </a:t>
            </a:r>
            <a:br>
              <a:rPr lang="en-US" sz="800" kern="0" dirty="0">
                <a:solidFill>
                  <a:srgbClr val="0A5499"/>
                </a:solidFill>
                <a:latin typeface="Arial" pitchFamily="34" charset="0"/>
                <a:ea typeface="ＭＳ Ｐゴシック" charset="-128"/>
                <a:cs typeface="Arial" charset="0"/>
              </a:rPr>
            </a:br>
            <a:r>
              <a:rPr lang="en-US" sz="800" b="1" kern="0" dirty="0">
                <a:solidFill>
                  <a:srgbClr val="0A5499"/>
                </a:solidFill>
                <a:latin typeface="Arial" pitchFamily="34" charset="0"/>
                <a:ea typeface="ＭＳ Ｐゴシック" charset="-128"/>
                <a:cs typeface="Arial" charset="0"/>
              </a:rPr>
              <a:t>4. </a:t>
            </a:r>
            <a:r>
              <a:rPr lang="en-US" sz="800" kern="0" dirty="0">
                <a:solidFill>
                  <a:srgbClr val="0A5499"/>
                </a:solidFill>
                <a:latin typeface="Arial" pitchFamily="34" charset="0"/>
                <a:ea typeface="ＭＳ Ｐゴシック" charset="-128"/>
                <a:cs typeface="Arial" charset="0"/>
              </a:rPr>
              <a:t>ARESTIN</a:t>
            </a:r>
            <a:r>
              <a:rPr lang="en-US" sz="800" kern="0" baseline="30000" dirty="0">
                <a:solidFill>
                  <a:srgbClr val="0A5499"/>
                </a:solidFill>
                <a:latin typeface="Arial" pitchFamily="34" charset="0"/>
                <a:ea typeface="ＭＳ Ｐゴシック" charset="-128"/>
                <a:cs typeface="Arial" charset="0"/>
              </a:rPr>
              <a:t>®</a:t>
            </a:r>
            <a:r>
              <a:rPr lang="en-US" sz="800" kern="0" dirty="0">
                <a:solidFill>
                  <a:srgbClr val="0A5499"/>
                </a:solidFill>
                <a:latin typeface="Arial" pitchFamily="34" charset="0"/>
                <a:ea typeface="ＭＳ Ｐゴシック" charset="-128"/>
                <a:cs typeface="Arial" charset="0"/>
              </a:rPr>
              <a:t> (minocycline hydrochloride) Microspheres, 1 mg. Prescribing Information. OraPharma; Horsham, PA: 2017. </a:t>
            </a:r>
            <a:r>
              <a:rPr lang="en-US" sz="800" b="1" kern="0" dirty="0">
                <a:solidFill>
                  <a:srgbClr val="0A5499"/>
                </a:solidFill>
                <a:latin typeface="Arial" pitchFamily="34" charset="0"/>
                <a:ea typeface="ＭＳ Ｐゴシック" charset="-128"/>
                <a:cs typeface="Arial" charset="0"/>
              </a:rPr>
              <a:t>5. </a:t>
            </a:r>
            <a:r>
              <a:rPr lang="en-US" sz="800" kern="0" dirty="0">
                <a:solidFill>
                  <a:srgbClr val="0A5499"/>
                </a:solidFill>
                <a:latin typeface="Arial" pitchFamily="34" charset="0"/>
                <a:ea typeface="ＭＳ Ｐゴシック" charset="-128"/>
                <a:cs typeface="Arial" charset="0"/>
              </a:rPr>
              <a:t>Pitcher GR, Newman HN, Strahan JD. Access to subgingival plaque by disclosing agents using mouthrinsing and direct irrigation. </a:t>
            </a:r>
            <a:r>
              <a:rPr lang="en-US" sz="800" i="1" kern="0" dirty="0">
                <a:solidFill>
                  <a:srgbClr val="0A5499"/>
                </a:solidFill>
                <a:latin typeface="Arial" pitchFamily="34" charset="0"/>
                <a:ea typeface="ＭＳ Ｐゴシック" charset="-128"/>
                <a:cs typeface="Arial" charset="0"/>
              </a:rPr>
              <a:t>J Clin Periodontol</a:t>
            </a:r>
            <a:r>
              <a:rPr lang="en-US" sz="800" kern="0" dirty="0">
                <a:solidFill>
                  <a:srgbClr val="0A5499"/>
                </a:solidFill>
                <a:latin typeface="Arial" pitchFamily="34" charset="0"/>
                <a:ea typeface="ＭＳ Ｐゴシック" charset="-128"/>
                <a:cs typeface="Arial" charset="0"/>
              </a:rPr>
              <a:t>. 1980;7:300-308. </a:t>
            </a:r>
            <a:r>
              <a:rPr lang="en-US" sz="800" b="1" kern="0" dirty="0">
                <a:solidFill>
                  <a:srgbClr val="0A5499"/>
                </a:solidFill>
                <a:latin typeface="Arial" pitchFamily="34" charset="0"/>
                <a:ea typeface="ＭＳ Ｐゴシック" charset="-128"/>
                <a:cs typeface="Arial" charset="0"/>
              </a:rPr>
              <a:t>6. </a:t>
            </a:r>
            <a:r>
              <a:rPr lang="en-US" sz="800" kern="0" dirty="0">
                <a:solidFill>
                  <a:srgbClr val="0A5499"/>
                </a:solidFill>
                <a:latin typeface="Arial" pitchFamily="34" charset="0"/>
                <a:ea typeface="ＭＳ Ｐゴシック" charset="-128"/>
                <a:cs typeface="Arial" charset="0"/>
              </a:rPr>
              <a:t>Williams KB, Cobb CM, Taylor HJ, Brown AR, Bray KK. Effect of sonic and mechanical toothbrushes on subgingival microbial flora: A comparative in vivo scanning electron microscopy study of 8 subjects. </a:t>
            </a:r>
            <a:r>
              <a:rPr lang="en-US" sz="800" i="1" kern="0" dirty="0">
                <a:solidFill>
                  <a:srgbClr val="0A5499"/>
                </a:solidFill>
                <a:latin typeface="Arial" pitchFamily="34" charset="0"/>
                <a:ea typeface="ＭＳ Ｐゴシック" charset="-128"/>
                <a:cs typeface="Arial" charset="0"/>
              </a:rPr>
              <a:t>Quintessence Int</a:t>
            </a:r>
            <a:r>
              <a:rPr lang="en-US" sz="800" kern="0" dirty="0">
                <a:solidFill>
                  <a:srgbClr val="0A5499"/>
                </a:solidFill>
                <a:latin typeface="Arial" pitchFamily="34" charset="0"/>
                <a:ea typeface="ＭＳ Ｐゴシック" charset="-128"/>
                <a:cs typeface="Arial" charset="0"/>
              </a:rPr>
              <a:t>. 2001;32(2):147-154. </a:t>
            </a:r>
            <a:r>
              <a:rPr lang="en-US" sz="800" b="1" kern="0" dirty="0">
                <a:solidFill>
                  <a:srgbClr val="0A5499"/>
                </a:solidFill>
                <a:latin typeface="Arial" pitchFamily="34" charset="0"/>
                <a:ea typeface="ＭＳ Ｐゴシック" charset="-128"/>
                <a:cs typeface="Arial" charset="0"/>
              </a:rPr>
              <a:t>7. </a:t>
            </a:r>
            <a:r>
              <a:rPr lang="en-US" sz="800" kern="0" dirty="0">
                <a:solidFill>
                  <a:srgbClr val="0A5499"/>
                </a:solidFill>
                <a:latin typeface="Arial" pitchFamily="34" charset="0"/>
                <a:ea typeface="ＭＳ Ｐゴシック" charset="-128"/>
                <a:cs typeface="Arial" charset="0"/>
              </a:rPr>
              <a:t>Rabbani GM, Ash MM Jr, Caffesse RG. The effectiveness of subgingival scaling and root planing in calculus removal. </a:t>
            </a:r>
            <a:r>
              <a:rPr lang="en-US" sz="800" i="1" kern="0" dirty="0">
                <a:solidFill>
                  <a:srgbClr val="0A5499"/>
                </a:solidFill>
                <a:latin typeface="Arial" pitchFamily="34" charset="0"/>
                <a:ea typeface="ＭＳ Ｐゴシック" charset="-128"/>
                <a:cs typeface="Arial" charset="0"/>
              </a:rPr>
              <a:t>J Periodontol</a:t>
            </a:r>
            <a:r>
              <a:rPr lang="en-US" sz="800" kern="0" dirty="0">
                <a:solidFill>
                  <a:srgbClr val="0A5499"/>
                </a:solidFill>
                <a:latin typeface="Arial" pitchFamily="34" charset="0"/>
                <a:ea typeface="ＭＳ Ｐゴシック" charset="-128"/>
                <a:cs typeface="Arial" charset="0"/>
              </a:rPr>
              <a:t>. 1981;52(3):119-123. </a:t>
            </a:r>
            <a:r>
              <a:rPr lang="en-US" sz="800" b="1" kern="0" dirty="0">
                <a:solidFill>
                  <a:srgbClr val="0A5499"/>
                </a:solidFill>
                <a:latin typeface="Arial" pitchFamily="34" charset="0"/>
                <a:ea typeface="ＭＳ Ｐゴシック" charset="-128"/>
                <a:cs typeface="Arial" charset="0"/>
              </a:rPr>
              <a:t>8. </a:t>
            </a:r>
            <a:r>
              <a:rPr lang="en-US" sz="800" kern="0" dirty="0">
                <a:solidFill>
                  <a:srgbClr val="0A5499"/>
                </a:solidFill>
                <a:latin typeface="Arial" pitchFamily="34" charset="0"/>
                <a:ea typeface="ＭＳ Ｐゴシック" charset="-128"/>
                <a:cs typeface="Arial" charset="0"/>
              </a:rPr>
              <a:t>Williams RC, Paquette DW, Offenbacher S, et al. Treatment of periodontitis by local administration of minocycline microspheres: a controlled trial. </a:t>
            </a:r>
            <a:r>
              <a:rPr lang="en-US" sz="800" i="1" kern="0" dirty="0">
                <a:solidFill>
                  <a:srgbClr val="0A5499"/>
                </a:solidFill>
                <a:latin typeface="Arial" pitchFamily="34" charset="0"/>
                <a:ea typeface="ＭＳ Ｐゴシック" charset="-128"/>
                <a:cs typeface="Arial" charset="0"/>
              </a:rPr>
              <a:t>J Periodontol</a:t>
            </a:r>
            <a:r>
              <a:rPr lang="en-US" sz="800" kern="0" dirty="0">
                <a:solidFill>
                  <a:srgbClr val="0A5499"/>
                </a:solidFill>
                <a:latin typeface="Arial" pitchFamily="34" charset="0"/>
                <a:ea typeface="ＭＳ Ｐゴシック" charset="-128"/>
                <a:cs typeface="Arial" charset="0"/>
              </a:rPr>
              <a:t>. 2001;72(11):1535-1544. </a:t>
            </a:r>
            <a:endParaRPr lang="en-US" sz="800" kern="0" dirty="0">
              <a:solidFill>
                <a:srgbClr val="0A5499"/>
              </a:solidFill>
              <a:latin typeface="Arial" pitchFamily="34" charset="0"/>
              <a:ea typeface="ＭＳ Ｐゴシック" charset="-128"/>
              <a:cs typeface="+mn-cs"/>
            </a:endParaRPr>
          </a:p>
        </p:txBody>
      </p:sp>
      <p:sp>
        <p:nvSpPr>
          <p:cNvPr id="2" name="TextBox 1">
            <a:extLst>
              <a:ext uri="{FF2B5EF4-FFF2-40B4-BE49-F238E27FC236}">
                <a16:creationId xmlns:a16="http://schemas.microsoft.com/office/drawing/2014/main" id="{6F0A3526-317D-434B-8C2A-3E18FBC98CA4}"/>
              </a:ext>
            </a:extLst>
          </p:cNvPr>
          <p:cNvSpPr txBox="1"/>
          <p:nvPr/>
        </p:nvSpPr>
        <p:spPr>
          <a:xfrm>
            <a:off x="694944" y="6298757"/>
            <a:ext cx="6858000" cy="523220"/>
          </a:xfrm>
          <a:prstGeom prst="rect">
            <a:avLst/>
          </a:prstGeom>
          <a:noFill/>
        </p:spPr>
        <p:txBody>
          <a:bodyPr wrap="square" rtlCol="0">
            <a:spAutoFit/>
          </a:bodyPr>
          <a:lstStyle/>
          <a:p>
            <a:r>
              <a:rPr lang="en-US" sz="1400" dirty="0">
                <a:solidFill>
                  <a:schemeClr val="bg1"/>
                </a:solidFill>
                <a:latin typeface="Arial" panose="020B0604020202020204" pitchFamily="34" charset="0"/>
              </a:rPr>
              <a:t>Please see Important Safety Information throughout and full Prescribing Information available at this presentation.</a:t>
            </a:r>
            <a:endParaRPr lang="en-US" sz="1400" dirty="0">
              <a:solidFill>
                <a:schemeClr val="bg1"/>
              </a:solidFill>
            </a:endParaRPr>
          </a:p>
        </p:txBody>
      </p:sp>
      <p:sp>
        <p:nvSpPr>
          <p:cNvPr id="3" name="Rectangle 2">
            <a:extLst>
              <a:ext uri="{FF2B5EF4-FFF2-40B4-BE49-F238E27FC236}">
                <a16:creationId xmlns:a16="http://schemas.microsoft.com/office/drawing/2014/main" id="{F48EEF69-BED6-024E-BD22-1D885C13CE57}"/>
              </a:ext>
            </a:extLst>
          </p:cNvPr>
          <p:cNvSpPr/>
          <p:nvPr/>
        </p:nvSpPr>
        <p:spPr>
          <a:xfrm>
            <a:off x="254000" y="3633861"/>
            <a:ext cx="5652125" cy="1061829"/>
          </a:xfrm>
          <a:prstGeom prst="rect">
            <a:avLst/>
          </a:prstGeom>
        </p:spPr>
        <p:txBody>
          <a:bodyPr wrap="square">
            <a:spAutoFit/>
          </a:bodyPr>
          <a:lstStyle/>
          <a:p>
            <a:pPr>
              <a:defRPr/>
            </a:pPr>
            <a:r>
              <a:rPr lang="en-US" sz="1050" b="1" dirty="0"/>
              <a:t>IMPORTANT SAFETY INFORMATION </a:t>
            </a:r>
          </a:p>
          <a:p>
            <a:pPr>
              <a:defRPr/>
            </a:pPr>
            <a:endParaRPr lang="en-US" sz="1050" dirty="0"/>
          </a:p>
          <a:p>
            <a:pPr marL="171450" indent="-171450">
              <a:buFont typeface="Arial" panose="020B0604020202020204" pitchFamily="34" charset="0"/>
              <a:buChar char="•"/>
              <a:defRPr/>
            </a:pPr>
            <a:r>
              <a:rPr lang="en-US" sz="1050" dirty="0"/>
              <a:t>THE USE OF DRUGS OF THE TETRACYCLINE CLASS DURING TOOTH DEVELOPMENT MAY CAUSE PERMANENT DISCOLORATION OF THE TEETH, AND THEREFORE SHOULD NOT BE USED IN CHILDREN OR IN PREGNANT OR NURSING WOMEN.</a:t>
            </a:r>
          </a:p>
        </p:txBody>
      </p:sp>
    </p:spTree>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oter Placeholder 3"/>
          <p:cNvSpPr txBox="1">
            <a:spLocks noGrp="1"/>
          </p:cNvSpPr>
          <p:nvPr/>
        </p:nvSpPr>
        <p:spPr bwMode="auto">
          <a:xfrm>
            <a:off x="762000" y="5612607"/>
            <a:ext cx="7391400" cy="273844"/>
          </a:xfrm>
          <a:prstGeom prst="rect">
            <a:avLst/>
          </a:prstGeom>
          <a:noFill/>
          <a:ln w="9525" algn="ctr">
            <a:noFill/>
            <a:miter lim="800000"/>
            <a:headEnd/>
            <a:tailEnd/>
          </a:ln>
        </p:spPr>
        <p:txBody>
          <a:bodyPr/>
          <a:lstStyle/>
          <a:p>
            <a:r>
              <a:rPr lang="en-US" sz="750">
                <a:solidFill>
                  <a:srgbClr val="777777"/>
                </a:solidFill>
                <a:latin typeface="Trebuchet MS" pitchFamily="34" charset="0"/>
              </a:rPr>
              <a:t>1. AAP. </a:t>
            </a:r>
            <a:r>
              <a:rPr lang="en-US" sz="750" i="1">
                <a:solidFill>
                  <a:srgbClr val="777777"/>
                </a:solidFill>
                <a:latin typeface="Trebuchet MS" pitchFamily="34" charset="0"/>
              </a:rPr>
              <a:t>J Periodontol</a:t>
            </a:r>
            <a:r>
              <a:rPr lang="en-US" sz="750">
                <a:solidFill>
                  <a:srgbClr val="777777"/>
                </a:solidFill>
                <a:latin typeface="Trebuchet MS" pitchFamily="34" charset="0"/>
              </a:rPr>
              <a:t>. 2011;82:943-994. </a:t>
            </a:r>
          </a:p>
        </p:txBody>
      </p:sp>
      <p:graphicFrame>
        <p:nvGraphicFramePr>
          <p:cNvPr id="79902" name="Group 30"/>
          <p:cNvGraphicFramePr>
            <a:graphicFrameLocks noGrp="1"/>
          </p:cNvGraphicFramePr>
          <p:nvPr/>
        </p:nvGraphicFramePr>
        <p:xfrm>
          <a:off x="454108" y="2683016"/>
          <a:ext cx="7812181" cy="2772652"/>
        </p:xfrm>
        <a:graphic>
          <a:graphicData uri="http://schemas.openxmlformats.org/drawingml/2006/table">
            <a:tbl>
              <a:tblPr/>
              <a:tblGrid>
                <a:gridCol w="3726392">
                  <a:extLst>
                    <a:ext uri="{9D8B030D-6E8A-4147-A177-3AD203B41FA5}">
                      <a16:colId xmlns:a16="http://schemas.microsoft.com/office/drawing/2014/main" val="20000"/>
                    </a:ext>
                  </a:extLst>
                </a:gridCol>
                <a:gridCol w="4085789">
                  <a:extLst>
                    <a:ext uri="{9D8B030D-6E8A-4147-A177-3AD203B41FA5}">
                      <a16:colId xmlns:a16="http://schemas.microsoft.com/office/drawing/2014/main" val="20001"/>
                    </a:ext>
                  </a:extLst>
                </a:gridCol>
              </a:tblGrid>
              <a:tr h="6127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FFFFFF"/>
                          </a:solidFill>
                          <a:effectLst/>
                          <a:latin typeface="Trebuchet MS" pitchFamily="34" charset="0"/>
                        </a:rPr>
                        <a:t>Clinical Situation</a:t>
                      </a:r>
                    </a:p>
                  </a:txBody>
                  <a:tcPr marL="88287" marR="88287" marT="33107" marB="33107" anchor="ct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FFFFFF"/>
                          </a:solidFill>
                          <a:effectLst/>
                          <a:latin typeface="Trebuchet MS" pitchFamily="34" charset="0"/>
                        </a:rPr>
                        <a:t>Recommendation</a:t>
                      </a:r>
                    </a:p>
                  </a:txBody>
                  <a:tcPr marL="88287" marR="88287" marT="33107" marB="33107" anchor="ctr"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chemeClr val="accent1"/>
                    </a:solidFill>
                  </a:tcPr>
                </a:tc>
                <a:extLst>
                  <a:ext uri="{0D108BD9-81ED-4DB2-BD59-A6C34878D82A}">
                    <a16:rowId xmlns:a16="http://schemas.microsoft.com/office/drawing/2014/main" val="10000"/>
                  </a:ext>
                </a:extLst>
              </a:tr>
              <a:tr h="130907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Trebuchet MS" pitchFamily="34" charset="0"/>
                        </a:rPr>
                        <a:t>Treatment Procedures</a:t>
                      </a:r>
                    </a:p>
                  </a:txBody>
                  <a:tcPr marL="88287" marR="88287" marT="33107" marB="33107" anchor="ctr" horzOverflow="overflow">
                    <a:lnL>
                      <a:noFill/>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Trebuchet MS" pitchFamily="34" charset="0"/>
                        </a:rPr>
                        <a:t>Chemotherapeutic agents may be used as appropriate to reduce, eliminate, or change the quality of microbial pathogens, or to alter the host response through local or systemic delivery.</a:t>
                      </a:r>
                    </a:p>
                  </a:txBody>
                  <a:tcPr marL="88287" marR="88287" marT="33107" marB="33107" anchor="ctr" horzOverflow="overflow">
                    <a:lnL w="12700" cap="flat" cmpd="sng" algn="ctr">
                      <a:solidFill>
                        <a:schemeClr val="bg1"/>
                      </a:solidFill>
                      <a:prstDash val="solid"/>
                      <a:round/>
                      <a:headEnd type="none" w="med" len="med"/>
                      <a:tailEnd type="none" w="med" len="med"/>
                    </a:lnL>
                    <a:lnR>
                      <a:noFill/>
                    </a:lnR>
                    <a:lnT>
                      <a:noFill/>
                    </a:lnT>
                    <a:lnB w="127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01"/>
                  </a:ext>
                </a:extLst>
              </a:tr>
              <a:tr h="8508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Trebuchet MS" pitchFamily="34" charset="0"/>
                        </a:rPr>
                        <a:t>Periodontal Maintenance Therapy</a:t>
                      </a:r>
                    </a:p>
                  </a:txBody>
                  <a:tcPr marL="88287" marR="88287" marT="33107" marB="33107"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cap="flat">
                      <a:noFill/>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Trebuchet MS" pitchFamily="34" charset="0"/>
                        </a:rPr>
                        <a:t>Local delivery of systemic chemotherapeutic agents may be used as adjunctive treatment for recurrent or refractory disease.   </a:t>
                      </a:r>
                    </a:p>
                  </a:txBody>
                  <a:tcPr marL="88287" marR="88287" marT="33107" marB="33107"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cap="flat">
                      <a:noFill/>
                    </a:lnB>
                    <a:lnTlToBr>
                      <a:noFill/>
                    </a:lnTlToBr>
                    <a:lnBlToTr>
                      <a:noFill/>
                    </a:lnBlToTr>
                    <a:solidFill>
                      <a:schemeClr val="bg1">
                        <a:lumMod val="75000"/>
                      </a:schemeClr>
                    </a:solidFill>
                  </a:tcPr>
                </a:tc>
                <a:extLst>
                  <a:ext uri="{0D108BD9-81ED-4DB2-BD59-A6C34878D82A}">
                    <a16:rowId xmlns:a16="http://schemas.microsoft.com/office/drawing/2014/main" val="10002"/>
                  </a:ext>
                </a:extLst>
              </a:tr>
            </a:tbl>
          </a:graphicData>
        </a:graphic>
      </p:graphicFrame>
      <p:pic>
        <p:nvPicPr>
          <p:cNvPr id="49165" name="Picture 1" descr="AAP-Logo.png"/>
          <p:cNvPicPr>
            <a:picLocks noChangeAspect="1"/>
          </p:cNvPicPr>
          <p:nvPr/>
        </p:nvPicPr>
        <p:blipFill>
          <a:blip r:embed="rId3"/>
          <a:srcRect/>
          <a:stretch>
            <a:fillRect/>
          </a:stretch>
        </p:blipFill>
        <p:spPr bwMode="auto">
          <a:xfrm>
            <a:off x="454108" y="1678037"/>
            <a:ext cx="1982219" cy="848039"/>
          </a:xfrm>
          <a:prstGeom prst="rect">
            <a:avLst/>
          </a:prstGeom>
          <a:noFill/>
          <a:ln w="9525">
            <a:noFill/>
            <a:miter lim="800000"/>
            <a:headEnd/>
            <a:tailEnd/>
          </a:ln>
        </p:spPr>
      </p:pic>
      <p:sp>
        <p:nvSpPr>
          <p:cNvPr id="49166" name="Text Box 4"/>
          <p:cNvSpPr txBox="1">
            <a:spLocks noChangeArrowheads="1"/>
          </p:cNvSpPr>
          <p:nvPr/>
        </p:nvSpPr>
        <p:spPr bwMode="auto">
          <a:xfrm>
            <a:off x="454108" y="558429"/>
            <a:ext cx="9228137" cy="830997"/>
          </a:xfrm>
          <a:prstGeom prst="rect">
            <a:avLst/>
          </a:prstGeom>
          <a:noFill/>
          <a:ln w="9525">
            <a:noFill/>
            <a:miter lim="800000"/>
            <a:headEnd/>
            <a:tailEnd/>
          </a:ln>
        </p:spPr>
        <p:txBody>
          <a:bodyPr>
            <a:spAutoFit/>
          </a:bodyPr>
          <a:lstStyle/>
          <a:p>
            <a:r>
              <a:rPr lang="en-US" b="1" dirty="0">
                <a:solidFill>
                  <a:srgbClr val="1666A0"/>
                </a:solidFill>
                <a:latin typeface="Trebuchet MS" pitchFamily="34" charset="0"/>
                <a:ea typeface="Trebuchet MS" pitchFamily="34" charset="0"/>
                <a:cs typeface="Trebuchet MS" pitchFamily="34" charset="0"/>
              </a:rPr>
              <a:t>American Academy of Periodontology </a:t>
            </a:r>
            <a:br>
              <a:rPr lang="en-US" b="1" dirty="0">
                <a:solidFill>
                  <a:srgbClr val="1666A0"/>
                </a:solidFill>
                <a:latin typeface="Trebuchet MS" pitchFamily="34" charset="0"/>
                <a:ea typeface="Trebuchet MS" pitchFamily="34" charset="0"/>
                <a:cs typeface="Trebuchet MS" pitchFamily="34" charset="0"/>
              </a:rPr>
            </a:br>
            <a:r>
              <a:rPr lang="en-US" b="1" dirty="0">
                <a:solidFill>
                  <a:srgbClr val="1666A0"/>
                </a:solidFill>
                <a:latin typeface="Trebuchet MS" pitchFamily="34" charset="0"/>
                <a:ea typeface="Trebuchet MS" pitchFamily="34" charset="0"/>
                <a:cs typeface="Trebuchet MS" pitchFamily="34" charset="0"/>
              </a:rPr>
              <a:t>Recommendations</a:t>
            </a:r>
          </a:p>
        </p:txBody>
      </p:sp>
      <p:sp>
        <p:nvSpPr>
          <p:cNvPr id="49167" name="Slide Number Placeholder 6"/>
          <p:cNvSpPr>
            <a:spLocks noGrp="1"/>
          </p:cNvSpPr>
          <p:nvPr>
            <p:ph type="sldNum" sz="quarter" idx="4294967295"/>
          </p:nvPr>
        </p:nvSpPr>
        <p:spPr bwMode="auto">
          <a:xfrm>
            <a:off x="8639175" y="5720955"/>
            <a:ext cx="2133600" cy="273844"/>
          </a:xfrm>
          <a:prstGeom prst="rect">
            <a:avLst/>
          </a:prstGeom>
          <a:noFill/>
          <a:ln>
            <a:miter lim="800000"/>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fld id="{E9C8DEA4-A955-44CD-9361-0706C4136DD6}" type="slidenum">
              <a:rPr lang="en-US" sz="750">
                <a:latin typeface="Trebuchet MS" pitchFamily="34" charset="0"/>
              </a:rPr>
              <a:pPr fontAlgn="base">
                <a:spcBef>
                  <a:spcPct val="0"/>
                </a:spcBef>
                <a:spcAft>
                  <a:spcPct val="0"/>
                </a:spcAft>
              </a:pPr>
              <a:t>27</a:t>
            </a:fld>
            <a:endParaRPr lang="en-US" sz="750">
              <a:latin typeface="Trebuchet MS" pitchFamily="34" charset="0"/>
            </a:endParaRPr>
          </a:p>
        </p:txBody>
      </p:sp>
      <p:sp>
        <p:nvSpPr>
          <p:cNvPr id="2" name="TextBox 1">
            <a:extLst>
              <a:ext uri="{FF2B5EF4-FFF2-40B4-BE49-F238E27FC236}">
                <a16:creationId xmlns:a16="http://schemas.microsoft.com/office/drawing/2014/main" id="{23A885B8-13E1-4D09-AEBF-2B12559D5207}"/>
              </a:ext>
            </a:extLst>
          </p:cNvPr>
          <p:cNvSpPr txBox="1"/>
          <p:nvPr/>
        </p:nvSpPr>
        <p:spPr>
          <a:xfrm>
            <a:off x="603504" y="6299571"/>
            <a:ext cx="6547104" cy="523220"/>
          </a:xfrm>
          <a:prstGeom prst="rect">
            <a:avLst/>
          </a:prstGeom>
          <a:noFill/>
        </p:spPr>
        <p:txBody>
          <a:bodyPr wrap="square" rtlCol="0">
            <a:spAutoFit/>
          </a:bodyPr>
          <a:lstStyle/>
          <a:p>
            <a:r>
              <a:rPr lang="en-US" sz="1400" dirty="0">
                <a:solidFill>
                  <a:schemeClr val="bg1"/>
                </a:solidFill>
                <a:latin typeface="Arial" panose="020B0604020202020204" pitchFamily="34" charset="0"/>
              </a:rPr>
              <a:t>Please see Important Safety Information throughout and full Prescribing Information available at this presentation.</a:t>
            </a:r>
            <a:endParaRPr lang="en-US" sz="1400" dirty="0">
              <a:solidFill>
                <a:schemeClr val="bg1"/>
              </a:solidFill>
            </a:endParaRPr>
          </a:p>
        </p:txBody>
      </p:sp>
    </p:spTree>
    <p:extLst>
      <p:ext uri="{BB962C8B-B14F-4D97-AF65-F5344CB8AC3E}">
        <p14:creationId xmlns:p14="http://schemas.microsoft.com/office/powerpoint/2010/main" val="182375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Content Placeholder 2"/>
          <p:cNvSpPr>
            <a:spLocks noGrp="1"/>
          </p:cNvSpPr>
          <p:nvPr>
            <p:ph idx="1"/>
          </p:nvPr>
        </p:nvSpPr>
        <p:spPr>
          <a:xfrm>
            <a:off x="558006" y="641844"/>
            <a:ext cx="8102600" cy="427037"/>
          </a:xfrm>
        </p:spPr>
        <p:txBody>
          <a:bodyPr/>
          <a:lstStyle/>
          <a:p>
            <a:pPr marL="0" indent="0" eaLnBrk="1" hangingPunct="1">
              <a:lnSpc>
                <a:spcPct val="110000"/>
              </a:lnSpc>
              <a:spcBef>
                <a:spcPts val="338"/>
              </a:spcBef>
              <a:spcAft>
                <a:spcPts val="1100"/>
              </a:spcAft>
              <a:buClr>
                <a:srgbClr val="0A5499"/>
              </a:buClr>
              <a:buSzPct val="85000"/>
              <a:buFontTx/>
              <a:buNone/>
              <a:defRPr/>
            </a:pPr>
            <a:r>
              <a:rPr lang="en-US" sz="1600" dirty="0">
                <a:cs typeface="Arial" pitchFamily="34" charset="0"/>
              </a:rPr>
              <a:t>When incorporated into a routine oral maintenance program along with SRP, ARESTIN:</a:t>
            </a:r>
          </a:p>
          <a:p>
            <a:pPr marL="0" indent="0" eaLnBrk="1" hangingPunct="1">
              <a:lnSpc>
                <a:spcPct val="110000"/>
              </a:lnSpc>
              <a:spcBef>
                <a:spcPts val="338"/>
              </a:spcBef>
              <a:spcAft>
                <a:spcPts val="1100"/>
              </a:spcAft>
              <a:buClr>
                <a:srgbClr val="0A5499"/>
              </a:buClr>
              <a:buSzPct val="85000"/>
              <a:buFontTx/>
              <a:buNone/>
              <a:defRPr/>
            </a:pPr>
            <a:endParaRPr lang="en-US" sz="1800" dirty="0">
              <a:cs typeface="Arial" pitchFamily="34" charset="0"/>
            </a:endParaRPr>
          </a:p>
          <a:p>
            <a:pPr marL="0" indent="0" eaLnBrk="1" hangingPunct="1">
              <a:lnSpc>
                <a:spcPct val="110000"/>
              </a:lnSpc>
              <a:spcBef>
                <a:spcPts val="338"/>
              </a:spcBef>
              <a:spcAft>
                <a:spcPts val="1100"/>
              </a:spcAft>
              <a:buClr>
                <a:srgbClr val="0A5499"/>
              </a:buClr>
              <a:buSzPct val="85000"/>
              <a:buFontTx/>
              <a:buNone/>
              <a:defRPr/>
            </a:pPr>
            <a:endParaRPr lang="en-US" sz="1800" baseline="30000" dirty="0">
              <a:cs typeface="Arial" pitchFamily="34" charset="0"/>
            </a:endParaRPr>
          </a:p>
          <a:p>
            <a:pPr marL="0" indent="0" eaLnBrk="1" hangingPunct="1">
              <a:lnSpc>
                <a:spcPct val="110000"/>
              </a:lnSpc>
              <a:spcBef>
                <a:spcPts val="338"/>
              </a:spcBef>
              <a:spcAft>
                <a:spcPts val="1100"/>
              </a:spcAft>
              <a:buClr>
                <a:srgbClr val="0A5499"/>
              </a:buClr>
              <a:buSzPct val="85000"/>
              <a:buFontTx/>
              <a:buNone/>
              <a:defRPr/>
            </a:pPr>
            <a:endParaRPr lang="en-US" sz="1800" baseline="30000" dirty="0">
              <a:cs typeface="Arial" pitchFamily="34" charset="0"/>
            </a:endParaRPr>
          </a:p>
          <a:p>
            <a:pPr eaLnBrk="1" hangingPunct="1">
              <a:lnSpc>
                <a:spcPct val="110000"/>
              </a:lnSpc>
              <a:spcBef>
                <a:spcPts val="338"/>
              </a:spcBef>
              <a:spcAft>
                <a:spcPts val="1100"/>
              </a:spcAft>
              <a:buClr>
                <a:srgbClr val="0A5499"/>
              </a:buClr>
              <a:buSzPct val="85000"/>
              <a:defRPr/>
            </a:pPr>
            <a:endParaRPr lang="en-US" sz="1800" dirty="0">
              <a:cs typeface="Arial" pitchFamily="34" charset="0"/>
            </a:endParaRPr>
          </a:p>
          <a:p>
            <a:pPr marL="579438" lvl="1" eaLnBrk="1" hangingPunct="1">
              <a:lnSpc>
                <a:spcPct val="110000"/>
              </a:lnSpc>
              <a:spcBef>
                <a:spcPts val="338"/>
              </a:spcBef>
              <a:spcAft>
                <a:spcPts val="1100"/>
              </a:spcAft>
              <a:buClr>
                <a:srgbClr val="0A5499"/>
              </a:buClr>
              <a:buSzPct val="85000"/>
              <a:buFont typeface="Arial" pitchFamily="34" charset="0"/>
              <a:buChar char="•"/>
              <a:defRPr/>
            </a:pPr>
            <a:endParaRPr lang="en-US" sz="700" dirty="0">
              <a:solidFill>
                <a:srgbClr val="0A5499"/>
              </a:solidFill>
            </a:endParaRPr>
          </a:p>
        </p:txBody>
      </p:sp>
      <p:sp>
        <p:nvSpPr>
          <p:cNvPr id="59394" name="Slide Number Placeholder 1"/>
          <p:cNvSpPr>
            <a:spLocks noGrp="1"/>
          </p:cNvSpPr>
          <p:nvPr>
            <p:ph type="sldNum" sz="quarter" idx="12"/>
          </p:nvPr>
        </p:nvSpPr>
        <p:spPr>
          <a:xfrm>
            <a:off x="7129463" y="295275"/>
            <a:ext cx="1905000" cy="457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C0DDC6-E3B7-8F4A-9FF9-23DD4E63171B}" type="slidenum">
              <a:rPr lang="en-US" sz="1400">
                <a:solidFill>
                  <a:schemeClr val="bg1"/>
                </a:solidFill>
              </a:rPr>
              <a:pPr/>
              <a:t>28</a:t>
            </a:fld>
            <a:endParaRPr lang="en-US" sz="1400">
              <a:solidFill>
                <a:schemeClr val="bg1"/>
              </a:solidFill>
            </a:endParaRPr>
          </a:p>
        </p:txBody>
      </p:sp>
      <p:cxnSp>
        <p:nvCxnSpPr>
          <p:cNvPr id="15" name="Straight Connector 14"/>
          <p:cNvCxnSpPr/>
          <p:nvPr/>
        </p:nvCxnSpPr>
        <p:spPr bwMode="auto">
          <a:xfrm flipH="1" flipV="1">
            <a:off x="311150" y="4062253"/>
            <a:ext cx="8832850" cy="1588"/>
          </a:xfrm>
          <a:prstGeom prst="line">
            <a:avLst/>
          </a:prstGeom>
          <a:solidFill>
            <a:schemeClr val="accent1"/>
          </a:solidFill>
          <a:ln w="9525" cap="flat" cmpd="sng" algn="ctr">
            <a:solidFill>
              <a:srgbClr val="F9C51A"/>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9396" name="TPQuestion"/>
          <p:cNvSpPr txBox="1">
            <a:spLocks/>
          </p:cNvSpPr>
          <p:nvPr/>
        </p:nvSpPr>
        <p:spPr bwMode="auto">
          <a:xfrm>
            <a:off x="376238" y="237524"/>
            <a:ext cx="8475662" cy="755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100" b="1" dirty="0">
                <a:solidFill>
                  <a:srgbClr val="1666A0"/>
                </a:solidFill>
              </a:rPr>
              <a:t>Why Consider ARESTIN</a:t>
            </a:r>
            <a:r>
              <a:rPr lang="en-US" sz="2100" b="1" baseline="30000" dirty="0">
                <a:solidFill>
                  <a:srgbClr val="1666A0"/>
                </a:solidFill>
              </a:rPr>
              <a:t>®</a:t>
            </a:r>
            <a:r>
              <a:rPr lang="en-US" sz="2100" b="1" dirty="0">
                <a:solidFill>
                  <a:srgbClr val="1666A0"/>
                </a:solidFill>
              </a:rPr>
              <a:t> </a:t>
            </a:r>
            <a:r>
              <a:rPr lang="en-US" sz="2100" b="1" dirty="0">
                <a:solidFill>
                  <a:srgbClr val="1666A0"/>
                </a:solidFill>
                <a:cs typeface="Arial" charset="0"/>
              </a:rPr>
              <a:t>(minocycline HCl)</a:t>
            </a:r>
            <a:r>
              <a:rPr lang="en-US" sz="2100" b="1" dirty="0">
                <a:solidFill>
                  <a:srgbClr val="1666A0"/>
                </a:solidFill>
              </a:rPr>
              <a:t> Microspheres, 1 mg?</a:t>
            </a:r>
            <a:endParaRPr lang="en-US" sz="2100" baseline="30000" dirty="0">
              <a:solidFill>
                <a:srgbClr val="1666A0"/>
              </a:solidFill>
            </a:endParaRPr>
          </a:p>
        </p:txBody>
      </p:sp>
      <p:sp>
        <p:nvSpPr>
          <p:cNvPr id="16" name="Rectangle 7"/>
          <p:cNvSpPr>
            <a:spLocks noChangeArrowheads="1"/>
          </p:cNvSpPr>
          <p:nvPr/>
        </p:nvSpPr>
        <p:spPr bwMode="auto">
          <a:xfrm>
            <a:off x="354806" y="4282477"/>
            <a:ext cx="8305800" cy="19697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tIns="0" bIns="0" anchor="ctr">
            <a:spAutoFit/>
          </a:bodyPr>
          <a:lstStyle/>
          <a:p>
            <a:pPr eaLnBrk="0" hangingPunct="0">
              <a:spcBef>
                <a:spcPts val="0"/>
              </a:spcBef>
              <a:defRPr/>
            </a:pPr>
            <a:r>
              <a:rPr lang="en-US" sz="800" kern="0" dirty="0">
                <a:solidFill>
                  <a:srgbClr val="0A5499"/>
                </a:solidFill>
                <a:latin typeface="Arial" pitchFamily="34" charset="0"/>
                <a:ea typeface="ＭＳ Ｐゴシック" charset="-128"/>
                <a:cs typeface="Arial" charset="0"/>
              </a:rPr>
              <a:t>*Single-blind, randomized, parallel-group study of 127 patients with moderate-to-severe periodontitis who had at least 5 teeth with ≥5 mm pocket depths. Mean RCB numbers were reduced from 18.9 x 10</a:t>
            </a:r>
            <a:r>
              <a:rPr lang="en-US" sz="800" kern="0" baseline="30000" dirty="0">
                <a:solidFill>
                  <a:srgbClr val="0A5499"/>
                </a:solidFill>
                <a:latin typeface="Arial" pitchFamily="34" charset="0"/>
                <a:ea typeface="ＭＳ Ｐゴシック" charset="-128"/>
                <a:cs typeface="Arial" charset="0"/>
              </a:rPr>
              <a:t>5</a:t>
            </a:r>
            <a:r>
              <a:rPr lang="en-US" sz="800" kern="0" dirty="0">
                <a:solidFill>
                  <a:srgbClr val="0A5499"/>
                </a:solidFill>
                <a:latin typeface="Arial" pitchFamily="34" charset="0"/>
                <a:ea typeface="ＭＳ Ｐゴシック" charset="-128"/>
                <a:cs typeface="Arial" charset="0"/>
              </a:rPr>
              <a:t> to 9.50 x 10</a:t>
            </a:r>
            <a:r>
              <a:rPr lang="en-US" sz="800" kern="0" baseline="30000" dirty="0">
                <a:solidFill>
                  <a:srgbClr val="0A5499"/>
                </a:solidFill>
                <a:latin typeface="Arial" pitchFamily="34" charset="0"/>
                <a:ea typeface="ＭＳ Ｐゴシック" charset="-128"/>
                <a:cs typeface="Arial" charset="0"/>
              </a:rPr>
              <a:t>5</a:t>
            </a:r>
            <a:r>
              <a:rPr lang="en-US" sz="800" kern="0" dirty="0">
                <a:solidFill>
                  <a:srgbClr val="0A5499"/>
                </a:solidFill>
                <a:latin typeface="Arial" pitchFamily="34" charset="0"/>
                <a:ea typeface="ＭＳ Ｐゴシック" charset="-128"/>
                <a:cs typeface="Arial" charset="0"/>
              </a:rPr>
              <a:t> (50%) by ARESTIN + SRP and from 19.3 x 10</a:t>
            </a:r>
            <a:r>
              <a:rPr lang="en-US" sz="800" kern="0" baseline="30000" dirty="0">
                <a:solidFill>
                  <a:srgbClr val="0A5499"/>
                </a:solidFill>
                <a:latin typeface="Arial" pitchFamily="34" charset="0"/>
                <a:ea typeface="ＭＳ Ｐゴシック" charset="-128"/>
                <a:cs typeface="Arial" charset="0"/>
              </a:rPr>
              <a:t>5</a:t>
            </a:r>
            <a:r>
              <a:rPr lang="en-US" sz="800" kern="0" dirty="0">
                <a:solidFill>
                  <a:srgbClr val="0A5499"/>
                </a:solidFill>
                <a:latin typeface="Arial" pitchFamily="34" charset="0"/>
                <a:ea typeface="ＭＳ Ｐゴシック" charset="-128"/>
                <a:cs typeface="Arial" charset="0"/>
              </a:rPr>
              <a:t> to 14.2 x 10</a:t>
            </a:r>
            <a:r>
              <a:rPr lang="en-US" sz="800" kern="0" baseline="30000" dirty="0">
                <a:solidFill>
                  <a:srgbClr val="0A5499"/>
                </a:solidFill>
                <a:latin typeface="Arial" pitchFamily="34" charset="0"/>
                <a:ea typeface="ＭＳ Ｐゴシック" charset="-128"/>
                <a:cs typeface="Arial" charset="0"/>
              </a:rPr>
              <a:t>5</a:t>
            </a:r>
            <a:r>
              <a:rPr lang="en-US" sz="800" kern="0" dirty="0">
                <a:solidFill>
                  <a:srgbClr val="0A5499"/>
                </a:solidFill>
                <a:latin typeface="Arial" pitchFamily="34" charset="0"/>
                <a:ea typeface="ＭＳ Ｐゴシック" charset="-128"/>
                <a:cs typeface="Arial" charset="0"/>
              </a:rPr>
              <a:t> (26%) by SRP alone.</a:t>
            </a:r>
          </a:p>
          <a:p>
            <a:pPr eaLnBrk="0" hangingPunct="0">
              <a:spcBef>
                <a:spcPts val="0"/>
              </a:spcBef>
              <a:defRPr/>
            </a:pPr>
            <a:endParaRPr lang="en-US" sz="800" kern="0" dirty="0">
              <a:solidFill>
                <a:srgbClr val="0A5499"/>
              </a:solidFill>
              <a:latin typeface="Arial" pitchFamily="34" charset="0"/>
              <a:ea typeface="ＭＳ Ｐゴシック" charset="-128"/>
              <a:cs typeface="Arial" charset="0"/>
            </a:endParaRPr>
          </a:p>
          <a:p>
            <a:pPr eaLnBrk="0" hangingPunct="0">
              <a:spcBef>
                <a:spcPts val="0"/>
              </a:spcBef>
              <a:defRPr/>
            </a:pPr>
            <a:r>
              <a:rPr lang="en-US" sz="800" kern="0" dirty="0">
                <a:solidFill>
                  <a:srgbClr val="0A5499"/>
                </a:solidFill>
                <a:latin typeface="Arial" pitchFamily="34" charset="0"/>
                <a:ea typeface="ＭＳ Ｐゴシック" charset="-128"/>
                <a:cs typeface="Arial" charset="0"/>
              </a:rPr>
              <a:t>†In 2 multicenter, investigator-blind, parallel-design studies of 748 patients with generalized moderate-to-advanced adult periodontitis characterized by a mean probing depth of </a:t>
            </a:r>
            <a:br>
              <a:rPr lang="en-US" sz="800" kern="0" dirty="0">
                <a:solidFill>
                  <a:srgbClr val="0A5499"/>
                </a:solidFill>
                <a:latin typeface="Arial" pitchFamily="34" charset="0"/>
                <a:ea typeface="ＭＳ Ｐゴシック" charset="-128"/>
                <a:cs typeface="Arial" charset="0"/>
              </a:rPr>
            </a:br>
            <a:r>
              <a:rPr lang="en-US" sz="800" kern="0" dirty="0">
                <a:solidFill>
                  <a:srgbClr val="0A5499"/>
                </a:solidFill>
                <a:latin typeface="Arial" pitchFamily="34" charset="0"/>
                <a:ea typeface="ＭＳ Ｐゴシック" charset="-128"/>
                <a:cs typeface="Arial" charset="0"/>
              </a:rPr>
              <a:t>5.90 mm and 5.81 mm, subjects received 1 of 3 treatments: (1) SRP, (2) SRP + vehicle, and (3) SRP + ARESTIN. Retreatment occurred at 3 and 6 months after initial treatment, and any new site with pocket depth ≥5 mm also received treatment. Patients treated with ARESTIN were found to have statistically significantly reduced probing pocket depth compared with those treated with SRP alone or SRP + vehicle at 9 months after initial treatment. ARESTIN vs SRP alone (n=250) </a:t>
            </a:r>
            <a:r>
              <a:rPr lang="en-US" sz="800" i="1" kern="0" dirty="0">
                <a:solidFill>
                  <a:srgbClr val="0A5499"/>
                </a:solidFill>
                <a:latin typeface="Arial" pitchFamily="34" charset="0"/>
                <a:ea typeface="ＭＳ Ｐゴシック" charset="-128"/>
                <a:cs typeface="Arial" charset="0"/>
              </a:rPr>
              <a:t>P</a:t>
            </a:r>
            <a:r>
              <a:rPr lang="en-US" sz="800" kern="0" dirty="0">
                <a:solidFill>
                  <a:srgbClr val="0A5499"/>
                </a:solidFill>
                <a:latin typeface="Arial" pitchFamily="34" charset="0"/>
                <a:ea typeface="ＭＳ Ｐゴシック" charset="-128"/>
                <a:cs typeface="Arial" charset="0"/>
              </a:rPr>
              <a:t>&lt;0.01; ARESTIN vs vehicle + SRP (n=249) </a:t>
            </a:r>
            <a:r>
              <a:rPr lang="en-US" sz="800" i="1" kern="0" dirty="0">
                <a:solidFill>
                  <a:srgbClr val="0A5499"/>
                </a:solidFill>
                <a:latin typeface="Arial" pitchFamily="34" charset="0"/>
                <a:ea typeface="ＭＳ Ｐゴシック" charset="-128"/>
                <a:cs typeface="Arial" charset="0"/>
              </a:rPr>
              <a:t>P</a:t>
            </a:r>
            <a:r>
              <a:rPr lang="en-US" sz="800" kern="0" dirty="0">
                <a:solidFill>
                  <a:srgbClr val="0A5499"/>
                </a:solidFill>
                <a:latin typeface="Arial" pitchFamily="34" charset="0"/>
                <a:ea typeface="ＭＳ Ｐゴシック" charset="-128"/>
                <a:cs typeface="Arial" charset="0"/>
              </a:rPr>
              <a:t>&lt;0.001; ARESTIN + SRP vs vehicle (n=249) </a:t>
            </a:r>
            <a:r>
              <a:rPr lang="en-US" sz="800" i="1" kern="0" dirty="0">
                <a:solidFill>
                  <a:srgbClr val="0A5499"/>
                </a:solidFill>
                <a:latin typeface="Arial" pitchFamily="34" charset="0"/>
                <a:ea typeface="ＭＳ Ｐゴシック" charset="-128"/>
                <a:cs typeface="Arial" charset="0"/>
              </a:rPr>
              <a:t>P</a:t>
            </a:r>
            <a:r>
              <a:rPr lang="en-US" sz="800" kern="0" dirty="0">
                <a:solidFill>
                  <a:srgbClr val="0A5499"/>
                </a:solidFill>
                <a:latin typeface="Arial" pitchFamily="34" charset="0"/>
                <a:ea typeface="ＭＳ Ｐゴシック" charset="-128"/>
                <a:cs typeface="Arial" charset="0"/>
              </a:rPr>
              <a:t>&lt;0.001. To qualify for the studies, subjects were required to have 4 teeth with periodontal pockets of 6 to 9 mm that bled on probing. However, treatment was administered to all sites with mean probing depths of 5 mm or greater. Subjects studied were in good general health. Subjects with poor glycemic control or active infectious diseases were excluded from the studies.</a:t>
            </a:r>
          </a:p>
          <a:p>
            <a:pPr eaLnBrk="0" hangingPunct="0">
              <a:spcBef>
                <a:spcPts val="0"/>
              </a:spcBef>
              <a:defRPr/>
            </a:pPr>
            <a:endParaRPr lang="en-US" sz="800" b="1" kern="0" dirty="0">
              <a:solidFill>
                <a:srgbClr val="0A5499"/>
              </a:solidFill>
              <a:latin typeface="Arial" pitchFamily="34" charset="0"/>
              <a:ea typeface="ＭＳ Ｐゴシック" charset="-128"/>
              <a:cs typeface="Arial" charset="0"/>
            </a:endParaRPr>
          </a:p>
          <a:p>
            <a:pPr eaLnBrk="0" hangingPunct="0">
              <a:spcBef>
                <a:spcPts val="0"/>
              </a:spcBef>
              <a:defRPr/>
            </a:pPr>
            <a:r>
              <a:rPr lang="en-US" sz="800" b="1" kern="0" dirty="0">
                <a:solidFill>
                  <a:srgbClr val="0A5499"/>
                </a:solidFill>
                <a:latin typeface="Arial" pitchFamily="34" charset="0"/>
                <a:ea typeface="ＭＳ Ｐゴシック" charset="-128"/>
                <a:cs typeface="Arial" charset="0"/>
              </a:rPr>
              <a:t>REFERENCES:</a:t>
            </a:r>
            <a:r>
              <a:rPr lang="en-US" sz="800" kern="0" dirty="0">
                <a:solidFill>
                  <a:srgbClr val="0A5499"/>
                </a:solidFill>
                <a:latin typeface="Arial" pitchFamily="34" charset="0"/>
                <a:ea typeface="ＭＳ Ｐゴシック" charset="-128"/>
                <a:cs typeface="Arial" charset="0"/>
              </a:rPr>
              <a:t> </a:t>
            </a:r>
            <a:r>
              <a:rPr lang="en-US" sz="800" b="1" kern="0" dirty="0">
                <a:solidFill>
                  <a:srgbClr val="0A5499"/>
                </a:solidFill>
                <a:latin typeface="Arial" pitchFamily="34" charset="0"/>
                <a:ea typeface="ＭＳ Ｐゴシック" charset="-128"/>
                <a:cs typeface="Arial" charset="0"/>
              </a:rPr>
              <a:t>1.</a:t>
            </a:r>
            <a:r>
              <a:rPr lang="en-US" sz="800" kern="0" dirty="0">
                <a:solidFill>
                  <a:srgbClr val="0A5499"/>
                </a:solidFill>
                <a:latin typeface="Arial" pitchFamily="34" charset="0"/>
                <a:ea typeface="ＭＳ Ｐゴシック" charset="-128"/>
                <a:cs typeface="+mn-cs"/>
              </a:rPr>
              <a:t> Goodson JM, Gunsolley JC, Grossi SG, et al. Minocycline HCl microspheres reduce red-complex bacteria in periodontal disease therapy. </a:t>
            </a:r>
            <a:r>
              <a:rPr lang="en-US" sz="800" i="1" kern="0" dirty="0">
                <a:solidFill>
                  <a:srgbClr val="0A5499"/>
                </a:solidFill>
                <a:latin typeface="Arial" pitchFamily="34" charset="0"/>
                <a:ea typeface="ＭＳ Ｐゴシック" charset="-128"/>
                <a:cs typeface="+mn-cs"/>
              </a:rPr>
              <a:t>J Periodontol</a:t>
            </a:r>
            <a:r>
              <a:rPr lang="en-US" sz="800" kern="0" dirty="0">
                <a:solidFill>
                  <a:srgbClr val="0A5499"/>
                </a:solidFill>
                <a:latin typeface="Arial" pitchFamily="34" charset="0"/>
                <a:ea typeface="ＭＳ Ｐゴシック" charset="-128"/>
                <a:cs typeface="+mn-cs"/>
              </a:rPr>
              <a:t>. 2007;78(8):1568-1579. </a:t>
            </a:r>
            <a:r>
              <a:rPr lang="en-US" sz="800" b="1" kern="0" dirty="0">
                <a:solidFill>
                  <a:srgbClr val="0A5499"/>
                </a:solidFill>
                <a:latin typeface="Arial" pitchFamily="34" charset="0"/>
                <a:ea typeface="ＭＳ Ｐゴシック" charset="-128"/>
                <a:cs typeface="+mn-cs"/>
              </a:rPr>
              <a:t>2. </a:t>
            </a:r>
            <a:r>
              <a:rPr lang="en-US" sz="800" kern="0" dirty="0">
                <a:solidFill>
                  <a:srgbClr val="0A5499"/>
                </a:solidFill>
                <a:latin typeface="Arial" pitchFamily="34" charset="0"/>
                <a:ea typeface="ＭＳ Ｐゴシック" charset="-128"/>
                <a:cs typeface="+mn-cs"/>
              </a:rPr>
              <a:t>Williams RC, Paquette DW, Offenbacher S, et al. Treatment of periodontitis by local administration of minocycline microspheres: a controlled trial. </a:t>
            </a:r>
            <a:br>
              <a:rPr lang="en-US" sz="800" kern="0" dirty="0">
                <a:solidFill>
                  <a:srgbClr val="0A5499"/>
                </a:solidFill>
                <a:latin typeface="Arial" pitchFamily="34" charset="0"/>
                <a:ea typeface="ＭＳ Ｐゴシック" charset="-128"/>
                <a:cs typeface="+mn-cs"/>
              </a:rPr>
            </a:br>
            <a:r>
              <a:rPr lang="en-US" sz="800" i="1" kern="0" dirty="0">
                <a:solidFill>
                  <a:srgbClr val="0A5499"/>
                </a:solidFill>
                <a:latin typeface="Arial" pitchFamily="34" charset="0"/>
                <a:ea typeface="ＭＳ Ｐゴシック" charset="-128"/>
                <a:cs typeface="+mn-cs"/>
              </a:rPr>
              <a:t>J Periodontol</a:t>
            </a:r>
            <a:r>
              <a:rPr lang="en-US" sz="800" kern="0" dirty="0">
                <a:solidFill>
                  <a:srgbClr val="0A5499"/>
                </a:solidFill>
                <a:latin typeface="Arial" pitchFamily="34" charset="0"/>
                <a:ea typeface="ＭＳ Ｐゴシック" charset="-128"/>
                <a:cs typeface="+mn-cs"/>
              </a:rPr>
              <a:t>. 2001;72(11):1535-1544. </a:t>
            </a:r>
            <a:r>
              <a:rPr lang="en-US" sz="800" b="1" kern="0" dirty="0">
                <a:solidFill>
                  <a:srgbClr val="0A5499"/>
                </a:solidFill>
                <a:latin typeface="Arial" pitchFamily="34" charset="0"/>
                <a:ea typeface="ＭＳ Ｐゴシック" charset="-128"/>
                <a:cs typeface="+mn-cs"/>
              </a:rPr>
              <a:t>3. </a:t>
            </a:r>
            <a:r>
              <a:rPr lang="en-US" sz="800" kern="0" dirty="0">
                <a:solidFill>
                  <a:srgbClr val="0A5499"/>
                </a:solidFill>
                <a:latin typeface="Arial" pitchFamily="34" charset="0"/>
                <a:ea typeface="ＭＳ Ｐゴシック" charset="-128"/>
                <a:cs typeface="+mn-cs"/>
              </a:rPr>
              <a:t>ARESTIN</a:t>
            </a:r>
            <a:r>
              <a:rPr lang="en-US" sz="800" kern="0" baseline="30000" dirty="0">
                <a:solidFill>
                  <a:srgbClr val="0A5499"/>
                </a:solidFill>
                <a:latin typeface="Arial" pitchFamily="34" charset="0"/>
                <a:ea typeface="ＭＳ Ｐゴシック" charset="-128"/>
                <a:cs typeface="+mn-cs"/>
              </a:rPr>
              <a:t>® </a:t>
            </a:r>
            <a:r>
              <a:rPr lang="en-US" sz="800" kern="0" dirty="0">
                <a:solidFill>
                  <a:srgbClr val="0A5499"/>
                </a:solidFill>
                <a:latin typeface="Arial" pitchFamily="34" charset="0"/>
                <a:ea typeface="ＭＳ Ｐゴシック" charset="-128"/>
                <a:cs typeface="+mn-cs"/>
              </a:rPr>
              <a:t>(minocycline hydrochloride) Microspheres, 1 mg. Prescribing Information. OraPharma; Horsham, PA: 2017. </a:t>
            </a:r>
            <a:r>
              <a:rPr lang="en-US" sz="800" b="1" kern="0" dirty="0">
                <a:solidFill>
                  <a:srgbClr val="0A5499"/>
                </a:solidFill>
                <a:latin typeface="Arial" pitchFamily="34" charset="0"/>
                <a:ea typeface="ＭＳ Ｐゴシック" charset="-128"/>
                <a:cs typeface="+mn-cs"/>
              </a:rPr>
              <a:t>4. </a:t>
            </a:r>
            <a:r>
              <a:rPr lang="en-US" sz="800" kern="0" dirty="0">
                <a:solidFill>
                  <a:srgbClr val="0A5499"/>
                </a:solidFill>
                <a:latin typeface="Arial" pitchFamily="34" charset="0"/>
                <a:ea typeface="ＭＳ Ｐゴシック" charset="-128"/>
                <a:cs typeface="+mn-cs"/>
              </a:rPr>
              <a:t>Doherty F, Lessem J, Hanlon A, Rose T. Efficacy of Arestin in perio maintenance patients</a:t>
            </a:r>
            <a:r>
              <a:rPr lang="en-US" sz="800" i="1" kern="0" dirty="0">
                <a:solidFill>
                  <a:srgbClr val="0A5499"/>
                </a:solidFill>
                <a:latin typeface="Arial" pitchFamily="34" charset="0"/>
                <a:ea typeface="ＭＳ Ｐゴシック" charset="-128"/>
                <a:cs typeface="+mn-cs"/>
              </a:rPr>
              <a:t>. J Clin Periodontol</a:t>
            </a:r>
            <a:r>
              <a:rPr lang="en-US" sz="800" kern="0" dirty="0">
                <a:solidFill>
                  <a:srgbClr val="0A5499"/>
                </a:solidFill>
                <a:latin typeface="Arial" pitchFamily="34" charset="0"/>
                <a:ea typeface="ＭＳ Ｐゴシック" charset="-128"/>
                <a:cs typeface="+mn-cs"/>
              </a:rPr>
              <a:t>. 2003;30(suppl 4):abstract. </a:t>
            </a:r>
            <a:r>
              <a:rPr lang="en-US" sz="800" b="1" kern="0" dirty="0">
                <a:solidFill>
                  <a:srgbClr val="0A5499"/>
                </a:solidFill>
                <a:latin typeface="Arial" pitchFamily="34" charset="0"/>
                <a:ea typeface="ＭＳ Ｐゴシック" charset="-128"/>
                <a:cs typeface="+mn-cs"/>
              </a:rPr>
              <a:t>5. </a:t>
            </a:r>
            <a:r>
              <a:rPr lang="en-US" sz="800" kern="0" dirty="0">
                <a:solidFill>
                  <a:srgbClr val="0A5499"/>
                </a:solidFill>
                <a:latin typeface="Arial" pitchFamily="34" charset="0"/>
                <a:ea typeface="ＭＳ Ｐゴシック" charset="-128"/>
                <a:cs typeface="+mn-cs"/>
              </a:rPr>
              <a:t>Grossi SG, Goodson JM, Gunsolley JC, et al. Mechanical therapy with adjunctive minocycline microspheres reduces red-complex bacteria in smokers. </a:t>
            </a:r>
            <a:r>
              <a:rPr lang="en-US" sz="800" i="1" kern="0" dirty="0">
                <a:solidFill>
                  <a:srgbClr val="0A5499"/>
                </a:solidFill>
                <a:latin typeface="Arial" pitchFamily="34" charset="0"/>
                <a:ea typeface="ＭＳ Ｐゴシック" charset="-128"/>
                <a:cs typeface="+mn-cs"/>
              </a:rPr>
              <a:t>J Periodontol</a:t>
            </a:r>
            <a:r>
              <a:rPr lang="en-US" sz="800" kern="0" dirty="0">
                <a:solidFill>
                  <a:srgbClr val="0A5499"/>
                </a:solidFill>
                <a:latin typeface="Arial" pitchFamily="34" charset="0"/>
                <a:ea typeface="ＭＳ Ｐゴシック" charset="-128"/>
                <a:cs typeface="+mn-cs"/>
              </a:rPr>
              <a:t>. 2007;78(9):1741-1750.</a:t>
            </a:r>
          </a:p>
        </p:txBody>
      </p:sp>
      <p:pic>
        <p:nvPicPr>
          <p:cNvPr id="5939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2763" y="909478"/>
            <a:ext cx="8193087" cy="2820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9" name="Content Placeholder 2"/>
          <p:cNvSpPr txBox="1">
            <a:spLocks/>
          </p:cNvSpPr>
          <p:nvPr/>
        </p:nvSpPr>
        <p:spPr bwMode="auto">
          <a:xfrm>
            <a:off x="520700" y="3752691"/>
            <a:ext cx="8102600" cy="427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spcBef>
                <a:spcPts val="338"/>
              </a:spcBef>
              <a:spcAft>
                <a:spcPts val="1100"/>
              </a:spcAft>
              <a:buClr>
                <a:srgbClr val="0A5499"/>
              </a:buClr>
              <a:buSzPct val="85000"/>
            </a:pPr>
            <a:r>
              <a:rPr lang="en-US" sz="1700" baseline="30000" dirty="0">
                <a:solidFill>
                  <a:srgbClr val="0A5499"/>
                </a:solidFill>
              </a:rPr>
              <a:t>The effects of ARESTIN on microorganism overgrowth have not been studied beyond 6 months.</a:t>
            </a:r>
            <a:endParaRPr lang="en-US" sz="1700" dirty="0">
              <a:solidFill>
                <a:srgbClr val="0A5499"/>
              </a:solidFill>
            </a:endParaRPr>
          </a:p>
        </p:txBody>
      </p:sp>
      <p:sp>
        <p:nvSpPr>
          <p:cNvPr id="2" name="Rectangle 1">
            <a:extLst>
              <a:ext uri="{FF2B5EF4-FFF2-40B4-BE49-F238E27FC236}">
                <a16:creationId xmlns:a16="http://schemas.microsoft.com/office/drawing/2014/main" id="{B683168A-B353-43E0-86B5-191B2D408265}"/>
              </a:ext>
            </a:extLst>
          </p:cNvPr>
          <p:cNvSpPr/>
          <p:nvPr/>
        </p:nvSpPr>
        <p:spPr>
          <a:xfrm>
            <a:off x="155575" y="6364287"/>
            <a:ext cx="6973888" cy="523220"/>
          </a:xfrm>
          <a:prstGeom prst="rect">
            <a:avLst/>
          </a:prstGeom>
        </p:spPr>
        <p:txBody>
          <a:bodyPr wrap="square">
            <a:spAutoFit/>
          </a:bodyPr>
          <a:lstStyle/>
          <a:p>
            <a:r>
              <a:rPr lang="en-US" sz="1400" dirty="0">
                <a:solidFill>
                  <a:schemeClr val="bg1"/>
                </a:solidFill>
                <a:latin typeface="Arial" panose="020B0604020202020204" pitchFamily="34" charset="0"/>
              </a:rPr>
              <a:t>Please see Important Safety Information throughout and full Prescribing Information available at this presentation.</a:t>
            </a:r>
            <a:endParaRPr lang="en-US" sz="1400" dirty="0">
              <a:solidFill>
                <a:schemeClr val="bg1"/>
              </a:solidFill>
            </a:endParaRPr>
          </a:p>
        </p:txBody>
      </p:sp>
    </p:spTree>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Number Placeholder 1"/>
          <p:cNvSpPr>
            <a:spLocks noGrp="1"/>
          </p:cNvSpPr>
          <p:nvPr>
            <p:ph type="sldNum" sz="quarter" idx="12"/>
          </p:nvPr>
        </p:nvSpPr>
        <p:spPr>
          <a:xfrm>
            <a:off x="7123113" y="152400"/>
            <a:ext cx="1905000" cy="457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DE8E833-A5A4-5445-8DBB-34797D920523}" type="slidenum">
              <a:rPr lang="en-US" sz="1400">
                <a:solidFill>
                  <a:schemeClr val="bg1"/>
                </a:solidFill>
              </a:rPr>
              <a:pPr/>
              <a:t>29</a:t>
            </a:fld>
            <a:endParaRPr lang="en-US" sz="1400">
              <a:solidFill>
                <a:schemeClr val="bg1"/>
              </a:solidFill>
            </a:endParaRPr>
          </a:p>
        </p:txBody>
      </p:sp>
      <p:cxnSp>
        <p:nvCxnSpPr>
          <p:cNvPr id="15" name="Straight Connector 14"/>
          <p:cNvCxnSpPr/>
          <p:nvPr/>
        </p:nvCxnSpPr>
        <p:spPr bwMode="auto">
          <a:xfrm flipH="1" flipV="1">
            <a:off x="311150" y="5441950"/>
            <a:ext cx="8832850" cy="14288"/>
          </a:xfrm>
          <a:prstGeom prst="line">
            <a:avLst/>
          </a:prstGeom>
          <a:solidFill>
            <a:schemeClr val="accent1"/>
          </a:solidFill>
          <a:ln w="9525" cap="flat" cmpd="sng" algn="ctr">
            <a:solidFill>
              <a:srgbClr val="F9C51A"/>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61443" name="Rectangle 7"/>
          <p:cNvSpPr>
            <a:spLocks noChangeArrowheads="1"/>
          </p:cNvSpPr>
          <p:nvPr/>
        </p:nvSpPr>
        <p:spPr bwMode="auto">
          <a:xfrm>
            <a:off x="392113" y="5526088"/>
            <a:ext cx="82296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eaLnBrk="0" hangingPunct="0"/>
            <a:r>
              <a:rPr lang="en-US" sz="800" dirty="0">
                <a:solidFill>
                  <a:srgbClr val="0A5499"/>
                </a:solidFill>
              </a:rPr>
              <a:t>*Subpopulation of combined, single-blind, Phase III trials comparing ARESTIN + SRP to SRP alone and SRP + placebo (n=748). SRP was performed for all groups at baseline. ARESTIN or vehicle was administered to periodontal pockets ≥5 mm in the adjunctive therapy groups at baseline, 3 months, and 6 months. Efficacy was evaluated over 9 months. </a:t>
            </a:r>
            <a:endParaRPr lang="en-US" sz="800" b="1" dirty="0">
              <a:solidFill>
                <a:srgbClr val="0A5499"/>
              </a:solidFill>
              <a:cs typeface="Arial" charset="0"/>
            </a:endParaRPr>
          </a:p>
          <a:p>
            <a:pPr eaLnBrk="0" hangingPunct="0"/>
            <a:endParaRPr lang="en-US" sz="800" b="1" dirty="0">
              <a:solidFill>
                <a:srgbClr val="0A5499"/>
              </a:solidFill>
              <a:cs typeface="Arial" charset="0"/>
            </a:endParaRPr>
          </a:p>
          <a:p>
            <a:pPr eaLnBrk="0" hangingPunct="0"/>
            <a:r>
              <a:rPr lang="en-US" sz="800" b="1" dirty="0">
                <a:solidFill>
                  <a:srgbClr val="0A5499"/>
                </a:solidFill>
                <a:cs typeface="Arial" charset="0"/>
              </a:rPr>
              <a:t>REFERENCE:</a:t>
            </a:r>
            <a:r>
              <a:rPr lang="en-US" sz="800" dirty="0">
                <a:solidFill>
                  <a:srgbClr val="0A5499"/>
                </a:solidFill>
                <a:cs typeface="Arial" charset="0"/>
              </a:rPr>
              <a:t> </a:t>
            </a:r>
            <a:r>
              <a:rPr lang="en-US" sz="800" b="1" dirty="0">
                <a:solidFill>
                  <a:srgbClr val="0A5499"/>
                </a:solidFill>
                <a:cs typeface="Arial" charset="0"/>
              </a:rPr>
              <a:t>1. </a:t>
            </a:r>
            <a:r>
              <a:rPr lang="en-US" sz="800" dirty="0">
                <a:solidFill>
                  <a:srgbClr val="0A5499"/>
                </a:solidFill>
              </a:rPr>
              <a:t>Williams RC, Paquette DW, </a:t>
            </a:r>
            <a:r>
              <a:rPr lang="en-US" sz="800" dirty="0" err="1">
                <a:solidFill>
                  <a:srgbClr val="0A5499"/>
                </a:solidFill>
              </a:rPr>
              <a:t>Offenbacher</a:t>
            </a:r>
            <a:r>
              <a:rPr lang="en-US" sz="800" dirty="0">
                <a:solidFill>
                  <a:srgbClr val="0A5499"/>
                </a:solidFill>
              </a:rPr>
              <a:t> S, et al. Treatment of periodontitis by local administration of minocycline microspheres: a controlled trial. </a:t>
            </a:r>
            <a:r>
              <a:rPr lang="en-US" sz="800" i="1" dirty="0">
                <a:solidFill>
                  <a:srgbClr val="0A5499"/>
                </a:solidFill>
              </a:rPr>
              <a:t>J </a:t>
            </a:r>
            <a:r>
              <a:rPr lang="en-US" sz="800" i="1" dirty="0" err="1">
                <a:solidFill>
                  <a:srgbClr val="0A5499"/>
                </a:solidFill>
              </a:rPr>
              <a:t>Periodontol</a:t>
            </a:r>
            <a:r>
              <a:rPr lang="en-US" sz="800" i="1" dirty="0">
                <a:solidFill>
                  <a:srgbClr val="0A5499"/>
                </a:solidFill>
              </a:rPr>
              <a:t>. </a:t>
            </a:r>
            <a:r>
              <a:rPr lang="en-US" sz="800" dirty="0">
                <a:solidFill>
                  <a:srgbClr val="0A5499"/>
                </a:solidFill>
              </a:rPr>
              <a:t>2001;72(11):1535-1544.</a:t>
            </a:r>
          </a:p>
        </p:txBody>
      </p:sp>
      <p:sp>
        <p:nvSpPr>
          <p:cNvPr id="61444" name="TPQuestion"/>
          <p:cNvSpPr txBox="1">
            <a:spLocks/>
          </p:cNvSpPr>
          <p:nvPr/>
        </p:nvSpPr>
        <p:spPr bwMode="auto">
          <a:xfrm>
            <a:off x="477838" y="388938"/>
            <a:ext cx="6056312" cy="1284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1666A0"/>
                </a:solidFill>
              </a:rPr>
              <a:t>Clinical Information</a:t>
            </a:r>
            <a:endParaRPr lang="en-US" baseline="30000" dirty="0">
              <a:solidFill>
                <a:srgbClr val="1666A0"/>
              </a:solidFill>
            </a:endParaRPr>
          </a:p>
        </p:txBody>
      </p:sp>
      <p:sp>
        <p:nvSpPr>
          <p:cNvPr id="4" name="TextBox 3"/>
          <p:cNvSpPr txBox="1"/>
          <p:nvPr/>
        </p:nvSpPr>
        <p:spPr>
          <a:xfrm>
            <a:off x="5698067" y="1416582"/>
            <a:ext cx="2819400" cy="3647153"/>
          </a:xfrm>
          <a:prstGeom prst="rect">
            <a:avLst/>
          </a:prstGeom>
          <a:noFill/>
        </p:spPr>
        <p:txBody>
          <a:bodyPr wrap="square">
            <a:spAutoFit/>
          </a:bodyPr>
          <a:lstStyle/>
          <a:p>
            <a:pPr>
              <a:defRPr/>
            </a:pPr>
            <a:r>
              <a:rPr lang="en-US" sz="1050" b="1" dirty="0">
                <a:solidFill>
                  <a:srgbClr val="1666A0"/>
                </a:solidFill>
                <a:latin typeface="Arial" pitchFamily="34" charset="0"/>
                <a:ea typeface="ＭＳ Ｐゴシック" charset="-128"/>
              </a:rPr>
              <a:t>IMPORTANT SAFETY INFORMATION</a:t>
            </a:r>
          </a:p>
          <a:p>
            <a:pPr>
              <a:defRPr/>
            </a:pPr>
            <a:endParaRPr lang="en-US" sz="1050" dirty="0">
              <a:solidFill>
                <a:srgbClr val="1666A0"/>
              </a:solidFill>
              <a:latin typeface="Arial" pitchFamily="34" charset="0"/>
              <a:ea typeface="ＭＳ Ｐゴシック" charset="-128"/>
            </a:endParaRPr>
          </a:p>
          <a:p>
            <a:r>
              <a:rPr lang="en-US" sz="1050" dirty="0"/>
              <a:t>ARESTIN</a:t>
            </a:r>
            <a:r>
              <a:rPr lang="en-US" sz="1050" baseline="30000" dirty="0"/>
              <a:t>®  </a:t>
            </a:r>
            <a:r>
              <a:rPr lang="en-US" sz="1050" dirty="0"/>
              <a:t>(minocycline </a:t>
            </a:r>
            <a:r>
              <a:rPr lang="en-US" sz="1050" dirty="0" err="1"/>
              <a:t>HCl</a:t>
            </a:r>
            <a:r>
              <a:rPr lang="en-US" sz="1050" dirty="0"/>
              <a:t>) Microspheres, 1 mg is contraindicated in any patient who has a known sensitivity to minocycline or </a:t>
            </a:r>
            <a:r>
              <a:rPr lang="en-US" sz="1050" dirty="0" err="1"/>
              <a:t>tetracyclines</a:t>
            </a:r>
            <a:r>
              <a:rPr lang="en-US" sz="1050" dirty="0"/>
              <a:t>.  Hypersensitivity reactions and hypersensitivity syndrome that included, but were not limited to anaphylaxis, </a:t>
            </a:r>
            <a:r>
              <a:rPr lang="en-US" sz="1050" dirty="0" err="1"/>
              <a:t>anaphylactoid</a:t>
            </a:r>
            <a:r>
              <a:rPr lang="en-US" sz="1050" dirty="0"/>
              <a:t> reaction, </a:t>
            </a:r>
            <a:r>
              <a:rPr lang="en-US" sz="1050" dirty="0" err="1"/>
              <a:t>angioneurotic</a:t>
            </a:r>
            <a:r>
              <a:rPr lang="en-US" sz="1050" dirty="0"/>
              <a:t> edema, </a:t>
            </a:r>
            <a:r>
              <a:rPr lang="en-US" sz="1050" dirty="0" err="1"/>
              <a:t>urticaria</a:t>
            </a:r>
            <a:r>
              <a:rPr lang="en-US" sz="1050" dirty="0"/>
              <a:t>, rash, eosinophilia, and one or more of the following: hepatitis, pneumonitis, nephritis, myocarditis, and pericarditis may be present.  Swelling of the face, pruritus, fever and lymphadenopathy have been reported with the use of ARESTIN.  Some of these reactions were serious.  Post-marketing cases of anaphylaxis and serious skin reactions such as Stevens Johnson syndrome and erythema </a:t>
            </a:r>
            <a:r>
              <a:rPr lang="en-US" sz="1050" dirty="0" err="1"/>
              <a:t>multiforme</a:t>
            </a:r>
            <a:r>
              <a:rPr lang="en-US" sz="1050" dirty="0"/>
              <a:t> have been reported with oral minocycline, as well as acute photosensitivity reactions.</a:t>
            </a:r>
            <a:endParaRPr lang="en-US" sz="1050" dirty="0">
              <a:solidFill>
                <a:srgbClr val="1666A0"/>
              </a:solidFill>
              <a:latin typeface="Arial" pitchFamily="34" charset="0"/>
              <a:ea typeface="ＭＳ Ｐゴシック" charset="-128"/>
            </a:endParaRPr>
          </a:p>
        </p:txBody>
      </p:sp>
      <p:pic>
        <p:nvPicPr>
          <p:cNvPr id="61446" name="Picture 8" descr="chart_result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9113" y="1287463"/>
            <a:ext cx="4949825" cy="397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6A73A25-36D1-42EE-81EC-59CB4388D4B3}"/>
              </a:ext>
            </a:extLst>
          </p:cNvPr>
          <p:cNvSpPr txBox="1"/>
          <p:nvPr/>
        </p:nvSpPr>
        <p:spPr>
          <a:xfrm>
            <a:off x="519113" y="6366466"/>
            <a:ext cx="5387911" cy="523220"/>
          </a:xfrm>
          <a:prstGeom prst="rect">
            <a:avLst/>
          </a:prstGeom>
          <a:noFill/>
        </p:spPr>
        <p:txBody>
          <a:bodyPr wrap="square" rtlCol="0">
            <a:spAutoFit/>
          </a:bodyPr>
          <a:lstStyle/>
          <a:p>
            <a:r>
              <a:rPr lang="en-US" sz="1400" dirty="0">
                <a:solidFill>
                  <a:schemeClr val="bg1"/>
                </a:solidFill>
                <a:latin typeface="Arial" panose="020B0604020202020204" pitchFamily="34" charset="0"/>
              </a:rPr>
              <a:t>Please see Important Safety Information throughout and full Prescribing Information available at this presentation</a:t>
            </a:r>
            <a:endParaRPr lang="en-US" sz="1400" dirty="0">
              <a:solidFill>
                <a:schemeClr val="bg1"/>
              </a:solidFill>
            </a:endParaRPr>
          </a:p>
        </p:txBody>
      </p:sp>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Number Placeholder 1"/>
          <p:cNvSpPr>
            <a:spLocks noGrp="1"/>
          </p:cNvSpPr>
          <p:nvPr>
            <p:ph type="sldNum" sz="quarter" idx="12"/>
          </p:nvPr>
        </p:nvSpPr>
        <p:spPr>
          <a:xfrm>
            <a:off x="7123113" y="152400"/>
            <a:ext cx="1905000" cy="457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01FFDBD-309F-0147-91AA-E407D111176A}" type="slidenum">
              <a:rPr lang="en-US" sz="1400">
                <a:solidFill>
                  <a:schemeClr val="bg1"/>
                </a:solidFill>
              </a:rPr>
              <a:pPr/>
              <a:t>3</a:t>
            </a:fld>
            <a:endParaRPr lang="en-US" sz="1400">
              <a:solidFill>
                <a:schemeClr val="bg1"/>
              </a:solidFill>
            </a:endParaRPr>
          </a:p>
        </p:txBody>
      </p:sp>
      <p:sp>
        <p:nvSpPr>
          <p:cNvPr id="17415" name="Rectangle 6"/>
          <p:cNvSpPr>
            <a:spLocks noChangeArrowheads="1"/>
          </p:cNvSpPr>
          <p:nvPr/>
        </p:nvSpPr>
        <p:spPr bwMode="auto">
          <a:xfrm>
            <a:off x="-1466850" y="307975"/>
            <a:ext cx="8494713" cy="369888"/>
          </a:xfrm>
          <a:prstGeom prst="rect">
            <a:avLst/>
          </a:prstGeom>
          <a:noFill/>
          <a:ln>
            <a:noFill/>
          </a:ln>
        </p:spPr>
        <p:txBody>
          <a:bodyPr>
            <a:spAutoFit/>
          </a:bodyPr>
          <a:lstStyle/>
          <a:p>
            <a:pPr eaLnBrk="0" hangingPunct="0">
              <a:defRPr/>
            </a:pPr>
            <a:endParaRPr lang="en-US" sz="1800" b="1" dirty="0">
              <a:solidFill>
                <a:srgbClr val="0A5499"/>
              </a:solidFill>
              <a:latin typeface="+mn-lt"/>
              <a:cs typeface="Arial" charset="0"/>
            </a:endParaRPr>
          </a:p>
        </p:txBody>
      </p:sp>
      <p:sp>
        <p:nvSpPr>
          <p:cNvPr id="3" name="Rectangle 2"/>
          <p:cNvSpPr>
            <a:spLocks noChangeArrowheads="1"/>
          </p:cNvSpPr>
          <p:nvPr/>
        </p:nvSpPr>
        <p:spPr bwMode="auto">
          <a:xfrm>
            <a:off x="288925" y="627178"/>
            <a:ext cx="8494713" cy="46535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lvl="1" eaLnBrk="0" hangingPunct="0">
              <a:lnSpc>
                <a:spcPct val="110000"/>
              </a:lnSpc>
              <a:spcBef>
                <a:spcPct val="20000"/>
              </a:spcBef>
              <a:spcAft>
                <a:spcPts val="1100"/>
              </a:spcAft>
              <a:defRPr/>
            </a:pPr>
            <a:br>
              <a:rPr lang="en-US" sz="1600" dirty="0">
                <a:solidFill>
                  <a:srgbClr val="0A5499"/>
                </a:solidFill>
                <a:latin typeface="Arial" pitchFamily="34" charset="0"/>
                <a:ea typeface="ＭＳ Ｐゴシック" charset="-128"/>
                <a:cs typeface="+mn-cs"/>
              </a:rPr>
            </a:br>
            <a:endParaRPr lang="en-US" sz="1600" dirty="0">
              <a:solidFill>
                <a:srgbClr val="0A5499"/>
              </a:solidFill>
              <a:latin typeface="Arial" pitchFamily="34" charset="0"/>
              <a:ea typeface="ＭＳ Ｐゴシック" charset="-128"/>
              <a:cs typeface="+mn-cs"/>
            </a:endParaRPr>
          </a:p>
          <a:p>
            <a:pPr marL="228600" lvl="1" indent="-228600" eaLnBrk="0" hangingPunct="0">
              <a:lnSpc>
                <a:spcPct val="110000"/>
              </a:lnSpc>
              <a:spcBef>
                <a:spcPct val="20000"/>
              </a:spcBef>
              <a:spcAft>
                <a:spcPts val="1100"/>
              </a:spcAft>
              <a:buFont typeface="Arial" pitchFamily="34" charset="0"/>
              <a:buChar char="•"/>
              <a:defRPr/>
            </a:pPr>
            <a:r>
              <a:rPr lang="en-US" sz="1600" dirty="0">
                <a:solidFill>
                  <a:srgbClr val="0A5499"/>
                </a:solidFill>
                <a:latin typeface="Arial" pitchFamily="34" charset="0"/>
                <a:ea typeface="ＭＳ Ｐゴシック" charset="-128"/>
              </a:rPr>
              <a:t>Discuss the</a:t>
            </a:r>
            <a:r>
              <a:rPr lang="en-US" sz="1600" dirty="0">
                <a:solidFill>
                  <a:srgbClr val="14871F"/>
                </a:solidFill>
                <a:latin typeface="Arial" pitchFamily="34" charset="0"/>
                <a:ea typeface="ＭＳ Ｐゴシック" charset="-128"/>
              </a:rPr>
              <a:t> prevalence, risk factors and potential oral health consequences</a:t>
            </a:r>
            <a:r>
              <a:rPr lang="en-US" sz="1600" dirty="0">
                <a:solidFill>
                  <a:srgbClr val="0A5499"/>
                </a:solidFill>
                <a:latin typeface="Arial" pitchFamily="34" charset="0"/>
                <a:ea typeface="ＭＳ Ｐゴシック" charset="-128"/>
              </a:rPr>
              <a:t> </a:t>
            </a:r>
            <a:br>
              <a:rPr lang="en-US" sz="1600" dirty="0">
                <a:solidFill>
                  <a:srgbClr val="0A5499"/>
                </a:solidFill>
                <a:latin typeface="Arial" pitchFamily="34" charset="0"/>
                <a:ea typeface="ＭＳ Ｐゴシック" charset="-128"/>
              </a:rPr>
            </a:br>
            <a:r>
              <a:rPr lang="en-US" sz="1600" dirty="0">
                <a:solidFill>
                  <a:srgbClr val="0A5499"/>
                </a:solidFill>
                <a:latin typeface="Arial" pitchFamily="34" charset="0"/>
                <a:ea typeface="ＭＳ Ｐゴシック" charset="-128"/>
              </a:rPr>
              <a:t>of periodontal disease</a:t>
            </a:r>
          </a:p>
          <a:p>
            <a:pPr marL="228600" lvl="1" indent="-228600" eaLnBrk="0" hangingPunct="0">
              <a:lnSpc>
                <a:spcPct val="110000"/>
              </a:lnSpc>
              <a:spcBef>
                <a:spcPct val="20000"/>
              </a:spcBef>
              <a:spcAft>
                <a:spcPts val="1100"/>
              </a:spcAft>
              <a:buFont typeface="Arial" pitchFamily="34" charset="0"/>
              <a:buChar char="•"/>
              <a:defRPr/>
            </a:pPr>
            <a:r>
              <a:rPr lang="en-US" sz="1600" dirty="0">
                <a:solidFill>
                  <a:srgbClr val="0A5499"/>
                </a:solidFill>
                <a:latin typeface="Arial" pitchFamily="34" charset="0"/>
                <a:ea typeface="ヒラギノ角ゴ Pro W3" charset="-128"/>
              </a:rPr>
              <a:t>Understand the </a:t>
            </a:r>
            <a:r>
              <a:rPr lang="en-US" sz="1600" dirty="0">
                <a:solidFill>
                  <a:srgbClr val="14871F"/>
                </a:solidFill>
                <a:latin typeface="Arial" pitchFamily="34" charset="0"/>
                <a:ea typeface="ヒラギノ角ゴ Pro W3" charset="-128"/>
              </a:rPr>
              <a:t>impact of biofilms </a:t>
            </a:r>
            <a:r>
              <a:rPr lang="en-US" sz="1600" dirty="0">
                <a:solidFill>
                  <a:srgbClr val="0A5499"/>
                </a:solidFill>
                <a:latin typeface="Arial" pitchFamily="34" charset="0"/>
                <a:ea typeface="ヒラギノ角ゴ Pro W3" charset="-128"/>
              </a:rPr>
              <a:t>on the progression of periodontal disease</a:t>
            </a:r>
          </a:p>
          <a:p>
            <a:pPr marL="228600" lvl="1" indent="-228600" eaLnBrk="0" hangingPunct="0">
              <a:lnSpc>
                <a:spcPct val="110000"/>
              </a:lnSpc>
              <a:spcBef>
                <a:spcPct val="20000"/>
              </a:spcBef>
              <a:spcAft>
                <a:spcPts val="1100"/>
              </a:spcAft>
              <a:buFont typeface="Arial" pitchFamily="34" charset="0"/>
              <a:buChar char="•"/>
              <a:defRPr/>
            </a:pPr>
            <a:r>
              <a:rPr lang="en-US" sz="1600" dirty="0">
                <a:solidFill>
                  <a:srgbClr val="0A5499"/>
                </a:solidFill>
                <a:latin typeface="Arial" pitchFamily="34" charset="0"/>
                <a:ea typeface="ヒラギノ角ゴ Pro W3" charset="-128"/>
              </a:rPr>
              <a:t>Discuss nonsurgical periodontal scaling (commonly known as scaling and root planing (SRP) and the limitations for complete </a:t>
            </a:r>
            <a:r>
              <a:rPr lang="en-US" sz="1600" dirty="0">
                <a:solidFill>
                  <a:srgbClr val="14871F"/>
                </a:solidFill>
                <a:latin typeface="Arial" pitchFamily="34" charset="0"/>
                <a:ea typeface="ヒラギノ角ゴ Pro W3" charset="-128"/>
              </a:rPr>
              <a:t>biofilm removal</a:t>
            </a:r>
          </a:p>
          <a:p>
            <a:pPr marL="228600" lvl="1" indent="-228600" eaLnBrk="0" hangingPunct="0">
              <a:lnSpc>
                <a:spcPct val="110000"/>
              </a:lnSpc>
              <a:spcBef>
                <a:spcPct val="20000"/>
              </a:spcBef>
              <a:spcAft>
                <a:spcPts val="1100"/>
              </a:spcAft>
              <a:buFont typeface="Arial" pitchFamily="34" charset="0"/>
              <a:buChar char="•"/>
              <a:defRPr/>
            </a:pPr>
            <a:r>
              <a:rPr lang="en-US" sz="1600" dirty="0">
                <a:solidFill>
                  <a:srgbClr val="0A5499"/>
                </a:solidFill>
                <a:latin typeface="Arial" pitchFamily="34" charset="0"/>
                <a:ea typeface="ヒラギノ角ゴ Pro W3" charset="-128"/>
              </a:rPr>
              <a:t>Know the benefits and risks of using ARESTIN</a:t>
            </a:r>
            <a:r>
              <a:rPr lang="en-US" sz="1600" baseline="30000" dirty="0">
                <a:solidFill>
                  <a:srgbClr val="0A5499"/>
                </a:solidFill>
                <a:latin typeface="Arial" pitchFamily="34" charset="0"/>
                <a:ea typeface="ヒラギノ角ゴ Pro W3" charset="-128"/>
              </a:rPr>
              <a:t>®</a:t>
            </a:r>
            <a:r>
              <a:rPr lang="en-US" sz="1600" dirty="0">
                <a:solidFill>
                  <a:srgbClr val="0A5499"/>
                </a:solidFill>
                <a:latin typeface="Arial" pitchFamily="34" charset="0"/>
                <a:ea typeface="ヒラギノ角ゴ Pro W3" charset="-128"/>
              </a:rPr>
              <a:t> (minocycline HCl) Microspheres, 1 mg </a:t>
            </a:r>
            <a:br>
              <a:rPr lang="en-US" sz="1600" dirty="0">
                <a:solidFill>
                  <a:srgbClr val="0A5499"/>
                </a:solidFill>
                <a:latin typeface="Arial" pitchFamily="34" charset="0"/>
                <a:ea typeface="ヒラギノ角ゴ Pro W3" charset="-128"/>
              </a:rPr>
            </a:br>
            <a:r>
              <a:rPr lang="en-US" sz="1600" dirty="0">
                <a:solidFill>
                  <a:srgbClr val="0A5499"/>
                </a:solidFill>
                <a:latin typeface="Arial" pitchFamily="34" charset="0"/>
                <a:ea typeface="ヒラギノ角ゴ Pro W3" charset="-128"/>
              </a:rPr>
              <a:t>as an adjunct to SRP for the</a:t>
            </a:r>
            <a:r>
              <a:rPr lang="en-US" sz="1600" dirty="0">
                <a:solidFill>
                  <a:srgbClr val="555555"/>
                </a:solidFill>
                <a:latin typeface="Arial" panose="020B0604020202020204" pitchFamily="34" charset="0"/>
              </a:rPr>
              <a:t> </a:t>
            </a:r>
            <a:r>
              <a:rPr lang="en-US" sz="1600" dirty="0">
                <a:solidFill>
                  <a:srgbClr val="14871F"/>
                </a:solidFill>
                <a:latin typeface="Arial" pitchFamily="34" charset="0"/>
                <a:ea typeface="ヒラギノ角ゴ Pro W3" charset="-128"/>
              </a:rPr>
              <a:t>reduction of pocket depth in patients with adult periodontitis </a:t>
            </a:r>
          </a:p>
          <a:p>
            <a:pPr marL="228600" lvl="1" indent="-228600" eaLnBrk="0" hangingPunct="0">
              <a:lnSpc>
                <a:spcPct val="110000"/>
              </a:lnSpc>
              <a:spcBef>
                <a:spcPct val="20000"/>
              </a:spcBef>
              <a:spcAft>
                <a:spcPts val="1100"/>
              </a:spcAft>
              <a:buFont typeface="Arial" pitchFamily="34" charset="0"/>
              <a:buChar char="•"/>
              <a:defRPr/>
            </a:pPr>
            <a:r>
              <a:rPr lang="en-US" sz="1600" dirty="0">
                <a:solidFill>
                  <a:srgbClr val="0A5499"/>
                </a:solidFill>
                <a:latin typeface="Arial" pitchFamily="34" charset="0"/>
                <a:ea typeface="ヒラギノ角ゴ Pro W3" charset="-128"/>
              </a:rPr>
              <a:t>Recognize the </a:t>
            </a:r>
            <a:r>
              <a:rPr lang="en-US" sz="1600" dirty="0">
                <a:solidFill>
                  <a:srgbClr val="14871F"/>
                </a:solidFill>
                <a:latin typeface="Arial" pitchFamily="34" charset="0"/>
                <a:ea typeface="ヒラギノ角ゴ Pro W3" charset="-128"/>
              </a:rPr>
              <a:t>importance of communicating </a:t>
            </a:r>
            <a:r>
              <a:rPr lang="en-US" sz="1600" dirty="0">
                <a:solidFill>
                  <a:srgbClr val="0A5499"/>
                </a:solidFill>
                <a:latin typeface="Arial" pitchFamily="34" charset="0"/>
                <a:ea typeface="ヒラギノ角ゴ Pro W3" charset="-128"/>
              </a:rPr>
              <a:t>with patients about their periodontal health</a:t>
            </a:r>
          </a:p>
          <a:p>
            <a:pPr marL="228600" lvl="1" indent="-228600" eaLnBrk="0" hangingPunct="0">
              <a:lnSpc>
                <a:spcPct val="110000"/>
              </a:lnSpc>
              <a:spcBef>
                <a:spcPct val="20000"/>
              </a:spcBef>
              <a:spcAft>
                <a:spcPts val="1100"/>
              </a:spcAft>
              <a:buFont typeface="Arial" pitchFamily="34" charset="0"/>
              <a:buChar char="•"/>
              <a:defRPr/>
            </a:pPr>
            <a:r>
              <a:rPr lang="en-US" altLang="ja-JP" sz="1600" dirty="0">
                <a:solidFill>
                  <a:srgbClr val="0A5499"/>
                </a:solidFill>
                <a:latin typeface="Arial" pitchFamily="34" charset="0"/>
                <a:ea typeface="ヒラギノ角ゴ Pro W3" charset="-128"/>
                <a:cs typeface="Arial" pitchFamily="34" charset="0"/>
              </a:rPr>
              <a:t>Learn how to administer ARESTIN</a:t>
            </a:r>
            <a:r>
              <a:rPr lang="en-US" sz="1600" baseline="30000" dirty="0">
                <a:solidFill>
                  <a:srgbClr val="0A5499"/>
                </a:solidFill>
                <a:latin typeface="Arial" pitchFamily="34" charset="0"/>
                <a:ea typeface="ヒラギノ角ゴ Pro W3" charset="-128"/>
              </a:rPr>
              <a:t>®</a:t>
            </a:r>
            <a:endParaRPr lang="en-US" sz="1600" dirty="0">
              <a:solidFill>
                <a:srgbClr val="0A5499"/>
              </a:solidFill>
              <a:latin typeface="Arial" pitchFamily="34" charset="0"/>
              <a:ea typeface="ヒラギノ角ゴ Pro W3" charset="-128"/>
            </a:endParaRPr>
          </a:p>
          <a:p>
            <a:pPr marL="228600" lvl="1" indent="-228600" eaLnBrk="0" hangingPunct="0">
              <a:lnSpc>
                <a:spcPct val="110000"/>
              </a:lnSpc>
              <a:spcBef>
                <a:spcPct val="20000"/>
              </a:spcBef>
              <a:spcAft>
                <a:spcPts val="1100"/>
              </a:spcAft>
              <a:buFont typeface="Arial" pitchFamily="34" charset="0"/>
              <a:buChar char="•"/>
              <a:defRPr/>
            </a:pPr>
            <a:r>
              <a:rPr lang="en-US" sz="1600" dirty="0">
                <a:solidFill>
                  <a:srgbClr val="0A5499"/>
                </a:solidFill>
                <a:latin typeface="Arial" pitchFamily="34" charset="0"/>
                <a:ea typeface="ヒラギノ角ゴ Pro W3" charset="-128"/>
              </a:rPr>
              <a:t>Understand the safety profile of </a:t>
            </a:r>
            <a:r>
              <a:rPr lang="en-US" altLang="ja-JP" sz="1600" dirty="0">
                <a:solidFill>
                  <a:srgbClr val="0A5499"/>
                </a:solidFill>
                <a:latin typeface="Arial" pitchFamily="34" charset="0"/>
                <a:ea typeface="ヒラギノ角ゴ Pro W3" charset="-128"/>
                <a:cs typeface="Arial" pitchFamily="34" charset="0"/>
              </a:rPr>
              <a:t>ARESTIN</a:t>
            </a:r>
            <a:r>
              <a:rPr lang="en-US" sz="1600" baseline="30000" dirty="0">
                <a:solidFill>
                  <a:srgbClr val="0A5499"/>
                </a:solidFill>
                <a:latin typeface="Arial" pitchFamily="34" charset="0"/>
                <a:ea typeface="ヒラギノ角ゴ Pro W3" charset="-128"/>
              </a:rPr>
              <a:t>®</a:t>
            </a:r>
            <a:endParaRPr lang="en-US" sz="1600" dirty="0">
              <a:solidFill>
                <a:srgbClr val="0A5499"/>
              </a:solidFill>
              <a:latin typeface="Arial" pitchFamily="34" charset="0"/>
              <a:ea typeface="ヒラギノ角ゴ Pro W3" charset="-128"/>
            </a:endParaRPr>
          </a:p>
        </p:txBody>
      </p:sp>
      <p:sp>
        <p:nvSpPr>
          <p:cNvPr id="18436" name="Title 1"/>
          <p:cNvSpPr txBox="1">
            <a:spLocks/>
          </p:cNvSpPr>
          <p:nvPr/>
        </p:nvSpPr>
        <p:spPr bwMode="auto">
          <a:xfrm>
            <a:off x="288925" y="451215"/>
            <a:ext cx="5519738" cy="865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1666A0"/>
                </a:solidFill>
                <a:cs typeface="Arial" charset="0"/>
              </a:rPr>
              <a:t>Objectives</a:t>
            </a:r>
            <a:endParaRPr lang="en-US" dirty="0">
              <a:solidFill>
                <a:srgbClr val="0970D6"/>
              </a:solidFill>
            </a:endParaRPr>
          </a:p>
        </p:txBody>
      </p:sp>
      <p:sp>
        <p:nvSpPr>
          <p:cNvPr id="2" name="TextBox 1">
            <a:extLst>
              <a:ext uri="{FF2B5EF4-FFF2-40B4-BE49-F238E27FC236}">
                <a16:creationId xmlns:a16="http://schemas.microsoft.com/office/drawing/2014/main" id="{1619AAB6-7099-41FB-9A6B-376906AE4136}"/>
              </a:ext>
            </a:extLst>
          </p:cNvPr>
          <p:cNvSpPr txBox="1"/>
          <p:nvPr/>
        </p:nvSpPr>
        <p:spPr>
          <a:xfrm>
            <a:off x="218584" y="5766535"/>
            <a:ext cx="8011013" cy="553998"/>
          </a:xfrm>
          <a:prstGeom prst="rect">
            <a:avLst/>
          </a:prstGeom>
          <a:noFill/>
        </p:spPr>
        <p:txBody>
          <a:bodyPr wrap="square" rtlCol="0">
            <a:spAutoFit/>
          </a:bodyPr>
          <a:lstStyle/>
          <a:p>
            <a:r>
              <a:rPr lang="en-US" sz="1500" b="1" dirty="0">
                <a:solidFill>
                  <a:srgbClr val="0A5499"/>
                </a:solidFill>
                <a:latin typeface="+mn-lt"/>
                <a:ea typeface="+mn-ea"/>
                <a:cs typeface="+mn-cs"/>
              </a:rPr>
              <a:t>Please see Important Safety Information throughout and full Prescribing Information available at this presentation.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3490" name="Picture 10" descr="bar graph.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675" y="1336675"/>
            <a:ext cx="5562600" cy="338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slide_25.jpg"/>
          <p:cNvPicPr>
            <a:picLocks noChangeAspect="1"/>
          </p:cNvPicPr>
          <p:nvPr/>
        </p:nvPicPr>
        <p:blipFill rotWithShape="1">
          <a:blip r:embed="rId5">
            <a:extLst>
              <a:ext uri="{28A0092B-C50C-407E-A947-70E740481C1C}">
                <a14:useLocalDpi xmlns:a14="http://schemas.microsoft.com/office/drawing/2010/main" val="0"/>
              </a:ext>
            </a:extLst>
          </a:blip>
          <a:srcRect t="4593" b="13945"/>
          <a:stretch/>
        </p:blipFill>
        <p:spPr>
          <a:xfrm>
            <a:off x="0" y="1211911"/>
            <a:ext cx="5629275" cy="3543534"/>
          </a:xfrm>
          <a:prstGeom prst="rect">
            <a:avLst/>
          </a:prstGeom>
        </p:spPr>
      </p:pic>
      <p:sp>
        <p:nvSpPr>
          <p:cNvPr id="63491" name="Title 2"/>
          <p:cNvSpPr>
            <a:spLocks noGrp="1"/>
          </p:cNvSpPr>
          <p:nvPr>
            <p:ph type="title"/>
          </p:nvPr>
        </p:nvSpPr>
        <p:spPr>
          <a:xfrm>
            <a:off x="106362" y="384175"/>
            <a:ext cx="9037638" cy="1398588"/>
          </a:xfrm>
        </p:spPr>
        <p:txBody>
          <a:bodyPr/>
          <a:lstStyle/>
          <a:p>
            <a:r>
              <a:rPr lang="en-US" sz="2400" b="1" dirty="0">
                <a:solidFill>
                  <a:srgbClr val="1666A0"/>
                </a:solidFill>
                <a:latin typeface="Arial" charset="0"/>
                <a:ea typeface="ＭＳ Ｐゴシック" charset="0"/>
                <a:cs typeface="Arial" charset="0"/>
              </a:rPr>
              <a:t>Use of </a:t>
            </a:r>
            <a:r>
              <a:rPr lang="en-US" sz="2400" b="1" dirty="0">
                <a:solidFill>
                  <a:srgbClr val="1666A0"/>
                </a:solidFill>
                <a:latin typeface="Arial" charset="0"/>
                <a:ea typeface="ＭＳ Ｐゴシック" charset="0"/>
                <a:cs typeface="ＭＳ Ｐゴシック" charset="0"/>
              </a:rPr>
              <a:t>ARESTIN</a:t>
            </a:r>
            <a:r>
              <a:rPr lang="en-US" sz="2400" b="1" baseline="30000" dirty="0">
                <a:solidFill>
                  <a:srgbClr val="1666A0"/>
                </a:solidFill>
                <a:latin typeface="Arial" charset="0"/>
                <a:ea typeface="ＭＳ Ｐゴシック" charset="0"/>
                <a:cs typeface="ＭＳ Ｐゴシック" charset="0"/>
              </a:rPr>
              <a:t>®</a:t>
            </a:r>
            <a:r>
              <a:rPr lang="en-US" sz="2400" b="1" dirty="0">
                <a:solidFill>
                  <a:srgbClr val="1666A0"/>
                </a:solidFill>
                <a:latin typeface="Arial" charset="0"/>
                <a:ea typeface="ＭＳ Ｐゴシック" charset="0"/>
                <a:cs typeface="ＭＳ Ｐゴシック" charset="0"/>
              </a:rPr>
              <a:t> </a:t>
            </a:r>
            <a:r>
              <a:rPr lang="en-US" sz="2400" b="1" dirty="0">
                <a:solidFill>
                  <a:srgbClr val="1666A0"/>
                </a:solidFill>
                <a:latin typeface="Arial" charset="0"/>
                <a:ea typeface="ＭＳ Ｐゴシック" charset="0"/>
                <a:cs typeface="Arial" charset="0"/>
              </a:rPr>
              <a:t>(minocycline HCl)</a:t>
            </a:r>
            <a:r>
              <a:rPr lang="en-US" sz="2400" b="1" dirty="0">
                <a:solidFill>
                  <a:srgbClr val="1666A0"/>
                </a:solidFill>
                <a:latin typeface="Arial" charset="0"/>
                <a:ea typeface="ＭＳ Ｐゴシック" charset="0"/>
                <a:cs typeface="ＭＳ Ｐゴシック" charset="0"/>
              </a:rPr>
              <a:t> Microspheres, 1 mg </a:t>
            </a:r>
            <a:r>
              <a:rPr lang="en-US" sz="2400" b="1" dirty="0">
                <a:solidFill>
                  <a:srgbClr val="1666A0"/>
                </a:solidFill>
                <a:latin typeface="Arial" charset="0"/>
                <a:ea typeface="ＭＳ Ｐゴシック" charset="0"/>
                <a:cs typeface="Arial" charset="0"/>
              </a:rPr>
              <a:t> in Patients with Existing Conditions and Other Risk Factors</a:t>
            </a:r>
            <a:endParaRPr lang="en-US" sz="2400" b="1" baseline="30000" dirty="0">
              <a:solidFill>
                <a:srgbClr val="1666A0"/>
              </a:solidFill>
              <a:latin typeface="Arial" charset="0"/>
              <a:ea typeface="ＭＳ Ｐゴシック" charset="0"/>
              <a:cs typeface="ＭＳ Ｐゴシック" charset="0"/>
            </a:endParaRPr>
          </a:p>
        </p:txBody>
      </p:sp>
      <p:sp>
        <p:nvSpPr>
          <p:cNvPr id="63492" name="Slide Number Placeholder 1"/>
          <p:cNvSpPr>
            <a:spLocks noGrp="1"/>
          </p:cNvSpPr>
          <p:nvPr>
            <p:ph type="sldNum" sz="quarter" idx="12"/>
          </p:nvPr>
        </p:nvSpPr>
        <p:spPr>
          <a:xfrm>
            <a:off x="7132638" y="76200"/>
            <a:ext cx="1905000" cy="457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811B08D-B68C-1044-82CE-4141511D0385}" type="slidenum">
              <a:rPr lang="en-US" sz="1400">
                <a:solidFill>
                  <a:schemeClr val="bg1"/>
                </a:solidFill>
              </a:rPr>
              <a:pPr/>
              <a:t>30</a:t>
            </a:fld>
            <a:endParaRPr lang="en-US" sz="1400">
              <a:solidFill>
                <a:schemeClr val="bg1"/>
              </a:solidFill>
            </a:endParaRPr>
          </a:p>
        </p:txBody>
      </p:sp>
      <p:cxnSp>
        <p:nvCxnSpPr>
          <p:cNvPr id="14" name="Straight Connector 13"/>
          <p:cNvCxnSpPr/>
          <p:nvPr/>
        </p:nvCxnSpPr>
        <p:spPr bwMode="auto">
          <a:xfrm flipH="1">
            <a:off x="311150" y="4721225"/>
            <a:ext cx="8832850" cy="0"/>
          </a:xfrm>
          <a:prstGeom prst="line">
            <a:avLst/>
          </a:prstGeom>
          <a:solidFill>
            <a:schemeClr val="accent1"/>
          </a:solidFill>
          <a:ln w="9525" cap="flat" cmpd="sng" algn="ctr">
            <a:solidFill>
              <a:srgbClr val="F9C51A"/>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63494" name="Rectangle 7"/>
          <p:cNvSpPr>
            <a:spLocks noChangeArrowheads="1"/>
          </p:cNvSpPr>
          <p:nvPr/>
        </p:nvSpPr>
        <p:spPr bwMode="auto">
          <a:xfrm>
            <a:off x="311150" y="4703726"/>
            <a:ext cx="8205787" cy="1693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r>
              <a:rPr lang="en-US" sz="800" dirty="0">
                <a:solidFill>
                  <a:srgbClr val="0A5499"/>
                </a:solidFill>
              </a:rPr>
              <a:t>*Subpopulation (n=101) of combined single-blind, Phase III trials comparing ARESTIN + SRP to SRP alone and SRP + placebo (n=748). SRP was performed for all groups at baseline. ARESTIN or vehicle was administered to periodontal pockets ≥5 mm in the adjunctive therapy groups at baseline, 3 months, and 6 months. Efficacy was evaluated over 9 months. At 9 months, ARESTIN + SRP had a 58% greater therapeutic effect </a:t>
            </a:r>
            <a:r>
              <a:rPr lang="en-US" sz="800" dirty="0" err="1">
                <a:solidFill>
                  <a:srgbClr val="0A5499"/>
                </a:solidFill>
              </a:rPr>
              <a:t>vs</a:t>
            </a:r>
            <a:r>
              <a:rPr lang="en-US" sz="800" dirty="0">
                <a:solidFill>
                  <a:srgbClr val="0A5499"/>
                </a:solidFill>
              </a:rPr>
              <a:t> SRP alone in periodontal patients with cardiovascular disease (</a:t>
            </a:r>
            <a:r>
              <a:rPr lang="en-US" sz="800" i="1" dirty="0">
                <a:solidFill>
                  <a:srgbClr val="0A5499"/>
                </a:solidFill>
              </a:rPr>
              <a:t>P</a:t>
            </a:r>
            <a:r>
              <a:rPr lang="en-US" sz="800" dirty="0">
                <a:solidFill>
                  <a:srgbClr val="0A5499"/>
                </a:solidFill>
              </a:rPr>
              <a:t>≤0.001). </a:t>
            </a:r>
          </a:p>
          <a:p>
            <a:endParaRPr lang="en-US" sz="800" dirty="0">
              <a:solidFill>
                <a:srgbClr val="0A5499"/>
              </a:solidFill>
            </a:endParaRPr>
          </a:p>
          <a:p>
            <a:r>
              <a:rPr lang="en-US" sz="800" dirty="0">
                <a:solidFill>
                  <a:srgbClr val="0A5499"/>
                </a:solidFill>
              </a:rPr>
              <a:t>†Subpopulation (n=271) of combined, single-blind, Phase III trials comparing ARESTIN + SRP to SRP alone and SRP + placebo (n=748). SRP was performed for all groups at baseline. ARESTIN or vehicle was administered to periodontal pockets ≥5 mm in the adjunctive therapy groups at baseline, 3 months, and 6 months. Efficacy was evaluated over 9 months. At 9 months, ARESTIN + SRP had a 29% greater therapeutic effect </a:t>
            </a:r>
            <a:r>
              <a:rPr lang="en-US" sz="800" dirty="0" err="1">
                <a:solidFill>
                  <a:srgbClr val="0A5499"/>
                </a:solidFill>
              </a:rPr>
              <a:t>vs</a:t>
            </a:r>
            <a:r>
              <a:rPr lang="en-US" sz="800" dirty="0">
                <a:solidFill>
                  <a:srgbClr val="0A5499"/>
                </a:solidFill>
              </a:rPr>
              <a:t> SRP alone in smokers (</a:t>
            </a:r>
            <a:r>
              <a:rPr lang="en-US" sz="800" i="1" dirty="0">
                <a:solidFill>
                  <a:srgbClr val="0A5499"/>
                </a:solidFill>
              </a:rPr>
              <a:t>P</a:t>
            </a:r>
            <a:r>
              <a:rPr lang="en-US" sz="800" dirty="0">
                <a:solidFill>
                  <a:srgbClr val="0A5499"/>
                </a:solidFill>
              </a:rPr>
              <a:t>≤0.001).</a:t>
            </a:r>
          </a:p>
          <a:p>
            <a:endParaRPr lang="en-US" sz="800" dirty="0">
              <a:solidFill>
                <a:srgbClr val="0A5499"/>
              </a:solidFill>
            </a:endParaRPr>
          </a:p>
          <a:p>
            <a:r>
              <a:rPr lang="en-US" sz="800" dirty="0">
                <a:solidFill>
                  <a:srgbClr val="0A5499"/>
                </a:solidFill>
              </a:rPr>
              <a:t>‡Subpopulation (n=109) of combined, single-blind, Phase III trials comparing ARESTIN + SRP to SRP alone and SRP + placebo (n=748). SRP was performed for all groups at baseline. ARESTIN or vehicle was administered to periodontal pockets ≥5 mm in the adjunctive therapy groups at baseline, 3 months, and 6 months. Efficacy was evaluated over 9 months. At 9 months, ARESTIN + SRP had a 33% greater therapeutic effect </a:t>
            </a:r>
            <a:r>
              <a:rPr lang="en-US" sz="800" dirty="0" err="1">
                <a:solidFill>
                  <a:srgbClr val="0A5499"/>
                </a:solidFill>
              </a:rPr>
              <a:t>vs</a:t>
            </a:r>
            <a:r>
              <a:rPr lang="en-US" sz="800" dirty="0">
                <a:solidFill>
                  <a:srgbClr val="0A5499"/>
                </a:solidFill>
              </a:rPr>
              <a:t> SRP alone in patients over the age of 50 (</a:t>
            </a:r>
            <a:r>
              <a:rPr lang="en-US" sz="800" i="1" dirty="0">
                <a:solidFill>
                  <a:srgbClr val="0A5499"/>
                </a:solidFill>
              </a:rPr>
              <a:t>P</a:t>
            </a:r>
            <a:r>
              <a:rPr lang="en-US" sz="800" dirty="0">
                <a:solidFill>
                  <a:srgbClr val="0A5499"/>
                </a:solidFill>
              </a:rPr>
              <a:t>≤0.001).  </a:t>
            </a:r>
          </a:p>
          <a:p>
            <a:pPr eaLnBrk="0" hangingPunct="0"/>
            <a:endParaRPr lang="en-US" sz="800" b="1" dirty="0">
              <a:solidFill>
                <a:srgbClr val="0A5499"/>
              </a:solidFill>
              <a:cs typeface="Arial" charset="0"/>
            </a:endParaRPr>
          </a:p>
          <a:p>
            <a:pPr eaLnBrk="0" hangingPunct="0"/>
            <a:r>
              <a:rPr lang="en-US" sz="800" b="1" dirty="0">
                <a:solidFill>
                  <a:srgbClr val="0A5499"/>
                </a:solidFill>
                <a:cs typeface="Arial" charset="0"/>
              </a:rPr>
              <a:t>REFERENCE:</a:t>
            </a:r>
            <a:r>
              <a:rPr lang="en-US" sz="800" dirty="0">
                <a:solidFill>
                  <a:srgbClr val="0A5499"/>
                </a:solidFill>
                <a:cs typeface="Arial" charset="0"/>
              </a:rPr>
              <a:t> </a:t>
            </a:r>
            <a:r>
              <a:rPr lang="en-US" sz="800" b="1" dirty="0">
                <a:solidFill>
                  <a:srgbClr val="0A5499"/>
                </a:solidFill>
                <a:cs typeface="Arial" charset="0"/>
              </a:rPr>
              <a:t>1. </a:t>
            </a:r>
            <a:r>
              <a:rPr lang="en-US" sz="800" dirty="0">
                <a:solidFill>
                  <a:srgbClr val="0A5499"/>
                </a:solidFill>
              </a:rPr>
              <a:t>ARESTIN</a:t>
            </a:r>
            <a:r>
              <a:rPr lang="en-US" sz="800" baseline="30000" dirty="0">
                <a:solidFill>
                  <a:srgbClr val="0A5499"/>
                </a:solidFill>
              </a:rPr>
              <a:t>®</a:t>
            </a:r>
            <a:r>
              <a:rPr lang="en-US" sz="800" dirty="0">
                <a:solidFill>
                  <a:srgbClr val="0A5499"/>
                </a:solidFill>
              </a:rPr>
              <a:t> (minocycline hydrochloride) Microspheres, 1 mg. Prescribing Information. </a:t>
            </a:r>
            <a:r>
              <a:rPr lang="en-US" sz="800" dirty="0" err="1">
                <a:solidFill>
                  <a:srgbClr val="0A5499"/>
                </a:solidFill>
              </a:rPr>
              <a:t>OraPharma</a:t>
            </a:r>
            <a:r>
              <a:rPr lang="en-US" sz="800" dirty="0">
                <a:solidFill>
                  <a:srgbClr val="0A5499"/>
                </a:solidFill>
              </a:rPr>
              <a:t>; Horsham PA: 2017. </a:t>
            </a:r>
          </a:p>
        </p:txBody>
      </p:sp>
      <p:sp>
        <p:nvSpPr>
          <p:cNvPr id="7" name="TextBox 6"/>
          <p:cNvSpPr txBox="1"/>
          <p:nvPr/>
        </p:nvSpPr>
        <p:spPr>
          <a:xfrm>
            <a:off x="5445948" y="2878137"/>
            <a:ext cx="3333361" cy="1600438"/>
          </a:xfrm>
          <a:prstGeom prst="rect">
            <a:avLst/>
          </a:prstGeom>
          <a:noFill/>
        </p:spPr>
        <p:txBody>
          <a:bodyPr wrap="square">
            <a:spAutoFit/>
          </a:bodyPr>
          <a:lstStyle/>
          <a:p>
            <a:pPr>
              <a:defRPr/>
            </a:pPr>
            <a:r>
              <a:rPr lang="en-US" sz="1400" b="1" dirty="0">
                <a:solidFill>
                  <a:srgbClr val="1666A0"/>
                </a:solidFill>
                <a:latin typeface="Arial" pitchFamily="34" charset="0"/>
                <a:ea typeface="ＭＳ Ｐゴシック" charset="-128"/>
              </a:rPr>
              <a:t>IMPORTANT SAFETY INFORMATION</a:t>
            </a:r>
          </a:p>
          <a:p>
            <a:pPr>
              <a:defRPr/>
            </a:pPr>
            <a:endParaRPr lang="en-US" sz="1400" dirty="0">
              <a:solidFill>
                <a:srgbClr val="1666A0"/>
              </a:solidFill>
              <a:latin typeface="Arial" pitchFamily="34" charset="0"/>
              <a:ea typeface="ＭＳ Ｐゴシック" charset="-128"/>
            </a:endParaRPr>
          </a:p>
          <a:p>
            <a:pPr marL="171450" indent="-171450">
              <a:buFont typeface="Arial" panose="020B0604020202020204" pitchFamily="34" charset="0"/>
              <a:buChar char="•"/>
              <a:defRPr/>
            </a:pPr>
            <a:r>
              <a:rPr lang="en-US" sz="1400" dirty="0">
                <a:solidFill>
                  <a:srgbClr val="1666A0"/>
                </a:solidFill>
                <a:latin typeface="Arial" pitchFamily="34" charset="0"/>
                <a:ea typeface="ＭＳ Ｐゴシック" charset="-128"/>
              </a:rPr>
              <a:t>In clinical trials, the most frequently reported </a:t>
            </a:r>
            <a:r>
              <a:rPr lang="en-US" sz="1400" dirty="0" err="1">
                <a:solidFill>
                  <a:srgbClr val="1666A0"/>
                </a:solidFill>
                <a:latin typeface="Arial" pitchFamily="34" charset="0"/>
                <a:ea typeface="ＭＳ Ｐゴシック" charset="-128"/>
              </a:rPr>
              <a:t>nondental</a:t>
            </a:r>
            <a:r>
              <a:rPr lang="en-US" sz="1400" dirty="0">
                <a:solidFill>
                  <a:srgbClr val="1666A0"/>
                </a:solidFill>
                <a:latin typeface="Arial" pitchFamily="34" charset="0"/>
                <a:ea typeface="ＭＳ Ｐゴシック" charset="-128"/>
              </a:rPr>
              <a:t> treatment-emergent adverse events were headache, infection, flu syndrome, and pain.</a:t>
            </a:r>
          </a:p>
        </p:txBody>
      </p:sp>
      <p:sp>
        <p:nvSpPr>
          <p:cNvPr id="3" name="Rectangle 2">
            <a:extLst>
              <a:ext uri="{FF2B5EF4-FFF2-40B4-BE49-F238E27FC236}">
                <a16:creationId xmlns:a16="http://schemas.microsoft.com/office/drawing/2014/main" id="{69AF9ED9-BC2F-4C9A-AA18-93EC1B5A350D}"/>
              </a:ext>
            </a:extLst>
          </p:cNvPr>
          <p:cNvSpPr/>
          <p:nvPr/>
        </p:nvSpPr>
        <p:spPr>
          <a:xfrm>
            <a:off x="546100" y="6473825"/>
            <a:ext cx="4572000" cy="430887"/>
          </a:xfrm>
          <a:prstGeom prst="rect">
            <a:avLst/>
          </a:prstGeom>
        </p:spPr>
        <p:txBody>
          <a:bodyPr>
            <a:spAutoFit/>
          </a:bodyPr>
          <a:lstStyle/>
          <a:p>
            <a:r>
              <a:rPr lang="en-US" sz="1100" dirty="0">
                <a:solidFill>
                  <a:schemeClr val="bg1"/>
                </a:solidFill>
                <a:latin typeface="Arial" panose="020B0604020202020204" pitchFamily="34" charset="0"/>
              </a:rPr>
              <a:t>Please see Important Safety Information throughout and full Prescribing Information available at this presentation</a:t>
            </a:r>
            <a:endParaRPr lang="en-US" sz="1100" dirty="0">
              <a:solidFill>
                <a:schemeClr val="bg1"/>
              </a:solidFill>
            </a:endParaRPr>
          </a:p>
        </p:txBody>
      </p:sp>
    </p:spTree>
  </p:cSld>
  <p:clrMapOvr>
    <a:overrideClrMapping bg1="lt1" tx1="dk1" bg2="lt2" tx2="dk2" accent1="accent1" accent2="accent2" accent3="accent3" accent4="accent4" accent5="accent5" accent6="accent6" hlink="hlink" folHlink="folHlink"/>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896" y="36095"/>
            <a:ext cx="8833104" cy="885825"/>
          </a:xfrm>
        </p:spPr>
        <p:txBody>
          <a:bodyPr>
            <a:normAutofit fontScale="90000"/>
          </a:bodyPr>
          <a:lstStyle/>
          <a:p>
            <a:r>
              <a:rPr lang="en-US" b="1" dirty="0"/>
              <a:t>ARESTIN® (minocycline </a:t>
            </a:r>
            <a:r>
              <a:rPr lang="en-US" b="1" dirty="0" err="1"/>
              <a:t>HCl</a:t>
            </a:r>
            <a:r>
              <a:rPr lang="en-US" b="1" dirty="0"/>
              <a:t>) Microspheres, 1 mg </a:t>
            </a:r>
            <a:br>
              <a:rPr lang="en-US" b="1" dirty="0"/>
            </a:br>
            <a:br>
              <a:rPr lang="en-US" b="1" dirty="0"/>
            </a:br>
            <a:r>
              <a:rPr lang="en-US" sz="3100" b="1" dirty="0"/>
              <a:t>Important Safety Information</a:t>
            </a:r>
          </a:p>
        </p:txBody>
      </p:sp>
      <p:sp>
        <p:nvSpPr>
          <p:cNvPr id="3" name="Content Placeholder 2"/>
          <p:cNvSpPr>
            <a:spLocks noGrp="1"/>
          </p:cNvSpPr>
          <p:nvPr>
            <p:ph idx="4294967295"/>
          </p:nvPr>
        </p:nvSpPr>
        <p:spPr>
          <a:xfrm>
            <a:off x="310896" y="1395604"/>
            <a:ext cx="8229600" cy="3289697"/>
          </a:xfrm>
        </p:spPr>
        <p:txBody>
          <a:bodyPr>
            <a:normAutofit fontScale="62500" lnSpcReduction="20000"/>
          </a:bodyPr>
          <a:lstStyle/>
          <a:p>
            <a:r>
              <a:rPr lang="en-US" dirty="0"/>
              <a:t>Tetracyclines, including oral minocycline, have been associated with development of autoimmune syndromes including a lupus-like syndrome manifested by arthralgia, myalgia, rash, and swelling.  Sporadic cases of serum sickness-like reaction have presented shortly after oral minocycline use, manifested by fever, rash, arthralgia, lymphadenopathy and malaise.  In symptomatic patients, diagnostic tests should be performed and ARESTIN treatment discontinued.</a:t>
            </a:r>
          </a:p>
          <a:p>
            <a:endParaRPr lang="en-US" dirty="0"/>
          </a:p>
          <a:p>
            <a:pPr lvl="0"/>
            <a:r>
              <a:rPr lang="en-US" dirty="0"/>
              <a:t>The use of ARESTIN in an acutely abscessed periodontal pocket or for use in the regeneration of alveolar bone has not been studied.</a:t>
            </a:r>
          </a:p>
        </p:txBody>
      </p:sp>
      <p:sp>
        <p:nvSpPr>
          <p:cNvPr id="4" name="Slide Number Placeholder 3"/>
          <p:cNvSpPr>
            <a:spLocks noGrp="1"/>
          </p:cNvSpPr>
          <p:nvPr>
            <p:ph type="sldNum" sz="quarter" idx="12"/>
          </p:nvPr>
        </p:nvSpPr>
        <p:spPr/>
        <p:txBody>
          <a:bodyPr/>
          <a:lstStyle/>
          <a:p>
            <a:fld id="{32D65EE6-21EB-4FDE-9A3B-CE9DA8C27A95}" type="slidenum">
              <a:rPr lang="en-US">
                <a:solidFill>
                  <a:srgbClr val="000000">
                    <a:tint val="75000"/>
                  </a:srgbClr>
                </a:solidFill>
                <a:cs typeface="+mn-cs"/>
              </a:rPr>
              <a:pPr/>
              <a:t>31</a:t>
            </a:fld>
            <a:endParaRPr lang="en-US" dirty="0">
              <a:solidFill>
                <a:srgbClr val="000000">
                  <a:tint val="75000"/>
                </a:srgbClr>
              </a:solidFill>
              <a:cs typeface="+mn-cs"/>
            </a:endParaRPr>
          </a:p>
        </p:txBody>
      </p:sp>
      <p:sp>
        <p:nvSpPr>
          <p:cNvPr id="5" name="Rectangle 4">
            <a:extLst>
              <a:ext uri="{FF2B5EF4-FFF2-40B4-BE49-F238E27FC236}">
                <a16:creationId xmlns:a16="http://schemas.microsoft.com/office/drawing/2014/main" id="{1F664898-D853-4FA1-9B18-B90F2940AFA3}"/>
              </a:ext>
            </a:extLst>
          </p:cNvPr>
          <p:cNvSpPr/>
          <p:nvPr/>
        </p:nvSpPr>
        <p:spPr>
          <a:xfrm>
            <a:off x="310896" y="5108453"/>
            <a:ext cx="7598664" cy="707886"/>
          </a:xfrm>
          <a:prstGeom prst="rect">
            <a:avLst/>
          </a:prstGeom>
        </p:spPr>
        <p:txBody>
          <a:bodyPr wrap="square">
            <a:spAutoFit/>
          </a:bodyPr>
          <a:lstStyle/>
          <a:p>
            <a:r>
              <a:rPr lang="en-US" sz="2000" dirty="0">
                <a:solidFill>
                  <a:srgbClr val="555555"/>
                </a:solidFill>
                <a:latin typeface="Arial" panose="020B0604020202020204" pitchFamily="34" charset="0"/>
              </a:rPr>
              <a:t>Please see Important Safety Information throughout and full Prescribing Information available at this presentation</a:t>
            </a:r>
            <a:endParaRPr lang="en-US" sz="2000" dirty="0"/>
          </a:p>
        </p:txBody>
      </p:sp>
    </p:spTree>
    <p:extLst>
      <p:ext uri="{BB962C8B-B14F-4D97-AF65-F5344CB8AC3E}">
        <p14:creationId xmlns:p14="http://schemas.microsoft.com/office/powerpoint/2010/main" val="3195114911"/>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284" y="62169"/>
            <a:ext cx="8229600" cy="885825"/>
          </a:xfrm>
        </p:spPr>
        <p:txBody>
          <a:bodyPr>
            <a:normAutofit fontScale="90000"/>
          </a:bodyPr>
          <a:lstStyle/>
          <a:p>
            <a:r>
              <a:rPr lang="en-US" b="1" dirty="0"/>
              <a:t>ARESTIN® (minocycline </a:t>
            </a:r>
            <a:r>
              <a:rPr lang="en-US" b="1" dirty="0" err="1"/>
              <a:t>HCl</a:t>
            </a:r>
            <a:r>
              <a:rPr lang="en-US" b="1" dirty="0"/>
              <a:t>) Microspheres, 1 mg </a:t>
            </a:r>
            <a:br>
              <a:rPr lang="en-US" b="1" dirty="0"/>
            </a:br>
            <a:br>
              <a:rPr lang="en-US" b="1" dirty="0"/>
            </a:br>
            <a:r>
              <a:rPr lang="en-US" sz="3100" b="1" dirty="0"/>
              <a:t>Important Safety Information</a:t>
            </a:r>
          </a:p>
        </p:txBody>
      </p:sp>
      <p:sp>
        <p:nvSpPr>
          <p:cNvPr id="3" name="Content Placeholder 2"/>
          <p:cNvSpPr>
            <a:spLocks noGrp="1"/>
          </p:cNvSpPr>
          <p:nvPr>
            <p:ph idx="4294967295"/>
          </p:nvPr>
        </p:nvSpPr>
        <p:spPr>
          <a:xfrm>
            <a:off x="374017" y="1866641"/>
            <a:ext cx="8229600" cy="3289697"/>
          </a:xfrm>
        </p:spPr>
        <p:txBody>
          <a:bodyPr>
            <a:normAutofit fontScale="62500" lnSpcReduction="20000"/>
          </a:bodyPr>
          <a:lstStyle/>
          <a:p>
            <a:pPr lvl="0"/>
            <a:r>
              <a:rPr lang="en-US" dirty="0"/>
              <a:t>The safety and effectiveness of ARESTIN has not been established in immunocompromised patients or in those with coexistent oral candidiasis.  Use with caution if there is a predisposition to oral candidiasis.</a:t>
            </a:r>
          </a:p>
          <a:p>
            <a:pPr lvl="0"/>
            <a:endParaRPr lang="en-US" dirty="0"/>
          </a:p>
          <a:p>
            <a:r>
              <a:rPr lang="en-US" dirty="0"/>
              <a:t>In clinical trials, the most frequently reported nondental treatment-emergent adverse events were headache, infection, flu syndrome, and pain.</a:t>
            </a:r>
          </a:p>
          <a:p>
            <a:endParaRPr lang="en-US" dirty="0"/>
          </a:p>
          <a:p>
            <a:r>
              <a:rPr lang="en-US" dirty="0"/>
              <a:t>To report SUSPECTED ADVERSE REACTIONS, contact Bausch Health US, LLC at 1-800-321-4576 or FDA at 1-800-FDA-1088 or www.fda.gov/medwatch.</a:t>
            </a:r>
          </a:p>
          <a:p>
            <a:endParaRPr lang="en-US" dirty="0"/>
          </a:p>
        </p:txBody>
      </p:sp>
      <p:sp>
        <p:nvSpPr>
          <p:cNvPr id="4" name="Slide Number Placeholder 3"/>
          <p:cNvSpPr>
            <a:spLocks noGrp="1"/>
          </p:cNvSpPr>
          <p:nvPr>
            <p:ph type="sldNum" sz="quarter" idx="12"/>
          </p:nvPr>
        </p:nvSpPr>
        <p:spPr/>
        <p:txBody>
          <a:bodyPr/>
          <a:lstStyle/>
          <a:p>
            <a:fld id="{32D65EE6-21EB-4FDE-9A3B-CE9DA8C27A95}" type="slidenum">
              <a:rPr lang="en-US">
                <a:solidFill>
                  <a:srgbClr val="000000">
                    <a:tint val="75000"/>
                  </a:srgbClr>
                </a:solidFill>
                <a:cs typeface="+mn-cs"/>
              </a:rPr>
              <a:pPr/>
              <a:t>32</a:t>
            </a:fld>
            <a:endParaRPr lang="en-US" dirty="0">
              <a:solidFill>
                <a:srgbClr val="000000">
                  <a:tint val="75000"/>
                </a:srgbClr>
              </a:solidFill>
              <a:cs typeface="+mn-cs"/>
            </a:endParaRPr>
          </a:p>
        </p:txBody>
      </p:sp>
      <p:sp>
        <p:nvSpPr>
          <p:cNvPr id="9" name="Title 2"/>
          <p:cNvSpPr txBox="1">
            <a:spLocks/>
          </p:cNvSpPr>
          <p:nvPr/>
        </p:nvSpPr>
        <p:spPr>
          <a:xfrm>
            <a:off x="4488817" y="4991359"/>
            <a:ext cx="6105525" cy="918647"/>
          </a:xfrm>
          <a:prstGeom prst="rect">
            <a:avLst/>
          </a:prstGeom>
        </p:spPr>
        <p:txBody>
          <a:bodyPr vert="horz" lIns="68580" tIns="34290" rIns="68580" bIns="34290" rtlCol="0" anchor="b" anchorCtr="0">
            <a:normAutofit/>
          </a:bodyPr>
          <a:lstStyle>
            <a:lvl1pPr algn="l" rtl="0" fontAlgn="base">
              <a:spcBef>
                <a:spcPct val="0"/>
              </a:spcBef>
              <a:spcAft>
                <a:spcPct val="0"/>
              </a:spcAft>
              <a:defRPr sz="3200">
                <a:solidFill>
                  <a:schemeClr val="bg1"/>
                </a:solidFill>
                <a:latin typeface="Cambria" panose="02040503050406030204" pitchFamily="18" charset="0"/>
                <a:ea typeface="+mj-ea"/>
                <a:cs typeface="+mj-cs"/>
              </a:defRPr>
            </a:lvl1pPr>
            <a:lvl2pPr algn="l" rtl="0" fontAlgn="base">
              <a:spcBef>
                <a:spcPct val="0"/>
              </a:spcBef>
              <a:spcAft>
                <a:spcPct val="0"/>
              </a:spcAft>
              <a:defRPr>
                <a:solidFill>
                  <a:schemeClr val="bg1"/>
                </a:solidFill>
                <a:latin typeface="Times New Roman" pitchFamily="1" charset="0"/>
              </a:defRPr>
            </a:lvl2pPr>
            <a:lvl3pPr algn="l" rtl="0" fontAlgn="base">
              <a:spcBef>
                <a:spcPct val="0"/>
              </a:spcBef>
              <a:spcAft>
                <a:spcPct val="0"/>
              </a:spcAft>
              <a:defRPr>
                <a:solidFill>
                  <a:schemeClr val="bg1"/>
                </a:solidFill>
                <a:latin typeface="Times New Roman" pitchFamily="1" charset="0"/>
              </a:defRPr>
            </a:lvl3pPr>
            <a:lvl4pPr algn="l" rtl="0" fontAlgn="base">
              <a:spcBef>
                <a:spcPct val="0"/>
              </a:spcBef>
              <a:spcAft>
                <a:spcPct val="0"/>
              </a:spcAft>
              <a:defRPr>
                <a:solidFill>
                  <a:schemeClr val="bg1"/>
                </a:solidFill>
                <a:latin typeface="Times New Roman" pitchFamily="1" charset="0"/>
              </a:defRPr>
            </a:lvl4pPr>
            <a:lvl5pPr algn="l" rtl="0" fontAlgn="base">
              <a:spcBef>
                <a:spcPct val="0"/>
              </a:spcBef>
              <a:spcAft>
                <a:spcPct val="0"/>
              </a:spcAft>
              <a:defRPr>
                <a:solidFill>
                  <a:schemeClr val="bg1"/>
                </a:solidFill>
                <a:latin typeface="Times New Roman" pitchFamily="1" charset="0"/>
              </a:defRPr>
            </a:lvl5pPr>
            <a:lvl6pPr marL="457200" algn="l" rtl="0" fontAlgn="base">
              <a:spcBef>
                <a:spcPct val="0"/>
              </a:spcBef>
              <a:spcAft>
                <a:spcPct val="0"/>
              </a:spcAft>
              <a:defRPr>
                <a:solidFill>
                  <a:schemeClr val="bg1"/>
                </a:solidFill>
                <a:latin typeface="Times New Roman" pitchFamily="1" charset="0"/>
              </a:defRPr>
            </a:lvl6pPr>
            <a:lvl7pPr marL="914400" algn="l" rtl="0" fontAlgn="base">
              <a:spcBef>
                <a:spcPct val="0"/>
              </a:spcBef>
              <a:spcAft>
                <a:spcPct val="0"/>
              </a:spcAft>
              <a:defRPr>
                <a:solidFill>
                  <a:schemeClr val="bg1"/>
                </a:solidFill>
                <a:latin typeface="Times New Roman" pitchFamily="1" charset="0"/>
              </a:defRPr>
            </a:lvl7pPr>
            <a:lvl8pPr marL="1371600" algn="l" rtl="0" fontAlgn="base">
              <a:spcBef>
                <a:spcPct val="0"/>
              </a:spcBef>
              <a:spcAft>
                <a:spcPct val="0"/>
              </a:spcAft>
              <a:defRPr>
                <a:solidFill>
                  <a:schemeClr val="bg1"/>
                </a:solidFill>
                <a:latin typeface="Times New Roman" pitchFamily="1" charset="0"/>
              </a:defRPr>
            </a:lvl8pPr>
            <a:lvl9pPr marL="1828800" algn="l" rtl="0" fontAlgn="base">
              <a:spcBef>
                <a:spcPct val="0"/>
              </a:spcBef>
              <a:spcAft>
                <a:spcPct val="0"/>
              </a:spcAft>
              <a:defRPr>
                <a:solidFill>
                  <a:schemeClr val="bg1"/>
                </a:solidFill>
                <a:latin typeface="Times New Roman" pitchFamily="1" charset="0"/>
              </a:defRPr>
            </a:lvl9pPr>
          </a:lstStyle>
          <a:p>
            <a:endParaRPr lang="en-US" sz="1350" kern="0" dirty="0">
              <a:solidFill>
                <a:srgbClr val="000000"/>
              </a:solidFill>
            </a:endParaRPr>
          </a:p>
        </p:txBody>
      </p:sp>
      <p:sp>
        <p:nvSpPr>
          <p:cNvPr id="7" name="Rectangle 6">
            <a:extLst>
              <a:ext uri="{FF2B5EF4-FFF2-40B4-BE49-F238E27FC236}">
                <a16:creationId xmlns:a16="http://schemas.microsoft.com/office/drawing/2014/main" id="{AEB9DA41-A45D-2440-AD30-8599C98BA409}"/>
              </a:ext>
            </a:extLst>
          </p:cNvPr>
          <p:cNvSpPr/>
          <p:nvPr/>
        </p:nvSpPr>
        <p:spPr>
          <a:xfrm>
            <a:off x="374017" y="5367099"/>
            <a:ext cx="7598664" cy="707886"/>
          </a:xfrm>
          <a:prstGeom prst="rect">
            <a:avLst/>
          </a:prstGeom>
        </p:spPr>
        <p:txBody>
          <a:bodyPr wrap="square">
            <a:spAutoFit/>
          </a:bodyPr>
          <a:lstStyle/>
          <a:p>
            <a:r>
              <a:rPr lang="en-US" sz="2000" dirty="0">
                <a:solidFill>
                  <a:srgbClr val="555555"/>
                </a:solidFill>
                <a:latin typeface="Arial" panose="020B0604020202020204" pitchFamily="34" charset="0"/>
              </a:rPr>
              <a:t>Please see Important Safety Information throughout and full Prescribing Information available at this presentation</a:t>
            </a:r>
            <a:endParaRPr lang="en-US" sz="2000" dirty="0"/>
          </a:p>
        </p:txBody>
      </p:sp>
    </p:spTree>
    <p:extLst>
      <p:ext uri="{BB962C8B-B14F-4D97-AF65-F5344CB8AC3E}">
        <p14:creationId xmlns:p14="http://schemas.microsoft.com/office/powerpoint/2010/main" val="1668223245"/>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5" descr="FA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9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4" name="Slide Number Placeholder 3"/>
          <p:cNvSpPr>
            <a:spLocks noGrp="1"/>
          </p:cNvSpPr>
          <p:nvPr>
            <p:ph type="sldNum" sz="quarter" idx="12"/>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D53CEE6-6111-5D4E-A559-FB9D98F98DC5}" type="slidenum">
              <a:rPr lang="en-US" sz="1400">
                <a:solidFill>
                  <a:schemeClr val="bg1"/>
                </a:solidFill>
              </a:rPr>
              <a:pPr/>
              <a:t>33</a:t>
            </a:fld>
            <a:endParaRPr lang="en-US" sz="1400">
              <a:solidFill>
                <a:schemeClr val="bg1"/>
              </a:solidFill>
            </a:endParaRPr>
          </a:p>
        </p:txBody>
      </p:sp>
      <p:pic>
        <p:nvPicPr>
          <p:cNvPr id="69635" name="Picture 6" descr="spi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91125" y="-2033588"/>
            <a:ext cx="6456363" cy="5680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6" name="Content Placeholder 2"/>
          <p:cNvSpPr txBox="1">
            <a:spLocks/>
          </p:cNvSpPr>
          <p:nvPr/>
        </p:nvSpPr>
        <p:spPr bwMode="auto">
          <a:xfrm>
            <a:off x="758825" y="3162300"/>
            <a:ext cx="9436100"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pPr>
            <a:r>
              <a:rPr lang="en-US" sz="2800">
                <a:solidFill>
                  <a:srgbClr val="FFFFFF"/>
                </a:solidFill>
              </a:rPr>
              <a:t>HOW TO ADMINISTER </a:t>
            </a:r>
          </a:p>
          <a:p>
            <a:pPr>
              <a:spcBef>
                <a:spcPct val="20000"/>
              </a:spcBef>
            </a:pPr>
            <a:r>
              <a:rPr lang="en-US" sz="2800">
                <a:solidFill>
                  <a:srgbClr val="FFFFFF"/>
                </a:solidFill>
              </a:rPr>
              <a:t>ARESTIN</a:t>
            </a:r>
            <a:r>
              <a:rPr lang="en-US" sz="2800" baseline="30000">
                <a:solidFill>
                  <a:srgbClr val="FFFFFF"/>
                </a:solidFill>
              </a:rPr>
              <a:t>®</a:t>
            </a:r>
            <a:r>
              <a:rPr lang="en-US" sz="2800">
                <a:solidFill>
                  <a:srgbClr val="FFFFFF"/>
                </a:solidFill>
              </a:rPr>
              <a:t> </a:t>
            </a:r>
            <a:r>
              <a:rPr lang="en-US" sz="2800">
                <a:solidFill>
                  <a:srgbClr val="FFFFFF"/>
                </a:solidFill>
                <a:cs typeface="Arial" charset="0"/>
              </a:rPr>
              <a:t>(MINOCYCLINE HCI) </a:t>
            </a:r>
          </a:p>
          <a:p>
            <a:pPr>
              <a:spcBef>
                <a:spcPct val="20000"/>
              </a:spcBef>
            </a:pPr>
            <a:r>
              <a:rPr lang="en-US" sz="2800">
                <a:solidFill>
                  <a:srgbClr val="FFFFFF"/>
                </a:solidFill>
                <a:cs typeface="Arial" charset="0"/>
              </a:rPr>
              <a:t>MICROSPHERES, 1 MG </a:t>
            </a:r>
            <a:br>
              <a:rPr lang="en-US" sz="3200">
                <a:solidFill>
                  <a:srgbClr val="FFFFFF"/>
                </a:solidFill>
                <a:cs typeface="Arial" charset="0"/>
              </a:rPr>
            </a:br>
            <a:endParaRPr lang="en-US" sz="3200">
              <a:solidFill>
                <a:srgbClr val="FFFFFF"/>
              </a:solidFill>
            </a:endParaRPr>
          </a:p>
        </p:txBody>
      </p:sp>
      <p:cxnSp>
        <p:nvCxnSpPr>
          <p:cNvPr id="69637" name="Straight Connector 11"/>
          <p:cNvCxnSpPr>
            <a:cxnSpLocks noChangeShapeType="1"/>
          </p:cNvCxnSpPr>
          <p:nvPr/>
        </p:nvCxnSpPr>
        <p:spPr bwMode="auto">
          <a:xfrm>
            <a:off x="812800" y="3078163"/>
            <a:ext cx="7264400" cy="0"/>
          </a:xfrm>
          <a:prstGeom prst="line">
            <a:avLst/>
          </a:prstGeom>
          <a:noFill/>
          <a:ln w="19050">
            <a:solidFill>
              <a:srgbClr val="14871F"/>
            </a:solidFill>
            <a:round/>
            <a:headEnd/>
            <a:tailEnd/>
          </a:ln>
          <a:extLst>
            <a:ext uri="{909E8E84-426E-40dd-AFC4-6F175D3DCCD1}">
              <a14:hiddenFill xmlns="" xmlns:a14="http://schemas.microsoft.com/office/drawing/2010/main">
                <a:noFill/>
              </a14:hiddenFill>
            </a:ext>
          </a:extLst>
        </p:spPr>
      </p:cxnSp>
      <p:sp>
        <p:nvSpPr>
          <p:cNvPr id="2" name="Rectangle 1">
            <a:extLst>
              <a:ext uri="{FF2B5EF4-FFF2-40B4-BE49-F238E27FC236}">
                <a16:creationId xmlns:a16="http://schemas.microsoft.com/office/drawing/2014/main" id="{545E2AEB-73CA-4A07-91FD-37049295651F}"/>
              </a:ext>
            </a:extLst>
          </p:cNvPr>
          <p:cNvSpPr/>
          <p:nvPr/>
        </p:nvSpPr>
        <p:spPr>
          <a:xfrm>
            <a:off x="2286000" y="982177"/>
            <a:ext cx="4572000" cy="461665"/>
          </a:xfrm>
          <a:prstGeom prst="rect">
            <a:avLst/>
          </a:prstGeom>
        </p:spPr>
        <p:txBody>
          <a:bodyPr>
            <a:spAutoFit/>
          </a:bodyPr>
          <a:lstStyle/>
          <a:p>
            <a:pPr>
              <a:defRPr/>
            </a:pPr>
            <a:r>
              <a:rPr lang="en-US" dirty="0"/>
              <a:t>.</a:t>
            </a:r>
          </a:p>
        </p:txBody>
      </p:sp>
      <p:sp>
        <p:nvSpPr>
          <p:cNvPr id="3" name="TextBox 2">
            <a:extLst>
              <a:ext uri="{FF2B5EF4-FFF2-40B4-BE49-F238E27FC236}">
                <a16:creationId xmlns:a16="http://schemas.microsoft.com/office/drawing/2014/main" id="{B473C48B-AAE7-422C-B376-D7482C3A1688}"/>
              </a:ext>
            </a:extLst>
          </p:cNvPr>
          <p:cNvSpPr txBox="1"/>
          <p:nvPr/>
        </p:nvSpPr>
        <p:spPr>
          <a:xfrm>
            <a:off x="758825" y="5491302"/>
            <a:ext cx="6802560" cy="707886"/>
          </a:xfrm>
          <a:prstGeom prst="rect">
            <a:avLst/>
          </a:prstGeom>
          <a:noFill/>
        </p:spPr>
        <p:txBody>
          <a:bodyPr wrap="square" rtlCol="0">
            <a:spAutoFit/>
          </a:bodyPr>
          <a:lstStyle/>
          <a:p>
            <a:pPr lvl="0"/>
            <a:r>
              <a:rPr lang="en-US" sz="2000" dirty="0">
                <a:solidFill>
                  <a:schemeClr val="bg1"/>
                </a:solidFill>
                <a:latin typeface="Arial" panose="020B0604020202020204" pitchFamily="34" charset="0"/>
              </a:rPr>
              <a:t>Please see Important Safety Information throughout and full Prescribing Information available at this presentation</a:t>
            </a:r>
            <a:endParaRPr lang="en-US" sz="2000" dirty="0">
              <a:solidFill>
                <a:schemeClr val="bg1"/>
              </a:solidFill>
            </a:endParaRPr>
          </a:p>
        </p:txBody>
      </p:sp>
    </p:spTree>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B614F6-2F37-4312-9EFB-AF8924724342}"/>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1138E12D-C44B-4327-8C01-44F4A939FBAC}"/>
              </a:ext>
            </a:extLst>
          </p:cNvPr>
          <p:cNvPicPr>
            <a:picLocks noGrp="1" noChangeAspect="1"/>
          </p:cNvPicPr>
          <p:nvPr>
            <p:ph idx="1"/>
          </p:nvPr>
        </p:nvPicPr>
        <p:blipFill>
          <a:blip r:embed="rId3"/>
          <a:stretch>
            <a:fillRect/>
          </a:stretch>
        </p:blipFill>
        <p:spPr>
          <a:xfrm>
            <a:off x="228291" y="1977073"/>
            <a:ext cx="8888277" cy="3381311"/>
          </a:xfrm>
        </p:spPr>
      </p:pic>
      <p:sp>
        <p:nvSpPr>
          <p:cNvPr id="2" name="Slide Number Placeholder 1">
            <a:extLst>
              <a:ext uri="{FF2B5EF4-FFF2-40B4-BE49-F238E27FC236}">
                <a16:creationId xmlns:a16="http://schemas.microsoft.com/office/drawing/2014/main" id="{608A8B23-1DCF-418A-B4A8-AE8ED94D6838}"/>
              </a:ext>
            </a:extLst>
          </p:cNvPr>
          <p:cNvSpPr>
            <a:spLocks noGrp="1"/>
          </p:cNvSpPr>
          <p:nvPr>
            <p:ph type="sldNum" sz="quarter" idx="12"/>
          </p:nvPr>
        </p:nvSpPr>
        <p:spPr/>
        <p:txBody>
          <a:bodyPr/>
          <a:lstStyle/>
          <a:p>
            <a:pPr>
              <a:defRPr/>
            </a:pPr>
            <a:fld id="{9763A00D-2EDE-5D4F-9F5E-260B6DA9F65F}" type="slidenum">
              <a:rPr lang="en-US" smtClean="0"/>
              <a:pPr>
                <a:defRPr/>
              </a:pPr>
              <a:t>34</a:t>
            </a:fld>
            <a:endParaRPr lang="en-US" dirty="0"/>
          </a:p>
        </p:txBody>
      </p:sp>
      <p:sp>
        <p:nvSpPr>
          <p:cNvPr id="6" name="TextBox 5">
            <a:extLst>
              <a:ext uri="{FF2B5EF4-FFF2-40B4-BE49-F238E27FC236}">
                <a16:creationId xmlns:a16="http://schemas.microsoft.com/office/drawing/2014/main" id="{ACB86925-9EC0-45F1-BD7C-E8E188D6FDA5}"/>
              </a:ext>
            </a:extLst>
          </p:cNvPr>
          <p:cNvSpPr txBox="1"/>
          <p:nvPr/>
        </p:nvSpPr>
        <p:spPr>
          <a:xfrm>
            <a:off x="1399735" y="628872"/>
            <a:ext cx="6344529" cy="461665"/>
          </a:xfrm>
          <a:prstGeom prst="rect">
            <a:avLst/>
          </a:prstGeom>
          <a:noFill/>
        </p:spPr>
        <p:txBody>
          <a:bodyPr wrap="square" rtlCol="0">
            <a:spAutoFit/>
          </a:bodyPr>
          <a:lstStyle/>
          <a:p>
            <a:r>
              <a:rPr lang="en-US" b="1" dirty="0">
                <a:solidFill>
                  <a:srgbClr val="1666A0"/>
                </a:solidFill>
              </a:rPr>
              <a:t>Benefits of a locally applied antibiotic</a:t>
            </a:r>
          </a:p>
        </p:txBody>
      </p:sp>
      <p:sp>
        <p:nvSpPr>
          <p:cNvPr id="4" name="Rectangle 3">
            <a:extLst>
              <a:ext uri="{FF2B5EF4-FFF2-40B4-BE49-F238E27FC236}">
                <a16:creationId xmlns:a16="http://schemas.microsoft.com/office/drawing/2014/main" id="{130C0B9F-A5C0-42F3-88D4-E8FFE4701CCA}"/>
              </a:ext>
            </a:extLst>
          </p:cNvPr>
          <p:cNvSpPr/>
          <p:nvPr/>
        </p:nvSpPr>
        <p:spPr>
          <a:xfrm>
            <a:off x="0" y="6273225"/>
            <a:ext cx="8058150" cy="584775"/>
          </a:xfrm>
          <a:prstGeom prst="rect">
            <a:avLst/>
          </a:prstGeom>
        </p:spPr>
        <p:txBody>
          <a:bodyPr wrap="square">
            <a:spAutoFit/>
          </a:bodyPr>
          <a:lstStyle/>
          <a:p>
            <a:r>
              <a:rPr lang="en-US" sz="1600" dirty="0">
                <a:solidFill>
                  <a:schemeClr val="bg1"/>
                </a:solidFill>
                <a:latin typeface="Arial" panose="020B0604020202020204" pitchFamily="34" charset="0"/>
              </a:rPr>
              <a:t>Please see Important Safety Information throughout and full Prescribing Information available at this presentation</a:t>
            </a:r>
            <a:endParaRPr lang="en-US" sz="1600" dirty="0">
              <a:solidFill>
                <a:schemeClr val="bg1"/>
              </a:solidFill>
            </a:endParaRPr>
          </a:p>
        </p:txBody>
      </p:sp>
    </p:spTree>
    <p:extLst>
      <p:ext uri="{BB962C8B-B14F-4D97-AF65-F5344CB8AC3E}">
        <p14:creationId xmlns:p14="http://schemas.microsoft.com/office/powerpoint/2010/main" val="134926675"/>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Content Placeholder 2"/>
          <p:cNvSpPr>
            <a:spLocks noGrp="1"/>
          </p:cNvSpPr>
          <p:nvPr>
            <p:ph idx="1"/>
          </p:nvPr>
        </p:nvSpPr>
        <p:spPr>
          <a:xfrm>
            <a:off x="482600" y="1366838"/>
            <a:ext cx="7900988" cy="1741487"/>
          </a:xfrm>
        </p:spPr>
        <p:txBody>
          <a:bodyPr/>
          <a:lstStyle/>
          <a:p>
            <a:pPr marL="0" indent="0" eaLnBrk="1" hangingPunct="1">
              <a:lnSpc>
                <a:spcPct val="110000"/>
              </a:lnSpc>
              <a:spcBef>
                <a:spcPts val="338"/>
              </a:spcBef>
              <a:spcAft>
                <a:spcPts val="500"/>
              </a:spcAft>
              <a:buClr>
                <a:srgbClr val="0A5499"/>
              </a:buClr>
              <a:buSzPct val="85000"/>
              <a:buFontTx/>
              <a:buNone/>
            </a:pPr>
            <a:r>
              <a:rPr lang="en-US" sz="1600" b="1" dirty="0">
                <a:latin typeface="Arial" charset="0"/>
                <a:ea typeface="ＭＳ Ｐゴシック" charset="0"/>
                <a:cs typeface="Arial" charset="0"/>
                <a:sym typeface="Wingdings" charset="0"/>
              </a:rPr>
              <a:t>Delivery system: microspheres—effective delivery and easy to use</a:t>
            </a:r>
          </a:p>
          <a:p>
            <a:pPr marL="0" indent="0" eaLnBrk="1" hangingPunct="1">
              <a:lnSpc>
                <a:spcPct val="110000"/>
              </a:lnSpc>
              <a:spcBef>
                <a:spcPts val="338"/>
              </a:spcBef>
              <a:spcAft>
                <a:spcPts val="500"/>
              </a:spcAft>
              <a:buClr>
                <a:srgbClr val="0A5499"/>
              </a:buClr>
              <a:buSzPct val="85000"/>
              <a:buFontTx/>
              <a:buNone/>
            </a:pPr>
            <a:r>
              <a:rPr lang="en-US" sz="1600" dirty="0">
                <a:solidFill>
                  <a:srgbClr val="1466A0"/>
                </a:solidFill>
                <a:latin typeface="Arial" charset="0"/>
                <a:ea typeface="ＭＳ Ｐゴシック" charset="0"/>
                <a:cs typeface="Arial" charset="0"/>
              </a:rPr>
              <a:t>ARESTIN allows for easy, targeted placement at the base of the periodontal pocket.</a:t>
            </a:r>
            <a:r>
              <a:rPr lang="en-US" sz="1600" baseline="30000" dirty="0">
                <a:solidFill>
                  <a:srgbClr val="1466A0"/>
                </a:solidFill>
                <a:latin typeface="Arial" charset="0"/>
                <a:ea typeface="ＭＳ Ｐゴシック" charset="0"/>
                <a:cs typeface="Arial" charset="0"/>
              </a:rPr>
              <a:t>1</a:t>
            </a:r>
            <a:r>
              <a:rPr lang="en-US" sz="1600" dirty="0">
                <a:solidFill>
                  <a:srgbClr val="1466A0"/>
                </a:solidFill>
                <a:latin typeface="Arial" charset="0"/>
                <a:ea typeface="ＭＳ Ｐゴシック" charset="0"/>
                <a:cs typeface="Arial" charset="0"/>
              </a:rPr>
              <a:t> Once inserted in the pocket, ARESTIN microspheres immediately adhere to the surrounding surfaces, providing a sustained release of minocycline at the site of active infection.</a:t>
            </a:r>
            <a:r>
              <a:rPr lang="en-US" sz="1600" baseline="30000" dirty="0">
                <a:solidFill>
                  <a:srgbClr val="1466A0"/>
                </a:solidFill>
                <a:latin typeface="Arial" charset="0"/>
                <a:ea typeface="ＭＳ Ｐゴシック" charset="0"/>
                <a:cs typeface="Arial" charset="0"/>
              </a:rPr>
              <a:t>1,2</a:t>
            </a:r>
          </a:p>
        </p:txBody>
      </p:sp>
      <p:sp>
        <p:nvSpPr>
          <p:cNvPr id="73730" name="Slide Number Placeholder 1"/>
          <p:cNvSpPr>
            <a:spLocks noGrp="1"/>
          </p:cNvSpPr>
          <p:nvPr>
            <p:ph type="sldNum" sz="quarter" idx="12"/>
          </p:nvPr>
        </p:nvSpPr>
        <p:spPr>
          <a:xfrm>
            <a:off x="7135813" y="152400"/>
            <a:ext cx="1905000" cy="457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988F8AD-E1B4-5A45-84BA-BE34EBA85859}" type="slidenum">
              <a:rPr lang="en-US" sz="1400">
                <a:solidFill>
                  <a:schemeClr val="bg1"/>
                </a:solidFill>
              </a:rPr>
              <a:pPr/>
              <a:t>35</a:t>
            </a:fld>
            <a:endParaRPr lang="en-US" sz="1400">
              <a:solidFill>
                <a:schemeClr val="bg1"/>
              </a:solidFill>
            </a:endParaRPr>
          </a:p>
        </p:txBody>
      </p:sp>
      <p:cxnSp>
        <p:nvCxnSpPr>
          <p:cNvPr id="19" name="Straight Connector 18"/>
          <p:cNvCxnSpPr/>
          <p:nvPr/>
        </p:nvCxnSpPr>
        <p:spPr bwMode="auto">
          <a:xfrm flipH="1" flipV="1">
            <a:off x="311150" y="5864225"/>
            <a:ext cx="8832850" cy="3175"/>
          </a:xfrm>
          <a:prstGeom prst="line">
            <a:avLst/>
          </a:prstGeom>
          <a:solidFill>
            <a:schemeClr val="accent1"/>
          </a:solidFill>
          <a:ln w="9525" cap="flat" cmpd="sng" algn="ctr">
            <a:solidFill>
              <a:srgbClr val="F9C51A"/>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73732" name="TPQuestion"/>
          <p:cNvSpPr txBox="1">
            <a:spLocks/>
          </p:cNvSpPr>
          <p:nvPr/>
        </p:nvSpPr>
        <p:spPr bwMode="auto">
          <a:xfrm>
            <a:off x="477838" y="388938"/>
            <a:ext cx="8202612" cy="985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1666A0"/>
                </a:solidFill>
              </a:rPr>
              <a:t>Administering ARESTIN</a:t>
            </a:r>
            <a:r>
              <a:rPr lang="en-US" b="1" baseline="30000" dirty="0">
                <a:solidFill>
                  <a:srgbClr val="1666A0"/>
                </a:solidFill>
              </a:rPr>
              <a:t>®</a:t>
            </a:r>
            <a:r>
              <a:rPr lang="en-US" b="1" dirty="0">
                <a:solidFill>
                  <a:srgbClr val="1666A0"/>
                </a:solidFill>
              </a:rPr>
              <a:t> </a:t>
            </a:r>
            <a:r>
              <a:rPr lang="en-US" b="1" dirty="0">
                <a:solidFill>
                  <a:srgbClr val="1666A0"/>
                </a:solidFill>
                <a:cs typeface="Arial" charset="0"/>
              </a:rPr>
              <a:t>(minocycline HCl)</a:t>
            </a:r>
            <a:r>
              <a:rPr lang="en-US" b="1" dirty="0">
                <a:solidFill>
                  <a:srgbClr val="1666A0"/>
                </a:solidFill>
              </a:rPr>
              <a:t> Microspheres, 1 mg </a:t>
            </a:r>
            <a:endParaRPr lang="en-US" baseline="30000" dirty="0">
              <a:solidFill>
                <a:srgbClr val="1666A0"/>
              </a:solidFill>
            </a:endParaRPr>
          </a:p>
        </p:txBody>
      </p:sp>
      <p:sp>
        <p:nvSpPr>
          <p:cNvPr id="21" name="Rectangle 7"/>
          <p:cNvSpPr>
            <a:spLocks noChangeArrowheads="1"/>
          </p:cNvSpPr>
          <p:nvPr/>
        </p:nvSpPr>
        <p:spPr bwMode="auto">
          <a:xfrm>
            <a:off x="384175" y="5927725"/>
            <a:ext cx="8305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eaLnBrk="0" hangingPunct="0">
              <a:defRPr/>
            </a:pPr>
            <a:r>
              <a:rPr lang="en-US" sz="800" b="1" kern="0" dirty="0">
                <a:solidFill>
                  <a:srgbClr val="0A5499"/>
                </a:solidFill>
                <a:latin typeface="Arial" pitchFamily="34" charset="0"/>
                <a:ea typeface="ＭＳ Ｐゴシック" charset="-128"/>
                <a:cs typeface="Arial" charset="0"/>
              </a:rPr>
              <a:t>REFERENCES:</a:t>
            </a:r>
            <a:r>
              <a:rPr lang="en-US" sz="800" kern="0" dirty="0">
                <a:solidFill>
                  <a:srgbClr val="0A5499"/>
                </a:solidFill>
                <a:latin typeface="Arial" pitchFamily="34" charset="0"/>
                <a:ea typeface="ＭＳ Ｐゴシック" charset="-128"/>
                <a:cs typeface="Arial" charset="0"/>
              </a:rPr>
              <a:t> </a:t>
            </a:r>
            <a:r>
              <a:rPr lang="en-US" sz="800" b="1" kern="0" dirty="0">
                <a:solidFill>
                  <a:srgbClr val="0A5499"/>
                </a:solidFill>
                <a:latin typeface="Arial" pitchFamily="34" charset="0"/>
                <a:ea typeface="ＭＳ Ｐゴシック" charset="-128"/>
                <a:cs typeface="Arial" charset="0"/>
              </a:rPr>
              <a:t>1. </a:t>
            </a:r>
            <a:r>
              <a:rPr lang="en-US" sz="800" kern="0" dirty="0">
                <a:solidFill>
                  <a:srgbClr val="0A5499"/>
                </a:solidFill>
                <a:latin typeface="Arial" pitchFamily="34" charset="0"/>
                <a:ea typeface="ＭＳ Ｐゴシック" charset="-128"/>
                <a:cs typeface="+mn-cs"/>
              </a:rPr>
              <a:t>ARESTIN</a:t>
            </a:r>
            <a:r>
              <a:rPr lang="en-US" sz="800" kern="0" baseline="30000" dirty="0">
                <a:solidFill>
                  <a:srgbClr val="0A5499"/>
                </a:solidFill>
                <a:latin typeface="Arial" pitchFamily="34" charset="0"/>
                <a:ea typeface="ＭＳ Ｐゴシック" charset="-128"/>
                <a:cs typeface="+mn-cs"/>
              </a:rPr>
              <a:t>®</a:t>
            </a:r>
            <a:r>
              <a:rPr lang="en-US" sz="800" kern="0" dirty="0">
                <a:solidFill>
                  <a:srgbClr val="0A5499"/>
                </a:solidFill>
                <a:latin typeface="Arial" pitchFamily="34" charset="0"/>
                <a:ea typeface="ＭＳ Ｐゴシック" charset="-128"/>
                <a:cs typeface="+mn-cs"/>
              </a:rPr>
              <a:t> (minocycline hydrochloride) Microspheres, 1 mg. Prescribing Information. OraPharma; Horsham, PA: 2017. </a:t>
            </a:r>
            <a:r>
              <a:rPr lang="en-US" sz="800" b="1" kern="0" dirty="0">
                <a:solidFill>
                  <a:srgbClr val="0A5499"/>
                </a:solidFill>
                <a:latin typeface="Arial" pitchFamily="34" charset="0"/>
                <a:ea typeface="ＭＳ Ｐゴシック" charset="-128"/>
                <a:cs typeface="+mn-cs"/>
              </a:rPr>
              <a:t>2.</a:t>
            </a:r>
            <a:r>
              <a:rPr lang="en-US" sz="800" kern="0" dirty="0">
                <a:solidFill>
                  <a:srgbClr val="0A5499"/>
                </a:solidFill>
                <a:latin typeface="Arial" pitchFamily="34" charset="0"/>
                <a:ea typeface="ＭＳ Ｐゴシック" charset="-128"/>
                <a:cs typeface="+mn-cs"/>
              </a:rPr>
              <a:t> Williams RC, Paquette DW, Offenbacher S, et al. Treatment of periodontitis by local administration of minocycline microspheres: a controlled trial. </a:t>
            </a:r>
            <a:r>
              <a:rPr lang="en-US" sz="800" i="1" kern="0" dirty="0">
                <a:solidFill>
                  <a:srgbClr val="0A5499"/>
                </a:solidFill>
                <a:latin typeface="Arial" pitchFamily="34" charset="0"/>
                <a:ea typeface="ＭＳ Ｐゴシック" charset="-128"/>
                <a:cs typeface="+mn-cs"/>
              </a:rPr>
              <a:t>J Periodontol. </a:t>
            </a:r>
            <a:r>
              <a:rPr lang="en-US" sz="800" kern="0" dirty="0">
                <a:solidFill>
                  <a:srgbClr val="0A5499"/>
                </a:solidFill>
                <a:latin typeface="Arial" pitchFamily="34" charset="0"/>
                <a:ea typeface="ＭＳ Ｐゴシック" charset="-128"/>
                <a:cs typeface="+mn-cs"/>
              </a:rPr>
              <a:t>2001;72(11):1535-1544. </a:t>
            </a:r>
          </a:p>
        </p:txBody>
      </p:sp>
      <p:pic>
        <p:nvPicPr>
          <p:cNvPr id="73734" name="Picture 1" descr="Easy to Use Char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6263" y="2890044"/>
            <a:ext cx="7918450" cy="29138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D74A009-FB50-48AB-B2AE-57E745D2E768}"/>
              </a:ext>
            </a:extLst>
          </p:cNvPr>
          <p:cNvSpPr/>
          <p:nvPr/>
        </p:nvSpPr>
        <p:spPr>
          <a:xfrm>
            <a:off x="62262" y="6309329"/>
            <a:ext cx="7073551" cy="523220"/>
          </a:xfrm>
          <a:prstGeom prst="rect">
            <a:avLst/>
          </a:prstGeom>
        </p:spPr>
        <p:txBody>
          <a:bodyPr wrap="square">
            <a:spAutoFit/>
          </a:bodyPr>
          <a:lstStyle/>
          <a:p>
            <a:r>
              <a:rPr lang="en-US" sz="1400" dirty="0">
                <a:solidFill>
                  <a:schemeClr val="bg1"/>
                </a:solidFill>
                <a:latin typeface="Arial" panose="020B0604020202020204" pitchFamily="34" charset="0"/>
              </a:rPr>
              <a:t>Please see Important Safety Information throughout and full Prescribing Information available at this presentation</a:t>
            </a:r>
            <a:endParaRPr lang="en-US" sz="1400" dirty="0">
              <a:solidFill>
                <a:schemeClr val="bg1"/>
              </a:solidFill>
            </a:endParaRPr>
          </a:p>
        </p:txBody>
      </p:sp>
    </p:spTree>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Number Placeholder 3"/>
          <p:cNvSpPr>
            <a:spLocks noGrp="1"/>
          </p:cNvSpPr>
          <p:nvPr>
            <p:ph type="sldNum" sz="quarter" idx="12"/>
          </p:nvPr>
        </p:nvSpPr>
        <p:spPr>
          <a:xfrm>
            <a:off x="7110413" y="152400"/>
            <a:ext cx="1905000" cy="457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3A6F6E2-F6DC-C243-A4DF-678CE79AD7AE}" type="slidenum">
              <a:rPr lang="en-US" sz="1400">
                <a:solidFill>
                  <a:schemeClr val="bg1"/>
                </a:solidFill>
              </a:rPr>
              <a:pPr/>
              <a:t>36</a:t>
            </a:fld>
            <a:endParaRPr lang="en-US" sz="1400">
              <a:solidFill>
                <a:schemeClr val="bg1"/>
              </a:solidFill>
            </a:endParaRPr>
          </a:p>
        </p:txBody>
      </p:sp>
      <p:sp>
        <p:nvSpPr>
          <p:cNvPr id="77826" name="Title 1"/>
          <p:cNvSpPr txBox="1">
            <a:spLocks/>
          </p:cNvSpPr>
          <p:nvPr/>
        </p:nvSpPr>
        <p:spPr bwMode="auto">
          <a:xfrm>
            <a:off x="444500" y="384175"/>
            <a:ext cx="8423275" cy="912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1666A0"/>
                </a:solidFill>
                <a:cs typeface="Arial" charset="0"/>
              </a:rPr>
              <a:t>How to Administer </a:t>
            </a:r>
            <a:r>
              <a:rPr lang="en-US" b="1" dirty="0">
                <a:solidFill>
                  <a:srgbClr val="1666A0"/>
                </a:solidFill>
              </a:rPr>
              <a:t>ARESTIN</a:t>
            </a:r>
            <a:r>
              <a:rPr lang="en-US" b="1" baseline="30000" dirty="0">
                <a:solidFill>
                  <a:srgbClr val="1666A0"/>
                </a:solidFill>
              </a:rPr>
              <a:t>®</a:t>
            </a:r>
            <a:r>
              <a:rPr lang="en-US" b="1" dirty="0">
                <a:solidFill>
                  <a:srgbClr val="1666A0"/>
                </a:solidFill>
              </a:rPr>
              <a:t> </a:t>
            </a:r>
            <a:r>
              <a:rPr lang="en-US" b="1" dirty="0">
                <a:solidFill>
                  <a:srgbClr val="1666A0"/>
                </a:solidFill>
                <a:cs typeface="Arial" charset="0"/>
              </a:rPr>
              <a:t>(minocycline HCl)</a:t>
            </a:r>
            <a:r>
              <a:rPr lang="en-US" b="1" dirty="0">
                <a:solidFill>
                  <a:srgbClr val="1666A0"/>
                </a:solidFill>
              </a:rPr>
              <a:t> Microspheres, 1 mg </a:t>
            </a:r>
            <a:r>
              <a:rPr lang="en-US" b="1" dirty="0">
                <a:solidFill>
                  <a:srgbClr val="1666A0"/>
                </a:solidFill>
                <a:cs typeface="Arial" charset="0"/>
              </a:rPr>
              <a:t> </a:t>
            </a:r>
          </a:p>
        </p:txBody>
      </p:sp>
      <p:sp>
        <p:nvSpPr>
          <p:cNvPr id="77827" name="Rectangle 9"/>
          <p:cNvSpPr>
            <a:spLocks noChangeArrowheads="1"/>
          </p:cNvSpPr>
          <p:nvPr/>
        </p:nvSpPr>
        <p:spPr bwMode="auto">
          <a:xfrm>
            <a:off x="565150" y="5438775"/>
            <a:ext cx="730885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0" hangingPunct="0"/>
            <a:r>
              <a:rPr lang="en-US" sz="1600" dirty="0">
                <a:solidFill>
                  <a:srgbClr val="0A5499"/>
                </a:solidFill>
                <a:cs typeface="Arial" charset="0"/>
              </a:rPr>
              <a:t>To view the video, visit </a:t>
            </a:r>
            <a:r>
              <a:rPr lang="en-US" sz="1600" dirty="0" err="1">
                <a:solidFill>
                  <a:srgbClr val="0A5499"/>
                </a:solidFill>
                <a:cs typeface="Arial" charset="0"/>
              </a:rPr>
              <a:t>ArestinProfessional.com</a:t>
            </a:r>
            <a:r>
              <a:rPr lang="en-US" sz="1600" dirty="0">
                <a:solidFill>
                  <a:srgbClr val="0A5499"/>
                </a:solidFill>
                <a:cs typeface="Arial" charset="0"/>
              </a:rPr>
              <a:t>/resource-library</a:t>
            </a:r>
          </a:p>
        </p:txBody>
      </p:sp>
      <p:pic>
        <p:nvPicPr>
          <p:cNvPr id="7782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1258888"/>
            <a:ext cx="7308850" cy="411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CC484D6D-E58B-40BE-8741-BDBCE3F5E54C}"/>
              </a:ext>
            </a:extLst>
          </p:cNvPr>
          <p:cNvSpPr/>
          <p:nvPr/>
        </p:nvSpPr>
        <p:spPr>
          <a:xfrm>
            <a:off x="103378" y="6314407"/>
            <a:ext cx="7308850" cy="584775"/>
          </a:xfrm>
          <a:prstGeom prst="rect">
            <a:avLst/>
          </a:prstGeom>
        </p:spPr>
        <p:txBody>
          <a:bodyPr wrap="square">
            <a:spAutoFit/>
          </a:bodyPr>
          <a:lstStyle/>
          <a:p>
            <a:r>
              <a:rPr lang="en-US" sz="1600" dirty="0">
                <a:solidFill>
                  <a:schemeClr val="bg1"/>
                </a:solidFill>
                <a:latin typeface="Arial" panose="020B0604020202020204" pitchFamily="34" charset="0"/>
              </a:rPr>
              <a:t>Please see Important Safety Information throughout and full Prescribing Information available at this presentation</a:t>
            </a:r>
            <a:endParaRPr lang="en-US" sz="1600" dirty="0">
              <a:solidFill>
                <a:schemeClr val="bg1"/>
              </a:solidFill>
            </a:endParaRPr>
          </a:p>
        </p:txBody>
      </p:sp>
    </p:spTree>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descr="aresti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6297">
            <a:off x="1501775" y="2981325"/>
            <a:ext cx="3386138" cy="3313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8" name="Slide Number Placeholder 1"/>
          <p:cNvSpPr>
            <a:spLocks noGrp="1"/>
          </p:cNvSpPr>
          <p:nvPr>
            <p:ph type="sldNum" sz="quarter" idx="12"/>
          </p:nvPr>
        </p:nvSpPr>
        <p:spPr>
          <a:xfrm>
            <a:off x="7132638" y="134938"/>
            <a:ext cx="1905000" cy="457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33B85C0-ABB9-1C48-8EB5-174A2CA80CC4}" type="slidenum">
              <a:rPr lang="en-US" sz="1400">
                <a:solidFill>
                  <a:schemeClr val="bg1"/>
                </a:solidFill>
              </a:rPr>
              <a:pPr/>
              <a:t>37</a:t>
            </a:fld>
            <a:endParaRPr lang="en-US" sz="1400">
              <a:solidFill>
                <a:schemeClr val="bg1"/>
              </a:solidFill>
            </a:endParaRPr>
          </a:p>
        </p:txBody>
      </p:sp>
      <p:pic>
        <p:nvPicPr>
          <p:cNvPr id="75779" name="Picture 2" descr="arestin_0032_clip_razor_shadow.jpg"/>
          <p:cNvPicPr>
            <a:picLocks noChangeAspect="1"/>
          </p:cNvPicPr>
          <p:nvPr/>
        </p:nvPicPr>
        <p:blipFill>
          <a:blip r:embed="rId4">
            <a:extLst>
              <a:ext uri="{28A0092B-C50C-407E-A947-70E740481C1C}">
                <a14:useLocalDpi xmlns:a14="http://schemas.microsoft.com/office/drawing/2010/main" val="0"/>
              </a:ext>
            </a:extLst>
          </a:blip>
          <a:srcRect t="21330" b="31851"/>
          <a:stretch>
            <a:fillRect/>
          </a:stretch>
        </p:blipFill>
        <p:spPr bwMode="auto">
          <a:xfrm>
            <a:off x="1397000" y="1633538"/>
            <a:ext cx="3294063"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781" name="Picture 1" descr="arestin_0052_FinalRev_Light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54563" y="1409700"/>
            <a:ext cx="2608262" cy="2228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6" name="Straight Connector 15"/>
          <p:cNvCxnSpPr/>
          <p:nvPr/>
        </p:nvCxnSpPr>
        <p:spPr bwMode="auto">
          <a:xfrm flipH="1">
            <a:off x="311150" y="5937250"/>
            <a:ext cx="8832850" cy="14288"/>
          </a:xfrm>
          <a:prstGeom prst="line">
            <a:avLst/>
          </a:prstGeom>
          <a:solidFill>
            <a:schemeClr val="accent1"/>
          </a:solidFill>
          <a:ln w="9525" cap="flat" cmpd="sng" algn="ctr">
            <a:solidFill>
              <a:srgbClr val="F9C51A"/>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75783" name="Title 1"/>
          <p:cNvSpPr txBox="1">
            <a:spLocks/>
          </p:cNvSpPr>
          <p:nvPr/>
        </p:nvSpPr>
        <p:spPr bwMode="auto">
          <a:xfrm>
            <a:off x="444500" y="384175"/>
            <a:ext cx="5180013" cy="912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1666A0"/>
                </a:solidFill>
                <a:cs typeface="Arial" charset="0"/>
              </a:rPr>
              <a:t>ARESTIN Delivery System</a:t>
            </a:r>
          </a:p>
        </p:txBody>
      </p:sp>
      <p:pic>
        <p:nvPicPr>
          <p:cNvPr id="75784" name="Picture 1" descr="arestin.png"/>
          <p:cNvPicPr>
            <a:picLocks noChangeAspect="1"/>
          </p:cNvPicPr>
          <p:nvPr/>
        </p:nvPicPr>
        <p:blipFill>
          <a:blip r:embed="rId6">
            <a:extLst>
              <a:ext uri="{28A0092B-C50C-407E-A947-70E740481C1C}">
                <a14:useLocalDpi xmlns:a14="http://schemas.microsoft.com/office/drawing/2010/main" val="0"/>
              </a:ext>
            </a:extLst>
          </a:blip>
          <a:srcRect l="4416" r="2"/>
          <a:stretch>
            <a:fillRect/>
          </a:stretch>
        </p:blipFill>
        <p:spPr bwMode="auto">
          <a:xfrm>
            <a:off x="4706938" y="3357563"/>
            <a:ext cx="2379662" cy="201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585470" y="6089269"/>
            <a:ext cx="7340600" cy="215900"/>
          </a:xfrm>
          <a:prstGeom prst="rect">
            <a:avLst/>
          </a:prstGeom>
          <a:noFill/>
        </p:spPr>
        <p:txBody>
          <a:bodyPr>
            <a:spAutoFit/>
          </a:bodyPr>
          <a:lstStyle/>
          <a:p>
            <a:pPr>
              <a:defRPr/>
            </a:pPr>
            <a:r>
              <a:rPr lang="en-US" sz="800" b="1" kern="0" dirty="0">
                <a:latin typeface="Arial" pitchFamily="34" charset="0"/>
                <a:ea typeface="ＭＳ Ｐゴシック" charset="-128"/>
                <a:cs typeface="Arial" charset="0"/>
              </a:rPr>
              <a:t>REFERENCE:</a:t>
            </a:r>
            <a:r>
              <a:rPr lang="en-US" sz="800" kern="0" dirty="0">
                <a:latin typeface="Arial" pitchFamily="34" charset="0"/>
                <a:ea typeface="ＭＳ Ｐゴシック" charset="-128"/>
                <a:cs typeface="Arial" charset="0"/>
              </a:rPr>
              <a:t> </a:t>
            </a:r>
            <a:r>
              <a:rPr lang="en-US" sz="800" b="1" kern="0" dirty="0">
                <a:latin typeface="Arial" pitchFamily="34" charset="0"/>
                <a:ea typeface="ＭＳ Ｐゴシック" charset="-128"/>
                <a:cs typeface="Arial" charset="0"/>
              </a:rPr>
              <a:t>1. </a:t>
            </a:r>
            <a:r>
              <a:rPr lang="en-US" sz="800" kern="0" dirty="0">
                <a:latin typeface="Arial" pitchFamily="34" charset="0"/>
                <a:ea typeface="ＭＳ Ｐゴシック" charset="-128"/>
              </a:rPr>
              <a:t>ARESTIN</a:t>
            </a:r>
            <a:r>
              <a:rPr lang="en-US" sz="800" kern="0" baseline="30000" dirty="0">
                <a:latin typeface="Arial" pitchFamily="34" charset="0"/>
                <a:ea typeface="ＭＳ Ｐゴシック" charset="-128"/>
              </a:rPr>
              <a:t>®</a:t>
            </a:r>
            <a:r>
              <a:rPr lang="en-US" sz="800" kern="0" dirty="0">
                <a:latin typeface="Arial" pitchFamily="34" charset="0"/>
                <a:ea typeface="ＭＳ Ｐゴシック" charset="-128"/>
              </a:rPr>
              <a:t> (minocycline hydrochloride) Microspheres, 1 mg. Prescribing Information. OraPharma; Horsham, PA: 2017. </a:t>
            </a:r>
            <a:endParaRPr lang="en-US" sz="800" dirty="0"/>
          </a:p>
        </p:txBody>
      </p:sp>
      <p:sp>
        <p:nvSpPr>
          <p:cNvPr id="11" name="Rectangle 10">
            <a:extLst>
              <a:ext uri="{FF2B5EF4-FFF2-40B4-BE49-F238E27FC236}">
                <a16:creationId xmlns:a16="http://schemas.microsoft.com/office/drawing/2014/main" id="{3A2CDEDD-FA93-CE40-A53F-3914FFDE2C8E}"/>
              </a:ext>
            </a:extLst>
          </p:cNvPr>
          <p:cNvSpPr/>
          <p:nvPr/>
        </p:nvSpPr>
        <p:spPr>
          <a:xfrm>
            <a:off x="103378" y="6314407"/>
            <a:ext cx="7308850" cy="584775"/>
          </a:xfrm>
          <a:prstGeom prst="rect">
            <a:avLst/>
          </a:prstGeom>
        </p:spPr>
        <p:txBody>
          <a:bodyPr wrap="square">
            <a:spAutoFit/>
          </a:bodyPr>
          <a:lstStyle/>
          <a:p>
            <a:r>
              <a:rPr lang="en-US" sz="1600" dirty="0">
                <a:solidFill>
                  <a:schemeClr val="bg1"/>
                </a:solidFill>
                <a:latin typeface="Arial" panose="020B0604020202020204" pitchFamily="34" charset="0"/>
              </a:rPr>
              <a:t>Please see Important Safety Information throughout and full Prescribing Information available at this presentation</a:t>
            </a:r>
            <a:endParaRPr lang="en-US" sz="1600" dirty="0">
              <a:solidFill>
                <a:schemeClr val="bg1"/>
              </a:solidFill>
            </a:endParaRPr>
          </a:p>
        </p:txBody>
      </p:sp>
    </p:spTree>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5" descr="FA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9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874" name="Picture 5" descr="spi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91125" y="-2033588"/>
            <a:ext cx="6456363" cy="56800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Content Placeholder 2"/>
          <p:cNvSpPr txBox="1">
            <a:spLocks/>
          </p:cNvSpPr>
          <p:nvPr/>
        </p:nvSpPr>
        <p:spPr bwMode="auto">
          <a:xfrm>
            <a:off x="830263" y="3276600"/>
            <a:ext cx="62611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rgbClr val="0A5499"/>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mn-ea"/>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mn-ea"/>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mn-ea"/>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FontTx/>
              <a:buNone/>
              <a:defRPr/>
            </a:pPr>
            <a:r>
              <a:rPr lang="en-US" sz="2800" cap="all" dirty="0">
                <a:solidFill>
                  <a:schemeClr val="bg1"/>
                </a:solidFill>
              </a:rPr>
              <a:t>Educational Tools for  periodontal disease</a:t>
            </a:r>
          </a:p>
        </p:txBody>
      </p:sp>
      <p:cxnSp>
        <p:nvCxnSpPr>
          <p:cNvPr id="79876" name="Straight Connector 11"/>
          <p:cNvCxnSpPr>
            <a:cxnSpLocks noChangeShapeType="1"/>
          </p:cNvCxnSpPr>
          <p:nvPr/>
        </p:nvCxnSpPr>
        <p:spPr bwMode="auto">
          <a:xfrm>
            <a:off x="898525" y="3065463"/>
            <a:ext cx="7178675" cy="12700"/>
          </a:xfrm>
          <a:prstGeom prst="line">
            <a:avLst/>
          </a:prstGeom>
          <a:noFill/>
          <a:ln w="19050">
            <a:solidFill>
              <a:srgbClr val="14871F"/>
            </a:solidFill>
            <a:round/>
            <a:headEnd/>
            <a:tailEnd/>
          </a:ln>
          <a:extLst>
            <a:ext uri="{909E8E84-426E-40dd-AFC4-6F175D3DCCD1}">
              <a14:hiddenFill xmlns:a14="http://schemas.microsoft.com/office/drawing/2010/main" xmlns="">
                <a:noFill/>
              </a14:hiddenFill>
            </a:ext>
          </a:extLst>
        </p:spPr>
      </p:cxnSp>
    </p:spTree>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04D9C13-5F9A-4DDE-8CD5-969D9CC08FD7}"/>
              </a:ext>
            </a:extLst>
          </p:cNvPr>
          <p:cNvSpPr>
            <a:spLocks noGrp="1"/>
          </p:cNvSpPr>
          <p:nvPr>
            <p:ph type="ftr" sz="quarter" idx="4294967295"/>
          </p:nvPr>
        </p:nvSpPr>
        <p:spPr>
          <a:xfrm>
            <a:off x="390209" y="5365826"/>
            <a:ext cx="8306916" cy="1288705"/>
          </a:xfrm>
          <a:prstGeom prst="rect">
            <a:avLst/>
          </a:prstGeom>
        </p:spPr>
        <p:txBody>
          <a:bodyPr/>
          <a:lstStyle/>
          <a:p>
            <a:r>
              <a:rPr lang="en-US" sz="1000" dirty="0">
                <a:solidFill>
                  <a:srgbClr val="000000"/>
                </a:solidFill>
              </a:rPr>
              <a:t>REFERENCES: 1. ARESTIN® (minocycline hydrochloride) Microspheres, 1 mg. Prescribing Information. </a:t>
            </a:r>
            <a:r>
              <a:rPr lang="en-US" sz="1000" dirty="0" err="1">
                <a:solidFill>
                  <a:srgbClr val="000000"/>
                </a:solidFill>
              </a:rPr>
              <a:t>OraPharma</a:t>
            </a:r>
            <a:r>
              <a:rPr lang="en-US" sz="1000" dirty="0">
                <a:solidFill>
                  <a:srgbClr val="000000"/>
                </a:solidFill>
              </a:rPr>
              <a:t>; Horsham, PA: 2015. 2. Bland PS, Goodson JM, </a:t>
            </a:r>
            <a:r>
              <a:rPr lang="en-US" sz="1000" dirty="0" err="1">
                <a:solidFill>
                  <a:srgbClr val="000000"/>
                </a:solidFill>
              </a:rPr>
              <a:t>Gunsolley</a:t>
            </a:r>
            <a:r>
              <a:rPr lang="en-US" sz="1000" dirty="0">
                <a:solidFill>
                  <a:srgbClr val="000000"/>
                </a:solidFill>
              </a:rPr>
              <a:t> JC, </a:t>
            </a:r>
            <a:r>
              <a:rPr lang="en-US" sz="1000" dirty="0" err="1">
                <a:solidFill>
                  <a:srgbClr val="000000"/>
                </a:solidFill>
              </a:rPr>
              <a:t>Grossi</a:t>
            </a:r>
            <a:r>
              <a:rPr lang="en-US" sz="1000" dirty="0">
                <a:solidFill>
                  <a:srgbClr val="000000"/>
                </a:solidFill>
              </a:rPr>
              <a:t> SG, </a:t>
            </a:r>
            <a:r>
              <a:rPr lang="en-US" sz="1000" dirty="0" err="1">
                <a:solidFill>
                  <a:srgbClr val="000000"/>
                </a:solidFill>
              </a:rPr>
              <a:t>Otomo-Corgel</a:t>
            </a:r>
            <a:r>
              <a:rPr lang="en-US" sz="1000" dirty="0">
                <a:solidFill>
                  <a:srgbClr val="000000"/>
                </a:solidFill>
              </a:rPr>
              <a:t> J, et al. Association of antimicrobial and clinical efficacy: periodontitis therapy with minocycline microspheres. JIAP. 2010;12(1):11-19. 3. ARESTIN® (minocycline hydrochloride) Microspheres, 1 mg. Prescribing Information. </a:t>
            </a:r>
            <a:r>
              <a:rPr lang="en-US" sz="1000" dirty="0" err="1">
                <a:solidFill>
                  <a:srgbClr val="000000"/>
                </a:solidFill>
              </a:rPr>
              <a:t>OraPharma</a:t>
            </a:r>
            <a:r>
              <a:rPr lang="en-US" sz="1000" dirty="0">
                <a:solidFill>
                  <a:srgbClr val="000000"/>
                </a:solidFill>
              </a:rPr>
              <a:t>; </a:t>
            </a:r>
            <a:r>
              <a:rPr lang="en-US" sz="1000" dirty="0">
                <a:solidFill>
                  <a:schemeClr val="tx1"/>
                </a:solidFill>
              </a:rPr>
              <a:t>Horsham, PA: 2015. 4. Williams RC, Paquette DW, </a:t>
            </a:r>
            <a:r>
              <a:rPr lang="en-US" sz="1000" dirty="0" err="1">
                <a:solidFill>
                  <a:schemeClr val="tx1"/>
                </a:solidFill>
              </a:rPr>
              <a:t>Offenbacher</a:t>
            </a:r>
            <a:r>
              <a:rPr lang="en-US" sz="1000" dirty="0">
                <a:solidFill>
                  <a:schemeClr val="tx1"/>
                </a:solidFill>
              </a:rPr>
              <a:t> S, et al. Treatment of periodontitis by local administration of minocycline microspheres: a controlled trial. J </a:t>
            </a:r>
            <a:r>
              <a:rPr lang="en-US" sz="1000" dirty="0" err="1">
                <a:solidFill>
                  <a:schemeClr val="tx1"/>
                </a:solidFill>
              </a:rPr>
              <a:t>Periodontol</a:t>
            </a:r>
            <a:r>
              <a:rPr lang="en-US" sz="1000" dirty="0">
                <a:solidFill>
                  <a:schemeClr val="tx1"/>
                </a:solidFill>
              </a:rPr>
              <a:t>. 2001;72(11):1535-1544. </a:t>
            </a:r>
            <a:r>
              <a:rPr lang="en-US" sz="1000" b="1" dirty="0">
                <a:solidFill>
                  <a:schemeClr val="tx1"/>
                </a:solidFill>
              </a:rPr>
              <a:t> 5. </a:t>
            </a:r>
            <a:r>
              <a:rPr lang="en-US" sz="1000" dirty="0">
                <a:solidFill>
                  <a:schemeClr val="tx1"/>
                </a:solidFill>
              </a:rPr>
              <a:t>Data on file. OraPharma. Bridgewater, NJ; 2013. </a:t>
            </a:r>
            <a:r>
              <a:rPr lang="en-US" sz="1000" b="1" dirty="0">
                <a:solidFill>
                  <a:schemeClr val="tx1"/>
                </a:solidFill>
              </a:rPr>
              <a:t>6.</a:t>
            </a:r>
            <a:r>
              <a:rPr lang="en-US" sz="1000" dirty="0">
                <a:solidFill>
                  <a:schemeClr val="tx1"/>
                </a:solidFill>
              </a:rPr>
              <a:t> American Academy of Periodontology. Gum disease risk factors. Perio.org Web site. https://www.perio.org/consumer/risk-factors. Accessed August 2, 2016. </a:t>
            </a:r>
            <a:endParaRPr lang="en-US" altLang="ja-JP" sz="1000" dirty="0">
              <a:solidFill>
                <a:schemeClr val="tx1"/>
              </a:solidFill>
              <a:cs typeface="Arial" charset="0"/>
            </a:endParaRPr>
          </a:p>
          <a:p>
            <a:endParaRPr lang="en-US" sz="750" dirty="0">
              <a:solidFill>
                <a:srgbClr val="000000"/>
              </a:solidFill>
            </a:endParaRPr>
          </a:p>
        </p:txBody>
      </p:sp>
      <p:sp>
        <p:nvSpPr>
          <p:cNvPr id="3" name="Title 2">
            <a:extLst>
              <a:ext uri="{FF2B5EF4-FFF2-40B4-BE49-F238E27FC236}">
                <a16:creationId xmlns:a16="http://schemas.microsoft.com/office/drawing/2014/main" id="{F60BEE41-4D71-4B13-95C9-E69EAC49D5A1}"/>
              </a:ext>
            </a:extLst>
          </p:cNvPr>
          <p:cNvSpPr>
            <a:spLocks noGrp="1"/>
          </p:cNvSpPr>
          <p:nvPr>
            <p:ph type="title"/>
          </p:nvPr>
        </p:nvSpPr>
        <p:spPr>
          <a:xfrm>
            <a:off x="342895" y="55525"/>
            <a:ext cx="8229600" cy="885825"/>
          </a:xfrm>
        </p:spPr>
        <p:txBody>
          <a:bodyPr/>
          <a:lstStyle/>
          <a:p>
            <a:r>
              <a:rPr lang="en-US" b="1" dirty="0">
                <a:solidFill>
                  <a:srgbClr val="0A5499"/>
                </a:solidFill>
              </a:rPr>
              <a:t>Help Patients Understand Treatment for Periodontal Disease</a:t>
            </a:r>
            <a:endParaRPr lang="en-GB" b="1" dirty="0">
              <a:solidFill>
                <a:srgbClr val="0A5499"/>
              </a:solidFill>
            </a:endParaRPr>
          </a:p>
        </p:txBody>
      </p:sp>
      <p:cxnSp>
        <p:nvCxnSpPr>
          <p:cNvPr id="8" name="Straight Connector 7">
            <a:extLst>
              <a:ext uri="{FF2B5EF4-FFF2-40B4-BE49-F238E27FC236}">
                <a16:creationId xmlns:a16="http://schemas.microsoft.com/office/drawing/2014/main" id="{78A170E4-D424-470F-8423-DDB182EC189D}"/>
              </a:ext>
            </a:extLst>
          </p:cNvPr>
          <p:cNvCxnSpPr>
            <a:cxnSpLocks/>
          </p:cNvCxnSpPr>
          <p:nvPr/>
        </p:nvCxnSpPr>
        <p:spPr>
          <a:xfrm>
            <a:off x="4229100" y="1891665"/>
            <a:ext cx="0" cy="307467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853D973-FE64-42B4-9BD0-BA453F556F72}"/>
              </a:ext>
            </a:extLst>
          </p:cNvPr>
          <p:cNvSpPr/>
          <p:nvPr/>
        </p:nvSpPr>
        <p:spPr>
          <a:xfrm>
            <a:off x="5518113" y="2370966"/>
            <a:ext cx="3510108" cy="489102"/>
          </a:xfrm>
          <a:prstGeom prst="rect">
            <a:avLst/>
          </a:prstGeom>
          <a:solidFill>
            <a:schemeClr val="accent5"/>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050" b="1" dirty="0"/>
              <a:t>Important Safety Information</a:t>
            </a:r>
          </a:p>
        </p:txBody>
      </p:sp>
      <p:sp>
        <p:nvSpPr>
          <p:cNvPr id="5" name="Rectangle 4">
            <a:extLst>
              <a:ext uri="{FF2B5EF4-FFF2-40B4-BE49-F238E27FC236}">
                <a16:creationId xmlns:a16="http://schemas.microsoft.com/office/drawing/2014/main" id="{065E45D8-2302-4074-A80F-BA527FD793C9}"/>
              </a:ext>
            </a:extLst>
          </p:cNvPr>
          <p:cNvSpPr/>
          <p:nvPr/>
        </p:nvSpPr>
        <p:spPr>
          <a:xfrm>
            <a:off x="4773700" y="2892006"/>
            <a:ext cx="4371970" cy="1464470"/>
          </a:xfrm>
          <a:prstGeom prst="rec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b="1" dirty="0"/>
          </a:p>
        </p:txBody>
      </p:sp>
      <p:sp>
        <p:nvSpPr>
          <p:cNvPr id="6" name="Rectangle 5">
            <a:extLst>
              <a:ext uri="{FF2B5EF4-FFF2-40B4-BE49-F238E27FC236}">
                <a16:creationId xmlns:a16="http://schemas.microsoft.com/office/drawing/2014/main" id="{AE21AEB7-1EBC-44D8-84F6-0CB487835F6C}"/>
              </a:ext>
            </a:extLst>
          </p:cNvPr>
          <p:cNvSpPr/>
          <p:nvPr/>
        </p:nvSpPr>
        <p:spPr>
          <a:xfrm>
            <a:off x="5394959" y="772965"/>
            <a:ext cx="3510107" cy="426335"/>
          </a:xfrm>
          <a:prstGeom prst="rect">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t>Indication</a:t>
            </a:r>
          </a:p>
        </p:txBody>
      </p:sp>
      <p:sp>
        <p:nvSpPr>
          <p:cNvPr id="4" name="Rectangle 3">
            <a:extLst>
              <a:ext uri="{FF2B5EF4-FFF2-40B4-BE49-F238E27FC236}">
                <a16:creationId xmlns:a16="http://schemas.microsoft.com/office/drawing/2014/main" id="{55FC601B-7FBD-4E42-B6ED-A121AC75F7D3}"/>
              </a:ext>
            </a:extLst>
          </p:cNvPr>
          <p:cNvSpPr/>
          <p:nvPr/>
        </p:nvSpPr>
        <p:spPr>
          <a:xfrm>
            <a:off x="4716015" y="1296717"/>
            <a:ext cx="4343395" cy="1044662"/>
          </a:xfrm>
          <a:prstGeom prst="rec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b="1" dirty="0"/>
          </a:p>
        </p:txBody>
      </p:sp>
      <p:sp>
        <p:nvSpPr>
          <p:cNvPr id="10" name="Rectangle 9">
            <a:extLst>
              <a:ext uri="{FF2B5EF4-FFF2-40B4-BE49-F238E27FC236}">
                <a16:creationId xmlns:a16="http://schemas.microsoft.com/office/drawing/2014/main" id="{F15781EE-4BC6-4D30-B4B9-6F6FF5676823}"/>
              </a:ext>
            </a:extLst>
          </p:cNvPr>
          <p:cNvSpPr/>
          <p:nvPr/>
        </p:nvSpPr>
        <p:spPr>
          <a:xfrm>
            <a:off x="5405289" y="1340477"/>
            <a:ext cx="3510107" cy="100090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spcBef>
                <a:spcPts val="150"/>
              </a:spcBef>
            </a:pPr>
            <a:r>
              <a:rPr lang="en-US" sz="1050" dirty="0">
                <a:solidFill>
                  <a:schemeClr val="tx1">
                    <a:lumMod val="75000"/>
                    <a:lumOff val="25000"/>
                  </a:schemeClr>
                </a:solidFill>
              </a:rPr>
              <a:t>ARESTIN® (minocycline HCl) Microspheres, 1 mg is indicated as an adjunct to scaling and root </a:t>
            </a:r>
            <a:r>
              <a:rPr lang="en-US" sz="1050" dirty="0" err="1">
                <a:solidFill>
                  <a:schemeClr val="tx1">
                    <a:lumMod val="75000"/>
                    <a:lumOff val="25000"/>
                  </a:schemeClr>
                </a:solidFill>
              </a:rPr>
              <a:t>planing</a:t>
            </a:r>
            <a:r>
              <a:rPr lang="en-US" sz="1050" dirty="0">
                <a:solidFill>
                  <a:schemeClr val="tx1">
                    <a:lumMod val="75000"/>
                    <a:lumOff val="25000"/>
                  </a:schemeClr>
                </a:solidFill>
              </a:rPr>
              <a:t> (SRP) procedures for reduction of pocket depth in patients with adult periodontitis. ARESTIN® may be used as part of a periodontal maintenance program, which includes good oral hygiene and SRP.</a:t>
            </a:r>
          </a:p>
        </p:txBody>
      </p:sp>
      <p:sp>
        <p:nvSpPr>
          <p:cNvPr id="11" name="Rectangle 10">
            <a:extLst>
              <a:ext uri="{FF2B5EF4-FFF2-40B4-BE49-F238E27FC236}">
                <a16:creationId xmlns:a16="http://schemas.microsoft.com/office/drawing/2014/main" id="{6B1CE9F0-53CD-463B-9F8D-5234E8E121BA}"/>
              </a:ext>
            </a:extLst>
          </p:cNvPr>
          <p:cNvSpPr/>
          <p:nvPr/>
        </p:nvSpPr>
        <p:spPr>
          <a:xfrm>
            <a:off x="5405289" y="3110067"/>
            <a:ext cx="3410529" cy="88591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spcBef>
                <a:spcPts val="150"/>
              </a:spcBef>
            </a:pPr>
            <a:r>
              <a:rPr lang="en-US" sz="1050" dirty="0">
                <a:solidFill>
                  <a:schemeClr val="tx1">
                    <a:lumMod val="75000"/>
                    <a:lumOff val="25000"/>
                  </a:schemeClr>
                </a:solidFill>
              </a:rPr>
              <a:t>ARESTIN® is contraindicated in any patient who has a known sensitivity to minocycline or tetracyclines. Hypersensitivity reactions have been reported with its use. Post-marketing cases of anaphylaxis and serious skin reactions such as Stevens Johnson syndrome and erythema multiforme have been reported with oral minocycline, as well as acute photosensitivity reactions</a:t>
            </a:r>
          </a:p>
        </p:txBody>
      </p:sp>
      <p:sp>
        <p:nvSpPr>
          <p:cNvPr id="13" name="Rectangle 12">
            <a:extLst>
              <a:ext uri="{FF2B5EF4-FFF2-40B4-BE49-F238E27FC236}">
                <a16:creationId xmlns:a16="http://schemas.microsoft.com/office/drawing/2014/main" id="{1F8C7BA5-5A48-4409-AF53-D5D4773804A6}"/>
              </a:ext>
            </a:extLst>
          </p:cNvPr>
          <p:cNvSpPr/>
          <p:nvPr/>
        </p:nvSpPr>
        <p:spPr>
          <a:xfrm>
            <a:off x="342893" y="941350"/>
            <a:ext cx="4343395" cy="4255869"/>
          </a:xfrm>
          <a:prstGeom prst="rect">
            <a:avLst/>
          </a:prstGeom>
          <a:solidFill>
            <a:schemeClr val="bg1">
              <a:lumMod val="95000"/>
              <a:alpha val="50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b="1" dirty="0"/>
          </a:p>
        </p:txBody>
      </p:sp>
      <p:grpSp>
        <p:nvGrpSpPr>
          <p:cNvPr id="16" name="Group 15">
            <a:extLst>
              <a:ext uri="{FF2B5EF4-FFF2-40B4-BE49-F238E27FC236}">
                <a16:creationId xmlns:a16="http://schemas.microsoft.com/office/drawing/2014/main" id="{C55D35BB-D3CA-44B3-9CE8-552EA094A179}"/>
              </a:ext>
            </a:extLst>
          </p:cNvPr>
          <p:cNvGrpSpPr/>
          <p:nvPr/>
        </p:nvGrpSpPr>
        <p:grpSpPr>
          <a:xfrm>
            <a:off x="394606" y="998486"/>
            <a:ext cx="364768" cy="364766"/>
            <a:chOff x="453444" y="3954397"/>
            <a:chExt cx="421058" cy="421056"/>
          </a:xfrm>
        </p:grpSpPr>
        <p:grpSp>
          <p:nvGrpSpPr>
            <p:cNvPr id="17" name="Group 16">
              <a:extLst>
                <a:ext uri="{FF2B5EF4-FFF2-40B4-BE49-F238E27FC236}">
                  <a16:creationId xmlns:a16="http://schemas.microsoft.com/office/drawing/2014/main" id="{FD38E634-5510-44BC-AE96-1211DB16D58B}"/>
                </a:ext>
              </a:extLst>
            </p:cNvPr>
            <p:cNvGrpSpPr/>
            <p:nvPr/>
          </p:nvGrpSpPr>
          <p:grpSpPr>
            <a:xfrm>
              <a:off x="453444" y="3954397"/>
              <a:ext cx="421058" cy="421056"/>
              <a:chOff x="5189220" y="3429000"/>
              <a:chExt cx="962025" cy="962025"/>
            </a:xfrm>
          </p:grpSpPr>
          <p:sp>
            <p:nvSpPr>
              <p:cNvPr id="19" name="Oval 18">
                <a:extLst>
                  <a:ext uri="{FF2B5EF4-FFF2-40B4-BE49-F238E27FC236}">
                    <a16:creationId xmlns:a16="http://schemas.microsoft.com/office/drawing/2014/main" id="{C549519B-C546-461B-8024-61E24B34BA20}"/>
                  </a:ext>
                </a:extLst>
              </p:cNvPr>
              <p:cNvSpPr/>
              <p:nvPr/>
            </p:nvSpPr>
            <p:spPr>
              <a:xfrm>
                <a:off x="5189220" y="3429000"/>
                <a:ext cx="962025" cy="962025"/>
              </a:xfrm>
              <a:prstGeom prst="ellipse">
                <a:avLst/>
              </a:prstGeom>
              <a:solidFill>
                <a:schemeClr val="accent1">
                  <a:alpha val="1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Oval 19">
                <a:extLst>
                  <a:ext uri="{FF2B5EF4-FFF2-40B4-BE49-F238E27FC236}">
                    <a16:creationId xmlns:a16="http://schemas.microsoft.com/office/drawing/2014/main" id="{C80B5DF9-0DEB-4EF5-82DF-070F3E93B80B}"/>
                  </a:ext>
                </a:extLst>
              </p:cNvPr>
              <p:cNvSpPr/>
              <p:nvPr/>
            </p:nvSpPr>
            <p:spPr>
              <a:xfrm>
                <a:off x="5272701" y="3512481"/>
                <a:ext cx="795062" cy="795062"/>
              </a:xfrm>
              <a:prstGeom prst="ellipse">
                <a:avLst/>
              </a:prstGeom>
              <a:solidFill>
                <a:schemeClr val="accent1">
                  <a:alpha val="20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8" name="Graphic 17">
              <a:extLst>
                <a:ext uri="{FF2B5EF4-FFF2-40B4-BE49-F238E27FC236}">
                  <a16:creationId xmlns:a16="http://schemas.microsoft.com/office/drawing/2014/main" id="{DAFA8D47-EA65-40F5-AABA-6250354C00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6981" y="4090316"/>
              <a:ext cx="193984" cy="149218"/>
            </a:xfrm>
            <a:prstGeom prst="rect">
              <a:avLst/>
            </a:prstGeom>
          </p:spPr>
        </p:pic>
      </p:grpSp>
      <p:sp>
        <p:nvSpPr>
          <p:cNvPr id="54" name="Rectangle 53">
            <a:extLst>
              <a:ext uri="{FF2B5EF4-FFF2-40B4-BE49-F238E27FC236}">
                <a16:creationId xmlns:a16="http://schemas.microsoft.com/office/drawing/2014/main" id="{2E24998D-43E2-4220-BC2B-EED26BA8003F}"/>
              </a:ext>
            </a:extLst>
          </p:cNvPr>
          <p:cNvSpPr/>
          <p:nvPr/>
        </p:nvSpPr>
        <p:spPr>
          <a:xfrm>
            <a:off x="909493" y="1141082"/>
            <a:ext cx="3105097" cy="15118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Bef>
                <a:spcPts val="150"/>
              </a:spcBef>
            </a:pPr>
            <a:r>
              <a:rPr lang="en-US" sz="1200" dirty="0">
                <a:solidFill>
                  <a:schemeClr val="tx1">
                    <a:lumMod val="75000"/>
                    <a:lumOff val="25000"/>
                  </a:schemeClr>
                </a:solidFill>
              </a:rPr>
              <a:t>Gum disease is caused by an active and persistent bacterial infection</a:t>
            </a:r>
            <a:r>
              <a:rPr lang="en-US" sz="1200" baseline="30000" dirty="0">
                <a:solidFill>
                  <a:schemeClr val="tx1">
                    <a:lumMod val="75000"/>
                    <a:lumOff val="25000"/>
                  </a:schemeClr>
                </a:solidFill>
              </a:rPr>
              <a:t>1</a:t>
            </a:r>
          </a:p>
        </p:txBody>
      </p:sp>
      <p:grpSp>
        <p:nvGrpSpPr>
          <p:cNvPr id="57" name="Group 56">
            <a:extLst>
              <a:ext uri="{FF2B5EF4-FFF2-40B4-BE49-F238E27FC236}">
                <a16:creationId xmlns:a16="http://schemas.microsoft.com/office/drawing/2014/main" id="{C81E7A1C-B825-491A-A8AE-888789CC364C}"/>
              </a:ext>
            </a:extLst>
          </p:cNvPr>
          <p:cNvGrpSpPr/>
          <p:nvPr/>
        </p:nvGrpSpPr>
        <p:grpSpPr>
          <a:xfrm>
            <a:off x="419215" y="1634038"/>
            <a:ext cx="364768" cy="364766"/>
            <a:chOff x="453444" y="3954397"/>
            <a:chExt cx="421058" cy="421056"/>
          </a:xfrm>
        </p:grpSpPr>
        <p:grpSp>
          <p:nvGrpSpPr>
            <p:cNvPr id="59" name="Group 58">
              <a:extLst>
                <a:ext uri="{FF2B5EF4-FFF2-40B4-BE49-F238E27FC236}">
                  <a16:creationId xmlns:a16="http://schemas.microsoft.com/office/drawing/2014/main" id="{926A8958-76D0-4C38-9CF8-81CEF3331120}"/>
                </a:ext>
              </a:extLst>
            </p:cNvPr>
            <p:cNvGrpSpPr/>
            <p:nvPr/>
          </p:nvGrpSpPr>
          <p:grpSpPr>
            <a:xfrm>
              <a:off x="453444" y="3954397"/>
              <a:ext cx="421058" cy="421056"/>
              <a:chOff x="5189220" y="3429000"/>
              <a:chExt cx="962025" cy="962025"/>
            </a:xfrm>
          </p:grpSpPr>
          <p:sp>
            <p:nvSpPr>
              <p:cNvPr id="61" name="Oval 60">
                <a:extLst>
                  <a:ext uri="{FF2B5EF4-FFF2-40B4-BE49-F238E27FC236}">
                    <a16:creationId xmlns:a16="http://schemas.microsoft.com/office/drawing/2014/main" id="{C168C8BE-0D77-438D-A973-4EF8B1EDDB27}"/>
                  </a:ext>
                </a:extLst>
              </p:cNvPr>
              <p:cNvSpPr/>
              <p:nvPr/>
            </p:nvSpPr>
            <p:spPr>
              <a:xfrm>
                <a:off x="5189220" y="3429000"/>
                <a:ext cx="962025" cy="962025"/>
              </a:xfrm>
              <a:prstGeom prst="ellipse">
                <a:avLst/>
              </a:prstGeom>
              <a:solidFill>
                <a:schemeClr val="accent1">
                  <a:alpha val="1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2" name="Oval 61">
                <a:extLst>
                  <a:ext uri="{FF2B5EF4-FFF2-40B4-BE49-F238E27FC236}">
                    <a16:creationId xmlns:a16="http://schemas.microsoft.com/office/drawing/2014/main" id="{22F21111-2D9E-4770-BFB2-F0183CCC11EF}"/>
                  </a:ext>
                </a:extLst>
              </p:cNvPr>
              <p:cNvSpPr/>
              <p:nvPr/>
            </p:nvSpPr>
            <p:spPr>
              <a:xfrm>
                <a:off x="5272701" y="3512481"/>
                <a:ext cx="795062" cy="795062"/>
              </a:xfrm>
              <a:prstGeom prst="ellipse">
                <a:avLst/>
              </a:prstGeom>
              <a:solidFill>
                <a:schemeClr val="accent1">
                  <a:alpha val="20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60" name="Graphic 59">
              <a:extLst>
                <a:ext uri="{FF2B5EF4-FFF2-40B4-BE49-F238E27FC236}">
                  <a16:creationId xmlns:a16="http://schemas.microsoft.com/office/drawing/2014/main" id="{D25250A4-1286-48D6-8EAA-6168DE2008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6981" y="4090316"/>
              <a:ext cx="193984" cy="149218"/>
            </a:xfrm>
            <a:prstGeom prst="rect">
              <a:avLst/>
            </a:prstGeom>
          </p:spPr>
        </p:pic>
      </p:grpSp>
      <p:sp>
        <p:nvSpPr>
          <p:cNvPr id="58" name="Rectangle 57">
            <a:extLst>
              <a:ext uri="{FF2B5EF4-FFF2-40B4-BE49-F238E27FC236}">
                <a16:creationId xmlns:a16="http://schemas.microsoft.com/office/drawing/2014/main" id="{6960A034-3722-452D-9245-539870AFD66A}"/>
              </a:ext>
            </a:extLst>
          </p:cNvPr>
          <p:cNvSpPr/>
          <p:nvPr/>
        </p:nvSpPr>
        <p:spPr>
          <a:xfrm>
            <a:off x="949484" y="1741348"/>
            <a:ext cx="2998063" cy="4271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Bef>
                <a:spcPts val="150"/>
              </a:spcBef>
            </a:pPr>
            <a:r>
              <a:rPr lang="en-US" sz="1200" dirty="0">
                <a:solidFill>
                  <a:schemeClr val="tx1">
                    <a:lumMod val="75000"/>
                    <a:lumOff val="25000"/>
                  </a:schemeClr>
                </a:solidFill>
              </a:rPr>
              <a:t>Non-surgical therapy , called scaling and root planing (SRP), is the gold standard to treat gum disease</a:t>
            </a:r>
            <a:r>
              <a:rPr lang="en-US" sz="1200" baseline="30000" dirty="0">
                <a:solidFill>
                  <a:schemeClr val="tx1">
                    <a:lumMod val="75000"/>
                    <a:lumOff val="25000"/>
                  </a:schemeClr>
                </a:solidFill>
              </a:rPr>
              <a:t>2</a:t>
            </a:r>
          </a:p>
        </p:txBody>
      </p:sp>
      <p:grpSp>
        <p:nvGrpSpPr>
          <p:cNvPr id="64" name="Group 63">
            <a:extLst>
              <a:ext uri="{FF2B5EF4-FFF2-40B4-BE49-F238E27FC236}">
                <a16:creationId xmlns:a16="http://schemas.microsoft.com/office/drawing/2014/main" id="{750C8EF7-3D39-4457-A11B-D0A0ED07FF3D}"/>
              </a:ext>
            </a:extLst>
          </p:cNvPr>
          <p:cNvGrpSpPr/>
          <p:nvPr/>
        </p:nvGrpSpPr>
        <p:grpSpPr>
          <a:xfrm>
            <a:off x="390209" y="2474781"/>
            <a:ext cx="364768" cy="364766"/>
            <a:chOff x="453444" y="3954397"/>
            <a:chExt cx="421058" cy="421056"/>
          </a:xfrm>
        </p:grpSpPr>
        <p:grpSp>
          <p:nvGrpSpPr>
            <p:cNvPr id="66" name="Group 65">
              <a:extLst>
                <a:ext uri="{FF2B5EF4-FFF2-40B4-BE49-F238E27FC236}">
                  <a16:creationId xmlns:a16="http://schemas.microsoft.com/office/drawing/2014/main" id="{05BA80DF-C8B8-419C-870C-25B95723B861}"/>
                </a:ext>
              </a:extLst>
            </p:cNvPr>
            <p:cNvGrpSpPr/>
            <p:nvPr/>
          </p:nvGrpSpPr>
          <p:grpSpPr>
            <a:xfrm>
              <a:off x="453444" y="3954397"/>
              <a:ext cx="421058" cy="421056"/>
              <a:chOff x="5189220" y="3429000"/>
              <a:chExt cx="962025" cy="962025"/>
            </a:xfrm>
          </p:grpSpPr>
          <p:sp>
            <p:nvSpPr>
              <p:cNvPr id="68" name="Oval 67">
                <a:extLst>
                  <a:ext uri="{FF2B5EF4-FFF2-40B4-BE49-F238E27FC236}">
                    <a16:creationId xmlns:a16="http://schemas.microsoft.com/office/drawing/2014/main" id="{DD7B6C50-BD82-4C79-8E3E-C8DF08099FFD}"/>
                  </a:ext>
                </a:extLst>
              </p:cNvPr>
              <p:cNvSpPr/>
              <p:nvPr/>
            </p:nvSpPr>
            <p:spPr>
              <a:xfrm>
                <a:off x="5189220" y="3429000"/>
                <a:ext cx="962025" cy="962025"/>
              </a:xfrm>
              <a:prstGeom prst="ellipse">
                <a:avLst/>
              </a:prstGeom>
              <a:solidFill>
                <a:schemeClr val="accent1">
                  <a:alpha val="1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9" name="Oval 68">
                <a:extLst>
                  <a:ext uri="{FF2B5EF4-FFF2-40B4-BE49-F238E27FC236}">
                    <a16:creationId xmlns:a16="http://schemas.microsoft.com/office/drawing/2014/main" id="{A0999090-D893-4B33-8D42-39C5FB80AB42}"/>
                  </a:ext>
                </a:extLst>
              </p:cNvPr>
              <p:cNvSpPr/>
              <p:nvPr/>
            </p:nvSpPr>
            <p:spPr>
              <a:xfrm>
                <a:off x="5272701" y="3512481"/>
                <a:ext cx="795062" cy="795062"/>
              </a:xfrm>
              <a:prstGeom prst="ellipse">
                <a:avLst/>
              </a:prstGeom>
              <a:solidFill>
                <a:schemeClr val="accent1">
                  <a:alpha val="20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67" name="Graphic 66">
              <a:extLst>
                <a:ext uri="{FF2B5EF4-FFF2-40B4-BE49-F238E27FC236}">
                  <a16:creationId xmlns:a16="http://schemas.microsoft.com/office/drawing/2014/main" id="{3113F509-35FA-4C85-84BB-304452B246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6981" y="4090316"/>
              <a:ext cx="193984" cy="149218"/>
            </a:xfrm>
            <a:prstGeom prst="rect">
              <a:avLst/>
            </a:prstGeom>
          </p:spPr>
        </p:pic>
      </p:grpSp>
      <p:sp>
        <p:nvSpPr>
          <p:cNvPr id="65" name="Rectangle 64">
            <a:extLst>
              <a:ext uri="{FF2B5EF4-FFF2-40B4-BE49-F238E27FC236}">
                <a16:creationId xmlns:a16="http://schemas.microsoft.com/office/drawing/2014/main" id="{AFCE72EA-C977-4F62-918D-9C09725DEC20}"/>
              </a:ext>
            </a:extLst>
          </p:cNvPr>
          <p:cNvSpPr/>
          <p:nvPr/>
        </p:nvSpPr>
        <p:spPr>
          <a:xfrm>
            <a:off x="894756" y="2570122"/>
            <a:ext cx="3107517" cy="65349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Bef>
                <a:spcPts val="150"/>
              </a:spcBef>
            </a:pPr>
            <a:r>
              <a:rPr lang="en-US" sz="1200" dirty="0">
                <a:solidFill>
                  <a:schemeClr val="tx1">
                    <a:lumMod val="75000"/>
                    <a:lumOff val="25000"/>
                  </a:schemeClr>
                </a:solidFill>
              </a:rPr>
              <a:t>ARESTIN® (minocycline HCl) Microspheres,</a:t>
            </a:r>
            <a:br>
              <a:rPr lang="en-US" sz="1200" dirty="0">
                <a:solidFill>
                  <a:schemeClr val="tx1">
                    <a:lumMod val="75000"/>
                    <a:lumOff val="25000"/>
                  </a:schemeClr>
                </a:solidFill>
              </a:rPr>
            </a:br>
            <a:r>
              <a:rPr lang="en-US" sz="1200" dirty="0">
                <a:solidFill>
                  <a:schemeClr val="tx1">
                    <a:lumMod val="75000"/>
                    <a:lumOff val="25000"/>
                  </a:schemeClr>
                </a:solidFill>
              </a:rPr>
              <a:t>1 mg is a locally applied adjunctive antibiotic that is placed directly at the site of infection to help target the harmful bacteria associated with gum disease</a:t>
            </a:r>
            <a:r>
              <a:rPr lang="en-US" sz="1200" baseline="30000" dirty="0">
                <a:solidFill>
                  <a:schemeClr val="tx1">
                    <a:lumMod val="75000"/>
                    <a:lumOff val="25000"/>
                  </a:schemeClr>
                </a:solidFill>
              </a:rPr>
              <a:t>3</a:t>
            </a:r>
          </a:p>
        </p:txBody>
      </p:sp>
      <p:grpSp>
        <p:nvGrpSpPr>
          <p:cNvPr id="71" name="Group 70">
            <a:extLst>
              <a:ext uri="{FF2B5EF4-FFF2-40B4-BE49-F238E27FC236}">
                <a16:creationId xmlns:a16="http://schemas.microsoft.com/office/drawing/2014/main" id="{683FCAC2-D27D-4453-8F26-0154E9781952}"/>
              </a:ext>
            </a:extLst>
          </p:cNvPr>
          <p:cNvGrpSpPr/>
          <p:nvPr/>
        </p:nvGrpSpPr>
        <p:grpSpPr>
          <a:xfrm>
            <a:off x="428907" y="3603600"/>
            <a:ext cx="364768" cy="364766"/>
            <a:chOff x="453444" y="3954397"/>
            <a:chExt cx="421058" cy="421056"/>
          </a:xfrm>
        </p:grpSpPr>
        <p:grpSp>
          <p:nvGrpSpPr>
            <p:cNvPr id="73" name="Group 72">
              <a:extLst>
                <a:ext uri="{FF2B5EF4-FFF2-40B4-BE49-F238E27FC236}">
                  <a16:creationId xmlns:a16="http://schemas.microsoft.com/office/drawing/2014/main" id="{C51F73D6-99B0-4CC0-A833-3BCA6C4F82A3}"/>
                </a:ext>
              </a:extLst>
            </p:cNvPr>
            <p:cNvGrpSpPr/>
            <p:nvPr/>
          </p:nvGrpSpPr>
          <p:grpSpPr>
            <a:xfrm>
              <a:off x="453444" y="3954397"/>
              <a:ext cx="421058" cy="421056"/>
              <a:chOff x="5189220" y="3429000"/>
              <a:chExt cx="962025" cy="962025"/>
            </a:xfrm>
          </p:grpSpPr>
          <p:sp>
            <p:nvSpPr>
              <p:cNvPr id="75" name="Oval 74">
                <a:extLst>
                  <a:ext uri="{FF2B5EF4-FFF2-40B4-BE49-F238E27FC236}">
                    <a16:creationId xmlns:a16="http://schemas.microsoft.com/office/drawing/2014/main" id="{06675A07-4106-4086-A68C-84349895FB37}"/>
                  </a:ext>
                </a:extLst>
              </p:cNvPr>
              <p:cNvSpPr/>
              <p:nvPr/>
            </p:nvSpPr>
            <p:spPr>
              <a:xfrm>
                <a:off x="5189220" y="3429000"/>
                <a:ext cx="962025" cy="962025"/>
              </a:xfrm>
              <a:prstGeom prst="ellipse">
                <a:avLst/>
              </a:prstGeom>
              <a:solidFill>
                <a:schemeClr val="accent1">
                  <a:alpha val="1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6" name="Oval 75">
                <a:extLst>
                  <a:ext uri="{FF2B5EF4-FFF2-40B4-BE49-F238E27FC236}">
                    <a16:creationId xmlns:a16="http://schemas.microsoft.com/office/drawing/2014/main" id="{F5DFF726-8AC0-4209-98BA-F29AF62C1CED}"/>
                  </a:ext>
                </a:extLst>
              </p:cNvPr>
              <p:cNvSpPr/>
              <p:nvPr/>
            </p:nvSpPr>
            <p:spPr>
              <a:xfrm>
                <a:off x="5272701" y="3512481"/>
                <a:ext cx="795062" cy="795062"/>
              </a:xfrm>
              <a:prstGeom prst="ellipse">
                <a:avLst/>
              </a:prstGeom>
              <a:solidFill>
                <a:schemeClr val="accent1">
                  <a:alpha val="20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74" name="Graphic 73">
              <a:extLst>
                <a:ext uri="{FF2B5EF4-FFF2-40B4-BE49-F238E27FC236}">
                  <a16:creationId xmlns:a16="http://schemas.microsoft.com/office/drawing/2014/main" id="{C7C39A1C-3861-4C40-B504-DABC53DC90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6981" y="4090316"/>
              <a:ext cx="193984" cy="149218"/>
            </a:xfrm>
            <a:prstGeom prst="rect">
              <a:avLst/>
            </a:prstGeom>
          </p:spPr>
        </p:pic>
      </p:grpSp>
      <p:sp>
        <p:nvSpPr>
          <p:cNvPr id="72" name="Rectangle 71">
            <a:extLst>
              <a:ext uri="{FF2B5EF4-FFF2-40B4-BE49-F238E27FC236}">
                <a16:creationId xmlns:a16="http://schemas.microsoft.com/office/drawing/2014/main" id="{7FFE1A12-2427-448C-8BE8-9F940E5CB673}"/>
              </a:ext>
            </a:extLst>
          </p:cNvPr>
          <p:cNvSpPr/>
          <p:nvPr/>
        </p:nvSpPr>
        <p:spPr>
          <a:xfrm>
            <a:off x="895078" y="3558599"/>
            <a:ext cx="3085837" cy="6534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Bef>
                <a:spcPts val="150"/>
              </a:spcBef>
            </a:pPr>
            <a:r>
              <a:rPr lang="en-US" sz="1200" dirty="0">
                <a:solidFill>
                  <a:schemeClr val="tx1">
                    <a:lumMod val="75000"/>
                    <a:lumOff val="25000"/>
                  </a:schemeClr>
                </a:solidFill>
              </a:rPr>
              <a:t>When used with a nonsurgical treatment, ARESTIN is clinically proven to reduce pocket depth and keeps working after you leave the dental office</a:t>
            </a:r>
            <a:r>
              <a:rPr lang="en-US" sz="1200" baseline="30000" dirty="0">
                <a:solidFill>
                  <a:schemeClr val="tx1">
                    <a:lumMod val="75000"/>
                    <a:lumOff val="25000"/>
                  </a:schemeClr>
                </a:solidFill>
              </a:rPr>
              <a:t>4</a:t>
            </a:r>
          </a:p>
          <a:p>
            <a:pPr>
              <a:spcBef>
                <a:spcPts val="150"/>
              </a:spcBef>
            </a:pPr>
            <a:endParaRPr lang="en-US" sz="1050" baseline="30000" dirty="0">
              <a:solidFill>
                <a:schemeClr val="tx1">
                  <a:lumMod val="75000"/>
                  <a:lumOff val="25000"/>
                </a:schemeClr>
              </a:solidFill>
            </a:endParaRPr>
          </a:p>
        </p:txBody>
      </p:sp>
      <p:grpSp>
        <p:nvGrpSpPr>
          <p:cNvPr id="36" name="Group 35">
            <a:extLst>
              <a:ext uri="{FF2B5EF4-FFF2-40B4-BE49-F238E27FC236}">
                <a16:creationId xmlns:a16="http://schemas.microsoft.com/office/drawing/2014/main" id="{6AC7511A-E6CE-46E8-82AA-0B294694F732}"/>
              </a:ext>
            </a:extLst>
          </p:cNvPr>
          <p:cNvGrpSpPr/>
          <p:nvPr/>
        </p:nvGrpSpPr>
        <p:grpSpPr>
          <a:xfrm>
            <a:off x="419215" y="4174094"/>
            <a:ext cx="364768" cy="364766"/>
            <a:chOff x="453444" y="3954397"/>
            <a:chExt cx="421058" cy="421056"/>
          </a:xfrm>
        </p:grpSpPr>
        <p:grpSp>
          <p:nvGrpSpPr>
            <p:cNvPr id="37" name="Group 36">
              <a:extLst>
                <a:ext uri="{FF2B5EF4-FFF2-40B4-BE49-F238E27FC236}">
                  <a16:creationId xmlns:a16="http://schemas.microsoft.com/office/drawing/2014/main" id="{15A7EB99-3969-4FA4-A77F-1FC6FC1A04F3}"/>
                </a:ext>
              </a:extLst>
            </p:cNvPr>
            <p:cNvGrpSpPr/>
            <p:nvPr/>
          </p:nvGrpSpPr>
          <p:grpSpPr>
            <a:xfrm>
              <a:off x="453444" y="3954397"/>
              <a:ext cx="421058" cy="421056"/>
              <a:chOff x="5189220" y="3429000"/>
              <a:chExt cx="962025" cy="962025"/>
            </a:xfrm>
          </p:grpSpPr>
          <p:sp>
            <p:nvSpPr>
              <p:cNvPr id="39" name="Oval 38">
                <a:extLst>
                  <a:ext uri="{FF2B5EF4-FFF2-40B4-BE49-F238E27FC236}">
                    <a16:creationId xmlns:a16="http://schemas.microsoft.com/office/drawing/2014/main" id="{D58968BF-9A7D-4949-9D0E-0EA0115D33E0}"/>
                  </a:ext>
                </a:extLst>
              </p:cNvPr>
              <p:cNvSpPr/>
              <p:nvPr/>
            </p:nvSpPr>
            <p:spPr>
              <a:xfrm>
                <a:off x="5189220" y="3429000"/>
                <a:ext cx="962025" cy="962025"/>
              </a:xfrm>
              <a:prstGeom prst="ellipse">
                <a:avLst/>
              </a:prstGeom>
              <a:solidFill>
                <a:schemeClr val="accent1">
                  <a:alpha val="1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0" name="Oval 39">
                <a:extLst>
                  <a:ext uri="{FF2B5EF4-FFF2-40B4-BE49-F238E27FC236}">
                    <a16:creationId xmlns:a16="http://schemas.microsoft.com/office/drawing/2014/main" id="{DB4CFBC6-8946-4C6D-A971-F9B1AB6AD921}"/>
                  </a:ext>
                </a:extLst>
              </p:cNvPr>
              <p:cNvSpPr/>
              <p:nvPr/>
            </p:nvSpPr>
            <p:spPr>
              <a:xfrm>
                <a:off x="5272701" y="3512481"/>
                <a:ext cx="795062" cy="795062"/>
              </a:xfrm>
              <a:prstGeom prst="ellipse">
                <a:avLst/>
              </a:prstGeom>
              <a:solidFill>
                <a:schemeClr val="accent1">
                  <a:alpha val="20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38" name="Graphic 37">
              <a:extLst>
                <a:ext uri="{FF2B5EF4-FFF2-40B4-BE49-F238E27FC236}">
                  <a16:creationId xmlns:a16="http://schemas.microsoft.com/office/drawing/2014/main" id="{42A73735-C6EE-4CB5-B3A0-B1E03352BD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6981" y="4090316"/>
              <a:ext cx="193984" cy="149218"/>
            </a:xfrm>
            <a:prstGeom prst="rect">
              <a:avLst/>
            </a:prstGeom>
          </p:spPr>
        </p:pic>
      </p:grpSp>
      <p:sp>
        <p:nvSpPr>
          <p:cNvPr id="9" name="TextBox 8">
            <a:extLst>
              <a:ext uri="{FF2B5EF4-FFF2-40B4-BE49-F238E27FC236}">
                <a16:creationId xmlns:a16="http://schemas.microsoft.com/office/drawing/2014/main" id="{A995CB5B-9DEF-41DE-B5B2-B6842BBA08D5}"/>
              </a:ext>
            </a:extLst>
          </p:cNvPr>
          <p:cNvSpPr txBox="1"/>
          <p:nvPr/>
        </p:nvSpPr>
        <p:spPr>
          <a:xfrm flipH="1">
            <a:off x="828650" y="4228560"/>
            <a:ext cx="3262896" cy="482889"/>
          </a:xfrm>
          <a:prstGeom prst="rect">
            <a:avLst/>
          </a:prstGeom>
          <a:noFill/>
        </p:spPr>
        <p:txBody>
          <a:bodyPr wrap="square" rtlCol="0">
            <a:spAutoFit/>
          </a:bodyPr>
          <a:lstStyle/>
          <a:p>
            <a:pPr>
              <a:lnSpc>
                <a:spcPct val="110000"/>
              </a:lnSpc>
              <a:spcBef>
                <a:spcPts val="338"/>
              </a:spcBef>
              <a:defRPr/>
            </a:pPr>
            <a:r>
              <a:rPr lang="en-US" sz="1200" dirty="0"/>
              <a:t>Discuss consequences of not treating periodontal disease ⁶</a:t>
            </a:r>
            <a:endParaRPr lang="en-US" altLang="ja-JP" sz="1200" baseline="30000" dirty="0"/>
          </a:p>
        </p:txBody>
      </p:sp>
      <p:grpSp>
        <p:nvGrpSpPr>
          <p:cNvPr id="42" name="Group 41">
            <a:extLst>
              <a:ext uri="{FF2B5EF4-FFF2-40B4-BE49-F238E27FC236}">
                <a16:creationId xmlns:a16="http://schemas.microsoft.com/office/drawing/2014/main" id="{FF50852E-FCEB-484C-8CA2-6FD83BD672A9}"/>
              </a:ext>
            </a:extLst>
          </p:cNvPr>
          <p:cNvGrpSpPr/>
          <p:nvPr/>
        </p:nvGrpSpPr>
        <p:grpSpPr>
          <a:xfrm>
            <a:off x="419215" y="4744588"/>
            <a:ext cx="364768" cy="401156"/>
            <a:chOff x="453444" y="3954397"/>
            <a:chExt cx="421058" cy="421056"/>
          </a:xfrm>
        </p:grpSpPr>
        <p:grpSp>
          <p:nvGrpSpPr>
            <p:cNvPr id="43" name="Group 42">
              <a:extLst>
                <a:ext uri="{FF2B5EF4-FFF2-40B4-BE49-F238E27FC236}">
                  <a16:creationId xmlns:a16="http://schemas.microsoft.com/office/drawing/2014/main" id="{85CCE6A0-8BF9-4FF7-BCD0-12A9F4E98E82}"/>
                </a:ext>
              </a:extLst>
            </p:cNvPr>
            <p:cNvGrpSpPr/>
            <p:nvPr/>
          </p:nvGrpSpPr>
          <p:grpSpPr>
            <a:xfrm>
              <a:off x="453444" y="3954397"/>
              <a:ext cx="421058" cy="421056"/>
              <a:chOff x="5189220" y="3429000"/>
              <a:chExt cx="962025" cy="962025"/>
            </a:xfrm>
          </p:grpSpPr>
          <p:sp>
            <p:nvSpPr>
              <p:cNvPr id="45" name="Oval 44">
                <a:extLst>
                  <a:ext uri="{FF2B5EF4-FFF2-40B4-BE49-F238E27FC236}">
                    <a16:creationId xmlns:a16="http://schemas.microsoft.com/office/drawing/2014/main" id="{39CA8B61-EB7B-4276-A03B-F39FE5B9857D}"/>
                  </a:ext>
                </a:extLst>
              </p:cNvPr>
              <p:cNvSpPr/>
              <p:nvPr/>
            </p:nvSpPr>
            <p:spPr>
              <a:xfrm>
                <a:off x="5189220" y="3429000"/>
                <a:ext cx="962025" cy="962025"/>
              </a:xfrm>
              <a:prstGeom prst="ellipse">
                <a:avLst/>
              </a:prstGeom>
              <a:solidFill>
                <a:schemeClr val="accent1">
                  <a:alpha val="1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6" name="Oval 45">
                <a:extLst>
                  <a:ext uri="{FF2B5EF4-FFF2-40B4-BE49-F238E27FC236}">
                    <a16:creationId xmlns:a16="http://schemas.microsoft.com/office/drawing/2014/main" id="{8F9C6411-FF92-432F-94B7-E753325E707F}"/>
                  </a:ext>
                </a:extLst>
              </p:cNvPr>
              <p:cNvSpPr/>
              <p:nvPr/>
            </p:nvSpPr>
            <p:spPr>
              <a:xfrm>
                <a:off x="5272701" y="3512481"/>
                <a:ext cx="795062" cy="795062"/>
              </a:xfrm>
              <a:prstGeom prst="ellipse">
                <a:avLst/>
              </a:prstGeom>
              <a:solidFill>
                <a:schemeClr val="accent1">
                  <a:alpha val="20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44" name="Graphic 43">
              <a:extLst>
                <a:ext uri="{FF2B5EF4-FFF2-40B4-BE49-F238E27FC236}">
                  <a16:creationId xmlns:a16="http://schemas.microsoft.com/office/drawing/2014/main" id="{B6DEE787-DA8F-419E-B808-141F81331A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6981" y="4090316"/>
              <a:ext cx="193984" cy="149218"/>
            </a:xfrm>
            <a:prstGeom prst="rect">
              <a:avLst/>
            </a:prstGeom>
          </p:spPr>
        </p:pic>
      </p:grpSp>
      <p:sp>
        <p:nvSpPr>
          <p:cNvPr id="12" name="TextBox 11">
            <a:extLst>
              <a:ext uri="{FF2B5EF4-FFF2-40B4-BE49-F238E27FC236}">
                <a16:creationId xmlns:a16="http://schemas.microsoft.com/office/drawing/2014/main" id="{F2A4EF26-5D0E-460C-AEFA-A85EBE222AA4}"/>
              </a:ext>
            </a:extLst>
          </p:cNvPr>
          <p:cNvSpPr txBox="1"/>
          <p:nvPr/>
        </p:nvSpPr>
        <p:spPr>
          <a:xfrm flipH="1">
            <a:off x="816404" y="4874083"/>
            <a:ext cx="2987792" cy="260136"/>
          </a:xfrm>
          <a:prstGeom prst="rect">
            <a:avLst/>
          </a:prstGeom>
          <a:noFill/>
        </p:spPr>
        <p:txBody>
          <a:bodyPr wrap="square" rtlCol="0">
            <a:spAutoFit/>
          </a:bodyPr>
          <a:lstStyle/>
          <a:p>
            <a:pPr>
              <a:lnSpc>
                <a:spcPct val="110000"/>
              </a:lnSpc>
              <a:spcBef>
                <a:spcPts val="338"/>
              </a:spcBef>
              <a:defRPr/>
            </a:pPr>
            <a:r>
              <a:rPr lang="en-US" sz="1050" dirty="0"/>
              <a:t>Discuss the risks of antibiotic treatment</a:t>
            </a:r>
            <a:r>
              <a:rPr lang="en-US" sz="1050" dirty="0">
                <a:latin typeface="Calibri Light" panose="020F0302020204030204" pitchFamily="34" charset="0"/>
                <a:cs typeface="Calibri Light" panose="020F0302020204030204" pitchFamily="34" charset="0"/>
              </a:rPr>
              <a:t>⁵</a:t>
            </a:r>
            <a:endParaRPr lang="en-US" sz="1050" dirty="0"/>
          </a:p>
        </p:txBody>
      </p:sp>
      <p:sp>
        <p:nvSpPr>
          <p:cNvPr id="14" name="Rectangle 13">
            <a:extLst>
              <a:ext uri="{FF2B5EF4-FFF2-40B4-BE49-F238E27FC236}">
                <a16:creationId xmlns:a16="http://schemas.microsoft.com/office/drawing/2014/main" id="{4562BE31-313A-4040-80F3-FE746182FD34}"/>
              </a:ext>
            </a:extLst>
          </p:cNvPr>
          <p:cNvSpPr/>
          <p:nvPr/>
        </p:nvSpPr>
        <p:spPr>
          <a:xfrm>
            <a:off x="4734874" y="4492951"/>
            <a:ext cx="4572000" cy="738664"/>
          </a:xfrm>
          <a:prstGeom prst="rect">
            <a:avLst/>
          </a:prstGeom>
        </p:spPr>
        <p:txBody>
          <a:bodyPr>
            <a:spAutoFit/>
          </a:bodyPr>
          <a:lstStyle/>
          <a:p>
            <a:r>
              <a:rPr lang="en-US" sz="1400" dirty="0">
                <a:solidFill>
                  <a:srgbClr val="555555"/>
                </a:solidFill>
                <a:latin typeface="Arial" panose="020B0604020202020204" pitchFamily="34" charset="0"/>
              </a:rPr>
              <a:t>Please see Important Safety Information throughout and full Prescribing Information available at this presentation</a:t>
            </a:r>
            <a:endParaRPr lang="en-US" sz="1400" dirty="0"/>
          </a:p>
        </p:txBody>
      </p:sp>
    </p:spTree>
    <p:extLst>
      <p:ext uri="{BB962C8B-B14F-4D97-AF65-F5344CB8AC3E}">
        <p14:creationId xmlns:p14="http://schemas.microsoft.com/office/powerpoint/2010/main" val="2824429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52424"/>
            <a:ext cx="8020050" cy="2084832"/>
          </a:xfrm>
        </p:spPr>
        <p:txBody>
          <a:bodyPr>
            <a:normAutofit fontScale="90000"/>
          </a:bodyPr>
          <a:lstStyle/>
          <a:p>
            <a:r>
              <a:rPr lang="en-US" b="1" dirty="0"/>
              <a:t>ARESTIN</a:t>
            </a:r>
            <a:r>
              <a:rPr lang="en-US" b="1" baseline="30000" dirty="0"/>
              <a:t>®</a:t>
            </a:r>
            <a:r>
              <a:rPr lang="en-US" b="1" dirty="0"/>
              <a:t> (minocycline HCl) Microspheres, 1 mg </a:t>
            </a:r>
            <a:br>
              <a:rPr lang="en-US" b="1" dirty="0"/>
            </a:br>
            <a:br>
              <a:rPr lang="en-US" sz="2200" b="1" dirty="0"/>
            </a:br>
            <a:r>
              <a:rPr lang="en-US" sz="2200" b="1" dirty="0"/>
              <a:t>INDICATION</a:t>
            </a:r>
            <a:br>
              <a:rPr lang="en-US" dirty="0"/>
            </a:br>
            <a:r>
              <a:rPr lang="en-US" dirty="0"/>
              <a:t>ARESTIN</a:t>
            </a:r>
            <a:r>
              <a:rPr lang="en-US" baseline="30000" dirty="0"/>
              <a:t>®</a:t>
            </a:r>
            <a:r>
              <a:rPr lang="en-US" dirty="0"/>
              <a:t> (minocycline HCl) Microspheres, 1mg is indicated as an adjunct to scaling and root planing (SRP) procedures for reduction of pocket depth in patients with adult periodontitis. ARESTIN</a:t>
            </a:r>
            <a:r>
              <a:rPr lang="en-US" baseline="30000" dirty="0"/>
              <a:t>®</a:t>
            </a:r>
            <a:r>
              <a:rPr lang="en-US" dirty="0"/>
              <a:t> may be used as part of a periodontal maintenance program, which includes good oral hygiene and SRP.</a:t>
            </a:r>
            <a:br>
              <a:rPr lang="en-US" dirty="0"/>
            </a:br>
            <a:br>
              <a:rPr lang="en-US" b="1" dirty="0"/>
            </a:br>
            <a:r>
              <a:rPr lang="en-US" sz="2200" b="1" dirty="0"/>
              <a:t>Important Safety Information</a:t>
            </a:r>
          </a:p>
        </p:txBody>
      </p:sp>
      <p:sp>
        <p:nvSpPr>
          <p:cNvPr id="3" name="Content Placeholder 2"/>
          <p:cNvSpPr>
            <a:spLocks noGrp="1"/>
          </p:cNvSpPr>
          <p:nvPr>
            <p:ph idx="4294967295"/>
          </p:nvPr>
        </p:nvSpPr>
        <p:spPr>
          <a:xfrm>
            <a:off x="152399" y="2874470"/>
            <a:ext cx="8417169" cy="4267786"/>
          </a:xfrm>
        </p:spPr>
        <p:txBody>
          <a:bodyPr>
            <a:normAutofit fontScale="47500" lnSpcReduction="20000"/>
          </a:bodyPr>
          <a:lstStyle/>
          <a:p>
            <a:pPr lvl="0"/>
            <a:r>
              <a:rPr lang="en-US" dirty="0"/>
              <a:t>ARESTIN is contraindicated in any patient who has a known sensitivity to minocycline or tetracyclines.  Hypersensitivity reactions and hypersensitivity syndrome that included, but were not limited to anaphylaxis, anaphylactoid reaction, angioneurotic edema, urticaria, rash, eosinophilia, and one or more of the following:  hepatitis, pneumonitis, nephritis, myocarditis, and pericarditis may be present.  Swelling of the face, pruritus, fever and lymphadenopathy have been reported with the use of ARESTIN.  Some of these reactions were serious.  Post-marketing cases of anaphylaxis and serious skin reactions such as Stevens Johnson syndrome and erythema multiforme have been reported with oral minocycline, as well as acute photosensitivity reactions.</a:t>
            </a:r>
          </a:p>
          <a:p>
            <a:endParaRPr lang="en-US" dirty="0"/>
          </a:p>
          <a:p>
            <a:pPr lvl="0"/>
            <a:r>
              <a:rPr lang="en-US" dirty="0"/>
              <a:t>THE USE OF DRUGS OF THE TETRACYCLINE CLASS DURING TOOTH DEVELOPMENT MAY CAUSE PERMANENT DISCOLORATION OF THE TEETH, AND THEREFORE SHOULD NOT BE USED IN CHILDREN OR IN PREGNANT OR NURSING WOMEN. </a:t>
            </a:r>
          </a:p>
          <a:p>
            <a:pPr lvl="0"/>
            <a:endParaRPr lang="en-US" dirty="0"/>
          </a:p>
          <a:p>
            <a:pPr lvl="0"/>
            <a:endParaRPr lang="en-US" dirty="0"/>
          </a:p>
          <a:p>
            <a:pPr marL="0" lvl="0" indent="0">
              <a:buNone/>
            </a:pPr>
            <a:r>
              <a:rPr lang="en-US" b="1" dirty="0"/>
              <a:t>Please see Important Safety Information throughout and full Prescribing Information available at this presentation.</a:t>
            </a:r>
          </a:p>
        </p:txBody>
      </p:sp>
      <p:sp>
        <p:nvSpPr>
          <p:cNvPr id="4" name="Slide Number Placeholder 3"/>
          <p:cNvSpPr>
            <a:spLocks noGrp="1"/>
          </p:cNvSpPr>
          <p:nvPr>
            <p:ph type="sldNum" sz="quarter" idx="12"/>
          </p:nvPr>
        </p:nvSpPr>
        <p:spPr/>
        <p:txBody>
          <a:bodyPr/>
          <a:lstStyle/>
          <a:p>
            <a:fld id="{32D65EE6-21EB-4FDE-9A3B-CE9DA8C27A95}" type="slidenum">
              <a:rPr lang="en-US">
                <a:solidFill>
                  <a:srgbClr val="000000">
                    <a:tint val="75000"/>
                  </a:srgbClr>
                </a:solidFill>
                <a:cs typeface="+mn-cs"/>
              </a:rPr>
              <a:pPr/>
              <a:t>4</a:t>
            </a:fld>
            <a:endParaRPr lang="en-US" dirty="0">
              <a:solidFill>
                <a:srgbClr val="000000">
                  <a:tint val="75000"/>
                </a:srgbClr>
              </a:solidFill>
              <a:cs typeface="+mn-cs"/>
            </a:endParaRPr>
          </a:p>
        </p:txBody>
      </p:sp>
    </p:spTree>
    <p:extLst>
      <p:ext uri="{BB962C8B-B14F-4D97-AF65-F5344CB8AC3E}">
        <p14:creationId xmlns:p14="http://schemas.microsoft.com/office/powerpoint/2010/main" val="1593726864"/>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F477A2E-6B8D-46A5-82E9-60AA43BFEB41}"/>
              </a:ext>
            </a:extLst>
          </p:cNvPr>
          <p:cNvSpPr>
            <a:spLocks noGrp="1"/>
          </p:cNvSpPr>
          <p:nvPr>
            <p:ph type="sldNum" sz="quarter" idx="12"/>
          </p:nvPr>
        </p:nvSpPr>
        <p:spPr/>
        <p:txBody>
          <a:bodyPr/>
          <a:lstStyle/>
          <a:p>
            <a:pPr>
              <a:defRPr/>
            </a:pPr>
            <a:fld id="{5E8A21EB-41B5-3F43-BBDA-0C691F0CF6B8}" type="slidenum">
              <a:rPr lang="en-US" smtClean="0"/>
              <a:pPr>
                <a:defRPr/>
              </a:pPr>
              <a:t>40</a:t>
            </a:fld>
            <a:endParaRPr lang="en-US" dirty="0"/>
          </a:p>
        </p:txBody>
      </p:sp>
      <p:graphicFrame>
        <p:nvGraphicFramePr>
          <p:cNvPr id="2" name="Object 1">
            <a:extLst>
              <a:ext uri="{FF2B5EF4-FFF2-40B4-BE49-F238E27FC236}">
                <a16:creationId xmlns:a16="http://schemas.microsoft.com/office/drawing/2014/main" id="{D25495A0-3242-4859-AD9D-0A92F8CE8BD6}"/>
              </a:ext>
            </a:extLst>
          </p:cNvPr>
          <p:cNvGraphicFramePr>
            <a:graphicFrameLocks noChangeAspect="1"/>
          </p:cNvGraphicFramePr>
          <p:nvPr>
            <p:extLst>
              <p:ext uri="{D42A27DB-BD31-4B8C-83A1-F6EECF244321}">
                <p14:modId xmlns:p14="http://schemas.microsoft.com/office/powerpoint/2010/main" val="2965101648"/>
              </p:ext>
            </p:extLst>
          </p:nvPr>
        </p:nvGraphicFramePr>
        <p:xfrm>
          <a:off x="2616704" y="368121"/>
          <a:ext cx="3910591" cy="5787980"/>
        </p:xfrm>
        <a:graphic>
          <a:graphicData uri="http://schemas.openxmlformats.org/presentationml/2006/ole">
            <mc:AlternateContent xmlns:mc="http://schemas.openxmlformats.org/markup-compatibility/2006">
              <mc:Choice xmlns:v="urn:schemas-microsoft-com:vml" Requires="v">
                <p:oleObj spid="_x0000_s2146" name="Acrobat Document" r:id="rId4" imgW="2514268" imgH="3886007" progId="AcroExch.Document.2017">
                  <p:embed/>
                </p:oleObj>
              </mc:Choice>
              <mc:Fallback>
                <p:oleObj name="Acrobat Document" r:id="rId4" imgW="2514268" imgH="3886007" progId="AcroExch.Document.2017">
                  <p:embed/>
                  <p:pic>
                    <p:nvPicPr>
                      <p:cNvPr id="2" name="Object 1">
                        <a:extLst>
                          <a:ext uri="{FF2B5EF4-FFF2-40B4-BE49-F238E27FC236}">
                            <a16:creationId xmlns:a16="http://schemas.microsoft.com/office/drawing/2014/main" id="{D25495A0-3242-4859-AD9D-0A92F8CE8BD6}"/>
                          </a:ext>
                        </a:extLst>
                      </p:cNvPr>
                      <p:cNvPicPr/>
                      <p:nvPr/>
                    </p:nvPicPr>
                    <p:blipFill>
                      <a:blip r:embed="rId5"/>
                      <a:stretch>
                        <a:fillRect/>
                      </a:stretch>
                    </p:blipFill>
                    <p:spPr>
                      <a:xfrm>
                        <a:off x="2616704" y="368121"/>
                        <a:ext cx="3910591" cy="5787980"/>
                      </a:xfrm>
                      <a:prstGeom prst="rect">
                        <a:avLst/>
                      </a:prstGeom>
                    </p:spPr>
                  </p:pic>
                </p:oleObj>
              </mc:Fallback>
            </mc:AlternateContent>
          </a:graphicData>
        </a:graphic>
      </p:graphicFrame>
    </p:spTree>
    <p:extLst>
      <p:ext uri="{BB962C8B-B14F-4D97-AF65-F5344CB8AC3E}">
        <p14:creationId xmlns:p14="http://schemas.microsoft.com/office/powerpoint/2010/main" val="3674600034"/>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92CCFA50-2E07-4586-B6A8-684461CDA79F}"/>
              </a:ext>
            </a:extLst>
          </p:cNvPr>
          <p:cNvSpPr/>
          <p:nvPr/>
        </p:nvSpPr>
        <p:spPr>
          <a:xfrm>
            <a:off x="314325" y="1946673"/>
            <a:ext cx="3686171" cy="3370421"/>
          </a:xfrm>
          <a:prstGeom prst="rect">
            <a:avLst/>
          </a:prstGeom>
          <a:solidFill>
            <a:schemeClr val="bg1">
              <a:lumMod val="95000"/>
              <a:alpha val="50000"/>
            </a:schemeClr>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b="1"/>
          </a:p>
        </p:txBody>
      </p:sp>
      <p:sp>
        <p:nvSpPr>
          <p:cNvPr id="3" name="Title 2">
            <a:extLst>
              <a:ext uri="{FF2B5EF4-FFF2-40B4-BE49-F238E27FC236}">
                <a16:creationId xmlns:a16="http://schemas.microsoft.com/office/drawing/2014/main" id="{23A62198-11C2-4B25-BDB3-CBE2ADA3D7CB}"/>
              </a:ext>
            </a:extLst>
          </p:cNvPr>
          <p:cNvSpPr>
            <a:spLocks noGrp="1"/>
          </p:cNvSpPr>
          <p:nvPr>
            <p:ph type="title"/>
          </p:nvPr>
        </p:nvSpPr>
        <p:spPr>
          <a:xfrm>
            <a:off x="314325" y="621792"/>
            <a:ext cx="9402792" cy="1217009"/>
          </a:xfrm>
        </p:spPr>
        <p:txBody>
          <a:bodyPr>
            <a:normAutofit/>
          </a:bodyPr>
          <a:lstStyle/>
          <a:p>
            <a:r>
              <a:rPr lang="en-US" b="1" dirty="0">
                <a:solidFill>
                  <a:srgbClr val="0A5499"/>
                </a:solidFill>
              </a:rPr>
              <a:t>Patient resources to Choose ARESTIN® (minocycline HCl) Microspheres, 1 mg</a:t>
            </a:r>
            <a:endParaRPr lang="en-GB" b="1" dirty="0">
              <a:solidFill>
                <a:srgbClr val="0A5499"/>
              </a:solidFill>
            </a:endParaRPr>
          </a:p>
        </p:txBody>
      </p:sp>
      <p:pic>
        <p:nvPicPr>
          <p:cNvPr id="26" name="Picture 25" descr="Screen Shot 2017-04-04 at 4.13.24 PM.png">
            <a:extLst>
              <a:ext uri="{FF2B5EF4-FFF2-40B4-BE49-F238E27FC236}">
                <a16:creationId xmlns:a16="http://schemas.microsoft.com/office/drawing/2014/main" id="{FA95BB16-5560-471A-8372-121986879E7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90602" y="2295781"/>
            <a:ext cx="1514423" cy="2020253"/>
          </a:xfrm>
          <a:prstGeom prst="rect">
            <a:avLst/>
          </a:prstGeom>
        </p:spPr>
      </p:pic>
      <p:cxnSp>
        <p:nvCxnSpPr>
          <p:cNvPr id="42" name="Straight Connector 41">
            <a:extLst>
              <a:ext uri="{FF2B5EF4-FFF2-40B4-BE49-F238E27FC236}">
                <a16:creationId xmlns:a16="http://schemas.microsoft.com/office/drawing/2014/main" id="{B9E6CE53-8C45-4B62-9072-6A32D7FE8A02}"/>
              </a:ext>
            </a:extLst>
          </p:cNvPr>
          <p:cNvCxnSpPr>
            <a:cxnSpLocks/>
          </p:cNvCxnSpPr>
          <p:nvPr/>
        </p:nvCxnSpPr>
        <p:spPr>
          <a:xfrm>
            <a:off x="4286250" y="2173130"/>
            <a:ext cx="0" cy="307467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F155E475-6B65-4D3E-9E1C-85B749D555D1}"/>
              </a:ext>
            </a:extLst>
          </p:cNvPr>
          <p:cNvSpPr/>
          <p:nvPr/>
        </p:nvSpPr>
        <p:spPr>
          <a:xfrm>
            <a:off x="465057" y="4561455"/>
            <a:ext cx="2813209" cy="21298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50"/>
              </a:spcBef>
            </a:pPr>
            <a:r>
              <a:rPr lang="en-US" sz="1050" b="1" dirty="0">
                <a:solidFill>
                  <a:schemeClr val="accent1"/>
                </a:solidFill>
              </a:rPr>
              <a:t>Patient resources available:</a:t>
            </a:r>
          </a:p>
        </p:txBody>
      </p:sp>
      <p:sp>
        <p:nvSpPr>
          <p:cNvPr id="56" name="Rectangle 55">
            <a:extLst>
              <a:ext uri="{FF2B5EF4-FFF2-40B4-BE49-F238E27FC236}">
                <a16:creationId xmlns:a16="http://schemas.microsoft.com/office/drawing/2014/main" id="{317AE142-E360-4EAE-8262-BA8F202BBDE3}"/>
              </a:ext>
            </a:extLst>
          </p:cNvPr>
          <p:cNvSpPr/>
          <p:nvPr/>
        </p:nvSpPr>
        <p:spPr>
          <a:xfrm>
            <a:off x="465057" y="4855335"/>
            <a:ext cx="1329454" cy="21298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50"/>
              </a:spcBef>
            </a:pPr>
            <a:r>
              <a:rPr lang="en-US" sz="900" dirty="0">
                <a:solidFill>
                  <a:schemeClr val="tx1">
                    <a:lumMod val="75000"/>
                    <a:lumOff val="25000"/>
                  </a:schemeClr>
                </a:solidFill>
              </a:rPr>
              <a:t>Arestin.com</a:t>
            </a:r>
          </a:p>
        </p:txBody>
      </p:sp>
      <p:sp>
        <p:nvSpPr>
          <p:cNvPr id="57" name="Rectangle 56">
            <a:extLst>
              <a:ext uri="{FF2B5EF4-FFF2-40B4-BE49-F238E27FC236}">
                <a16:creationId xmlns:a16="http://schemas.microsoft.com/office/drawing/2014/main" id="{92B9832B-37AA-4788-81F0-AA034C2A035A}"/>
              </a:ext>
            </a:extLst>
          </p:cNvPr>
          <p:cNvSpPr/>
          <p:nvPr/>
        </p:nvSpPr>
        <p:spPr>
          <a:xfrm>
            <a:off x="465057" y="5149215"/>
            <a:ext cx="1329454" cy="21298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50"/>
              </a:spcBef>
            </a:pPr>
            <a:r>
              <a:rPr lang="en-US" sz="900" dirty="0">
                <a:solidFill>
                  <a:schemeClr val="tx1">
                    <a:lumMod val="75000"/>
                    <a:lumOff val="25000"/>
                  </a:schemeClr>
                </a:solidFill>
              </a:rPr>
              <a:t>Patient Brochure</a:t>
            </a:r>
          </a:p>
        </p:txBody>
      </p:sp>
      <p:sp>
        <p:nvSpPr>
          <p:cNvPr id="58" name="Rectangle 57">
            <a:extLst>
              <a:ext uri="{FF2B5EF4-FFF2-40B4-BE49-F238E27FC236}">
                <a16:creationId xmlns:a16="http://schemas.microsoft.com/office/drawing/2014/main" id="{89525E22-CD84-41AA-9B32-8B4E7A390183}"/>
              </a:ext>
            </a:extLst>
          </p:cNvPr>
          <p:cNvSpPr/>
          <p:nvPr/>
        </p:nvSpPr>
        <p:spPr>
          <a:xfrm>
            <a:off x="1948812" y="4855335"/>
            <a:ext cx="1329454" cy="21298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Bef>
                <a:spcPts val="150"/>
              </a:spcBef>
            </a:pPr>
            <a:r>
              <a:rPr lang="en-US" sz="900" dirty="0">
                <a:solidFill>
                  <a:schemeClr val="tx1">
                    <a:lumMod val="75000"/>
                    <a:lumOff val="25000"/>
                  </a:schemeClr>
                </a:solidFill>
              </a:rPr>
              <a:t>Education Card Display Easel</a:t>
            </a:r>
          </a:p>
        </p:txBody>
      </p:sp>
      <p:sp>
        <p:nvSpPr>
          <p:cNvPr id="59" name="Rectangle 58">
            <a:extLst>
              <a:ext uri="{FF2B5EF4-FFF2-40B4-BE49-F238E27FC236}">
                <a16:creationId xmlns:a16="http://schemas.microsoft.com/office/drawing/2014/main" id="{BE204D89-986D-4C51-8B9D-ECD0E2251D21}"/>
              </a:ext>
            </a:extLst>
          </p:cNvPr>
          <p:cNvSpPr/>
          <p:nvPr/>
        </p:nvSpPr>
        <p:spPr>
          <a:xfrm>
            <a:off x="1948812" y="5149215"/>
            <a:ext cx="1329454" cy="21298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50"/>
              </a:spcBef>
            </a:pPr>
            <a:r>
              <a:rPr lang="en-US" sz="900" dirty="0">
                <a:solidFill>
                  <a:schemeClr val="tx1">
                    <a:lumMod val="75000"/>
                    <a:lumOff val="25000"/>
                  </a:schemeClr>
                </a:solidFill>
              </a:rPr>
              <a:t>Patient Posters</a:t>
            </a:r>
          </a:p>
        </p:txBody>
      </p:sp>
      <p:cxnSp>
        <p:nvCxnSpPr>
          <p:cNvPr id="60" name="Straight Connector 59">
            <a:extLst>
              <a:ext uri="{FF2B5EF4-FFF2-40B4-BE49-F238E27FC236}">
                <a16:creationId xmlns:a16="http://schemas.microsoft.com/office/drawing/2014/main" id="{B620FA78-FE6F-4725-BE19-8AC1CEBD5E8F}"/>
              </a:ext>
            </a:extLst>
          </p:cNvPr>
          <p:cNvCxnSpPr>
            <a:cxnSpLocks/>
          </p:cNvCxnSpPr>
          <p:nvPr/>
        </p:nvCxnSpPr>
        <p:spPr>
          <a:xfrm>
            <a:off x="1871660" y="4817745"/>
            <a:ext cx="0" cy="55435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47926BC-BD66-4A3D-B627-102333778B27}"/>
              </a:ext>
            </a:extLst>
          </p:cNvPr>
          <p:cNvCxnSpPr>
            <a:cxnSpLocks/>
          </p:cNvCxnSpPr>
          <p:nvPr/>
        </p:nvCxnSpPr>
        <p:spPr>
          <a:xfrm rot="5400000">
            <a:off x="1129284" y="4443542"/>
            <a:ext cx="0" cy="13304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249B8EE-AAD6-4C29-AC77-0F6564AA1B28}"/>
              </a:ext>
            </a:extLst>
          </p:cNvPr>
          <p:cNvCxnSpPr>
            <a:cxnSpLocks/>
          </p:cNvCxnSpPr>
          <p:nvPr/>
        </p:nvCxnSpPr>
        <p:spPr>
          <a:xfrm rot="5400000">
            <a:off x="2613039" y="4443542"/>
            <a:ext cx="0" cy="13304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353F5BEE-1D41-4478-83ED-1A9B0C53D07F}"/>
              </a:ext>
            </a:extLst>
          </p:cNvPr>
          <p:cNvSpPr/>
          <p:nvPr/>
        </p:nvSpPr>
        <p:spPr>
          <a:xfrm>
            <a:off x="4528699" y="3780473"/>
            <a:ext cx="4371968" cy="407194"/>
          </a:xfrm>
          <a:prstGeom prst="rect">
            <a:avLst/>
          </a:prstGeom>
          <a:solidFill>
            <a:schemeClr val="accent5"/>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050" b="1" dirty="0"/>
              <a:t>Important Safety Information</a:t>
            </a:r>
          </a:p>
        </p:txBody>
      </p:sp>
      <p:sp>
        <p:nvSpPr>
          <p:cNvPr id="21" name="Rectangle 20">
            <a:extLst>
              <a:ext uri="{FF2B5EF4-FFF2-40B4-BE49-F238E27FC236}">
                <a16:creationId xmlns:a16="http://schemas.microsoft.com/office/drawing/2014/main" id="{4AE70C4A-3BF1-4AB5-B4B2-6A787E8AB0E4}"/>
              </a:ext>
            </a:extLst>
          </p:cNvPr>
          <p:cNvSpPr/>
          <p:nvPr/>
        </p:nvSpPr>
        <p:spPr>
          <a:xfrm>
            <a:off x="4528698" y="3780473"/>
            <a:ext cx="4371970" cy="1464470"/>
          </a:xfrm>
          <a:prstGeom prst="rec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b="1" dirty="0"/>
          </a:p>
        </p:txBody>
      </p:sp>
      <p:sp>
        <p:nvSpPr>
          <p:cNvPr id="22" name="Rectangle 21">
            <a:extLst>
              <a:ext uri="{FF2B5EF4-FFF2-40B4-BE49-F238E27FC236}">
                <a16:creationId xmlns:a16="http://schemas.microsoft.com/office/drawing/2014/main" id="{4DACC82A-E49E-48AB-96C8-69F332BA8414}"/>
              </a:ext>
            </a:extLst>
          </p:cNvPr>
          <p:cNvSpPr/>
          <p:nvPr/>
        </p:nvSpPr>
        <p:spPr>
          <a:xfrm>
            <a:off x="4528699" y="2167415"/>
            <a:ext cx="4371968" cy="315753"/>
          </a:xfrm>
          <a:prstGeom prst="rect">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t>Indication</a:t>
            </a:r>
          </a:p>
        </p:txBody>
      </p:sp>
      <p:sp>
        <p:nvSpPr>
          <p:cNvPr id="23" name="Rectangle 22">
            <a:extLst>
              <a:ext uri="{FF2B5EF4-FFF2-40B4-BE49-F238E27FC236}">
                <a16:creationId xmlns:a16="http://schemas.microsoft.com/office/drawing/2014/main" id="{A8486E16-44DF-41FC-961B-23CFB2BC8222}"/>
              </a:ext>
            </a:extLst>
          </p:cNvPr>
          <p:cNvSpPr/>
          <p:nvPr/>
        </p:nvSpPr>
        <p:spPr>
          <a:xfrm>
            <a:off x="4528698" y="2167414"/>
            <a:ext cx="4343395" cy="1464470"/>
          </a:xfrm>
          <a:prstGeom prst="rec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b="1" dirty="0"/>
          </a:p>
        </p:txBody>
      </p:sp>
      <p:sp>
        <p:nvSpPr>
          <p:cNvPr id="24" name="Rectangle 23">
            <a:extLst>
              <a:ext uri="{FF2B5EF4-FFF2-40B4-BE49-F238E27FC236}">
                <a16:creationId xmlns:a16="http://schemas.microsoft.com/office/drawing/2014/main" id="{0C7CEF6F-4943-4BB2-BC03-1CDB4B11487A}"/>
              </a:ext>
            </a:extLst>
          </p:cNvPr>
          <p:cNvSpPr/>
          <p:nvPr/>
        </p:nvSpPr>
        <p:spPr>
          <a:xfrm>
            <a:off x="4641525" y="2574608"/>
            <a:ext cx="4144853" cy="96583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spcBef>
                <a:spcPts val="150"/>
              </a:spcBef>
            </a:pPr>
            <a:r>
              <a:rPr lang="en-US" sz="1050" dirty="0">
                <a:solidFill>
                  <a:schemeClr val="tx1">
                    <a:lumMod val="75000"/>
                    <a:lumOff val="25000"/>
                  </a:schemeClr>
                </a:solidFill>
              </a:rPr>
              <a:t>ARESTIN® (minocycline HCl) Microspheres, 1 mg is indicated as an adjunct to scaling and root </a:t>
            </a:r>
            <a:r>
              <a:rPr lang="en-US" sz="1050" dirty="0" err="1">
                <a:solidFill>
                  <a:schemeClr val="tx1">
                    <a:lumMod val="75000"/>
                    <a:lumOff val="25000"/>
                  </a:schemeClr>
                </a:solidFill>
              </a:rPr>
              <a:t>planing</a:t>
            </a:r>
            <a:r>
              <a:rPr lang="en-US" sz="1050" dirty="0">
                <a:solidFill>
                  <a:schemeClr val="tx1">
                    <a:lumMod val="75000"/>
                    <a:lumOff val="25000"/>
                  </a:schemeClr>
                </a:solidFill>
              </a:rPr>
              <a:t> (SRP) procedures for reduction of pocket depth in patients with adult periodontitis. ARESTIN® may be used as part of a periodontal maintenance program, which includes good oral hygiene and SRP.</a:t>
            </a:r>
          </a:p>
        </p:txBody>
      </p:sp>
      <p:sp>
        <p:nvSpPr>
          <p:cNvPr id="25" name="Rectangle 24">
            <a:extLst>
              <a:ext uri="{FF2B5EF4-FFF2-40B4-BE49-F238E27FC236}">
                <a16:creationId xmlns:a16="http://schemas.microsoft.com/office/drawing/2014/main" id="{DD4C898D-761D-4FC3-ACDB-C02A779B184D}"/>
              </a:ext>
            </a:extLst>
          </p:cNvPr>
          <p:cNvSpPr/>
          <p:nvPr/>
        </p:nvSpPr>
        <p:spPr>
          <a:xfrm>
            <a:off x="4641525" y="4281965"/>
            <a:ext cx="4045275" cy="96583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spcBef>
                <a:spcPts val="150"/>
              </a:spcBef>
            </a:pPr>
            <a:r>
              <a:rPr lang="en-US" sz="1050" dirty="0">
                <a:solidFill>
                  <a:schemeClr val="tx1">
                    <a:lumMod val="75000"/>
                    <a:lumOff val="25000"/>
                  </a:schemeClr>
                </a:solidFill>
              </a:rPr>
              <a:t>ARESTIN® is contraindicated in any patient who has a known sensitivity to minocycline or tetracyclines. Hypersensitivity reactions have been reported with its use. Post-marketing cases of anaphylaxis and serious skin reactions such as Stevens Johnson syndrome and erythema multiforme have been reported with oral minocycline, as well as acute photosensitivity reactions</a:t>
            </a:r>
          </a:p>
        </p:txBody>
      </p:sp>
    </p:spTree>
    <p:extLst>
      <p:ext uri="{BB962C8B-B14F-4D97-AF65-F5344CB8AC3E}">
        <p14:creationId xmlns:p14="http://schemas.microsoft.com/office/powerpoint/2010/main" val="17604694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11"/>
          <p:cNvSpPr txBox="1">
            <a:spLocks noChangeArrowheads="1"/>
          </p:cNvSpPr>
          <p:nvPr/>
        </p:nvSpPr>
        <p:spPr bwMode="auto">
          <a:xfrm>
            <a:off x="301816" y="976000"/>
            <a:ext cx="8758237" cy="402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spcAft>
                <a:spcPts val="600"/>
              </a:spcAft>
              <a:defRPr/>
            </a:pPr>
            <a:r>
              <a:rPr lang="en-US" sz="1400" b="1" dirty="0">
                <a:highlight>
                  <a:srgbClr val="FFFF00"/>
                </a:highlight>
                <a:latin typeface="Arial"/>
                <a:ea typeface="+mj-ea"/>
                <a:cs typeface="Arial"/>
              </a:rPr>
              <a:t>What is the maximum number of cartridges that can be used on a patient?</a:t>
            </a:r>
            <a:br>
              <a:rPr lang="en-US" sz="1400" b="1" dirty="0">
                <a:latin typeface="Arial"/>
                <a:ea typeface="+mj-ea"/>
                <a:cs typeface="Arial"/>
              </a:rPr>
            </a:br>
            <a:r>
              <a:rPr lang="en-US" sz="1400" b="1" dirty="0">
                <a:latin typeface="Arial"/>
                <a:ea typeface="+mj-ea"/>
                <a:cs typeface="Arial"/>
              </a:rPr>
              <a:t>In US clinical trials, up to 122 unit-dose cartridges were used in a single visit, and up to 3 treatments, at 3-month intervals, were administered in pockets with pocket depth of 5 mm or greater, with an average of 30 sites per patient.</a:t>
            </a:r>
            <a:r>
              <a:rPr lang="en-US" sz="1400" b="1" baseline="30000" dirty="0">
                <a:latin typeface="Arial"/>
                <a:cs typeface="Arial"/>
              </a:rPr>
              <a:t>1</a:t>
            </a:r>
            <a:endParaRPr lang="en-US" sz="1400" b="1" dirty="0">
              <a:latin typeface="Arial"/>
              <a:ea typeface="+mj-ea"/>
              <a:cs typeface="Arial"/>
            </a:endParaRPr>
          </a:p>
          <a:p>
            <a:pPr eaLnBrk="0" hangingPunct="0">
              <a:spcAft>
                <a:spcPts val="600"/>
              </a:spcAft>
              <a:defRPr/>
            </a:pPr>
            <a:r>
              <a:rPr lang="en-US" sz="1400" b="1" dirty="0">
                <a:highlight>
                  <a:srgbClr val="FFFF00"/>
                </a:highlight>
                <a:latin typeface="Arial"/>
                <a:ea typeface="+mj-ea"/>
                <a:cs typeface="Arial"/>
              </a:rPr>
              <a:t>How much minocycline is in each tip of ARESTIN</a:t>
            </a:r>
            <a:r>
              <a:rPr lang="en-US" sz="1400" b="1" baseline="30000" dirty="0">
                <a:highlight>
                  <a:srgbClr val="FFFF00"/>
                </a:highlight>
                <a:latin typeface="Arial"/>
                <a:ea typeface="+mj-ea"/>
                <a:cs typeface="Arial"/>
              </a:rPr>
              <a:t>® </a:t>
            </a:r>
            <a:r>
              <a:rPr lang="en-US" sz="1400" b="1" dirty="0">
                <a:highlight>
                  <a:srgbClr val="FFFF00"/>
                </a:highlight>
                <a:latin typeface="Arial"/>
                <a:ea typeface="+mj-ea"/>
                <a:cs typeface="Arial"/>
              </a:rPr>
              <a:t>(minocycline HCl) Microspheres, 1 mg?</a:t>
            </a:r>
            <a:br>
              <a:rPr lang="en-US" sz="1400" b="1" dirty="0">
                <a:latin typeface="Arial"/>
                <a:ea typeface="+mj-ea"/>
                <a:cs typeface="Arial"/>
              </a:rPr>
            </a:br>
            <a:r>
              <a:rPr lang="en-US" sz="1400" b="1" dirty="0">
                <a:latin typeface="Arial"/>
                <a:ea typeface="+mj-ea"/>
                <a:cs typeface="Arial"/>
              </a:rPr>
              <a:t>Each unit-dose cartridge delivers minocycline hydrochloride equivalent to 1 mg of minocycline.</a:t>
            </a:r>
            <a:r>
              <a:rPr lang="en-US" sz="1400" b="1" baseline="30000" dirty="0">
                <a:latin typeface="Arial"/>
                <a:cs typeface="Arial"/>
              </a:rPr>
              <a:t>1</a:t>
            </a:r>
            <a:r>
              <a:rPr lang="en-US" sz="1400" b="1" dirty="0">
                <a:latin typeface="Arial"/>
                <a:ea typeface="+mj-ea"/>
                <a:cs typeface="Arial"/>
              </a:rPr>
              <a:t> </a:t>
            </a:r>
          </a:p>
          <a:p>
            <a:pPr eaLnBrk="0" hangingPunct="0">
              <a:spcAft>
                <a:spcPts val="600"/>
              </a:spcAft>
              <a:defRPr/>
            </a:pPr>
            <a:r>
              <a:rPr lang="en-US" sz="1400" b="1" dirty="0">
                <a:highlight>
                  <a:srgbClr val="FFFF00"/>
                </a:highlight>
                <a:latin typeface="Arial"/>
                <a:ea typeface="+mj-ea"/>
                <a:cs typeface="Arial"/>
              </a:rPr>
              <a:t>How often can ARESTIN be placed?</a:t>
            </a:r>
            <a:br>
              <a:rPr lang="en-US" sz="1400" b="1" dirty="0">
                <a:latin typeface="Arial"/>
                <a:ea typeface="+mj-ea"/>
                <a:cs typeface="Arial"/>
              </a:rPr>
            </a:br>
            <a:r>
              <a:rPr lang="en-US" sz="1400" b="1" dirty="0">
                <a:latin typeface="Arial"/>
                <a:ea typeface="+mj-ea"/>
                <a:cs typeface="Arial"/>
              </a:rPr>
              <a:t>ARESTIN is a subgingival sustained-release product containing the antibiotic minocycline hydrochloride incorporated into a </a:t>
            </a:r>
            <a:r>
              <a:rPr lang="en-US" sz="1400" b="1" dirty="0" err="1">
                <a:latin typeface="Arial"/>
                <a:ea typeface="+mj-ea"/>
                <a:cs typeface="Arial"/>
              </a:rPr>
              <a:t>bioresorbable</a:t>
            </a:r>
            <a:r>
              <a:rPr lang="en-US" sz="1400" b="1" dirty="0">
                <a:latin typeface="Arial"/>
                <a:ea typeface="+mj-ea"/>
                <a:cs typeface="Arial"/>
              </a:rPr>
              <a:t> polymer.</a:t>
            </a:r>
            <a:r>
              <a:rPr lang="en-US" sz="1400" b="1" baseline="30000" dirty="0">
                <a:latin typeface="Arial"/>
                <a:ea typeface="+mj-ea"/>
                <a:cs typeface="Arial"/>
              </a:rPr>
              <a:t> </a:t>
            </a:r>
            <a:r>
              <a:rPr lang="en-US" sz="1400" b="1" dirty="0">
                <a:latin typeface="Arial"/>
                <a:ea typeface="ＭＳ Ｐゴシック" charset="-128"/>
                <a:cs typeface="Arial"/>
              </a:rPr>
              <a:t>ARESTIN</a:t>
            </a:r>
            <a:r>
              <a:rPr lang="en-US" sz="1400" b="1" dirty="0">
                <a:latin typeface="Arial"/>
                <a:ea typeface="+mj-ea"/>
                <a:cs typeface="Arial"/>
              </a:rPr>
              <a:t> will remain in the pocket for an extended period of time where it targets the bacteria that cause periodontal disease. In clinical trials, </a:t>
            </a:r>
            <a:r>
              <a:rPr lang="en-US" sz="1400" b="1" dirty="0">
                <a:latin typeface="Arial"/>
                <a:ea typeface="ＭＳ Ｐゴシック" charset="-128"/>
                <a:cs typeface="Arial"/>
              </a:rPr>
              <a:t>ARESTIN</a:t>
            </a:r>
            <a:r>
              <a:rPr lang="en-US" sz="1400" b="1" dirty="0">
                <a:latin typeface="Arial"/>
                <a:ea typeface="+mj-ea"/>
                <a:cs typeface="Arial"/>
              </a:rPr>
              <a:t> was administered in pockets 5 mm or greater at baseline, at 3 months and at 6 months. However, the clinician should use their professional judgment to determine the diagnosis and treatment plan that is in the best interest of the patient. The effects of treatment for greater than </a:t>
            </a:r>
            <a:br>
              <a:rPr lang="en-US" sz="1400" b="1" dirty="0">
                <a:latin typeface="Arial"/>
                <a:ea typeface="+mj-ea"/>
                <a:cs typeface="Arial"/>
              </a:rPr>
            </a:br>
            <a:r>
              <a:rPr lang="en-US" sz="1400" b="1" dirty="0">
                <a:latin typeface="Arial"/>
                <a:ea typeface="+mj-ea"/>
                <a:cs typeface="Arial"/>
              </a:rPr>
              <a:t>6 months have not been studied.</a:t>
            </a:r>
            <a:r>
              <a:rPr lang="en-US" sz="1400" b="1" baseline="30000" dirty="0">
                <a:latin typeface="Arial"/>
                <a:cs typeface="Arial"/>
              </a:rPr>
              <a:t>1</a:t>
            </a:r>
            <a:r>
              <a:rPr lang="en-US" sz="1400" b="1" dirty="0">
                <a:latin typeface="Arial"/>
                <a:ea typeface="+mj-ea"/>
                <a:cs typeface="Arial"/>
              </a:rPr>
              <a:t> </a:t>
            </a:r>
          </a:p>
        </p:txBody>
      </p:sp>
      <p:sp>
        <p:nvSpPr>
          <p:cNvPr id="96258" name="Slide Number Placeholder 1"/>
          <p:cNvSpPr>
            <a:spLocks noGrp="1"/>
          </p:cNvSpPr>
          <p:nvPr>
            <p:ph type="sldNum" sz="quarter" idx="12"/>
          </p:nvPr>
        </p:nvSpPr>
        <p:spPr>
          <a:xfrm>
            <a:off x="7121525" y="152400"/>
            <a:ext cx="19050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F288CC2-91BA-EE48-9196-19EBB29D8287}" type="slidenum">
              <a:rPr lang="en-US" sz="1400">
                <a:solidFill>
                  <a:schemeClr val="bg1"/>
                </a:solidFill>
              </a:rPr>
              <a:pPr/>
              <a:t>42</a:t>
            </a:fld>
            <a:endParaRPr lang="en-US" sz="1400">
              <a:solidFill>
                <a:schemeClr val="bg1"/>
              </a:solidFill>
            </a:endParaRPr>
          </a:p>
        </p:txBody>
      </p:sp>
      <p:sp>
        <p:nvSpPr>
          <p:cNvPr id="96259" name="Title 2"/>
          <p:cNvSpPr>
            <a:spLocks noGrp="1"/>
          </p:cNvSpPr>
          <p:nvPr>
            <p:ph type="title"/>
          </p:nvPr>
        </p:nvSpPr>
        <p:spPr>
          <a:xfrm>
            <a:off x="427038" y="412750"/>
            <a:ext cx="5043487" cy="893763"/>
          </a:xfrm>
        </p:spPr>
        <p:txBody>
          <a:bodyPr/>
          <a:lstStyle/>
          <a:p>
            <a:r>
              <a:rPr lang="en-US" sz="2400" b="1" dirty="0">
                <a:solidFill>
                  <a:srgbClr val="0A5499"/>
                </a:solidFill>
                <a:latin typeface="Arial" charset="0"/>
                <a:ea typeface="ＭＳ Ｐゴシック" charset="0"/>
                <a:cs typeface="Arial" charset="0"/>
              </a:rPr>
              <a:t>Frequently Asked Questions</a:t>
            </a:r>
          </a:p>
        </p:txBody>
      </p:sp>
      <p:cxnSp>
        <p:nvCxnSpPr>
          <p:cNvPr id="7" name="Straight Connector 6"/>
          <p:cNvCxnSpPr/>
          <p:nvPr/>
        </p:nvCxnSpPr>
        <p:spPr bwMode="auto">
          <a:xfrm flipH="1">
            <a:off x="311150" y="5986463"/>
            <a:ext cx="8832850" cy="6350"/>
          </a:xfrm>
          <a:prstGeom prst="line">
            <a:avLst/>
          </a:prstGeom>
          <a:solidFill>
            <a:schemeClr val="accent1"/>
          </a:solidFill>
          <a:ln w="9525" cap="flat" cmpd="sng" algn="ctr">
            <a:solidFill>
              <a:srgbClr val="F9C51A"/>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extBox 1"/>
          <p:cNvSpPr txBox="1">
            <a:spLocks noChangeArrowheads="1"/>
          </p:cNvSpPr>
          <p:nvPr/>
        </p:nvSpPr>
        <p:spPr bwMode="auto">
          <a:xfrm>
            <a:off x="203200" y="3681589"/>
            <a:ext cx="8432800" cy="2429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1300" dirty="0">
              <a:solidFill>
                <a:srgbClr val="0A5499"/>
              </a:solidFill>
            </a:endParaRPr>
          </a:p>
          <a:p>
            <a:pPr eaLnBrk="1" hangingPunct="1">
              <a:defRPr/>
            </a:pPr>
            <a:endParaRPr lang="en-US" sz="1300" dirty="0">
              <a:solidFill>
                <a:srgbClr val="0A5499"/>
              </a:solidFill>
            </a:endParaRPr>
          </a:p>
          <a:p>
            <a:pPr>
              <a:lnSpc>
                <a:spcPct val="90000"/>
              </a:lnSpc>
              <a:defRPr/>
            </a:pPr>
            <a:endParaRPr lang="en-US" sz="1400" b="1" dirty="0">
              <a:solidFill>
                <a:srgbClr val="1666A0"/>
              </a:solidFill>
              <a:latin typeface="Arial" pitchFamily="34" charset="0"/>
              <a:ea typeface="ＭＳ Ｐゴシック" charset="-128"/>
            </a:endParaRPr>
          </a:p>
          <a:p>
            <a:pPr>
              <a:spcAft>
                <a:spcPts val="0"/>
              </a:spcAft>
              <a:defRPr/>
            </a:pPr>
            <a:r>
              <a:rPr lang="en-US" sz="1400" b="1" dirty="0">
                <a:highlight>
                  <a:srgbClr val="FFFF00"/>
                </a:highlight>
                <a:latin typeface="Arial"/>
                <a:cs typeface="Arial"/>
              </a:rPr>
              <a:t>What are the most commonly reported side effects of ARESTIN</a:t>
            </a:r>
            <a:r>
              <a:rPr lang="en-US" sz="1400" b="1" dirty="0">
                <a:latin typeface="Arial"/>
                <a:cs typeface="Arial"/>
              </a:rPr>
              <a:t>?</a:t>
            </a:r>
          </a:p>
          <a:p>
            <a:pPr>
              <a:spcAft>
                <a:spcPts val="0"/>
              </a:spcAft>
              <a:defRPr/>
            </a:pPr>
            <a:r>
              <a:rPr lang="en-US" sz="1400" dirty="0">
                <a:latin typeface="Arial"/>
                <a:cs typeface="Arial"/>
              </a:rPr>
              <a:t>The most frequently reported nondental treatment-emergent adverse events in the 3 multicenter US trials were headache, infection, flu syndrome, and pain.</a:t>
            </a:r>
            <a:r>
              <a:rPr lang="en-US" sz="1400" b="1" dirty="0">
                <a:latin typeface="Arial"/>
                <a:cs typeface="Arial"/>
              </a:rPr>
              <a:t>  </a:t>
            </a:r>
          </a:p>
          <a:p>
            <a:pPr>
              <a:defRPr/>
            </a:pPr>
            <a:endParaRPr lang="en-US" sz="1400" dirty="0">
              <a:latin typeface="Arial"/>
              <a:cs typeface="Arial"/>
            </a:endParaRPr>
          </a:p>
          <a:p>
            <a:pPr>
              <a:defRPr/>
            </a:pPr>
            <a:r>
              <a:rPr lang="en-US" sz="1400" b="1" dirty="0">
                <a:highlight>
                  <a:srgbClr val="FFFF00"/>
                </a:highlight>
                <a:latin typeface="Arial"/>
                <a:cs typeface="Arial"/>
              </a:rPr>
              <a:t>Can ARESTIN be used at the initial SRP appointment as well as at maintenance? The effects of treatment for greater than 6 months have not been studied.</a:t>
            </a:r>
          </a:p>
          <a:p>
            <a:pPr>
              <a:defRPr/>
            </a:pPr>
            <a:r>
              <a:rPr lang="en-US" sz="1400" dirty="0">
                <a:latin typeface="Arial"/>
                <a:cs typeface="Arial"/>
              </a:rPr>
              <a:t>Yes, this is consistent with our indication.</a:t>
            </a:r>
            <a:r>
              <a:rPr lang="en-US" sz="1400" baseline="30000" dirty="0">
                <a:solidFill>
                  <a:srgbClr val="0A5499"/>
                </a:solidFill>
                <a:latin typeface="Arial"/>
                <a:cs typeface="Arial"/>
              </a:rPr>
              <a:t>1</a:t>
            </a:r>
          </a:p>
          <a:p>
            <a:pPr>
              <a:lnSpc>
                <a:spcPct val="90000"/>
              </a:lnSpc>
              <a:defRPr/>
            </a:pPr>
            <a:endParaRPr lang="en-US" sz="1100" b="1" dirty="0">
              <a:solidFill>
                <a:srgbClr val="1666A0"/>
              </a:solidFill>
              <a:latin typeface="Arial" pitchFamily="34" charset="0"/>
              <a:ea typeface="ＭＳ Ｐゴシック" charset="-128"/>
            </a:endParaRPr>
          </a:p>
          <a:p>
            <a:pPr>
              <a:lnSpc>
                <a:spcPct val="40000"/>
              </a:lnSpc>
              <a:defRPr/>
            </a:pPr>
            <a:r>
              <a:rPr lang="en-US" sz="1100" dirty="0">
                <a:solidFill>
                  <a:srgbClr val="1666A0"/>
                </a:solidFill>
                <a:latin typeface="Arial" pitchFamily="34" charset="0"/>
                <a:ea typeface="ＭＳ Ｐゴシック" charset="-128"/>
              </a:rPr>
              <a:t> </a:t>
            </a:r>
            <a:endParaRPr lang="en-US" sz="1300" dirty="0">
              <a:solidFill>
                <a:srgbClr val="0A5499"/>
              </a:solidFill>
            </a:endParaRPr>
          </a:p>
        </p:txBody>
      </p:sp>
      <p:sp>
        <p:nvSpPr>
          <p:cNvPr id="96262" name="TextBox 1"/>
          <p:cNvSpPr txBox="1">
            <a:spLocks noChangeArrowheads="1"/>
          </p:cNvSpPr>
          <p:nvPr/>
        </p:nvSpPr>
        <p:spPr bwMode="auto">
          <a:xfrm>
            <a:off x="406400" y="6019800"/>
            <a:ext cx="8432800" cy="21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b="1" dirty="0">
                <a:solidFill>
                  <a:srgbClr val="0A5499"/>
                </a:solidFill>
              </a:rPr>
              <a:t>REFERENCE: 1. </a:t>
            </a:r>
            <a:r>
              <a:rPr lang="en-US" sz="800" dirty="0">
                <a:solidFill>
                  <a:srgbClr val="0A5499"/>
                </a:solidFill>
              </a:rPr>
              <a:t>ARESTIN</a:t>
            </a:r>
            <a:r>
              <a:rPr lang="en-US" sz="800" baseline="30000" dirty="0">
                <a:solidFill>
                  <a:srgbClr val="0A5499"/>
                </a:solidFill>
              </a:rPr>
              <a:t>®</a:t>
            </a:r>
            <a:r>
              <a:rPr lang="en-US" sz="800" dirty="0">
                <a:solidFill>
                  <a:srgbClr val="0A5499"/>
                </a:solidFill>
              </a:rPr>
              <a:t> (minocycline </a:t>
            </a:r>
            <a:r>
              <a:rPr lang="en-US" sz="800" dirty="0" err="1">
                <a:solidFill>
                  <a:srgbClr val="0A5499"/>
                </a:solidFill>
              </a:rPr>
              <a:t>HCl</a:t>
            </a:r>
            <a:r>
              <a:rPr lang="en-US" sz="800" dirty="0">
                <a:solidFill>
                  <a:srgbClr val="0A5499"/>
                </a:solidFill>
              </a:rPr>
              <a:t>) Microspheres, 1 mg. Prescribing Information. </a:t>
            </a:r>
            <a:r>
              <a:rPr lang="en-US" sz="800" dirty="0" err="1">
                <a:solidFill>
                  <a:srgbClr val="0A5499"/>
                </a:solidFill>
              </a:rPr>
              <a:t>OraPharma</a:t>
            </a:r>
            <a:r>
              <a:rPr lang="en-US" sz="800" dirty="0">
                <a:solidFill>
                  <a:srgbClr val="0A5499"/>
                </a:solidFill>
              </a:rPr>
              <a:t>; Horsham, PA: 2017.    </a:t>
            </a:r>
          </a:p>
        </p:txBody>
      </p:sp>
    </p:spTree>
    <p:extLst>
      <p:ext uri="{BB962C8B-B14F-4D97-AF65-F5344CB8AC3E}">
        <p14:creationId xmlns:p14="http://schemas.microsoft.com/office/powerpoint/2010/main" val="35008913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7522"/>
                                        </p:tgtEl>
                                        <p:attrNameLst>
                                          <p:attrName>style.visibility</p:attrName>
                                        </p:attrNameLst>
                                      </p:cBhvr>
                                      <p:to>
                                        <p:strVal val="visible"/>
                                      </p:to>
                                    </p:set>
                                    <p:anim calcmode="lin" valueType="num">
                                      <p:cBhvr additive="base">
                                        <p:cTn id="7" dur="500"/>
                                        <p:tgtEl>
                                          <p:spTgt spid="107522"/>
                                        </p:tgtEl>
                                        <p:attrNameLst>
                                          <p:attrName>ppt_y</p:attrName>
                                        </p:attrNameLst>
                                      </p:cBhvr>
                                      <p:tavLst>
                                        <p:tav tm="0">
                                          <p:val>
                                            <p:strVal val="#ppt_y+#ppt_h*1.125000"/>
                                          </p:val>
                                        </p:tav>
                                        <p:tav tm="100000">
                                          <p:val>
                                            <p:strVal val="#ppt_y"/>
                                          </p:val>
                                        </p:tav>
                                      </p:tavLst>
                                    </p:anim>
                                    <p:animEffect transition="in" filter="wipe(up)">
                                      <p:cBhvr>
                                        <p:cTn id="8" dur="500"/>
                                        <p:tgtEl>
                                          <p:spTgt spid="107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3"/>
          <p:cNvSpPr>
            <a:spLocks noChangeArrowheads="1"/>
          </p:cNvSpPr>
          <p:nvPr/>
        </p:nvSpPr>
        <p:spPr bwMode="auto">
          <a:xfrm>
            <a:off x="798513" y="2212975"/>
            <a:ext cx="7340600" cy="1293813"/>
          </a:xfrm>
          <a:prstGeom prst="rect">
            <a:avLst/>
          </a:prstGeom>
          <a:noFill/>
          <a:ln>
            <a:noFill/>
          </a:ln>
        </p:spPr>
        <p:txBody>
          <a:bodyPr/>
          <a:lstStyle/>
          <a:p>
            <a:pPr algn="ctr" eaLnBrk="0" hangingPunct="0">
              <a:lnSpc>
                <a:spcPct val="120000"/>
              </a:lnSpc>
              <a:spcAft>
                <a:spcPct val="75000"/>
              </a:spcAft>
              <a:defRPr/>
            </a:pPr>
            <a:r>
              <a:rPr lang="en-US" sz="6600" b="1" dirty="0">
                <a:solidFill>
                  <a:srgbClr val="0A5499"/>
                </a:solidFill>
                <a:latin typeface="Arial"/>
                <a:cs typeface="Arial"/>
              </a:rPr>
              <a:t>Thank you</a:t>
            </a:r>
          </a:p>
          <a:p>
            <a:pPr algn="ctr" eaLnBrk="0" hangingPunct="0">
              <a:lnSpc>
                <a:spcPct val="120000"/>
              </a:lnSpc>
              <a:spcAft>
                <a:spcPct val="75000"/>
              </a:spcAft>
              <a:defRPr/>
            </a:pPr>
            <a:br>
              <a:rPr lang="en-US" sz="2000" dirty="0">
                <a:solidFill>
                  <a:srgbClr val="0A5499"/>
                </a:solidFill>
                <a:latin typeface="Arial" pitchFamily="34" charset="0"/>
                <a:cs typeface="Arial" charset="0"/>
              </a:rPr>
            </a:br>
            <a:endParaRPr lang="en-US" sz="2000" dirty="0">
              <a:solidFill>
                <a:srgbClr val="0A5499"/>
              </a:solidFill>
              <a:latin typeface="Arial" pitchFamily="34" charset="0"/>
              <a:cs typeface="Arial" charset="0"/>
            </a:endParaRPr>
          </a:p>
          <a:p>
            <a:pPr algn="ctr" eaLnBrk="0" hangingPunct="0">
              <a:lnSpc>
                <a:spcPct val="120000"/>
              </a:lnSpc>
              <a:spcAft>
                <a:spcPct val="75000"/>
              </a:spcAft>
              <a:defRPr/>
            </a:pPr>
            <a:endParaRPr lang="en-US" sz="2000" dirty="0">
              <a:solidFill>
                <a:srgbClr val="0A5499"/>
              </a:solidFill>
              <a:latin typeface="Arial" pitchFamily="34" charset="0"/>
              <a:cs typeface="Arial" charset="0"/>
            </a:endParaRPr>
          </a:p>
          <a:p>
            <a:pPr algn="ctr" eaLnBrk="0" hangingPunct="0">
              <a:lnSpc>
                <a:spcPct val="120000"/>
              </a:lnSpc>
              <a:spcAft>
                <a:spcPct val="75000"/>
              </a:spcAft>
              <a:defRPr/>
            </a:pPr>
            <a:endParaRPr lang="en-US" sz="2000" dirty="0">
              <a:solidFill>
                <a:srgbClr val="0A5499"/>
              </a:solidFill>
              <a:latin typeface="+mn-lt"/>
              <a:cs typeface="Arial" charset="0"/>
            </a:endParaRPr>
          </a:p>
          <a:p>
            <a:pPr algn="ctr" eaLnBrk="0" hangingPunct="0">
              <a:lnSpc>
                <a:spcPct val="120000"/>
              </a:lnSpc>
              <a:spcAft>
                <a:spcPct val="75000"/>
              </a:spcAft>
              <a:defRPr/>
            </a:pPr>
            <a:endParaRPr lang="en-US" sz="2000" dirty="0">
              <a:solidFill>
                <a:srgbClr val="0A5499"/>
              </a:solidFill>
              <a:latin typeface="+mn-lt"/>
              <a:cs typeface="Arial" charset="0"/>
            </a:endParaRPr>
          </a:p>
          <a:p>
            <a:pPr algn="ctr" eaLnBrk="0" hangingPunct="0">
              <a:lnSpc>
                <a:spcPct val="120000"/>
              </a:lnSpc>
              <a:spcAft>
                <a:spcPct val="75000"/>
              </a:spcAft>
              <a:defRPr/>
            </a:pPr>
            <a:endParaRPr lang="en-US" sz="2000" dirty="0">
              <a:solidFill>
                <a:srgbClr val="0A5499"/>
              </a:solidFill>
              <a:latin typeface="+mn-lt"/>
              <a:cs typeface="Arial" charset="0"/>
            </a:endParaRPr>
          </a:p>
          <a:p>
            <a:pPr algn="ctr" eaLnBrk="0" hangingPunct="0">
              <a:lnSpc>
                <a:spcPct val="120000"/>
              </a:lnSpc>
              <a:spcAft>
                <a:spcPct val="75000"/>
              </a:spcAft>
              <a:defRPr/>
            </a:pPr>
            <a:endParaRPr lang="en-US" sz="2000" dirty="0">
              <a:solidFill>
                <a:srgbClr val="0A5499"/>
              </a:solidFill>
              <a:latin typeface="+mn-lt"/>
              <a:cs typeface="Arial" charset="0"/>
            </a:endParaRPr>
          </a:p>
        </p:txBody>
      </p:sp>
      <p:sp>
        <p:nvSpPr>
          <p:cNvPr id="102402" name="Slide Number Placeholder 1"/>
          <p:cNvSpPr>
            <a:spLocks noGrp="1"/>
          </p:cNvSpPr>
          <p:nvPr>
            <p:ph type="sldNum" sz="quarter" idx="12"/>
          </p:nvPr>
        </p:nvSpPr>
        <p:spPr>
          <a:xfrm>
            <a:off x="7121525" y="152400"/>
            <a:ext cx="1905000" cy="457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BDF4CF1-04AF-7F4C-B37F-E57E08F6EAD2}" type="slidenum">
              <a:rPr lang="en-US" sz="1400">
                <a:solidFill>
                  <a:schemeClr val="bg1"/>
                </a:solidFill>
              </a:rPr>
              <a:pPr/>
              <a:t>43</a:t>
            </a:fld>
            <a:endParaRPr lang="en-US" sz="1400">
              <a:solidFill>
                <a:schemeClr val="bg1"/>
              </a:solidFill>
            </a:endParaRPr>
          </a:p>
        </p:txBody>
      </p:sp>
      <p:cxnSp>
        <p:nvCxnSpPr>
          <p:cNvPr id="4" name="Straight Connector 3"/>
          <p:cNvCxnSpPr/>
          <p:nvPr/>
        </p:nvCxnSpPr>
        <p:spPr bwMode="auto">
          <a:xfrm flipH="1">
            <a:off x="311150" y="5691188"/>
            <a:ext cx="8832850" cy="7937"/>
          </a:xfrm>
          <a:prstGeom prst="line">
            <a:avLst/>
          </a:prstGeom>
          <a:solidFill>
            <a:schemeClr val="accent1"/>
          </a:solidFill>
          <a:ln w="9525" cap="flat" cmpd="sng" algn="ctr">
            <a:solidFill>
              <a:srgbClr val="F9C51A"/>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6" name="Rectangle 5">
            <a:extLst>
              <a:ext uri="{FF2B5EF4-FFF2-40B4-BE49-F238E27FC236}">
                <a16:creationId xmlns:a16="http://schemas.microsoft.com/office/drawing/2014/main" id="{AAFECCFA-F4D5-4B6E-933C-AB00EB0E5058}"/>
              </a:ext>
            </a:extLst>
          </p:cNvPr>
          <p:cNvSpPr/>
          <p:nvPr/>
        </p:nvSpPr>
        <p:spPr>
          <a:xfrm>
            <a:off x="390525" y="5780285"/>
            <a:ext cx="6096000" cy="566540"/>
          </a:xfrm>
          <a:prstGeom prst="rect">
            <a:avLst/>
          </a:prstGeom>
        </p:spPr>
        <p:txBody>
          <a:bodyPr vert="horz" lIns="91440" tIns="45720" rIns="91440" bIns="45720" rtlCol="0" anchor="ctr"/>
          <a:lstStyle/>
          <a:p>
            <a:r>
              <a:rPr lang="en-US" sz="1100" dirty="0"/>
              <a:t> ARESTIN and OraPharma are trademarks of Bausch Health Companies Inc. or its affiliates. </a:t>
            </a:r>
          </a:p>
          <a:p>
            <a:r>
              <a:rPr lang="en-US" sz="1100" dirty="0"/>
              <a:t> © 2021 Bausch Health Companies Inc. or its affiliates. 	ARE.0182.USA.20 V2.0</a:t>
            </a:r>
          </a:p>
        </p:txBody>
      </p:sp>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17B60-D4EA-4E62-B38C-79B6E6001F6D}"/>
              </a:ext>
            </a:extLst>
          </p:cNvPr>
          <p:cNvSpPr>
            <a:spLocks noGrp="1"/>
          </p:cNvSpPr>
          <p:nvPr>
            <p:ph type="title"/>
          </p:nvPr>
        </p:nvSpPr>
        <p:spPr>
          <a:xfrm>
            <a:off x="588557" y="685800"/>
            <a:ext cx="4345106" cy="1485900"/>
          </a:xfrm>
        </p:spPr>
        <p:txBody>
          <a:bodyPr vert="horz" lIns="91440" tIns="45720" rIns="91440" bIns="45720" rtlCol="0" anchor="t">
            <a:normAutofit/>
          </a:bodyPr>
          <a:lstStyle/>
          <a:p>
            <a:pPr defTabSz="914400">
              <a:lnSpc>
                <a:spcPct val="89000"/>
              </a:lnSpc>
            </a:pPr>
            <a:r>
              <a:rPr lang="en-US" sz="2400" dirty="0">
                <a:solidFill>
                  <a:srgbClr val="1666A0"/>
                </a:solidFill>
              </a:rPr>
              <a:t>Periodontal Disease- Etiologic Factors </a:t>
            </a:r>
          </a:p>
        </p:txBody>
      </p:sp>
      <p:pic>
        <p:nvPicPr>
          <p:cNvPr id="9" name="Picture 8" descr="Man working in laboratory">
            <a:extLst>
              <a:ext uri="{FF2B5EF4-FFF2-40B4-BE49-F238E27FC236}">
                <a16:creationId xmlns:a16="http://schemas.microsoft.com/office/drawing/2014/main" id="{51C7C303-616B-412F-BF42-F1566B3B0202}"/>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42432" r="24136" b="-1"/>
          <a:stretch/>
        </p:blipFill>
        <p:spPr>
          <a:xfrm>
            <a:off x="5709195" y="10"/>
            <a:ext cx="3434804" cy="6857990"/>
          </a:xfrm>
          <a:prstGeom prst="rect">
            <a:avLst/>
          </a:prstGeom>
        </p:spPr>
      </p:pic>
      <p:sp>
        <p:nvSpPr>
          <p:cNvPr id="4" name="Slide Number Placeholder 3">
            <a:extLst>
              <a:ext uri="{FF2B5EF4-FFF2-40B4-BE49-F238E27FC236}">
                <a16:creationId xmlns:a16="http://schemas.microsoft.com/office/drawing/2014/main" id="{0F9DD935-0D9E-42F9-8E53-E7FF58CD312C}"/>
              </a:ext>
            </a:extLst>
          </p:cNvPr>
          <p:cNvSpPr>
            <a:spLocks noGrp="1"/>
          </p:cNvSpPr>
          <p:nvPr>
            <p:ph type="sldNum" sz="quarter" idx="12"/>
          </p:nvPr>
        </p:nvSpPr>
        <p:spPr>
          <a:xfrm>
            <a:off x="7104552" y="6453386"/>
            <a:ext cx="1197219" cy="404614"/>
          </a:xfrm>
        </p:spPr>
        <p:txBody>
          <a:bodyPr vert="horz" lIns="91440" tIns="45720" rIns="91440" bIns="45720" rtlCol="0" anchor="ctr">
            <a:normAutofit/>
          </a:bodyPr>
          <a:lstStyle/>
          <a:p>
            <a:pPr defTabSz="457200">
              <a:spcAft>
                <a:spcPts val="600"/>
              </a:spcAft>
              <a:defRPr/>
            </a:pPr>
            <a:fld id="{04AA8ADE-05A6-234A-8943-4F3422A2A40B}" type="slidenum">
              <a:rPr lang="en-US" sz="1200">
                <a:solidFill>
                  <a:srgbClr val="FFFFFF"/>
                </a:solidFill>
                <a:latin typeface="+mn-lt"/>
                <a:ea typeface="+mn-ea"/>
                <a:cs typeface="+mn-cs"/>
              </a:rPr>
              <a:pPr defTabSz="457200">
                <a:spcAft>
                  <a:spcPts val="600"/>
                </a:spcAft>
                <a:defRPr/>
              </a:pPr>
              <a:t>5</a:t>
            </a:fld>
            <a:endParaRPr lang="en-US" sz="1200">
              <a:solidFill>
                <a:srgbClr val="FFFFFF"/>
              </a:solidFill>
              <a:latin typeface="+mn-lt"/>
              <a:ea typeface="+mn-ea"/>
              <a:cs typeface="+mn-cs"/>
            </a:endParaRPr>
          </a:p>
        </p:txBody>
      </p:sp>
      <p:sp>
        <p:nvSpPr>
          <p:cNvPr id="5" name="Rectangle 4">
            <a:extLst>
              <a:ext uri="{FF2B5EF4-FFF2-40B4-BE49-F238E27FC236}">
                <a16:creationId xmlns:a16="http://schemas.microsoft.com/office/drawing/2014/main" id="{6FA21A50-A98D-462B-B452-058F71320921}"/>
              </a:ext>
            </a:extLst>
          </p:cNvPr>
          <p:cNvSpPr/>
          <p:nvPr/>
        </p:nvSpPr>
        <p:spPr>
          <a:xfrm>
            <a:off x="152400" y="6353910"/>
            <a:ext cx="4648200" cy="954107"/>
          </a:xfrm>
          <a:prstGeom prst="rect">
            <a:avLst/>
          </a:prstGeom>
        </p:spPr>
        <p:txBody>
          <a:bodyPr wrap="square">
            <a:spAutoFit/>
          </a:bodyPr>
          <a:lstStyle/>
          <a:p>
            <a:pPr>
              <a:spcAft>
                <a:spcPts val="600"/>
              </a:spcAft>
            </a:pPr>
            <a:r>
              <a:rPr lang="en-US" sz="900" b="1" dirty="0">
                <a:solidFill>
                  <a:srgbClr val="000000"/>
                </a:solidFill>
                <a:latin typeface="Trebuchet MS" panose="020B0603020202020204" pitchFamily="34" charset="0"/>
              </a:rPr>
              <a:t>REFERENCE: 1. </a:t>
            </a:r>
            <a:r>
              <a:rPr lang="en-US" sz="900" dirty="0">
                <a:solidFill>
                  <a:srgbClr val="000000"/>
                </a:solidFill>
                <a:latin typeface="Trebuchet MS" panose="020B0603020202020204" pitchFamily="34" charset="0"/>
              </a:rPr>
              <a:t>Könönen, E., Gursoy, M., &amp; Gursoy, U. K. (2019). Periodontitis: A Multifaceted Disease of Tooth-Supporting Tissues. </a:t>
            </a:r>
            <a:r>
              <a:rPr lang="en-US" sz="900" i="1" dirty="0">
                <a:solidFill>
                  <a:srgbClr val="000000"/>
                </a:solidFill>
                <a:latin typeface="Trebuchet MS" panose="020B0603020202020204" pitchFamily="34" charset="0"/>
              </a:rPr>
              <a:t>Journal of clinical medicine</a:t>
            </a:r>
            <a:r>
              <a:rPr lang="en-US" sz="900" dirty="0">
                <a:solidFill>
                  <a:srgbClr val="000000"/>
                </a:solidFill>
                <a:latin typeface="Trebuchet MS" panose="020B0603020202020204" pitchFamily="34" charset="0"/>
              </a:rPr>
              <a:t>, </a:t>
            </a:r>
            <a:r>
              <a:rPr lang="en-US" sz="900" i="1" dirty="0">
                <a:solidFill>
                  <a:srgbClr val="000000"/>
                </a:solidFill>
                <a:latin typeface="Trebuchet MS" panose="020B0603020202020204" pitchFamily="34" charset="0"/>
              </a:rPr>
              <a:t>8</a:t>
            </a:r>
            <a:r>
              <a:rPr lang="en-US" sz="900" dirty="0">
                <a:solidFill>
                  <a:srgbClr val="000000"/>
                </a:solidFill>
                <a:latin typeface="Trebuchet MS" panose="020B0603020202020204" pitchFamily="34" charset="0"/>
              </a:rPr>
              <a:t>(8), 1135. doi:10.3390/jcm8081135</a:t>
            </a:r>
          </a:p>
          <a:p>
            <a:pPr>
              <a:spcAft>
                <a:spcPts val="600"/>
              </a:spcAft>
            </a:pPr>
            <a:endParaRPr lang="en-US" altLang="en-US" dirty="0"/>
          </a:p>
        </p:txBody>
      </p:sp>
      <p:graphicFrame>
        <p:nvGraphicFramePr>
          <p:cNvPr id="23" name="Content Placeholder 2">
            <a:extLst>
              <a:ext uri="{FF2B5EF4-FFF2-40B4-BE49-F238E27FC236}">
                <a16:creationId xmlns:a16="http://schemas.microsoft.com/office/drawing/2014/main" id="{E087C5FD-00E3-435C-BF9F-3907CED6BF10}"/>
              </a:ext>
            </a:extLst>
          </p:cNvPr>
          <p:cNvGraphicFramePr/>
          <p:nvPr>
            <p:extLst>
              <p:ext uri="{D42A27DB-BD31-4B8C-83A1-F6EECF244321}">
                <p14:modId xmlns:p14="http://schemas.microsoft.com/office/powerpoint/2010/main" val="1857172515"/>
              </p:ext>
            </p:extLst>
          </p:nvPr>
        </p:nvGraphicFramePr>
        <p:xfrm>
          <a:off x="588557" y="2061713"/>
          <a:ext cx="4345106" cy="3581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54180399"/>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7683955-908E-42A1-A8BD-DB9D20B447C0}"/>
              </a:ext>
            </a:extLst>
          </p:cNvPr>
          <p:cNvSpPr>
            <a:spLocks noGrp="1"/>
          </p:cNvSpPr>
          <p:nvPr>
            <p:ph type="ftr" sz="quarter" idx="11"/>
          </p:nvPr>
        </p:nvSpPr>
        <p:spPr/>
        <p:txBody>
          <a:bodyPr/>
          <a:lstStyle/>
          <a:p>
            <a:pPr defTabSz="685800" fontAlgn="auto">
              <a:spcBef>
                <a:spcPts val="0"/>
              </a:spcBef>
              <a:spcAft>
                <a:spcPts val="0"/>
              </a:spcAft>
            </a:pPr>
            <a:r>
              <a:rPr lang="en-US" dirty="0">
                <a:solidFill>
                  <a:prstClr val="white"/>
                </a:solidFill>
                <a:latin typeface="Calibri Light"/>
                <a:ea typeface="+mn-ea"/>
                <a:cs typeface="+mn-cs"/>
              </a:rPr>
              <a:t>CONFIDENTIAL - DO NOT PRINT OR COPY- THESE MATERIALS ARE FOR YOUR VIEWING ONLY AND ARE NOT INTENDED FOR DISTRIBUTION; FOR PRESENTATION PURPOSES ONLY</a:t>
            </a:r>
          </a:p>
        </p:txBody>
      </p:sp>
      <p:sp>
        <p:nvSpPr>
          <p:cNvPr id="5" name="Slide Number Placeholder 4">
            <a:extLst>
              <a:ext uri="{FF2B5EF4-FFF2-40B4-BE49-F238E27FC236}">
                <a16:creationId xmlns:a16="http://schemas.microsoft.com/office/drawing/2014/main" id="{EFC32D10-922E-4215-8DBD-920A04007301}"/>
              </a:ext>
            </a:extLst>
          </p:cNvPr>
          <p:cNvSpPr>
            <a:spLocks noGrp="1"/>
          </p:cNvSpPr>
          <p:nvPr>
            <p:ph type="sldNum" sz="quarter" idx="12"/>
          </p:nvPr>
        </p:nvSpPr>
        <p:spPr/>
        <p:txBody>
          <a:bodyPr/>
          <a:lstStyle/>
          <a:p>
            <a:pPr defTabSz="685800" fontAlgn="auto">
              <a:spcBef>
                <a:spcPts val="0"/>
              </a:spcBef>
              <a:spcAft>
                <a:spcPts val="0"/>
              </a:spcAft>
            </a:pPr>
            <a:fld id="{AAC118CB-F64A-43FC-9E51-DC857DC08C7C}" type="slidenum">
              <a:rPr lang="en-US">
                <a:solidFill>
                  <a:prstClr val="white"/>
                </a:solidFill>
                <a:latin typeface="Barlow Medium"/>
                <a:ea typeface="+mn-ea"/>
                <a:cs typeface="+mn-cs"/>
              </a:rPr>
              <a:pPr defTabSz="685800" fontAlgn="auto">
                <a:spcBef>
                  <a:spcPts val="0"/>
                </a:spcBef>
                <a:spcAft>
                  <a:spcPts val="0"/>
                </a:spcAft>
              </a:pPr>
              <a:t>6</a:t>
            </a:fld>
            <a:endParaRPr lang="en-US">
              <a:solidFill>
                <a:prstClr val="white"/>
              </a:solidFill>
              <a:latin typeface="Barlow Medium"/>
              <a:ea typeface="+mn-ea"/>
              <a:cs typeface="+mn-cs"/>
            </a:endParaRPr>
          </a:p>
        </p:txBody>
      </p:sp>
      <p:graphicFrame>
        <p:nvGraphicFramePr>
          <p:cNvPr id="8" name="Chart 7">
            <a:extLst>
              <a:ext uri="{FF2B5EF4-FFF2-40B4-BE49-F238E27FC236}">
                <a16:creationId xmlns:a16="http://schemas.microsoft.com/office/drawing/2014/main" id="{83E0B709-9755-4035-9CEC-1D15E7CED8D2}"/>
              </a:ext>
            </a:extLst>
          </p:cNvPr>
          <p:cNvGraphicFramePr/>
          <p:nvPr>
            <p:extLst>
              <p:ext uri="{D42A27DB-BD31-4B8C-83A1-F6EECF244321}">
                <p14:modId xmlns:p14="http://schemas.microsoft.com/office/powerpoint/2010/main" val="150231260"/>
              </p:ext>
            </p:extLst>
          </p:nvPr>
        </p:nvGraphicFramePr>
        <p:xfrm>
          <a:off x="3433068" y="1901844"/>
          <a:ext cx="5144089" cy="2431173"/>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3">
            <a:extLst>
              <a:ext uri="{FF2B5EF4-FFF2-40B4-BE49-F238E27FC236}">
                <a16:creationId xmlns:a16="http://schemas.microsoft.com/office/drawing/2014/main" id="{FCC4C9D4-18A4-4A1B-BAE3-BBF655383DAC}"/>
              </a:ext>
            </a:extLst>
          </p:cNvPr>
          <p:cNvSpPr>
            <a:spLocks noGrp="1"/>
          </p:cNvSpPr>
          <p:nvPr>
            <p:ph type="title"/>
          </p:nvPr>
        </p:nvSpPr>
        <p:spPr>
          <a:xfrm>
            <a:off x="3258061" y="128589"/>
            <a:ext cx="5778072" cy="1264158"/>
          </a:xfrm>
        </p:spPr>
        <p:txBody>
          <a:bodyPr>
            <a:normAutofit/>
          </a:bodyPr>
          <a:lstStyle/>
          <a:p>
            <a:r>
              <a:rPr lang="en-US" sz="2600" dirty="0"/>
              <a:t>Periodontitis impacts millions of adults and prevalence increases with age</a:t>
            </a:r>
            <a:r>
              <a:rPr lang="en-US" sz="2600" baseline="30000" dirty="0"/>
              <a:t>1</a:t>
            </a:r>
          </a:p>
        </p:txBody>
      </p:sp>
      <p:sp>
        <p:nvSpPr>
          <p:cNvPr id="10" name="Rectangle 9">
            <a:extLst>
              <a:ext uri="{FF2B5EF4-FFF2-40B4-BE49-F238E27FC236}">
                <a16:creationId xmlns:a16="http://schemas.microsoft.com/office/drawing/2014/main" id="{6DA4F692-0711-48CD-830E-4BAB049A0760}"/>
              </a:ext>
            </a:extLst>
          </p:cNvPr>
          <p:cNvSpPr/>
          <p:nvPr/>
        </p:nvSpPr>
        <p:spPr>
          <a:xfrm>
            <a:off x="3345564" y="5938807"/>
            <a:ext cx="5603065" cy="274453"/>
          </a:xfrm>
          <a:prstGeom prst="rect">
            <a:avLst/>
          </a:prstGeom>
          <a:noFill/>
          <a:ln w="12700">
            <a:noFill/>
            <a:miter lim="800000"/>
            <a:headEnd/>
            <a:tailEnd/>
          </a:ln>
        </p:spPr>
        <p:txBody>
          <a:bodyPr wrap="square" lIns="68580" tIns="68580" bIns="68580" anchor="ctr">
            <a:noAutofit/>
          </a:bodyPr>
          <a:lstStyle/>
          <a:p>
            <a:pPr defTabSz="685800" fontAlgn="auto">
              <a:spcBef>
                <a:spcPts val="300"/>
              </a:spcBef>
              <a:spcAft>
                <a:spcPts val="0"/>
              </a:spcAft>
            </a:pPr>
            <a:r>
              <a:rPr lang="en-US" sz="1050" b="1" dirty="0">
                <a:solidFill>
                  <a:schemeClr val="tx1">
                    <a:lumMod val="85000"/>
                    <a:lumOff val="15000"/>
                  </a:schemeClr>
                </a:solidFill>
                <a:latin typeface="Calibri Light"/>
                <a:ea typeface="+mn-ea"/>
                <a:cs typeface="Arial" pitchFamily="34" charset="0"/>
              </a:rPr>
              <a:t>REFERENCE: 1. </a:t>
            </a:r>
            <a:r>
              <a:rPr lang="en-US" sz="1050" dirty="0">
                <a:solidFill>
                  <a:schemeClr val="tx1">
                    <a:lumMod val="85000"/>
                    <a:lumOff val="15000"/>
                  </a:schemeClr>
                </a:solidFill>
                <a:latin typeface="Calibri Light"/>
                <a:ea typeface="+mn-ea"/>
                <a:cs typeface="Arial" pitchFamily="34" charset="0"/>
              </a:rPr>
              <a:t>Centers for Disease Control and Prevention. Periodontal disease. </a:t>
            </a:r>
            <a:r>
              <a:rPr lang="en-US" sz="1050" dirty="0">
                <a:solidFill>
                  <a:schemeClr val="tx1">
                    <a:lumMod val="85000"/>
                    <a:lumOff val="15000"/>
                  </a:schemeClr>
                </a:solidFill>
                <a:latin typeface="Calibri Light"/>
                <a:ea typeface="+mn-ea"/>
                <a:cs typeface="Arial" pitchFamily="34" charset="0"/>
                <a:hlinkClick r:id="rId4">
                  <a:extLst>
                    <a:ext uri="{A12FA001-AC4F-418D-AE19-62706E023703}">
                      <ahyp:hlinkClr xmlns:ahyp="http://schemas.microsoft.com/office/drawing/2018/hyperlinkcolor" val="tx"/>
                    </a:ext>
                  </a:extLst>
                </a:hlinkClick>
              </a:rPr>
              <a:t>https://www.cdc.gov/OralHealth/periodontal_disease/</a:t>
            </a:r>
            <a:r>
              <a:rPr lang="en-US" sz="1050" dirty="0">
                <a:solidFill>
                  <a:schemeClr val="tx1">
                    <a:lumMod val="85000"/>
                    <a:lumOff val="15000"/>
                  </a:schemeClr>
                </a:solidFill>
                <a:latin typeface="Calibri Light"/>
                <a:ea typeface="+mn-ea"/>
                <a:cs typeface="Arial" pitchFamily="34" charset="0"/>
              </a:rPr>
              <a:t>. Accessed March 30, 2017.</a:t>
            </a:r>
          </a:p>
        </p:txBody>
      </p:sp>
      <p:sp>
        <p:nvSpPr>
          <p:cNvPr id="11" name="Text Box 10">
            <a:extLst>
              <a:ext uri="{FF2B5EF4-FFF2-40B4-BE49-F238E27FC236}">
                <a16:creationId xmlns:a16="http://schemas.microsoft.com/office/drawing/2014/main" id="{B028345D-AA93-4859-8ECB-0CDDF61B6042}"/>
              </a:ext>
            </a:extLst>
          </p:cNvPr>
          <p:cNvSpPr txBox="1">
            <a:spLocks noChangeArrowheads="1"/>
          </p:cNvSpPr>
          <p:nvPr/>
        </p:nvSpPr>
        <p:spPr bwMode="auto">
          <a:xfrm>
            <a:off x="6234600" y="2478642"/>
            <a:ext cx="2239815" cy="430887"/>
          </a:xfrm>
          <a:prstGeom prst="rect">
            <a:avLst/>
          </a:prstGeom>
          <a:noFill/>
          <a:ln w="9525">
            <a:noFill/>
            <a:miter lim="800000"/>
            <a:headEnd/>
            <a:tailEnd/>
          </a:ln>
          <a:effectLst/>
        </p:spPr>
        <p:txBody>
          <a:bodyPr wrap="square" anchor="ctr">
            <a:spAutoFit/>
          </a:bodyPr>
          <a:lstStyle/>
          <a:p>
            <a:pPr algn="ctr" defTabSz="685800" eaLnBrk="0" fontAlgn="auto" hangingPunct="0">
              <a:spcBef>
                <a:spcPct val="50000"/>
              </a:spcBef>
              <a:spcAft>
                <a:spcPts val="0"/>
              </a:spcAft>
            </a:pPr>
            <a:r>
              <a:rPr lang="en-US" sz="1100" b="1" dirty="0">
                <a:solidFill>
                  <a:srgbClr val="242852"/>
                </a:solidFill>
                <a:latin typeface="Barlow Medium"/>
                <a:ea typeface="+mn-ea"/>
                <a:cs typeface="Trebuchet MS"/>
              </a:rPr>
              <a:t>Nearly 1 of every 2 US adults </a:t>
            </a:r>
            <a:br>
              <a:rPr lang="en-US" sz="1100" b="1" dirty="0">
                <a:solidFill>
                  <a:srgbClr val="242852"/>
                </a:solidFill>
                <a:latin typeface="Barlow Medium"/>
                <a:ea typeface="+mn-ea"/>
                <a:cs typeface="Trebuchet MS"/>
              </a:rPr>
            </a:br>
            <a:r>
              <a:rPr lang="en-US" sz="1100" b="1" dirty="0">
                <a:solidFill>
                  <a:srgbClr val="242852"/>
                </a:solidFill>
                <a:latin typeface="Barlow Medium"/>
                <a:ea typeface="+mn-ea"/>
                <a:cs typeface="Trebuchet MS"/>
              </a:rPr>
              <a:t>≥30 y/o</a:t>
            </a:r>
            <a:r>
              <a:rPr lang="en-US" sz="1100" b="1" baseline="30000" dirty="0">
                <a:solidFill>
                  <a:srgbClr val="242852"/>
                </a:solidFill>
                <a:latin typeface="Barlow Medium"/>
                <a:ea typeface="+mn-ea"/>
                <a:cs typeface="Trebuchet MS"/>
              </a:rPr>
              <a:t>2</a:t>
            </a:r>
            <a:r>
              <a:rPr lang="en-US" sz="900" dirty="0">
                <a:solidFill>
                  <a:srgbClr val="242852"/>
                </a:solidFill>
                <a:latin typeface="Barlow Medium"/>
                <a:ea typeface="+mn-ea"/>
                <a:cs typeface="Trebuchet MS"/>
              </a:rPr>
              <a:t>… </a:t>
            </a:r>
          </a:p>
        </p:txBody>
      </p:sp>
      <p:sp>
        <p:nvSpPr>
          <p:cNvPr id="12" name="Text Box 10">
            <a:extLst>
              <a:ext uri="{FF2B5EF4-FFF2-40B4-BE49-F238E27FC236}">
                <a16:creationId xmlns:a16="http://schemas.microsoft.com/office/drawing/2014/main" id="{8CBC9733-1000-4762-BECA-4CC606E708E1}"/>
              </a:ext>
            </a:extLst>
          </p:cNvPr>
          <p:cNvSpPr txBox="1">
            <a:spLocks noChangeArrowheads="1"/>
          </p:cNvSpPr>
          <p:nvPr/>
        </p:nvSpPr>
        <p:spPr bwMode="auto">
          <a:xfrm>
            <a:off x="4131041" y="1846879"/>
            <a:ext cx="2135673" cy="415498"/>
          </a:xfrm>
          <a:prstGeom prst="rect">
            <a:avLst/>
          </a:prstGeom>
          <a:noFill/>
          <a:ln w="9525">
            <a:noFill/>
            <a:miter lim="800000"/>
            <a:headEnd/>
            <a:tailEnd/>
          </a:ln>
          <a:effectLst/>
        </p:spPr>
        <p:txBody>
          <a:bodyPr wrap="square" anchor="ctr">
            <a:spAutoFit/>
          </a:bodyPr>
          <a:lstStyle/>
          <a:p>
            <a:pPr algn="ctr" defTabSz="685800" eaLnBrk="0" fontAlgn="auto" hangingPunct="0">
              <a:spcBef>
                <a:spcPct val="50000"/>
              </a:spcBef>
              <a:spcAft>
                <a:spcPts val="0"/>
              </a:spcAft>
            </a:pPr>
            <a:r>
              <a:rPr lang="en-US" sz="1050" b="1" dirty="0">
                <a:solidFill>
                  <a:srgbClr val="242852"/>
                </a:solidFill>
                <a:latin typeface="+mj-lt"/>
                <a:ea typeface="+mn-ea"/>
                <a:cs typeface="Trebuchet MS"/>
              </a:rPr>
              <a:t>Nearly 3 of every 4 US adults </a:t>
            </a:r>
            <a:br>
              <a:rPr lang="en-US" sz="1050" b="1" dirty="0">
                <a:solidFill>
                  <a:srgbClr val="242852"/>
                </a:solidFill>
                <a:latin typeface="+mj-lt"/>
                <a:ea typeface="+mn-ea"/>
                <a:cs typeface="Trebuchet MS"/>
              </a:rPr>
            </a:br>
            <a:r>
              <a:rPr lang="en-US" sz="1050" b="1" dirty="0">
                <a:solidFill>
                  <a:srgbClr val="242852"/>
                </a:solidFill>
                <a:latin typeface="+mj-lt"/>
                <a:ea typeface="+mn-ea"/>
                <a:cs typeface="Trebuchet MS"/>
              </a:rPr>
              <a:t>≥65 y/o</a:t>
            </a:r>
            <a:r>
              <a:rPr lang="en-US" sz="1050" b="1" baseline="30000" dirty="0">
                <a:solidFill>
                  <a:srgbClr val="242852"/>
                </a:solidFill>
                <a:latin typeface="+mj-lt"/>
                <a:ea typeface="+mn-ea"/>
                <a:cs typeface="Trebuchet MS"/>
              </a:rPr>
              <a:t>2</a:t>
            </a:r>
            <a:r>
              <a:rPr lang="en-US" sz="1050" b="1" dirty="0">
                <a:solidFill>
                  <a:srgbClr val="242852"/>
                </a:solidFill>
                <a:latin typeface="+mj-lt"/>
                <a:ea typeface="+mn-ea"/>
                <a:cs typeface="Trebuchet MS"/>
              </a:rPr>
              <a:t>… </a:t>
            </a:r>
          </a:p>
        </p:txBody>
      </p:sp>
      <p:sp>
        <p:nvSpPr>
          <p:cNvPr id="13" name="Text Box 10">
            <a:extLst>
              <a:ext uri="{FF2B5EF4-FFF2-40B4-BE49-F238E27FC236}">
                <a16:creationId xmlns:a16="http://schemas.microsoft.com/office/drawing/2014/main" id="{F4912737-58E0-4BA8-9955-0CDFC0183B27}"/>
              </a:ext>
            </a:extLst>
          </p:cNvPr>
          <p:cNvSpPr txBox="1">
            <a:spLocks noChangeArrowheads="1"/>
          </p:cNvSpPr>
          <p:nvPr/>
        </p:nvSpPr>
        <p:spPr bwMode="auto">
          <a:xfrm>
            <a:off x="3442716" y="4682681"/>
            <a:ext cx="5144089" cy="369332"/>
          </a:xfrm>
          <a:prstGeom prst="rect">
            <a:avLst/>
          </a:prstGeom>
          <a:noFill/>
          <a:ln w="9525">
            <a:noFill/>
            <a:miter lim="800000"/>
            <a:headEnd/>
            <a:tailEnd/>
          </a:ln>
          <a:effectLst/>
        </p:spPr>
        <p:txBody>
          <a:bodyPr wrap="square" anchor="ctr">
            <a:spAutoFit/>
          </a:bodyPr>
          <a:lstStyle/>
          <a:p>
            <a:pPr algn="ctr" defTabSz="685800" eaLnBrk="0" fontAlgn="auto" hangingPunct="0">
              <a:spcBef>
                <a:spcPct val="50000"/>
              </a:spcBef>
              <a:spcAft>
                <a:spcPts val="0"/>
              </a:spcAft>
            </a:pPr>
            <a:r>
              <a:rPr lang="en-US" sz="1800" b="1" dirty="0">
                <a:solidFill>
                  <a:srgbClr val="242852"/>
                </a:solidFill>
                <a:latin typeface="Barlow Medium"/>
                <a:ea typeface="+mn-ea"/>
                <a:cs typeface="Trebuchet MS"/>
              </a:rPr>
              <a:t>…are affected by some form of periodontal disease.</a:t>
            </a:r>
            <a:r>
              <a:rPr lang="en-US" sz="1800" baseline="30000" dirty="0">
                <a:solidFill>
                  <a:srgbClr val="242852"/>
                </a:solidFill>
                <a:latin typeface="Barlow Medium"/>
                <a:ea typeface="+mn-ea"/>
                <a:cs typeface="Trebuchet MS"/>
              </a:rPr>
              <a:t>1</a:t>
            </a:r>
          </a:p>
        </p:txBody>
      </p:sp>
    </p:spTree>
    <p:extLst>
      <p:ext uri="{BB962C8B-B14F-4D97-AF65-F5344CB8AC3E}">
        <p14:creationId xmlns:p14="http://schemas.microsoft.com/office/powerpoint/2010/main" val="1408612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7DD508-1912-4C11-9F95-06AD6EF45D52}"/>
              </a:ext>
            </a:extLst>
          </p:cNvPr>
          <p:cNvSpPr>
            <a:spLocks noGrp="1"/>
          </p:cNvSpPr>
          <p:nvPr>
            <p:ph type="title"/>
          </p:nvPr>
        </p:nvSpPr>
        <p:spPr>
          <a:xfrm>
            <a:off x="310551" y="685800"/>
            <a:ext cx="5477774" cy="1485900"/>
          </a:xfrm>
        </p:spPr>
        <p:txBody>
          <a:bodyPr vert="horz" lIns="91440" tIns="45720" rIns="91440" bIns="45720" rtlCol="0" anchor="t">
            <a:normAutofit/>
          </a:bodyPr>
          <a:lstStyle/>
          <a:p>
            <a:pPr defTabSz="914400">
              <a:lnSpc>
                <a:spcPct val="89000"/>
              </a:lnSpc>
            </a:pPr>
            <a:r>
              <a:rPr lang="en-US" sz="2400" dirty="0">
                <a:solidFill>
                  <a:srgbClr val="1666A0"/>
                </a:solidFill>
              </a:rPr>
              <a:t>Oral Cavity Microbial Structure </a:t>
            </a:r>
          </a:p>
        </p:txBody>
      </p:sp>
      <p:sp>
        <p:nvSpPr>
          <p:cNvPr id="6" name="Content Placeholder 5">
            <a:extLst>
              <a:ext uri="{FF2B5EF4-FFF2-40B4-BE49-F238E27FC236}">
                <a16:creationId xmlns:a16="http://schemas.microsoft.com/office/drawing/2014/main" id="{23E7ED7F-261E-40AC-9FF0-AAF1E3F2F312}"/>
              </a:ext>
            </a:extLst>
          </p:cNvPr>
          <p:cNvSpPr>
            <a:spLocks noGrp="1"/>
          </p:cNvSpPr>
          <p:nvPr>
            <p:ph idx="1"/>
          </p:nvPr>
        </p:nvSpPr>
        <p:spPr>
          <a:xfrm>
            <a:off x="596318" y="1751162"/>
            <a:ext cx="4700487" cy="3581400"/>
          </a:xfrm>
        </p:spPr>
        <p:txBody>
          <a:bodyPr vert="horz" lIns="91440" tIns="45720" rIns="91440" bIns="45720" rtlCol="0">
            <a:normAutofit/>
          </a:bodyPr>
          <a:lstStyle/>
          <a:p>
            <a:pPr defTabSz="914400"/>
            <a:r>
              <a:rPr lang="en-US" sz="1600" dirty="0"/>
              <a:t>Hundreds of Microbial species in the oral cavity are planktonic (free floating) or incorporated in biofilms¹</a:t>
            </a:r>
          </a:p>
          <a:p>
            <a:pPr defTabSz="914400"/>
            <a:r>
              <a:rPr lang="en-US" sz="1600" dirty="0"/>
              <a:t>As many as 80% of pathogens that form biofilms are associated with persistent infections³</a:t>
            </a:r>
          </a:p>
          <a:p>
            <a:pPr defTabSz="914400"/>
            <a:r>
              <a:rPr lang="en-US" sz="1600" dirty="0"/>
              <a:t>Biofilms are dense mixtures of </a:t>
            </a:r>
            <a:br>
              <a:rPr lang="en-US" sz="1600" dirty="0"/>
            </a:br>
            <a:r>
              <a:rPr lang="en-US" sz="1600" dirty="0"/>
              <a:t>organisms resistant to natural </a:t>
            </a:r>
            <a:br>
              <a:rPr lang="en-US" sz="1600" dirty="0"/>
            </a:br>
            <a:r>
              <a:rPr lang="en-US" sz="1600" dirty="0"/>
              <a:t>antibodies and proteins that the </a:t>
            </a:r>
            <a:br>
              <a:rPr lang="en-US" sz="1600" dirty="0"/>
            </a:br>
            <a:r>
              <a:rPr lang="en-US" sz="1600" dirty="0"/>
              <a:t>body uses to fight infection²</a:t>
            </a:r>
          </a:p>
          <a:p>
            <a:pPr defTabSz="914400"/>
            <a:r>
              <a:rPr lang="en-US" sz="1600" dirty="0"/>
              <a:t>10 million bacteria in a 5 mm pocket</a:t>
            </a:r>
          </a:p>
          <a:p>
            <a:pPr defTabSz="914400"/>
            <a:r>
              <a:rPr lang="en-US" sz="1600" dirty="0"/>
              <a:t>1 billion bacteria 10 mm+ pocket </a:t>
            </a:r>
          </a:p>
          <a:p>
            <a:pPr defTabSz="914400"/>
            <a:r>
              <a:rPr lang="en-US" sz="1600" dirty="0"/>
              <a:t>500 bacterial strains identified in biofilm</a:t>
            </a:r>
            <a:r>
              <a:rPr lang="en-US" sz="1600" baseline="30000" dirty="0"/>
              <a:t>2</a:t>
            </a:r>
            <a:r>
              <a:rPr lang="en-US" sz="1600" dirty="0"/>
              <a:t> </a:t>
            </a:r>
          </a:p>
          <a:p>
            <a:pPr defTabSz="914400"/>
            <a:endParaRPr lang="en-US" sz="1400" dirty="0"/>
          </a:p>
        </p:txBody>
      </p:sp>
      <p:pic>
        <p:nvPicPr>
          <p:cNvPr id="8" name="Picture 7" descr="Underwater view of a coral&#10;&#10;Description automatically generated">
            <a:extLst>
              <a:ext uri="{FF2B5EF4-FFF2-40B4-BE49-F238E27FC236}">
                <a16:creationId xmlns:a16="http://schemas.microsoft.com/office/drawing/2014/main" id="{F5064270-2D47-49F4-9854-915374C6A449}"/>
              </a:ext>
            </a:extLst>
          </p:cNvPr>
          <p:cNvPicPr>
            <a:picLocks noChangeAspect="1"/>
          </p:cNvPicPr>
          <p:nvPr/>
        </p:nvPicPr>
        <p:blipFill rotWithShape="1">
          <a:blip r:embed="rId3">
            <a:extLst>
              <a:ext uri="{28A0092B-C50C-407E-A947-70E740481C1C}">
                <a14:useLocalDpi xmlns:a14="http://schemas.microsoft.com/office/drawing/2010/main" val="0"/>
              </a:ext>
            </a:extLst>
          </a:blip>
          <a:srcRect l="33222" r="33346" b="-1"/>
          <a:stretch/>
        </p:blipFill>
        <p:spPr>
          <a:xfrm>
            <a:off x="5709195" y="10"/>
            <a:ext cx="3434804" cy="6857990"/>
          </a:xfrm>
          <a:prstGeom prst="rect">
            <a:avLst/>
          </a:prstGeom>
        </p:spPr>
      </p:pic>
      <p:sp>
        <p:nvSpPr>
          <p:cNvPr id="7" name="Rectangle 6">
            <a:extLst>
              <a:ext uri="{FF2B5EF4-FFF2-40B4-BE49-F238E27FC236}">
                <a16:creationId xmlns:a16="http://schemas.microsoft.com/office/drawing/2014/main" id="{E31ACEEC-5238-41BB-8CF8-25C0F79F7A7A}"/>
              </a:ext>
            </a:extLst>
          </p:cNvPr>
          <p:cNvSpPr/>
          <p:nvPr/>
        </p:nvSpPr>
        <p:spPr>
          <a:xfrm>
            <a:off x="240939" y="6341635"/>
            <a:ext cx="5055867" cy="642484"/>
          </a:xfrm>
          <a:prstGeom prst="rect">
            <a:avLst/>
          </a:prstGeom>
        </p:spPr>
        <p:txBody>
          <a:bodyPr wrap="square">
            <a:spAutoFit/>
          </a:bodyPr>
          <a:lstStyle/>
          <a:p>
            <a:pPr>
              <a:spcAft>
                <a:spcPts val="600"/>
              </a:spcAft>
            </a:pPr>
            <a:r>
              <a:rPr lang="en-US" sz="600" b="1" dirty="0">
                <a:solidFill>
                  <a:srgbClr val="000000"/>
                </a:solidFill>
                <a:latin typeface="Trebuchet MS" panose="020B0603020202020204" pitchFamily="34" charset="0"/>
              </a:rPr>
              <a:t>REFERENCES: 1. </a:t>
            </a:r>
            <a:r>
              <a:rPr lang="en-US" sz="600" dirty="0">
                <a:solidFill>
                  <a:srgbClr val="000000"/>
                </a:solidFill>
                <a:latin typeface="Trebuchet MS" panose="020B0603020202020204" pitchFamily="34" charset="0"/>
              </a:rPr>
              <a:t>Berger, D., </a:t>
            </a:r>
            <a:r>
              <a:rPr lang="en-US" sz="600" dirty="0" err="1">
                <a:solidFill>
                  <a:srgbClr val="000000"/>
                </a:solidFill>
                <a:latin typeface="Trebuchet MS" panose="020B0603020202020204" pitchFamily="34" charset="0"/>
              </a:rPr>
              <a:t>Rakhamimova</a:t>
            </a:r>
            <a:r>
              <a:rPr lang="en-US" sz="600" dirty="0">
                <a:solidFill>
                  <a:srgbClr val="000000"/>
                </a:solidFill>
                <a:latin typeface="Trebuchet MS" panose="020B0603020202020204" pitchFamily="34" charset="0"/>
              </a:rPr>
              <a:t>, A., Pollack, A., &amp; Loewy, Z. (2018). Oral Biofilms: Development, Control, and Analysis. </a:t>
            </a:r>
            <a:r>
              <a:rPr lang="en-US" sz="600" i="1" dirty="0">
                <a:solidFill>
                  <a:srgbClr val="000000"/>
                </a:solidFill>
                <a:latin typeface="Trebuchet MS" panose="020B0603020202020204" pitchFamily="34" charset="0"/>
              </a:rPr>
              <a:t>High-throughput</a:t>
            </a:r>
            <a:r>
              <a:rPr lang="en-US" sz="600" dirty="0">
                <a:solidFill>
                  <a:srgbClr val="000000"/>
                </a:solidFill>
                <a:latin typeface="Trebuchet MS" panose="020B0603020202020204" pitchFamily="34" charset="0"/>
              </a:rPr>
              <a:t>, </a:t>
            </a:r>
            <a:r>
              <a:rPr lang="en-US" sz="600" i="1" dirty="0">
                <a:solidFill>
                  <a:srgbClr val="000000"/>
                </a:solidFill>
                <a:latin typeface="Trebuchet MS" panose="020B0603020202020204" pitchFamily="34" charset="0"/>
              </a:rPr>
              <a:t>7</a:t>
            </a:r>
            <a:r>
              <a:rPr lang="en-US" sz="600" dirty="0">
                <a:solidFill>
                  <a:srgbClr val="000000"/>
                </a:solidFill>
                <a:latin typeface="Trebuchet MS" panose="020B0603020202020204" pitchFamily="34" charset="0"/>
              </a:rPr>
              <a:t>(3), 24. doi:10.3390/ht7030024. 2.</a:t>
            </a:r>
            <a:r>
              <a:rPr lang="en-US" sz="600" dirty="0">
                <a:latin typeface="Trebuchet MS" pitchFamily="34" charset="0"/>
                <a:ea typeface="Trebuchet MS" pitchFamily="34" charset="0"/>
                <a:cs typeface="Trebuchet MS" pitchFamily="34" charset="0"/>
              </a:rPr>
              <a:t>Socransky SS, </a:t>
            </a:r>
            <a:r>
              <a:rPr lang="en-US" sz="600" dirty="0" err="1">
                <a:latin typeface="Trebuchet MS" pitchFamily="34" charset="0"/>
                <a:ea typeface="Trebuchet MS" pitchFamily="34" charset="0"/>
                <a:cs typeface="Trebuchet MS" pitchFamily="34" charset="0"/>
              </a:rPr>
              <a:t>Haffajee</a:t>
            </a:r>
            <a:r>
              <a:rPr lang="en-US" sz="600" dirty="0">
                <a:latin typeface="Trebuchet MS" pitchFamily="34" charset="0"/>
                <a:ea typeface="Trebuchet MS" pitchFamily="34" charset="0"/>
                <a:cs typeface="Trebuchet MS" pitchFamily="34" charset="0"/>
              </a:rPr>
              <a:t> AD. Dental biofilms: difficult therapeutic targets. </a:t>
            </a:r>
            <a:r>
              <a:rPr lang="en-US" sz="600" i="1" dirty="0" err="1">
                <a:latin typeface="Trebuchet MS" pitchFamily="34" charset="0"/>
                <a:ea typeface="Trebuchet MS" pitchFamily="34" charset="0"/>
                <a:cs typeface="Trebuchet MS" pitchFamily="34" charset="0"/>
              </a:rPr>
              <a:t>Periodontol</a:t>
            </a:r>
            <a:r>
              <a:rPr lang="en-US" sz="600" dirty="0">
                <a:latin typeface="Trebuchet MS" pitchFamily="34" charset="0"/>
                <a:ea typeface="Trebuchet MS" pitchFamily="34" charset="0"/>
                <a:cs typeface="Trebuchet MS" pitchFamily="34" charset="0"/>
              </a:rPr>
              <a:t> 2000 2002;28:12-55. 3.</a:t>
            </a:r>
            <a:r>
              <a:rPr lang="en-US" sz="600" b="1" dirty="0"/>
              <a:t> Control of Biofilm Formation: Antibiotics and Beyond, </a:t>
            </a:r>
            <a:r>
              <a:rPr lang="en-US" sz="600" dirty="0"/>
              <a:t>Ammar </a:t>
            </a:r>
            <a:r>
              <a:rPr lang="en-US" sz="600" dirty="0" err="1"/>
              <a:t>Algburi</a:t>
            </a:r>
            <a:r>
              <a:rPr lang="en-US" sz="600" dirty="0"/>
              <a:t>, Nicole, </a:t>
            </a:r>
            <a:r>
              <a:rPr lang="en-US" sz="600" dirty="0" err="1"/>
              <a:t>Comito</a:t>
            </a:r>
            <a:r>
              <a:rPr lang="en-US" sz="600" dirty="0"/>
              <a:t>, Dimitri </a:t>
            </a:r>
            <a:r>
              <a:rPr lang="en-US" sz="600" dirty="0" err="1"/>
              <a:t>Kashtanov</a:t>
            </a:r>
            <a:r>
              <a:rPr lang="en-US" sz="600" dirty="0"/>
              <a:t>, Leon M. T. Dicks, Michael L. </a:t>
            </a:r>
            <a:r>
              <a:rPr lang="en-US" sz="600" dirty="0" err="1"/>
              <a:t>Chikindas,</a:t>
            </a:r>
            <a:r>
              <a:rPr lang="en-US" sz="600" i="1" dirty="0" err="1"/>
              <a:t>M</a:t>
            </a:r>
            <a:r>
              <a:rPr lang="en-US" sz="600" i="1" dirty="0"/>
              <a:t>. Julia </a:t>
            </a:r>
            <a:r>
              <a:rPr lang="en-US" sz="600" i="1" dirty="0" err="1"/>
              <a:t>Pettinari</a:t>
            </a:r>
            <a:r>
              <a:rPr lang="en-US" sz="600" i="1" dirty="0"/>
              <a:t>, </a:t>
            </a:r>
            <a:r>
              <a:rPr lang="en-US" sz="600" i="1" dirty="0" err="1"/>
              <a:t>Editor,</a:t>
            </a:r>
            <a:r>
              <a:rPr lang="en-US" sz="600" b="1" dirty="0" err="1"/>
              <a:t>DOI</a:t>
            </a:r>
            <a:r>
              <a:rPr lang="en-US" sz="600" b="1" dirty="0"/>
              <a:t>:</a:t>
            </a:r>
            <a:r>
              <a:rPr lang="en-US" sz="600" dirty="0"/>
              <a:t> 10.1128/AEM.02508-16.</a:t>
            </a:r>
          </a:p>
          <a:p>
            <a:pPr>
              <a:spcAft>
                <a:spcPts val="600"/>
              </a:spcAft>
            </a:pPr>
            <a:endParaRPr lang="en-US" sz="675" dirty="0"/>
          </a:p>
        </p:txBody>
      </p:sp>
    </p:spTree>
    <p:extLst>
      <p:ext uri="{BB962C8B-B14F-4D97-AF65-F5344CB8AC3E}">
        <p14:creationId xmlns:p14="http://schemas.microsoft.com/office/powerpoint/2010/main" val="3968062677"/>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27569-50A5-4808-B56A-08E61201BCF7}"/>
              </a:ext>
            </a:extLst>
          </p:cNvPr>
          <p:cNvSpPr>
            <a:spLocks noGrp="1"/>
          </p:cNvSpPr>
          <p:nvPr>
            <p:ph type="title"/>
          </p:nvPr>
        </p:nvSpPr>
        <p:spPr>
          <a:xfrm>
            <a:off x="381000" y="239713"/>
            <a:ext cx="8058150" cy="1284287"/>
          </a:xfrm>
        </p:spPr>
        <p:txBody>
          <a:bodyPr wrap="square" anchor="t">
            <a:normAutofit/>
          </a:bodyPr>
          <a:lstStyle/>
          <a:p>
            <a:r>
              <a:rPr lang="en-US" dirty="0"/>
              <a:t>The Microbial Association of Periodontal Disease and Health¹</a:t>
            </a:r>
          </a:p>
        </p:txBody>
      </p:sp>
      <p:pic>
        <p:nvPicPr>
          <p:cNvPr id="7" name="Content Placeholder 6" descr="A picture containing drawing&#10;&#10;Description automatically generated">
            <a:extLst>
              <a:ext uri="{FF2B5EF4-FFF2-40B4-BE49-F238E27FC236}">
                <a16:creationId xmlns:a16="http://schemas.microsoft.com/office/drawing/2014/main" id="{271164CE-CE29-4552-A0E9-1864C75D2F24}"/>
              </a:ext>
            </a:extLst>
          </p:cNvPr>
          <p:cNvPicPr>
            <a:picLocks noGrp="1" noChangeAspect="1"/>
          </p:cNvPicPr>
          <p:nvPr>
            <p:ph sz="half" idx="1"/>
          </p:nvPr>
        </p:nvPicPr>
        <p:blipFill>
          <a:blip r:embed="rId3"/>
          <a:stretch>
            <a:fillRect/>
          </a:stretch>
        </p:blipFill>
        <p:spPr>
          <a:xfrm>
            <a:off x="117286" y="1524000"/>
            <a:ext cx="5186234" cy="3371052"/>
          </a:xfrm>
          <a:noFill/>
        </p:spPr>
      </p:pic>
      <p:sp>
        <p:nvSpPr>
          <p:cNvPr id="4" name="Text Placeholder 3">
            <a:extLst>
              <a:ext uri="{FF2B5EF4-FFF2-40B4-BE49-F238E27FC236}">
                <a16:creationId xmlns:a16="http://schemas.microsoft.com/office/drawing/2014/main" id="{9DABB093-E607-41FA-8E93-2E6A2E2E20FD}"/>
              </a:ext>
            </a:extLst>
          </p:cNvPr>
          <p:cNvSpPr>
            <a:spLocks noGrp="1"/>
          </p:cNvSpPr>
          <p:nvPr>
            <p:ph sz="half" idx="2"/>
          </p:nvPr>
        </p:nvSpPr>
        <p:spPr>
          <a:xfrm>
            <a:off x="5303520" y="2011488"/>
            <a:ext cx="3810000" cy="4114800"/>
          </a:xfrm>
        </p:spPr>
        <p:txBody>
          <a:bodyPr wrap="square" anchor="t">
            <a:normAutofit/>
          </a:bodyPr>
          <a:lstStyle/>
          <a:p>
            <a:pPr>
              <a:lnSpc>
                <a:spcPct val="90000"/>
              </a:lnSpc>
            </a:pPr>
            <a:r>
              <a:rPr lang="en-US" sz="1800" dirty="0"/>
              <a:t>Research shows specific anaerobic bacteria, called red complex bacteria (RCB), are the main pathogens involved  with periodontits.</a:t>
            </a:r>
            <a:r>
              <a:rPr lang="en-US" sz="1800" baseline="30000" dirty="0"/>
              <a:t>1</a:t>
            </a:r>
          </a:p>
          <a:p>
            <a:pPr>
              <a:lnSpc>
                <a:spcPct val="90000"/>
              </a:lnSpc>
            </a:pPr>
            <a:endParaRPr lang="en-US" sz="1800" baseline="30000" dirty="0"/>
          </a:p>
          <a:p>
            <a:pPr>
              <a:lnSpc>
                <a:spcPct val="90000"/>
              </a:lnSpc>
            </a:pPr>
            <a:r>
              <a:rPr lang="en-US" sz="1800" dirty="0"/>
              <a:t>The species that</a:t>
            </a:r>
            <a:r>
              <a:rPr lang="en-US" sz="1800" baseline="30000" dirty="0"/>
              <a:t> </a:t>
            </a:r>
            <a:r>
              <a:rPr lang="en-US" sz="1800" dirty="0"/>
              <a:t> are identified as RCB are:</a:t>
            </a:r>
          </a:p>
          <a:p>
            <a:pPr lvl="1">
              <a:lnSpc>
                <a:spcPct val="90000"/>
              </a:lnSpc>
            </a:pPr>
            <a:r>
              <a:rPr lang="en-US" sz="1400" dirty="0"/>
              <a:t> </a:t>
            </a:r>
            <a:r>
              <a:rPr lang="en-US" sz="1800" i="1" dirty="0"/>
              <a:t>P. </a:t>
            </a:r>
            <a:r>
              <a:rPr lang="en-US" sz="1800" i="1" dirty="0" err="1"/>
              <a:t>gingivalis</a:t>
            </a:r>
            <a:endParaRPr lang="en-US" sz="1800" dirty="0"/>
          </a:p>
          <a:p>
            <a:pPr lvl="1">
              <a:lnSpc>
                <a:spcPct val="90000"/>
              </a:lnSpc>
            </a:pPr>
            <a:r>
              <a:rPr lang="en-US" sz="1800" dirty="0"/>
              <a:t> </a:t>
            </a:r>
            <a:r>
              <a:rPr lang="en-US" sz="1800" i="1" dirty="0"/>
              <a:t>T. </a:t>
            </a:r>
            <a:r>
              <a:rPr lang="en-US" sz="1800" i="1" dirty="0" err="1"/>
              <a:t>denticola</a:t>
            </a:r>
            <a:endParaRPr lang="en-US" sz="1800" dirty="0"/>
          </a:p>
          <a:p>
            <a:pPr lvl="1">
              <a:lnSpc>
                <a:spcPct val="90000"/>
              </a:lnSpc>
            </a:pPr>
            <a:r>
              <a:rPr lang="en-US" sz="1800" i="1" dirty="0"/>
              <a:t>T. forsythia</a:t>
            </a:r>
            <a:endParaRPr lang="en-US" sz="1800" dirty="0"/>
          </a:p>
        </p:txBody>
      </p:sp>
      <p:sp>
        <p:nvSpPr>
          <p:cNvPr id="5" name="Slide Number Placeholder 4">
            <a:extLst>
              <a:ext uri="{FF2B5EF4-FFF2-40B4-BE49-F238E27FC236}">
                <a16:creationId xmlns:a16="http://schemas.microsoft.com/office/drawing/2014/main" id="{83BBCDB4-8C49-4ADC-9B8B-8155460A8535}"/>
              </a:ext>
            </a:extLst>
          </p:cNvPr>
          <p:cNvSpPr>
            <a:spLocks noGrp="1"/>
          </p:cNvSpPr>
          <p:nvPr>
            <p:ph type="sldNum" sz="quarter" idx="12"/>
          </p:nvPr>
        </p:nvSpPr>
        <p:spPr>
          <a:xfrm>
            <a:off x="7086600" y="152400"/>
            <a:ext cx="1905000" cy="457200"/>
          </a:xfrm>
        </p:spPr>
        <p:txBody>
          <a:bodyPr wrap="square" anchor="t">
            <a:normAutofit/>
          </a:bodyPr>
          <a:lstStyle/>
          <a:p>
            <a:pPr>
              <a:spcAft>
                <a:spcPts val="600"/>
              </a:spcAft>
              <a:defRPr/>
            </a:pPr>
            <a:fld id="{4F8CC89B-7BE5-7A42-8558-BB5D9BFCC881}" type="slidenum">
              <a:rPr lang="en-US" smtClean="0"/>
              <a:pPr>
                <a:spcAft>
                  <a:spcPts val="600"/>
                </a:spcAft>
                <a:defRPr/>
              </a:pPr>
              <a:t>8</a:t>
            </a:fld>
            <a:endParaRPr lang="en-US"/>
          </a:p>
        </p:txBody>
      </p:sp>
      <p:sp>
        <p:nvSpPr>
          <p:cNvPr id="9" name="Rectangle 8">
            <a:extLst>
              <a:ext uri="{FF2B5EF4-FFF2-40B4-BE49-F238E27FC236}">
                <a16:creationId xmlns:a16="http://schemas.microsoft.com/office/drawing/2014/main" id="{A01BDBE4-E33D-4F3E-B260-93AF9240ADBE}"/>
              </a:ext>
            </a:extLst>
          </p:cNvPr>
          <p:cNvSpPr/>
          <p:nvPr/>
        </p:nvSpPr>
        <p:spPr>
          <a:xfrm>
            <a:off x="117286" y="6407716"/>
            <a:ext cx="7344218" cy="507831"/>
          </a:xfrm>
          <a:prstGeom prst="rect">
            <a:avLst/>
          </a:prstGeom>
        </p:spPr>
        <p:txBody>
          <a:bodyPr wrap="square">
            <a:spAutoFit/>
          </a:bodyPr>
          <a:lstStyle/>
          <a:p>
            <a:r>
              <a:rPr lang="it-IT" sz="900" b="1" dirty="0"/>
              <a:t>REFERENCE: 1. </a:t>
            </a:r>
            <a:r>
              <a:rPr lang="it-IT" sz="900" dirty="0"/>
              <a:t>Scapoli, Luca &amp; Girardi, Ambra &amp; Palmieri, Annalisa &amp; Testori, Tiziano &amp; Zuffetti, Francesco &amp; Monguzzi, Riccardo &amp; Lauritano, Dorina &amp; Carinci, Francesco. (2012). Microflora and periodontal disease. Dental research journal. 9. S202-6. 10.4103/1735-3327.109755. </a:t>
            </a:r>
            <a:endParaRPr lang="en-US" sz="900" dirty="0"/>
          </a:p>
        </p:txBody>
      </p:sp>
      <p:sp>
        <p:nvSpPr>
          <p:cNvPr id="11" name="Rectangle 10">
            <a:extLst>
              <a:ext uri="{FF2B5EF4-FFF2-40B4-BE49-F238E27FC236}">
                <a16:creationId xmlns:a16="http://schemas.microsoft.com/office/drawing/2014/main" id="{528D76C3-8FD1-4BB5-A823-83D493CA545D}"/>
              </a:ext>
            </a:extLst>
          </p:cNvPr>
          <p:cNvSpPr/>
          <p:nvPr/>
        </p:nvSpPr>
        <p:spPr>
          <a:xfrm>
            <a:off x="536917" y="4846512"/>
            <a:ext cx="4572000" cy="430887"/>
          </a:xfrm>
          <a:prstGeom prst="rect">
            <a:avLst/>
          </a:prstGeom>
        </p:spPr>
        <p:txBody>
          <a:bodyPr>
            <a:spAutoFit/>
          </a:bodyPr>
          <a:lstStyle/>
          <a:p>
            <a:r>
              <a:rPr lang="en-US" sz="1100" dirty="0"/>
              <a:t>Prevalence of red complex bacterial species in healthy (green), gingivitis (yellow), and periodontitis (red) patients</a:t>
            </a:r>
          </a:p>
        </p:txBody>
      </p:sp>
    </p:spTree>
    <p:extLst>
      <p:ext uri="{BB962C8B-B14F-4D97-AF65-F5344CB8AC3E}">
        <p14:creationId xmlns:p14="http://schemas.microsoft.com/office/powerpoint/2010/main" val="3613988658"/>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3"/>
          <p:cNvSpPr txBox="1">
            <a:spLocks noChangeArrowheads="1"/>
          </p:cNvSpPr>
          <p:nvPr/>
        </p:nvSpPr>
        <p:spPr bwMode="auto">
          <a:xfrm>
            <a:off x="1243013" y="5599113"/>
            <a:ext cx="1963737"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a:solidFill>
                  <a:srgbClr val="0A5499"/>
                </a:solidFill>
              </a:rPr>
              <a:t>PD &lt;4 mm</a:t>
            </a:r>
          </a:p>
        </p:txBody>
      </p:sp>
      <p:sp>
        <p:nvSpPr>
          <p:cNvPr id="40963" name="TextBox 13"/>
          <p:cNvSpPr txBox="1">
            <a:spLocks noChangeArrowheads="1"/>
          </p:cNvSpPr>
          <p:nvPr/>
        </p:nvSpPr>
        <p:spPr bwMode="auto">
          <a:xfrm>
            <a:off x="3535363" y="5599113"/>
            <a:ext cx="1946275"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a:solidFill>
                  <a:srgbClr val="0A5499"/>
                </a:solidFill>
              </a:rPr>
              <a:t>PD 4-6 mm</a:t>
            </a:r>
          </a:p>
        </p:txBody>
      </p:sp>
      <p:sp>
        <p:nvSpPr>
          <p:cNvPr id="40964" name="TextBox 14"/>
          <p:cNvSpPr txBox="1">
            <a:spLocks noChangeArrowheads="1"/>
          </p:cNvSpPr>
          <p:nvPr/>
        </p:nvSpPr>
        <p:spPr bwMode="auto">
          <a:xfrm>
            <a:off x="5838825" y="5599113"/>
            <a:ext cx="19558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a:solidFill>
                  <a:srgbClr val="0A5499"/>
                </a:solidFill>
              </a:rPr>
              <a:t>PD &gt;6 mm</a:t>
            </a:r>
          </a:p>
        </p:txBody>
      </p:sp>
      <p:sp>
        <p:nvSpPr>
          <p:cNvPr id="40965" name="Slide Number Placeholder 1"/>
          <p:cNvSpPr>
            <a:spLocks noGrp="1"/>
          </p:cNvSpPr>
          <p:nvPr>
            <p:ph type="sldNum" sz="quarter" idx="12"/>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8D5E02-E58A-704F-A1E5-355B1BD2F026}" type="slidenum">
              <a:rPr lang="en-US" sz="1400">
                <a:solidFill>
                  <a:schemeClr val="bg1"/>
                </a:solidFill>
              </a:rPr>
              <a:pPr/>
              <a:t>9</a:t>
            </a:fld>
            <a:endParaRPr lang="en-US" sz="1400">
              <a:solidFill>
                <a:schemeClr val="bg1"/>
              </a:solidFill>
            </a:endParaRPr>
          </a:p>
        </p:txBody>
      </p:sp>
      <p:sp>
        <p:nvSpPr>
          <p:cNvPr id="40966" name="Title 2"/>
          <p:cNvSpPr>
            <a:spLocks noGrp="1"/>
          </p:cNvSpPr>
          <p:nvPr>
            <p:ph type="title"/>
          </p:nvPr>
        </p:nvSpPr>
        <p:spPr>
          <a:xfrm>
            <a:off x="509588" y="384175"/>
            <a:ext cx="7395200" cy="1284288"/>
          </a:xfrm>
        </p:spPr>
        <p:txBody>
          <a:bodyPr/>
          <a:lstStyle/>
          <a:p>
            <a:r>
              <a:rPr lang="en-US" sz="2400" b="1" dirty="0">
                <a:solidFill>
                  <a:srgbClr val="1666A0"/>
                </a:solidFill>
                <a:latin typeface="Arial" charset="0"/>
                <a:ea typeface="ＭＳ Ｐゴシック" charset="0"/>
                <a:cs typeface="Arial" charset="0"/>
              </a:rPr>
              <a:t>Red Complex Bacteria Increase as PDs Increase</a:t>
            </a:r>
            <a:r>
              <a:rPr lang="en-US" sz="2400" baseline="30000" dirty="0">
                <a:solidFill>
                  <a:srgbClr val="1666A0"/>
                </a:solidFill>
                <a:latin typeface="Arial" charset="0"/>
                <a:ea typeface="ＭＳ Ｐゴシック" charset="0"/>
                <a:cs typeface="Arial" charset="0"/>
              </a:rPr>
              <a:t>1</a:t>
            </a:r>
          </a:p>
        </p:txBody>
      </p:sp>
      <p:sp>
        <p:nvSpPr>
          <p:cNvPr id="40967" name="TextBox 1"/>
          <p:cNvSpPr txBox="1">
            <a:spLocks noChangeArrowheads="1"/>
          </p:cNvSpPr>
          <p:nvPr/>
        </p:nvSpPr>
        <p:spPr bwMode="auto">
          <a:xfrm>
            <a:off x="388938" y="6096000"/>
            <a:ext cx="746125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800" b="1">
                <a:solidFill>
                  <a:srgbClr val="0A5499"/>
                </a:solidFill>
                <a:cs typeface="Arial" charset="0"/>
              </a:rPr>
              <a:t>REFERENCE: 1. </a:t>
            </a:r>
            <a:r>
              <a:rPr lang="en-US" sz="800">
                <a:solidFill>
                  <a:srgbClr val="0A5499"/>
                </a:solidFill>
              </a:rPr>
              <a:t>Socransky SS, Haffajee AD, Cugini MA, Smith C, Kent RL. Microbial complexes in subgingival plaque. </a:t>
            </a:r>
            <a:r>
              <a:rPr lang="en-US" sz="800" i="1">
                <a:solidFill>
                  <a:srgbClr val="0A5499"/>
                </a:solidFill>
              </a:rPr>
              <a:t>J Clin Periodontol. </a:t>
            </a:r>
            <a:r>
              <a:rPr lang="en-US" sz="800">
                <a:solidFill>
                  <a:srgbClr val="0A5499"/>
                </a:solidFill>
              </a:rPr>
              <a:t>1998;25:134-144.</a:t>
            </a:r>
          </a:p>
          <a:p>
            <a:endParaRPr lang="en-US" sz="800"/>
          </a:p>
        </p:txBody>
      </p:sp>
      <p:cxnSp>
        <p:nvCxnSpPr>
          <p:cNvPr id="13" name="Straight Connector 12"/>
          <p:cNvCxnSpPr/>
          <p:nvPr/>
        </p:nvCxnSpPr>
        <p:spPr bwMode="auto">
          <a:xfrm flipH="1">
            <a:off x="311150" y="6037263"/>
            <a:ext cx="8832850" cy="6350"/>
          </a:xfrm>
          <a:prstGeom prst="line">
            <a:avLst/>
          </a:prstGeom>
          <a:solidFill>
            <a:schemeClr val="accent1"/>
          </a:solidFill>
          <a:ln w="9525" cap="flat" cmpd="sng" algn="ctr">
            <a:solidFill>
              <a:srgbClr val="F9C51A"/>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3" name="Picture 2">
            <a:extLst>
              <a:ext uri="{FF2B5EF4-FFF2-40B4-BE49-F238E27FC236}">
                <a16:creationId xmlns:a16="http://schemas.microsoft.com/office/drawing/2014/main" id="{4B218DA3-4C2A-4EA8-A6B8-9F39B1C2644C}"/>
              </a:ext>
            </a:extLst>
          </p:cNvPr>
          <p:cNvPicPr>
            <a:picLocks noChangeAspect="1"/>
          </p:cNvPicPr>
          <p:nvPr/>
        </p:nvPicPr>
        <p:blipFill>
          <a:blip r:embed="rId3"/>
          <a:stretch>
            <a:fillRect/>
          </a:stretch>
        </p:blipFill>
        <p:spPr>
          <a:xfrm>
            <a:off x="141111" y="922528"/>
            <a:ext cx="8861778" cy="4984750"/>
          </a:xfrm>
          <a:prstGeom prst="rect">
            <a:avLst/>
          </a:prstGeom>
        </p:spPr>
      </p:pic>
    </p:spTree>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WASPOLLED" val="B1A0B4FF4D39475781C830B62CAC096F"/>
  <p:tag name="TPVERSION" val="5"/>
  <p:tag name="TPFULLVERSION" val="5.1.1.3052"/>
  <p:tag name="PPTVERSION" val="14"/>
  <p:tag name="TPOS" val="2"/>
</p:tagLst>
</file>

<file path=ppt/tags/tag2.xml><?xml version="1.0" encoding="utf-8"?>
<p:tagLst xmlns:a="http://schemas.openxmlformats.org/drawingml/2006/main" xmlns:r="http://schemas.openxmlformats.org/officeDocument/2006/relationships" xmlns:p="http://schemas.openxmlformats.org/presentationml/2006/main">
  <p:tag name="RESULTS" val="What percent (%) of dental offices do not perform routine periodontal charting? &#10;3[;]3[;]3[;]False[;]0[;]&#10;1.66666666666667[;]2[;]0.471404520791032[;]0.222222222222222&#10;1[;]0[;]&gt;70%1[;]&gt;70%[;]&#10;2[;]0[;]50%2[;]50%[;]&#10;0[;]0[;]30%3[;]30%[;]&#10;"/>
  <p:tag name="HASRESULTS" val="True"/>
  <p:tag name="LIVECHARTING" val="True"/>
  <p:tag name="AUTOOPENPOLL" val="True"/>
  <p:tag name="TYPE" val="MultiChoiceSlide"/>
  <p:tag name="TPQUESTIONXML" val="﻿&lt;?xml version=&quot;1.0&quot; encoding=&quot;utf-8&quot;?&gt;&#10;&lt;questionlist&gt;&#10;    &lt;properties&gt;&#10;        &lt;guid&gt;9910C4A428944A3991141B3525C6C76B&lt;/guid&gt;&#10;        &lt;description /&gt;&#10;        &lt;date&gt;5/1/2013 6:57:35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02627BAD0B7F4CA9A725221927B2F089&lt;/guid&gt;&#10;            &lt;repollguid&gt;693B08C10EBA4DA1A3C4A2D65AE9DB3B&lt;/repollguid&gt;&#10;            &lt;sourceid&gt;9914857F2D9A41C98909E138BAC3411E&lt;/sourceid&gt;&#10;            &lt;questiontext&gt;What percent (%) of dental offices do not perform routine periodontal charting1? &lt;/questiontext&gt;&#10;            &lt;showresults&gt;True&lt;/showresults&gt;&#10;            &lt;firstresponseonly&gt;True&lt;/firstresponseonly&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32636045FCDE476A99FD89264EC48B97&lt;/guid&gt;&#10;                    &lt;answertext&gt;&amp;gt;70%&lt;/answertext&gt;&#10;                    &lt;valuetype&gt;0&lt;/valuetype&gt;&#10;                &lt;/answer&gt;&#10;                &lt;answer&gt;&#10;                    &lt;guid&gt;62E2B2C58B3B48CC8DEA67A05199FF4B&lt;/guid&gt;&#10;                    &lt;answertext&gt;50%&lt;/answertext&gt;&#10;                    &lt;valuetype&gt;0&lt;/valuetype&gt;&#10;                &lt;/answer&gt;&#10;                &lt;answer&gt;&#10;                    &lt;guid&gt;23C02FCC9A8E470BA132C61D84845655&lt;/guid&gt;&#10;                    &lt;answertext&gt;30%&lt;/answertext&gt;&#10;                    &lt;valuetype&gt;0&lt;/valuetype&gt;&#10;                &lt;/answer&gt;&#10;            &lt;/answers&gt;&#10;        &lt;/multichoice&gt;&#10;    &lt;/questions&gt;&#10;&lt;/questionlist&gt;"/>
</p:tagLst>
</file>

<file path=ppt/tags/tag3.xml><?xml version="1.0" encoding="utf-8"?>
<p:tagLst xmlns:a="http://schemas.openxmlformats.org/drawingml/2006/main" xmlns:r="http://schemas.openxmlformats.org/officeDocument/2006/relationships" xmlns:p="http://schemas.openxmlformats.org/presentationml/2006/main">
  <p:tag name="ZEROBASED" val="False"/>
</p:tagLst>
</file>

<file path=ppt/theme/theme1.xml><?xml version="1.0" encoding="utf-8"?>
<a:theme xmlns:a="http://schemas.openxmlformats.org/drawingml/2006/main" name="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solidFill>
          <a:schemeClr val="accent1"/>
        </a:solidFill>
        <a:ln w="9525" cap="flat" cmpd="sng" algn="ctr">
          <a:solidFill>
            <a:srgbClr val="F9C51A"/>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raPharma_Prof_Edu_2019 1">
      <a:dk1>
        <a:sysClr val="windowText" lastClr="000000"/>
      </a:dk1>
      <a:lt1>
        <a:sysClr val="window" lastClr="FFFFFF"/>
      </a:lt1>
      <a:dk2>
        <a:srgbClr val="242852"/>
      </a:dk2>
      <a:lt2>
        <a:srgbClr val="E1DEE2"/>
      </a:lt2>
      <a:accent1>
        <a:srgbClr val="0067B1"/>
      </a:accent1>
      <a:accent2>
        <a:srgbClr val="00447C"/>
      </a:accent2>
      <a:accent3>
        <a:srgbClr val="25B6EE"/>
      </a:accent3>
      <a:accent4>
        <a:srgbClr val="F1C162"/>
      </a:accent4>
      <a:accent5>
        <a:srgbClr val="E8A224"/>
      </a:accent5>
      <a:accent6>
        <a:srgbClr val="242852"/>
      </a:accent6>
      <a:hlink>
        <a:srgbClr val="0067B1"/>
      </a:hlink>
      <a:folHlink>
        <a:srgbClr val="9D90A0"/>
      </a:folHlink>
    </a:clrScheme>
    <a:fontScheme name="OraPharma_Prof_Edu_2019 1">
      <a:majorFont>
        <a:latin typeface="Barlow Medium"/>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3EA8B99AF5E2B4ABC1023DA030F2D75" ma:contentTypeVersion="12" ma:contentTypeDescription="Create a new document." ma:contentTypeScope="" ma:versionID="1b8e7c11478135e77d461d11cc6e6507">
  <xsd:schema xmlns:xsd="http://www.w3.org/2001/XMLSchema" xmlns:xs="http://www.w3.org/2001/XMLSchema" xmlns:p="http://schemas.microsoft.com/office/2006/metadata/properties" xmlns:ns3="c3f6742f-7813-4be0-9e0b-6a2111d90d99" xmlns:ns4="fe638b32-1d37-421e-a824-7f7cf2b338d3" targetNamespace="http://schemas.microsoft.com/office/2006/metadata/properties" ma:root="true" ma:fieldsID="77f5df948c20f157bc89cea9433c83d2" ns3:_="" ns4:_="">
    <xsd:import namespace="c3f6742f-7813-4be0-9e0b-6a2111d90d99"/>
    <xsd:import namespace="fe638b32-1d37-421e-a824-7f7cf2b338d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f6742f-7813-4be0-9e0b-6a2111d90d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e638b32-1d37-421e-a824-7f7cf2b338d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482385C-6A3B-4539-BB1B-B972BEEA947F}">
  <ds:schemaRefs>
    <ds:schemaRef ds:uri="http://schemas.microsoft.com/sharepoint/v3/contenttype/forms"/>
  </ds:schemaRefs>
</ds:datastoreItem>
</file>

<file path=customXml/itemProps2.xml><?xml version="1.0" encoding="utf-8"?>
<ds:datastoreItem xmlns:ds="http://schemas.openxmlformats.org/officeDocument/2006/customXml" ds:itemID="{5001B05A-822A-4229-B0EC-9ECD7D30EA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f6742f-7813-4be0-9e0b-6a2111d90d99"/>
    <ds:schemaRef ds:uri="fe638b32-1d37-421e-a824-7f7cf2b338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FF985F-CBB0-40CA-9674-90AD309C8FEB}">
  <ds:schemaRefs>
    <ds:schemaRef ds:uri="http://schemas.microsoft.com/office/2006/metadata/properties"/>
    <ds:schemaRef ds:uri="c3f6742f-7813-4be0-9e0b-6a2111d90d99"/>
    <ds:schemaRef ds:uri="http://purl.org/dc/terms/"/>
    <ds:schemaRef ds:uri="http://schemas.microsoft.com/office/2006/documentManagement/types"/>
    <ds:schemaRef ds:uri="http://schemas.openxmlformats.org/package/2006/metadata/core-properties"/>
    <ds:schemaRef ds:uri="fe638b32-1d37-421e-a824-7f7cf2b338d3"/>
    <ds:schemaRef ds:uri="http://purl.org/dc/elements/1.1/"/>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2599</TotalTime>
  <Words>8316</Words>
  <Application>Microsoft Macintosh PowerPoint</Application>
  <PresentationFormat>On-screen Show (4:3)</PresentationFormat>
  <Paragraphs>493</Paragraphs>
  <Slides>43</Slides>
  <Notes>43</Notes>
  <HiddenSlides>0</HiddenSlides>
  <MMClips>1</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43</vt:i4>
      </vt:variant>
    </vt:vector>
  </HeadingPairs>
  <TitlesOfParts>
    <vt:vector size="54" baseType="lpstr">
      <vt:lpstr>Arial</vt:lpstr>
      <vt:lpstr>Barlow Medium</vt:lpstr>
      <vt:lpstr>Calibri</vt:lpstr>
      <vt:lpstr>Calibri Light</vt:lpstr>
      <vt:lpstr>Cambria</vt:lpstr>
      <vt:lpstr>Century Gothic</vt:lpstr>
      <vt:lpstr>Times New Roman</vt:lpstr>
      <vt:lpstr>Trebuchet MS</vt:lpstr>
      <vt:lpstr>Blank Presentation</vt:lpstr>
      <vt:lpstr>Office Theme</vt:lpstr>
      <vt:lpstr>Acrobat Document</vt:lpstr>
      <vt:lpstr>PowerPoint Presentation</vt:lpstr>
      <vt:lpstr>Text PERIO to 96066 to get started</vt:lpstr>
      <vt:lpstr>PowerPoint Presentation</vt:lpstr>
      <vt:lpstr>ARESTIN® (minocycline HCl) Microspheres, 1 mg   INDICATION ARESTIN® (minocycline HCl) Microspheres, 1mg is indicated as an adjunct to scaling and root planing (SRP) procedures for reduction of pocket depth in patients with adult periodontitis. ARESTIN® may be used as part of a periodontal maintenance program, which includes good oral hygiene and SRP.  Important Safety Information</vt:lpstr>
      <vt:lpstr>Periodontal Disease- Etiologic Factors </vt:lpstr>
      <vt:lpstr>Periodontitis impacts millions of adults and prevalence increases with age1</vt:lpstr>
      <vt:lpstr>Oral Cavity Microbial Structure </vt:lpstr>
      <vt:lpstr>The Microbial Association of Periodontal Disease and Health¹</vt:lpstr>
      <vt:lpstr>Red Complex Bacteria Increase as PDs Increase1</vt:lpstr>
      <vt:lpstr>Bacteria are Tissue Invasive</vt:lpstr>
      <vt:lpstr>Non-Surgical Periodontal Treatment</vt:lpstr>
      <vt:lpstr>Three Steps to Staging and Grading a Patient </vt:lpstr>
      <vt:lpstr>Clinical Periodontal Assessment  </vt:lpstr>
      <vt:lpstr>Focus Points During Patient Assessment</vt:lpstr>
      <vt:lpstr>PowerPoint Presentation</vt:lpstr>
      <vt:lpstr>What percentage (%) of Dental Offices Do Not Perform Routine Periodontal Charting?1 </vt:lpstr>
      <vt:lpstr>PowerPoint Presentation</vt:lpstr>
      <vt:lpstr>Treatment Outcomes </vt:lpstr>
      <vt:lpstr>PowerPoint Presentation</vt:lpstr>
      <vt:lpstr>Limitations of Mechanical Therapies1 </vt:lpstr>
      <vt:lpstr>ARE.0029.USA.21</vt:lpstr>
      <vt:lpstr>Like Many Other Bacterial Infections, Consider an Antibiotic as Part of Treatment</vt:lpstr>
      <vt:lpstr>PowerPoint Presentation</vt:lpstr>
      <vt:lpstr>ARESTIN® (minocycline HCl) Microspheres, 1 mg   INDICATION ARESTIN® (minocycline HCl) Microspheres, 1mg is indicated as an adjunct to scaling and root planing (SRP) procedures for reduction of pocket depth in patients with adult periodontitis. ARESTIN® may be used as part of a periodontal maintenance program, which includes good oral hygiene and SRP.  Important Safety Information</vt:lpstr>
      <vt:lpstr>ARESTIN® (minocycline HCl) Microspheres, 1 mg is an antibiotic of the tetracycline family</vt:lpstr>
      <vt:lpstr>Fight Infection by Going Deep </vt:lpstr>
      <vt:lpstr>PowerPoint Presentation</vt:lpstr>
      <vt:lpstr>PowerPoint Presentation</vt:lpstr>
      <vt:lpstr>PowerPoint Presentation</vt:lpstr>
      <vt:lpstr>Use of ARESTIN® (minocycline HCl) Microspheres, 1 mg  in Patients with Existing Conditions and Other Risk Factors</vt:lpstr>
      <vt:lpstr>ARESTIN® (minocycline HCl) Microspheres, 1 mg   Important Safety Information</vt:lpstr>
      <vt:lpstr>ARESTIN® (minocycline HCl) Microspheres, 1 mg   Important Safety Information</vt:lpstr>
      <vt:lpstr>PowerPoint Presentation</vt:lpstr>
      <vt:lpstr>PowerPoint Presentation</vt:lpstr>
      <vt:lpstr>PowerPoint Presentation</vt:lpstr>
      <vt:lpstr>PowerPoint Presentation</vt:lpstr>
      <vt:lpstr>PowerPoint Presentation</vt:lpstr>
      <vt:lpstr>PowerPoint Presentation</vt:lpstr>
      <vt:lpstr>Help Patients Understand Treatment for Periodontal Disease</vt:lpstr>
      <vt:lpstr>PowerPoint Presentation</vt:lpstr>
      <vt:lpstr>Patient resources to Choose ARESTIN® (minocycline HCl) Microspheres, 1 mg</vt:lpstr>
      <vt:lpstr>Frequently Asked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Cabanzon, Catherine</dc:creator>
  <cp:lastModifiedBy>Ashley Hoover</cp:lastModifiedBy>
  <cp:revision>86</cp:revision>
  <cp:lastPrinted>2021-05-13T12:45:28Z</cp:lastPrinted>
  <dcterms:created xsi:type="dcterms:W3CDTF">2020-06-05T17:16:11Z</dcterms:created>
  <dcterms:modified xsi:type="dcterms:W3CDTF">2021-06-02T19:37:16Z</dcterms:modified>
</cp:coreProperties>
</file>